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18" r:id="rId4"/>
    <p:sldId id="317" r:id="rId5"/>
    <p:sldId id="258" r:id="rId6"/>
    <p:sldId id="259" r:id="rId7"/>
    <p:sldId id="324" r:id="rId8"/>
    <p:sldId id="323" r:id="rId9"/>
    <p:sldId id="325" r:id="rId10"/>
    <p:sldId id="326" r:id="rId11"/>
    <p:sldId id="327" r:id="rId12"/>
    <p:sldId id="328" r:id="rId13"/>
    <p:sldId id="307" r:id="rId14"/>
    <p:sldId id="308" r:id="rId15"/>
    <p:sldId id="309" r:id="rId16"/>
    <p:sldId id="310" r:id="rId17"/>
    <p:sldId id="277" r:id="rId18"/>
    <p:sldId id="282" r:id="rId19"/>
    <p:sldId id="295" r:id="rId20"/>
    <p:sldId id="296" r:id="rId21"/>
    <p:sldId id="298" r:id="rId22"/>
    <p:sldId id="299" r:id="rId23"/>
    <p:sldId id="300" r:id="rId24"/>
    <p:sldId id="301" r:id="rId25"/>
    <p:sldId id="302" r:id="rId26"/>
    <p:sldId id="303" r:id="rId27"/>
    <p:sldId id="304" r:id="rId28"/>
    <p:sldId id="306" r:id="rId29"/>
    <p:sldId id="305" r:id="rId30"/>
    <p:sldId id="313" r:id="rId31"/>
    <p:sldId id="314" r:id="rId32"/>
    <p:sldId id="315" r:id="rId33"/>
    <p:sldId id="316" r:id="rId34"/>
    <p:sldId id="329" r:id="rId35"/>
    <p:sldId id="312" r:id="rId36"/>
    <p:sldId id="319" r:id="rId37"/>
    <p:sldId id="320" r:id="rId38"/>
    <p:sldId id="322" r:id="rId39"/>
    <p:sldId id="321" r:id="rId40"/>
    <p:sldId id="260"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D1A563-804F-4817-A93E-51632DD4B6F4}" v="924" dt="2020-08-09T14:23:14.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110" d="100"/>
          <a:sy n="110"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AC6112-E512-4D1A-82EE-92BA53B330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F7B274-D846-48BA-84C0-0995AC2E5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1B6A5E-4EE7-45CA-A3A6-885C1557E81E}"/>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5" name="フッター プレースホルダー 4">
            <a:extLst>
              <a:ext uri="{FF2B5EF4-FFF2-40B4-BE49-F238E27FC236}">
                <a16:creationId xmlns:a16="http://schemas.microsoft.com/office/drawing/2014/main" id="{CA477C42-7DB4-49C0-8A3C-65A21EF93B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9408F1-63EC-440A-9DDF-FF9BD7B46D0D}"/>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006699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DEADB-0605-4419-8E0D-E6EF8821859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C027D6-09E3-4D38-9285-12A28D7A50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2D0D77-0597-464D-AF9B-8594627E0097}"/>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5" name="フッター プレースホルダー 4">
            <a:extLst>
              <a:ext uri="{FF2B5EF4-FFF2-40B4-BE49-F238E27FC236}">
                <a16:creationId xmlns:a16="http://schemas.microsoft.com/office/drawing/2014/main" id="{83479E33-C3FC-4148-A62D-10AE58F38C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440467-43CF-4527-9F33-F5ABA531248B}"/>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5849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E1803F-0166-4CFC-8E4E-ED483EFA1B9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8265F1-4DED-49C2-B8FD-68D4E31B07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93A03B-DE88-4F36-88BA-05F412AFD405}"/>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5" name="フッター プレースホルダー 4">
            <a:extLst>
              <a:ext uri="{FF2B5EF4-FFF2-40B4-BE49-F238E27FC236}">
                <a16:creationId xmlns:a16="http://schemas.microsoft.com/office/drawing/2014/main" id="{11CEFBD5-27F4-4158-B671-4B4B01DABA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D951E7-9EEE-46D9-B969-159B5414682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18848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06AF3-E8E6-4ECF-9EB0-35800F38B9B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2A7A70-69BE-4193-8ABC-AB0758B158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241A28-BEAC-4774-BE52-41502CF21CBA}"/>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5" name="フッター プレースホルダー 4">
            <a:extLst>
              <a:ext uri="{FF2B5EF4-FFF2-40B4-BE49-F238E27FC236}">
                <a16:creationId xmlns:a16="http://schemas.microsoft.com/office/drawing/2014/main" id="{D784F9BE-D24F-46AE-BA73-555242A07A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94E016-8C84-4D1F-966C-54D80256F4C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181418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FBA5A9-B8F3-405C-BCF6-FDA4B34312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026460-8C1F-4A7A-A939-B4815EA91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7254403-1865-4BF3-A132-4F59398C4FA2}"/>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5" name="フッター プレースホルダー 4">
            <a:extLst>
              <a:ext uri="{FF2B5EF4-FFF2-40B4-BE49-F238E27FC236}">
                <a16:creationId xmlns:a16="http://schemas.microsoft.com/office/drawing/2014/main" id="{94848EAC-2E22-4E00-B0E4-F005DAF75D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AC8339-3FA5-4F0E-AA07-69B3BD05CD81}"/>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2602774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A668B-5F2A-4828-8FEA-527D1071E9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C2575F-36F0-42BD-96F3-27CC2ADF84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F06CAE-250F-4E8A-99F8-F62325F2DC6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D78890-11ED-42E0-9B86-6758BC540E3F}"/>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6" name="フッター プレースホルダー 5">
            <a:extLst>
              <a:ext uri="{FF2B5EF4-FFF2-40B4-BE49-F238E27FC236}">
                <a16:creationId xmlns:a16="http://schemas.microsoft.com/office/drawing/2014/main" id="{4956B1C8-A653-4039-AF68-AF95BABC60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BC6BFC-1854-4C51-BA38-A2B9D864FAF9}"/>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887507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8E21F-4D11-4DAF-AF2C-FF66D9DE569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31552D-6C08-4DED-9CA7-DAA56AF6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41A3463-47CB-47FA-917D-BE425656F0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127B558-386F-42E4-92A1-293BBC9E6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C306D1A-7804-4656-9A01-5F18F498298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6ACF6F-1258-485D-AA54-3205B08799ED}"/>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8" name="フッター プレースホルダー 7">
            <a:extLst>
              <a:ext uri="{FF2B5EF4-FFF2-40B4-BE49-F238E27FC236}">
                <a16:creationId xmlns:a16="http://schemas.microsoft.com/office/drawing/2014/main" id="{87F9E153-CBB0-4EC1-8A7B-A22A19A701B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FFF20A-1FC7-4B7F-B658-2973EFFCB80E}"/>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819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FBA17-EB94-4DF5-9DEF-6C34B425F2A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F84FAD-7D92-42E9-899A-CEA41680FAEA}"/>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4" name="フッター プレースホルダー 3">
            <a:extLst>
              <a:ext uri="{FF2B5EF4-FFF2-40B4-BE49-F238E27FC236}">
                <a16:creationId xmlns:a16="http://schemas.microsoft.com/office/drawing/2014/main" id="{9FA54768-C2AA-433E-A4CE-E59F30C3297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7F8DCE-F2FB-4351-B8E9-9CDD72119084}"/>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400960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C7CD38-3CB2-43AF-B024-776B4DCC3CD4}"/>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3" name="フッター プレースホルダー 2">
            <a:extLst>
              <a:ext uri="{FF2B5EF4-FFF2-40B4-BE49-F238E27FC236}">
                <a16:creationId xmlns:a16="http://schemas.microsoft.com/office/drawing/2014/main" id="{91C044C3-17A6-48A5-88CD-B6CEDF19CB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F424DD-14C7-452E-9B77-F78D40536463}"/>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75563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D45FE4-1585-47A2-8C9B-4D63599A928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B58F8E-5979-4CC9-A75E-29F2B9A7D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F94D3A-D1E7-4C51-8B04-9BC2953C1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E7784B5-C669-4D33-9563-BECE75987B89}"/>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6" name="フッター プレースホルダー 5">
            <a:extLst>
              <a:ext uri="{FF2B5EF4-FFF2-40B4-BE49-F238E27FC236}">
                <a16:creationId xmlns:a16="http://schemas.microsoft.com/office/drawing/2014/main" id="{00E70B5E-4BF0-4567-B01F-6B74B0B4BC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4A4EF3-FD59-4373-AC45-F2DF2DF5E20F}"/>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1934714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C55CA9-D527-41A2-874A-3E6B5BC01C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71F949-DB56-431A-BC3B-0965679F3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FB89DFA-69F8-4FDE-94AD-63952F56C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D33C50-73FB-4C3F-9104-5A67100A1392}"/>
              </a:ext>
            </a:extLst>
          </p:cNvPr>
          <p:cNvSpPr>
            <a:spLocks noGrp="1"/>
          </p:cNvSpPr>
          <p:nvPr>
            <p:ph type="dt" sz="half" idx="10"/>
          </p:nvPr>
        </p:nvSpPr>
        <p:spPr/>
        <p:txBody>
          <a:bodyPr/>
          <a:lstStyle/>
          <a:p>
            <a:fld id="{859CBA71-C8B7-4D6A-B4DC-B62A8CBC1BD6}" type="datetimeFigureOut">
              <a:rPr kumimoji="1" lang="ja-JP" altLang="en-US" smtClean="0"/>
              <a:t>2023/6/30</a:t>
            </a:fld>
            <a:endParaRPr kumimoji="1" lang="ja-JP" altLang="en-US"/>
          </a:p>
        </p:txBody>
      </p:sp>
      <p:sp>
        <p:nvSpPr>
          <p:cNvPr id="6" name="フッター プレースホルダー 5">
            <a:extLst>
              <a:ext uri="{FF2B5EF4-FFF2-40B4-BE49-F238E27FC236}">
                <a16:creationId xmlns:a16="http://schemas.microsoft.com/office/drawing/2014/main" id="{E56D4737-3D57-419F-9CD6-55BB22DB81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4E2B47-6273-4E61-AB11-77D0D098243C}"/>
              </a:ext>
            </a:extLst>
          </p:cNvPr>
          <p:cNvSpPr>
            <a:spLocks noGrp="1"/>
          </p:cNvSpPr>
          <p:nvPr>
            <p:ph type="sldNum" sz="quarter" idx="12"/>
          </p:nvPr>
        </p:nvSpPr>
        <p:spPr/>
        <p:txBody>
          <a:body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5421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BE018A0-6C19-42DB-A8E0-2767F6D01A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833909-3FFA-422D-BD02-895CED0D9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0A4786-82E3-448E-A078-B9C79244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CBA71-C8B7-4D6A-B4DC-B62A8CBC1BD6}" type="datetimeFigureOut">
              <a:rPr kumimoji="1" lang="ja-JP" altLang="en-US" smtClean="0"/>
              <a:t>2023/6/30</a:t>
            </a:fld>
            <a:endParaRPr kumimoji="1" lang="ja-JP" altLang="en-US"/>
          </a:p>
        </p:txBody>
      </p:sp>
      <p:sp>
        <p:nvSpPr>
          <p:cNvPr id="5" name="フッター プレースホルダー 4">
            <a:extLst>
              <a:ext uri="{FF2B5EF4-FFF2-40B4-BE49-F238E27FC236}">
                <a16:creationId xmlns:a16="http://schemas.microsoft.com/office/drawing/2014/main" id="{BF8A2CD6-2049-400C-97D1-D793D8E4F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038317-30C2-43C6-B1FC-B566BF2B7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12760-E5F9-4B5B-B677-3C97280208C8}" type="slidenum">
              <a:rPr kumimoji="1" lang="ja-JP" altLang="en-US" smtClean="0"/>
              <a:t>‹#›</a:t>
            </a:fld>
            <a:endParaRPr kumimoji="1" lang="ja-JP" altLang="en-US"/>
          </a:p>
        </p:txBody>
      </p:sp>
    </p:spTree>
    <p:extLst>
      <p:ext uri="{BB962C8B-B14F-4D97-AF65-F5344CB8AC3E}">
        <p14:creationId xmlns:p14="http://schemas.microsoft.com/office/powerpoint/2010/main" val="364094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jpazureid.github.io/blog/azure-active-directory-connect/introduction-staging-server/"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learn.microsoft.com/ja-jp/azure/active-directory/hybrid/connect/tshoot-connect-objectsync#troubleshooting-task" TargetMode="External"/><Relationship Id="rId3" Type="http://schemas.openxmlformats.org/officeDocument/2006/relationships/hyperlink" Target="https://docs.microsoft.com/ja-jp/azure/active-directory/hybrid/tshoot-connect-connectivity" TargetMode="External"/><Relationship Id="rId7" Type="http://schemas.openxmlformats.org/officeDocument/2006/relationships/hyperlink" Target="https://docs.microsoft.com/ja-jp/azure/active-directory/hybrid/tshoot-connect-pass-through-authentication" TargetMode="External"/><Relationship Id="rId2" Type="http://schemas.openxmlformats.org/officeDocument/2006/relationships/hyperlink" Target="https://learn.microsoft.com/ja-jp/azure/active-directory/hybrid/connect/tshoot-connect-source-anchor" TargetMode="External"/><Relationship Id="rId1" Type="http://schemas.openxmlformats.org/officeDocument/2006/relationships/slideLayout" Target="../slideLayouts/slideLayout7.xml"/><Relationship Id="rId6" Type="http://schemas.openxmlformats.org/officeDocument/2006/relationships/hyperlink" Target="https://docs.microsoft.com/ja-jp/azure/active-directory/hybrid/tshoot-connect-password-hash-synchronization" TargetMode="External"/><Relationship Id="rId5" Type="http://schemas.openxmlformats.org/officeDocument/2006/relationships/hyperlink" Target="https://docs.microsoft.com/ja-jp/azure/active-directory/hybrid/tshoot-connect-objectsync" TargetMode="External"/><Relationship Id="rId4" Type="http://schemas.openxmlformats.org/officeDocument/2006/relationships/hyperlink" Target="https://docs.microsoft.com/ja-jp/azure/active-directory/hybrid/tshoot-connect-sync-errors"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microsoft.com/en-us/download/details.aspx?id=47594"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jpazureid.github.io/blog/azure-active-directory-connect/aadc-import-export-config-upgrad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ja-jp/azure/active-directory/hybrid/how-to-connect-sync-service-manager-ui-operations#understand-the-information-visible-in-the-operations-tab"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ja-jp/azure/active-directory/hybrid/connect/plan-connect-topologies" TargetMode="External"/><Relationship Id="rId2" Type="http://schemas.openxmlformats.org/officeDocument/2006/relationships/hyperlink" Target="https://learn.microsoft.com/ja-jp/azure/active-directory/hybrid/connect/how-to-connect-install-prerequisites#installation-prerequisites"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jpazureid.github.io/blog/azure-active-directory-connect/aadc-import-export-config/"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sp>
        <p:nvSpPr>
          <p:cNvPr id="11" name="テキスト ボックス 10">
            <a:extLst>
              <a:ext uri="{FF2B5EF4-FFF2-40B4-BE49-F238E27FC236}">
                <a16:creationId xmlns:a16="http://schemas.microsoft.com/office/drawing/2014/main" id="{3A533A3D-C19B-4CB0-8E86-5ED8CFCB7197}"/>
              </a:ext>
            </a:extLst>
          </p:cNvPr>
          <p:cNvSpPr txBox="1"/>
          <p:nvPr/>
        </p:nvSpPr>
        <p:spPr>
          <a:xfrm>
            <a:off x="295712" y="1591495"/>
            <a:ext cx="11356596" cy="1169551"/>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この手順は、下記のように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をすでに </a:t>
            </a:r>
            <a:r>
              <a:rPr lang="en-US" altLang="ja-JP" sz="1400" dirty="0">
                <a:latin typeface="メイリオ" panose="020B0604030504040204" pitchFamily="50" charset="-128"/>
                <a:ea typeface="メイリオ" panose="020B0604030504040204" pitchFamily="50" charset="-128"/>
              </a:rPr>
              <a:t>2 </a:t>
            </a:r>
            <a:r>
              <a:rPr lang="ja-JP" altLang="en-US" sz="1400" dirty="0">
                <a:latin typeface="メイリオ" panose="020B0604030504040204" pitchFamily="50" charset="-128"/>
                <a:ea typeface="メイリオ" panose="020B0604030504040204" pitchFamily="50" charset="-128"/>
              </a:rPr>
              <a:t>台構成で利用している環境で利用できます。</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それぞれの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サーバーを最新バージョンとするシナリオを想定した手順となります。</a:t>
            </a: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なお、本手順はそれぞれのサーバーを区別するために、</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アクティブ</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ServerB</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モード有効</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として記載します。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grpSp>
        <p:nvGrpSpPr>
          <p:cNvPr id="27" name="グループ化 26">
            <a:extLst>
              <a:ext uri="{FF2B5EF4-FFF2-40B4-BE49-F238E27FC236}">
                <a16:creationId xmlns:a16="http://schemas.microsoft.com/office/drawing/2014/main" id="{128AB965-ADEE-8647-BB9D-E68BF950213C}"/>
              </a:ext>
            </a:extLst>
          </p:cNvPr>
          <p:cNvGrpSpPr/>
          <p:nvPr/>
        </p:nvGrpSpPr>
        <p:grpSpPr>
          <a:xfrm>
            <a:off x="504671" y="3698695"/>
            <a:ext cx="10938678" cy="2135319"/>
            <a:chOff x="494179" y="3339236"/>
            <a:chExt cx="10938678" cy="2135319"/>
          </a:xfrm>
        </p:grpSpPr>
        <p:pic>
          <p:nvPicPr>
            <p:cNvPr id="10" name="グラフィックス 9">
              <a:extLst>
                <a:ext uri="{FF2B5EF4-FFF2-40B4-BE49-F238E27FC236}">
                  <a16:creationId xmlns:a16="http://schemas.microsoft.com/office/drawing/2014/main" id="{1E08C150-DD64-8DBF-5435-33C7589AE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9684" y="3339236"/>
              <a:ext cx="898072" cy="1197430"/>
            </a:xfrm>
            <a:prstGeom prst="rect">
              <a:avLst/>
            </a:prstGeom>
          </p:spPr>
        </p:pic>
        <p:pic>
          <p:nvPicPr>
            <p:cNvPr id="12" name="グラフィックス 11">
              <a:extLst>
                <a:ext uri="{FF2B5EF4-FFF2-40B4-BE49-F238E27FC236}">
                  <a16:creationId xmlns:a16="http://schemas.microsoft.com/office/drawing/2014/main" id="{A64B286F-000D-FB75-9D22-2DC4B63D3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0343" y="3339236"/>
              <a:ext cx="898072" cy="1197430"/>
            </a:xfrm>
            <a:prstGeom prst="rect">
              <a:avLst/>
            </a:prstGeom>
          </p:spPr>
        </p:pic>
        <p:pic>
          <p:nvPicPr>
            <p:cNvPr id="16" name="グラフィックス 15">
              <a:extLst>
                <a:ext uri="{FF2B5EF4-FFF2-40B4-BE49-F238E27FC236}">
                  <a16:creationId xmlns:a16="http://schemas.microsoft.com/office/drawing/2014/main" id="{97A0D98B-E518-0BF9-EF7B-12BA93F4C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8" name="グラフィックス 17">
              <a:extLst>
                <a:ext uri="{FF2B5EF4-FFF2-40B4-BE49-F238E27FC236}">
                  <a16:creationId xmlns:a16="http://schemas.microsoft.com/office/drawing/2014/main" id="{1A27F9BE-DE09-025E-CBF5-2AC1A24FB7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9" name="テキスト ボックス 18">
              <a:extLst>
                <a:ext uri="{FF2B5EF4-FFF2-40B4-BE49-F238E27FC236}">
                  <a16:creationId xmlns:a16="http://schemas.microsoft.com/office/drawing/2014/main" id="{9621D570-068C-11B1-9D55-9F5EFD82DBDC}"/>
                </a:ext>
              </a:extLst>
            </p:cNvPr>
            <p:cNvSpPr txBox="1"/>
            <p:nvPr/>
          </p:nvSpPr>
          <p:spPr>
            <a:xfrm>
              <a:off x="3817756" y="4735891"/>
              <a:ext cx="2031721" cy="738664"/>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2.1.16.0</a:t>
              </a:r>
            </a:p>
            <a:p>
              <a:pPr algn="ctr"/>
              <a:r>
                <a:rPr kumimoji="1" lang="ja-JP" altLang="en-US" sz="1400" dirty="0">
                  <a:latin typeface="メイリオ" panose="020B0604030504040204" pitchFamily="50" charset="-128"/>
                  <a:ea typeface="メイリオ" panose="020B0604030504040204" pitchFamily="50" charset="-128"/>
                </a:rPr>
                <a:t>アクティブ</a:t>
              </a:r>
            </a:p>
          </p:txBody>
        </p:sp>
        <p:sp>
          <p:nvSpPr>
            <p:cNvPr id="20" name="テキスト ボックス 19">
              <a:extLst>
                <a:ext uri="{FF2B5EF4-FFF2-40B4-BE49-F238E27FC236}">
                  <a16:creationId xmlns:a16="http://schemas.microsoft.com/office/drawing/2014/main" id="{96F2FBA8-00DC-9566-995D-6806A3860D15}"/>
                </a:ext>
              </a:extLst>
            </p:cNvPr>
            <p:cNvSpPr txBox="1"/>
            <p:nvPr/>
          </p:nvSpPr>
          <p:spPr>
            <a:xfrm>
              <a:off x="5849477" y="4735891"/>
              <a:ext cx="2259803" cy="738664"/>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2.1.16.0</a:t>
              </a:r>
            </a:p>
            <a:p>
              <a:pPr algn="ctr"/>
              <a:r>
                <a:rPr lang="ja-JP" altLang="en-US" sz="1400" dirty="0">
                  <a:latin typeface="メイリオ" panose="020B0604030504040204" pitchFamily="50" charset="-128"/>
                  <a:ea typeface="メイリオ" panose="020B0604030504040204" pitchFamily="50" charset="-128"/>
                </a:rPr>
                <a:t>ステージング モード有効</a:t>
              </a:r>
              <a:endParaRPr kumimoji="1" lang="ja-JP" altLang="en-US" sz="1400" dirty="0">
                <a:latin typeface="メイリオ" panose="020B0604030504040204" pitchFamily="50" charset="-128"/>
                <a:ea typeface="メイリオ" panose="020B0604030504040204" pitchFamily="50" charset="-128"/>
              </a:endParaRPr>
            </a:p>
          </p:txBody>
        </p:sp>
        <p:cxnSp>
          <p:nvCxnSpPr>
            <p:cNvPr id="22" name="直線矢印コネクタ 21">
              <a:extLst>
                <a:ext uri="{FF2B5EF4-FFF2-40B4-BE49-F238E27FC236}">
                  <a16:creationId xmlns:a16="http://schemas.microsoft.com/office/drawing/2014/main" id="{49D14453-950C-8FF9-A4D7-7416D909AEE8}"/>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ADCF54-060D-36F4-2596-55C120AA12C8}"/>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F85AF59-47D0-A603-9849-4B8B0680A0D8}"/>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42C5B86-1FD7-2B56-6A38-4B1685EA80E9}"/>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28" name="テキスト ボックス 27">
            <a:extLst>
              <a:ext uri="{FF2B5EF4-FFF2-40B4-BE49-F238E27FC236}">
                <a16:creationId xmlns:a16="http://schemas.microsoft.com/office/drawing/2014/main" id="{C4865D99-64E8-D3DE-E832-74F9D194EF2D}"/>
              </a:ext>
            </a:extLst>
          </p:cNvPr>
          <p:cNvSpPr txBox="1"/>
          <p:nvPr/>
        </p:nvSpPr>
        <p:spPr>
          <a:xfrm>
            <a:off x="374043" y="3189534"/>
            <a:ext cx="7986186"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環境から最新バージョンへアップグレード（アップグレード前の構成）</a:t>
            </a:r>
          </a:p>
        </p:txBody>
      </p:sp>
    </p:spTree>
    <p:extLst>
      <p:ext uri="{BB962C8B-B14F-4D97-AF65-F5344CB8AC3E}">
        <p14:creationId xmlns:p14="http://schemas.microsoft.com/office/powerpoint/2010/main" val="317575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現在の構成の表示またはエクスポート</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1F345965-E06F-DF44-F656-8B0D8291C9FA}"/>
              </a:ext>
            </a:extLst>
          </p:cNvPr>
          <p:cNvPicPr>
            <a:picLocks noChangeAspect="1"/>
          </p:cNvPicPr>
          <p:nvPr/>
        </p:nvPicPr>
        <p:blipFill>
          <a:blip r:embed="rId2"/>
          <a:stretch>
            <a:fillRect/>
          </a:stretch>
        </p:blipFill>
        <p:spPr>
          <a:xfrm>
            <a:off x="2380418" y="2153728"/>
            <a:ext cx="6629975" cy="3993226"/>
          </a:xfrm>
          <a:prstGeom prst="rect">
            <a:avLst/>
          </a:prstGeom>
        </p:spPr>
      </p:pic>
    </p:spTree>
    <p:extLst>
      <p:ext uri="{BB962C8B-B14F-4D97-AF65-F5344CB8AC3E}">
        <p14:creationId xmlns:p14="http://schemas.microsoft.com/office/powerpoint/2010/main" val="310477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エクスポート設定</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5FD776D6-44FA-E60E-1731-B618D24EC4A0}"/>
              </a:ext>
            </a:extLst>
          </p:cNvPr>
          <p:cNvPicPr>
            <a:picLocks noChangeAspect="1"/>
          </p:cNvPicPr>
          <p:nvPr/>
        </p:nvPicPr>
        <p:blipFill>
          <a:blip r:embed="rId2"/>
          <a:stretch>
            <a:fillRect/>
          </a:stretch>
        </p:blipFill>
        <p:spPr>
          <a:xfrm>
            <a:off x="2466777" y="2039377"/>
            <a:ext cx="6629975" cy="4207338"/>
          </a:xfrm>
          <a:prstGeom prst="rect">
            <a:avLst/>
          </a:prstGeom>
        </p:spPr>
      </p:pic>
    </p:spTree>
    <p:extLst>
      <p:ext uri="{BB962C8B-B14F-4D97-AF65-F5344CB8AC3E}">
        <p14:creationId xmlns:p14="http://schemas.microsoft.com/office/powerpoint/2010/main" val="185474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62716" y="1561310"/>
            <a:ext cx="662997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a:t>
            </a:r>
            <a:r>
              <a:rPr lang="ja-JP" altLang="en-US" sz="1400" dirty="0">
                <a:latin typeface="メイリオ" panose="020B0604030504040204" pitchFamily="50" charset="-128"/>
                <a:ea typeface="メイリオ" panose="020B0604030504040204" pitchFamily="50" charset="-128"/>
              </a:rPr>
              <a:t> ファイル名と保存先を指定して保存します。</a:t>
            </a:r>
            <a:endParaRPr lang="en-US" altLang="ja-JP" sz="1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8360EA55-4E55-AB06-62E0-6AA92CF7193E}"/>
              </a:ext>
            </a:extLst>
          </p:cNvPr>
          <p:cNvPicPr>
            <a:picLocks noChangeAspect="1"/>
          </p:cNvPicPr>
          <p:nvPr/>
        </p:nvPicPr>
        <p:blipFill>
          <a:blip r:embed="rId2"/>
          <a:stretch>
            <a:fillRect/>
          </a:stretch>
        </p:blipFill>
        <p:spPr>
          <a:xfrm>
            <a:off x="1999290" y="2068219"/>
            <a:ext cx="8785601" cy="4526204"/>
          </a:xfrm>
          <a:prstGeom prst="rect">
            <a:avLst/>
          </a:prstGeom>
        </p:spPr>
      </p:pic>
    </p:spTree>
    <p:extLst>
      <p:ext uri="{BB962C8B-B14F-4D97-AF65-F5344CB8AC3E}">
        <p14:creationId xmlns:p14="http://schemas.microsoft.com/office/powerpoint/2010/main" val="175671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3"/>
            <a:ext cx="6960855" cy="4894153"/>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9CD14E01-F8D9-B114-C21F-6B32F3A6E9CC}"/>
              </a:ext>
            </a:extLst>
          </p:cNvPr>
          <p:cNvSpPr txBox="1"/>
          <p:nvPr/>
        </p:nvSpPr>
        <p:spPr>
          <a:xfrm>
            <a:off x="8070980" y="2413337"/>
            <a:ext cx="3853542" cy="2031325"/>
          </a:xfrm>
          <a:prstGeom prst="rect">
            <a:avLst/>
          </a:prstGeom>
          <a:noFill/>
        </p:spPr>
        <p:txBody>
          <a:bodyPr wrap="square">
            <a:spAutoFit/>
          </a:bodyPr>
          <a:lstStyle/>
          <a:p>
            <a:r>
              <a:rPr lang="ja-JP" altLang="en-US" sz="1400" dirty="0">
                <a:solidFill>
                  <a:srgbClr val="FF0000"/>
                </a:solidFill>
                <a:latin typeface="メイリオ" panose="020B0604030504040204" pitchFamily="50" charset="-128"/>
                <a:ea typeface="メイリオ" panose="020B0604030504040204" pitchFamily="50" charset="-128"/>
              </a:rPr>
              <a:t>注意！</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新しいバージョンの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ファイルを実行した時点で、新しいバージョンの </a:t>
            </a:r>
            <a:r>
              <a:rPr lang="en-US" altLang="ja-JP" sz="1400" dirty="0">
                <a:latin typeface="メイリオ" panose="020B0604030504040204" pitchFamily="50" charset="-128"/>
                <a:ea typeface="メイリオ" panose="020B0604030504040204" pitchFamily="50" charset="-128"/>
              </a:rPr>
              <a:t>AADC </a:t>
            </a:r>
            <a:r>
              <a:rPr lang="ja-JP" altLang="en-US" sz="1400" dirty="0">
                <a:latin typeface="メイリオ" panose="020B0604030504040204" pitchFamily="50" charset="-128"/>
                <a:ea typeface="メイリオ" panose="020B0604030504040204" pitchFamily="50" charset="-128"/>
              </a:rPr>
              <a:t>がインストールされています。</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この画面が表示された後、元のバージョンに戻したり、他の設定画面を表示させたりすることはできないためご留意ください。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7574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3-2.</a:t>
            </a:r>
            <a:r>
              <a:rPr lang="en-US" altLang="ja-JP" sz="1400" dirty="0">
                <a:latin typeface="メイリオ" panose="020B0604030504040204" pitchFamily="50" charset="-128"/>
                <a:ea typeface="メイリオ" panose="020B0604030504040204" pitchFamily="50" charset="-128"/>
              </a:rPr>
              <a:t> 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447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92756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3.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3-4.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938992"/>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こちらにチェックを入れてアップグレードをした場合や、</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構成後に完全同期が自動的に実行される場合は、完全同期が完了するまで待機してから、次の手順に進みます。</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116B32FB-6768-9B33-4795-966694DFE9FA}"/>
              </a:ext>
            </a:extLst>
          </p:cNvPr>
          <p:cNvPicPr>
            <a:picLocks noChangeAspect="1"/>
          </p:cNvPicPr>
          <p:nvPr/>
        </p:nvPicPr>
        <p:blipFill>
          <a:blip r:embed="rId2"/>
          <a:stretch>
            <a:fillRect/>
          </a:stretch>
        </p:blipFill>
        <p:spPr>
          <a:xfrm>
            <a:off x="682163" y="1543776"/>
            <a:ext cx="6759526" cy="4778154"/>
          </a:xfrm>
          <a:prstGeom prst="rect">
            <a:avLst/>
          </a:prstGeom>
        </p:spPr>
      </p:pic>
    </p:spTree>
    <p:extLst>
      <p:ext uri="{BB962C8B-B14F-4D97-AF65-F5344CB8AC3E}">
        <p14:creationId xmlns:p14="http://schemas.microsoft.com/office/powerpoint/2010/main" val="568676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4.</a:t>
            </a:r>
            <a:r>
              <a:rPr lang="ja-JP" altLang="en-US"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の動作状況の確認</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1" y="2013432"/>
            <a:ext cx="9156299"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4-1.</a:t>
            </a:r>
            <a:r>
              <a:rPr lang="ja-JP" altLang="en-US" sz="1400" b="1" dirty="0">
                <a:latin typeface="メイリオ" panose="020B0604030504040204" pitchFamily="50" charset="-128"/>
                <a:ea typeface="メイリオ" panose="020B0604030504040204" pitchFamily="50" charset="-128"/>
              </a:rPr>
              <a:t> 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693230"/>
            <a:ext cx="915630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4-2.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3E706B1-593F-2DFA-8D00-99BF1B32ACA9}"/>
              </a:ext>
            </a:extLst>
          </p:cNvPr>
          <p:cNvSpPr txBox="1"/>
          <p:nvPr/>
        </p:nvSpPr>
        <p:spPr>
          <a:xfrm>
            <a:off x="295712" y="2537615"/>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16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98662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5-1. Server A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2139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5379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741AD56-C4AE-4371-9517-ACC94D88ED8E}"/>
              </a:ext>
            </a:extLst>
          </p:cNvPr>
          <p:cNvSpPr txBox="1"/>
          <p:nvPr/>
        </p:nvSpPr>
        <p:spPr>
          <a:xfrm>
            <a:off x="295712" y="624303"/>
            <a:ext cx="11356596" cy="923330"/>
          </a:xfrm>
          <a:prstGeom prst="rect">
            <a:avLst/>
          </a:prstGeom>
          <a:noFill/>
        </p:spPr>
        <p:txBody>
          <a:bodyPr wrap="square">
            <a:spAutoFit/>
          </a:bodyPr>
          <a:lstStyle/>
          <a:p>
            <a:r>
              <a:rPr lang="ja-JP" altLang="en-US" b="1" dirty="0"/>
              <a:t>Azure AD Connect アップグレード手順 (スウィング移行)</a:t>
            </a:r>
          </a:p>
          <a:p>
            <a:endParaRPr lang="en-US" altLang="ja-JP" dirty="0"/>
          </a:p>
          <a:p>
            <a:endParaRPr lang="ja-JP" altLang="en-US" dirty="0"/>
          </a:p>
        </p:txBody>
      </p:sp>
      <p:grpSp>
        <p:nvGrpSpPr>
          <p:cNvPr id="27" name="グループ化 26">
            <a:extLst>
              <a:ext uri="{FF2B5EF4-FFF2-40B4-BE49-F238E27FC236}">
                <a16:creationId xmlns:a16="http://schemas.microsoft.com/office/drawing/2014/main" id="{128AB965-ADEE-8647-BB9D-E68BF950213C}"/>
              </a:ext>
            </a:extLst>
          </p:cNvPr>
          <p:cNvGrpSpPr/>
          <p:nvPr/>
        </p:nvGrpSpPr>
        <p:grpSpPr>
          <a:xfrm>
            <a:off x="626661" y="2537565"/>
            <a:ext cx="10938678" cy="2350762"/>
            <a:chOff x="494179" y="3339236"/>
            <a:chExt cx="10938678" cy="2350762"/>
          </a:xfrm>
        </p:grpSpPr>
        <p:pic>
          <p:nvPicPr>
            <p:cNvPr id="10" name="グラフィックス 9">
              <a:extLst>
                <a:ext uri="{FF2B5EF4-FFF2-40B4-BE49-F238E27FC236}">
                  <a16:creationId xmlns:a16="http://schemas.microsoft.com/office/drawing/2014/main" id="{1E08C150-DD64-8DBF-5435-33C7589AE0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39684" y="3339236"/>
              <a:ext cx="898072" cy="1197430"/>
            </a:xfrm>
            <a:prstGeom prst="rect">
              <a:avLst/>
            </a:prstGeom>
          </p:spPr>
        </p:pic>
        <p:pic>
          <p:nvPicPr>
            <p:cNvPr id="12" name="グラフィックス 11">
              <a:extLst>
                <a:ext uri="{FF2B5EF4-FFF2-40B4-BE49-F238E27FC236}">
                  <a16:creationId xmlns:a16="http://schemas.microsoft.com/office/drawing/2014/main" id="{A64B286F-000D-FB75-9D22-2DC4B63D3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0343" y="3339236"/>
              <a:ext cx="898072" cy="1197430"/>
            </a:xfrm>
            <a:prstGeom prst="rect">
              <a:avLst/>
            </a:prstGeom>
          </p:spPr>
        </p:pic>
        <p:pic>
          <p:nvPicPr>
            <p:cNvPr id="16" name="グラフィックス 15">
              <a:extLst>
                <a:ext uri="{FF2B5EF4-FFF2-40B4-BE49-F238E27FC236}">
                  <a16:creationId xmlns:a16="http://schemas.microsoft.com/office/drawing/2014/main" id="{97A0D98B-E518-0BF9-EF7B-12BA93F4C9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9632" y="3539219"/>
              <a:ext cx="1090958" cy="997447"/>
            </a:xfrm>
            <a:prstGeom prst="rect">
              <a:avLst/>
            </a:prstGeom>
          </p:spPr>
        </p:pic>
        <p:pic>
          <p:nvPicPr>
            <p:cNvPr id="18" name="グラフィックス 17">
              <a:extLst>
                <a:ext uri="{FF2B5EF4-FFF2-40B4-BE49-F238E27FC236}">
                  <a16:creationId xmlns:a16="http://schemas.microsoft.com/office/drawing/2014/main" id="{1A27F9BE-DE09-025E-CBF5-2AC1A24FB7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07509" y="3539219"/>
              <a:ext cx="1008834" cy="1008834"/>
            </a:xfrm>
            <a:prstGeom prst="rect">
              <a:avLst/>
            </a:prstGeom>
          </p:spPr>
        </p:pic>
        <p:sp>
          <p:nvSpPr>
            <p:cNvPr id="19" name="テキスト ボックス 18">
              <a:extLst>
                <a:ext uri="{FF2B5EF4-FFF2-40B4-BE49-F238E27FC236}">
                  <a16:creationId xmlns:a16="http://schemas.microsoft.com/office/drawing/2014/main" id="{9621D570-068C-11B1-9D55-9F5EFD82DBDC}"/>
                </a:ext>
              </a:extLst>
            </p:cNvPr>
            <p:cNvSpPr txBox="1"/>
            <p:nvPr/>
          </p:nvSpPr>
          <p:spPr>
            <a:xfrm>
              <a:off x="3675100" y="4735891"/>
              <a:ext cx="2410408"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p>
          </p:txBody>
        </p:sp>
        <p:sp>
          <p:nvSpPr>
            <p:cNvPr id="20" name="テキスト ボックス 19">
              <a:extLst>
                <a:ext uri="{FF2B5EF4-FFF2-40B4-BE49-F238E27FC236}">
                  <a16:creationId xmlns:a16="http://schemas.microsoft.com/office/drawing/2014/main" id="{96F2FBA8-00DC-9566-995D-6806A3860D15}"/>
                </a:ext>
              </a:extLst>
            </p:cNvPr>
            <p:cNvSpPr txBox="1"/>
            <p:nvPr/>
          </p:nvSpPr>
          <p:spPr>
            <a:xfrm>
              <a:off x="5681525" y="4735891"/>
              <a:ext cx="2602896"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solidFill>
                    <a:srgbClr val="FF0000"/>
                  </a:solidFill>
                  <a:latin typeface="メイリオ" panose="020B0604030504040204" pitchFamily="50" charset="-128"/>
                  <a:ea typeface="メイリオ" panose="020B0604030504040204" pitchFamily="50" charset="-128"/>
                </a:rPr>
                <a:t>バージョン </a:t>
              </a:r>
              <a:r>
                <a:rPr lang="en-US" altLang="ja-JP" sz="1400" dirty="0">
                  <a:solidFill>
                    <a:srgbClr val="FF0000"/>
                  </a:solidFill>
                  <a:latin typeface="メイリオ" panose="020B0604030504040204" pitchFamily="50" charset="-128"/>
                  <a:ea typeface="メイリオ" panose="020B0604030504040204" pitchFamily="50" charset="-128"/>
                </a:rPr>
                <a:t>2.2.1.0</a:t>
              </a:r>
              <a:br>
                <a:rPr lang="en-US" altLang="ja-JP" sz="1400" dirty="0">
                  <a:solidFill>
                    <a:srgbClr val="FF0000"/>
                  </a:solidFill>
                  <a:latin typeface="メイリオ" panose="020B0604030504040204" pitchFamily="50" charset="-128"/>
                  <a:ea typeface="メイリオ" panose="020B0604030504040204" pitchFamily="50" charset="-128"/>
                </a:rPr>
              </a:br>
              <a:r>
                <a:rPr lang="en-US" altLang="ja-JP" sz="1400" dirty="0">
                  <a:solidFill>
                    <a:srgbClr val="FF0000"/>
                  </a:solidFill>
                  <a:latin typeface="メイリオ" panose="020B0604030504040204" pitchFamily="50" charset="-128"/>
                  <a:ea typeface="メイリオ" panose="020B0604030504040204" pitchFamily="50" charset="-128"/>
                </a:rPr>
                <a:t> (</a:t>
              </a:r>
              <a:r>
                <a:rPr lang="ja-JP" altLang="en-US" sz="1400" dirty="0">
                  <a:solidFill>
                    <a:srgbClr val="FF0000"/>
                  </a:solidFill>
                  <a:latin typeface="メイリオ" panose="020B0604030504040204" pitchFamily="50" charset="-128"/>
                  <a:ea typeface="メイリオ" panose="020B0604030504040204" pitchFamily="50" charset="-128"/>
                </a:rPr>
                <a:t>最新</a:t>
              </a:r>
              <a:r>
                <a:rPr lang="en-US" altLang="ja-JP" sz="1400" dirty="0">
                  <a:solidFill>
                    <a:srgbClr val="FF0000"/>
                  </a:solidFill>
                  <a:latin typeface="メイリオ" panose="020B0604030504040204" pitchFamily="50" charset="-128"/>
                  <a:ea typeface="メイリオ" panose="020B0604030504040204" pitchFamily="50" charset="-128"/>
                </a:rPr>
                <a:t>)</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アクティブ</a:t>
              </a:r>
            </a:p>
          </p:txBody>
        </p:sp>
        <p:cxnSp>
          <p:nvCxnSpPr>
            <p:cNvPr id="22" name="直線矢印コネクタ 21">
              <a:extLst>
                <a:ext uri="{FF2B5EF4-FFF2-40B4-BE49-F238E27FC236}">
                  <a16:creationId xmlns:a16="http://schemas.microsoft.com/office/drawing/2014/main" id="{49D14453-950C-8FF9-A4D7-7416D909AEE8}"/>
                </a:ext>
              </a:extLst>
            </p:cNvPr>
            <p:cNvCxnSpPr>
              <a:cxnSpLocks/>
            </p:cNvCxnSpPr>
            <p:nvPr/>
          </p:nvCxnSpPr>
          <p:spPr>
            <a:xfrm>
              <a:off x="2516777" y="4014651"/>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4ADCF54-060D-36F4-2596-55C120AA12C8}"/>
                </a:ext>
              </a:extLst>
            </p:cNvPr>
            <p:cNvCxnSpPr>
              <a:cxnSpLocks/>
            </p:cNvCxnSpPr>
            <p:nvPr/>
          </p:nvCxnSpPr>
          <p:spPr>
            <a:xfrm>
              <a:off x="8098970" y="4045130"/>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F85AF59-47D0-A603-9849-4B8B0680A0D8}"/>
                </a:ext>
              </a:extLst>
            </p:cNvPr>
            <p:cNvSpPr txBox="1"/>
            <p:nvPr/>
          </p:nvSpPr>
          <p:spPr>
            <a:xfrm>
              <a:off x="494179" y="4735891"/>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F42C5B86-1FD7-2B56-6A38-4B1685EA80E9}"/>
                </a:ext>
              </a:extLst>
            </p:cNvPr>
            <p:cNvSpPr txBox="1"/>
            <p:nvPr/>
          </p:nvSpPr>
          <p:spPr>
            <a:xfrm>
              <a:off x="9590994" y="4735890"/>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28" name="テキスト ボックス 27">
            <a:extLst>
              <a:ext uri="{FF2B5EF4-FFF2-40B4-BE49-F238E27FC236}">
                <a16:creationId xmlns:a16="http://schemas.microsoft.com/office/drawing/2014/main" id="{C4865D99-64E8-D3DE-E832-74F9D194EF2D}"/>
              </a:ext>
            </a:extLst>
          </p:cNvPr>
          <p:cNvSpPr txBox="1"/>
          <p:nvPr/>
        </p:nvSpPr>
        <p:spPr>
          <a:xfrm>
            <a:off x="504671" y="1824931"/>
            <a:ext cx="7892879"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2.1.16.0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環境から最新バージョンへアップグレード（アップグレード後の構成）</a:t>
            </a:r>
          </a:p>
        </p:txBody>
      </p:sp>
      <p:sp>
        <p:nvSpPr>
          <p:cNvPr id="2" name="テキスト ボックス 1">
            <a:extLst>
              <a:ext uri="{FF2B5EF4-FFF2-40B4-BE49-F238E27FC236}">
                <a16:creationId xmlns:a16="http://schemas.microsoft.com/office/drawing/2014/main" id="{58FDDB4B-1EBC-903D-ADE3-07D73B1E62F9}"/>
              </a:ext>
            </a:extLst>
          </p:cNvPr>
          <p:cNvSpPr txBox="1"/>
          <p:nvPr/>
        </p:nvSpPr>
        <p:spPr>
          <a:xfrm>
            <a:off x="694393" y="5878260"/>
            <a:ext cx="10427697" cy="738664"/>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アクティブ・ステージング モードのサーバーが入れ替わる点にご留意ください。</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アップグレード後に再度モードを切り替えても問題ありません。</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切り替えの際は、「アクティブなサーバーのステージング モードを有効にする」操作を必ず先に行ってください。</a:t>
            </a:r>
          </a:p>
        </p:txBody>
      </p:sp>
    </p:spTree>
    <p:extLst>
      <p:ext uri="{BB962C8B-B14F-4D97-AF65-F5344CB8AC3E}">
        <p14:creationId xmlns:p14="http://schemas.microsoft.com/office/powerpoint/2010/main" val="1287966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870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E534182-8D78-43C7-8788-61BA7F314A0B}"/>
              </a:ext>
            </a:extLst>
          </p:cNvPr>
          <p:cNvPicPr>
            <a:picLocks noChangeAspect="1"/>
          </p:cNvPicPr>
          <p:nvPr/>
        </p:nvPicPr>
        <p:blipFill>
          <a:blip r:embed="rId2"/>
          <a:stretch>
            <a:fillRect/>
          </a:stretch>
        </p:blipFill>
        <p:spPr>
          <a:xfrm>
            <a:off x="826261" y="1436476"/>
            <a:ext cx="6960807"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4957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1006127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C4780C20-39E5-C2AA-496C-EF3C519B8323}"/>
              </a:ext>
            </a:extLst>
          </p:cNvPr>
          <p:cNvPicPr>
            <a:picLocks noChangeAspect="1"/>
          </p:cNvPicPr>
          <p:nvPr/>
        </p:nvPicPr>
        <p:blipFill>
          <a:blip r:embed="rId2"/>
          <a:stretch>
            <a:fillRect/>
          </a:stretch>
        </p:blipFill>
        <p:spPr>
          <a:xfrm>
            <a:off x="1045128" y="1761261"/>
            <a:ext cx="6668078" cy="4679085"/>
          </a:xfrm>
          <a:prstGeom prst="rect">
            <a:avLst/>
          </a:prstGeom>
        </p:spPr>
      </p:pic>
    </p:spTree>
    <p:extLst>
      <p:ext uri="{BB962C8B-B14F-4D97-AF65-F5344CB8AC3E}">
        <p14:creationId xmlns:p14="http://schemas.microsoft.com/office/powerpoint/2010/main" val="3134963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5.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モードを有効化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5-6.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D955E0FB-DEB3-D0DC-5FC2-497B88A49D61}"/>
              </a:ext>
            </a:extLst>
          </p:cNvPr>
          <p:cNvPicPr>
            <a:picLocks noChangeAspect="1"/>
          </p:cNvPicPr>
          <p:nvPr/>
        </p:nvPicPr>
        <p:blipFill>
          <a:blip r:embed="rId2"/>
          <a:stretch>
            <a:fillRect/>
          </a:stretch>
        </p:blipFill>
        <p:spPr>
          <a:xfrm>
            <a:off x="730917" y="1444024"/>
            <a:ext cx="6736664" cy="4701947"/>
          </a:xfrm>
          <a:prstGeom prst="rect">
            <a:avLst/>
          </a:prstGeom>
        </p:spPr>
      </p:pic>
    </p:spTree>
    <p:extLst>
      <p:ext uri="{BB962C8B-B14F-4D97-AF65-F5344CB8AC3E}">
        <p14:creationId xmlns:p14="http://schemas.microsoft.com/office/powerpoint/2010/main" val="89850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C6DF60B-419F-4D83-A9BA-AE07F056E63D}"/>
              </a:ext>
            </a:extLst>
          </p:cNvPr>
          <p:cNvPicPr>
            <a:picLocks noChangeAspect="1"/>
          </p:cNvPicPr>
          <p:nvPr/>
        </p:nvPicPr>
        <p:blipFill>
          <a:blip r:embed="rId2"/>
          <a:stretch>
            <a:fillRect/>
          </a:stretch>
        </p:blipFill>
        <p:spPr>
          <a:xfrm>
            <a:off x="787336" y="1426287"/>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09" y="884578"/>
            <a:ext cx="9538755"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6-1. </a:t>
            </a:r>
            <a:r>
              <a:rPr lang="en-US" altLang="ja-JP" sz="1400" dirty="0" err="1">
                <a:latin typeface="メイリオ" panose="020B0604030504040204" pitchFamily="50" charset="-128"/>
                <a:ea typeface="メイリオ" panose="020B0604030504040204" pitchFamily="50" charset="-128"/>
              </a:rPr>
              <a:t>ServerB</a:t>
            </a:r>
            <a:r>
              <a:rPr lang="ja-JP" altLang="en-US" sz="1400" dirty="0">
                <a:latin typeface="メイリオ" panose="020B0604030504040204" pitchFamily="50" charset="-128"/>
                <a:ea typeface="メイリオ" panose="020B0604030504040204" pitchFamily="50" charset="-128"/>
              </a:rPr>
              <a:t>　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にて、</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ウィザードを実行し、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77197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31D52D2-0D51-4BC2-8B45-B40BA575755C}"/>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6-2.</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追加のタスク</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ステージングモードの構成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1285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6E43E3-F439-457D-9276-966A61BE5FF3}"/>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6-3.</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119784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5B8292D-CFD2-40BB-8577-1CF846CFD9CE}"/>
              </a:ext>
            </a:extLst>
          </p:cNvPr>
          <p:cNvPicPr>
            <a:picLocks noChangeAspect="1"/>
          </p:cNvPicPr>
          <p:nvPr/>
        </p:nvPicPr>
        <p:blipFill>
          <a:blip r:embed="rId2"/>
          <a:stretch>
            <a:fillRect/>
          </a:stretch>
        </p:blipFill>
        <p:spPr>
          <a:xfrm>
            <a:off x="815628"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6-4.</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ステージング モードを有効にする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のチェックを無効化し、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3088017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D1CB167-6CDB-4719-B76B-F392252AE839}"/>
              </a:ext>
            </a:extLst>
          </p:cNvPr>
          <p:cNvPicPr>
            <a:picLocks noChangeAspect="1"/>
          </p:cNvPicPr>
          <p:nvPr/>
        </p:nvPicPr>
        <p:blipFill>
          <a:blip r:embed="rId2"/>
          <a:stretch>
            <a:fillRect/>
          </a:stretch>
        </p:blipFill>
        <p:spPr>
          <a:xfrm>
            <a:off x="826261" y="1436476"/>
            <a:ext cx="6985214"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585408"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6-5.</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構成が完了したら、同期プロセスを開始する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のチェックを有効化し、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spTree>
    <p:extLst>
      <p:ext uri="{BB962C8B-B14F-4D97-AF65-F5344CB8AC3E}">
        <p14:creationId xmlns:p14="http://schemas.microsoft.com/office/powerpoint/2010/main" val="2329189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6. </a:t>
            </a:r>
            <a:r>
              <a:rPr lang="en-US" altLang="ja-JP" sz="1800" b="1" dirty="0" err="1">
                <a:latin typeface="Meiryo UI" panose="020B0604030504040204" pitchFamily="50" charset="-128"/>
                <a:ea typeface="Meiryo UI" panose="020B0604030504040204" pitchFamily="50" charset="-128"/>
              </a:rPr>
              <a:t>ServerB</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にて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のステージング モード無効化</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8348560"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6-6.</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a:t>
            </a:r>
            <a:r>
              <a:rPr lang="en-US" altLang="ja-JP" sz="1400" dirty="0">
                <a:latin typeface="メイリオ" panose="020B0604030504040204" pitchFamily="50" charset="-128"/>
                <a:ea typeface="メイリオ" panose="020B0604030504040204" pitchFamily="50" charset="-128"/>
              </a:rPr>
              <a:t> </a:t>
            </a:r>
          </a:p>
        </p:txBody>
      </p:sp>
      <p:pic>
        <p:nvPicPr>
          <p:cNvPr id="4" name="図 3">
            <a:extLst>
              <a:ext uri="{FF2B5EF4-FFF2-40B4-BE49-F238E27FC236}">
                <a16:creationId xmlns:a16="http://schemas.microsoft.com/office/drawing/2014/main" id="{8232F851-E281-8142-18CB-8BEA9D525BB9}"/>
              </a:ext>
            </a:extLst>
          </p:cNvPr>
          <p:cNvPicPr>
            <a:picLocks noChangeAspect="1"/>
          </p:cNvPicPr>
          <p:nvPr/>
        </p:nvPicPr>
        <p:blipFill>
          <a:blip r:embed="rId2"/>
          <a:stretch>
            <a:fillRect/>
          </a:stretch>
        </p:blipFill>
        <p:spPr>
          <a:xfrm>
            <a:off x="705806" y="1552629"/>
            <a:ext cx="6842659" cy="4839355"/>
          </a:xfrm>
          <a:prstGeom prst="rect">
            <a:avLst/>
          </a:prstGeom>
        </p:spPr>
      </p:pic>
      <p:sp>
        <p:nvSpPr>
          <p:cNvPr id="3" name="テキスト ボックス 2">
            <a:extLst>
              <a:ext uri="{FF2B5EF4-FFF2-40B4-BE49-F238E27FC236}">
                <a16:creationId xmlns:a16="http://schemas.microsoft.com/office/drawing/2014/main" id="{F8CE8CE8-A65E-A399-A37E-1A3BE9BBB99E}"/>
              </a:ext>
            </a:extLst>
          </p:cNvPr>
          <p:cNvSpPr txBox="1"/>
          <p:nvPr/>
        </p:nvSpPr>
        <p:spPr>
          <a:xfrm>
            <a:off x="7802879" y="1552629"/>
            <a:ext cx="4032069" cy="1754326"/>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ステージングモードがアクティブに変わったことで </a:t>
            </a:r>
            <a:r>
              <a:rPr lang="en-US" altLang="ja-JP" sz="1200" dirty="0">
                <a:latin typeface="メイリオ" panose="020B0604030504040204" pitchFamily="50" charset="-128"/>
                <a:ea typeface="メイリオ" panose="020B0604030504040204" pitchFamily="50" charset="-128"/>
              </a:rPr>
              <a:t>Export </a:t>
            </a:r>
            <a:r>
              <a:rPr lang="ja-JP" altLang="en-US" sz="1200" dirty="0">
                <a:latin typeface="メイリオ" panose="020B0604030504040204" pitchFamily="50" charset="-128"/>
                <a:ea typeface="メイリオ" panose="020B0604030504040204" pitchFamily="50" charset="-128"/>
              </a:rPr>
              <a:t>が開始されます。</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１．の確認をもう一回実施し、動作を確認してください。</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ja-JP" altLang="en-US" sz="1200" b="1" dirty="0">
                <a:latin typeface="メイリオ" panose="020B0604030504040204" pitchFamily="50" charset="-128"/>
                <a:ea typeface="メイリオ" panose="020B0604030504040204" pitchFamily="50" charset="-128"/>
              </a:rPr>
              <a:t>＜ステージングモードを初めてアクティブにした場合＞</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パスワードの完全同期が走行します。</a:t>
            </a:r>
            <a:br>
              <a:rPr lang="en-US" altLang="ja-JP" sz="1200" dirty="0">
                <a:latin typeface="メイリオ" panose="020B0604030504040204" pitchFamily="50" charset="-128"/>
                <a:ea typeface="メイリオ" panose="020B0604030504040204" pitchFamily="50" charset="-128"/>
              </a:rPr>
            </a:br>
            <a:r>
              <a:rPr lang="ja-JP" altLang="en-US" sz="1200" dirty="0">
                <a:latin typeface="メイリオ" panose="020B0604030504040204" pitchFamily="50" charset="-128"/>
                <a:ea typeface="メイリオ" panose="020B0604030504040204" pitchFamily="50" charset="-128"/>
              </a:rPr>
              <a:t>イベントログで、パスワード同期関連のエラー </a:t>
            </a: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ソース：</a:t>
            </a:r>
            <a:r>
              <a:rPr lang="en-US" altLang="ja-JP" sz="1200" dirty="0">
                <a:latin typeface="メイリオ" panose="020B0604030504040204" pitchFamily="50" charset="-128"/>
                <a:ea typeface="メイリオ" panose="020B0604030504040204" pitchFamily="50" charset="-128"/>
              </a:rPr>
              <a:t>Directory Synchronization)</a:t>
            </a:r>
            <a:r>
              <a:rPr lang="ja-JP" altLang="en-US" sz="1200" dirty="0">
                <a:latin typeface="メイリオ" panose="020B0604030504040204" pitchFamily="50" charset="-128"/>
                <a:ea typeface="メイリオ" panose="020B0604030504040204" pitchFamily="50" charset="-128"/>
              </a:rPr>
              <a:t> が発生していないかも併せてご確認ください。</a:t>
            </a:r>
          </a:p>
        </p:txBody>
      </p:sp>
    </p:spTree>
    <p:extLst>
      <p:ext uri="{BB962C8B-B14F-4D97-AF65-F5344CB8AC3E}">
        <p14:creationId xmlns:p14="http://schemas.microsoft.com/office/powerpoint/2010/main" val="2196139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4B3D405-69E0-4B1D-1AC6-B2EA3339210F}"/>
              </a:ext>
            </a:extLst>
          </p:cNvPr>
          <p:cNvSpPr txBox="1"/>
          <p:nvPr/>
        </p:nvSpPr>
        <p:spPr>
          <a:xfrm>
            <a:off x="295712" y="624303"/>
            <a:ext cx="11356596" cy="923330"/>
          </a:xfrm>
          <a:prstGeom prst="rect">
            <a:avLst/>
          </a:prstGeom>
          <a:noFill/>
        </p:spPr>
        <p:txBody>
          <a:bodyPr wrap="square">
            <a:spAutoFit/>
          </a:bodyPr>
          <a:lstStyle/>
          <a:p>
            <a:r>
              <a:rPr lang="ja-JP" altLang="en-US" b="1" dirty="0"/>
              <a:t>現在のバージョン確認方法</a:t>
            </a:r>
          </a:p>
          <a:p>
            <a:endParaRPr lang="en-US" altLang="ja-JP" dirty="0"/>
          </a:p>
          <a:p>
            <a:endParaRPr lang="ja-JP" altLang="en-US" dirty="0"/>
          </a:p>
        </p:txBody>
      </p:sp>
      <p:sp>
        <p:nvSpPr>
          <p:cNvPr id="7" name="テキスト ボックス 6">
            <a:extLst>
              <a:ext uri="{FF2B5EF4-FFF2-40B4-BE49-F238E27FC236}">
                <a16:creationId xmlns:a16="http://schemas.microsoft.com/office/drawing/2014/main" id="{566BB3A8-0653-2EAA-D27D-1F324FAB76DC}"/>
              </a:ext>
            </a:extLst>
          </p:cNvPr>
          <p:cNvSpPr txBox="1"/>
          <p:nvPr/>
        </p:nvSpPr>
        <p:spPr>
          <a:xfrm>
            <a:off x="1185806" y="1547701"/>
            <a:ext cx="8172798" cy="954107"/>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Azure AD Connect </a:t>
            </a:r>
            <a:r>
              <a:rPr kumimoji="1" lang="ja-JP" altLang="en-US" sz="1400" dirty="0">
                <a:latin typeface="メイリオ" panose="020B0604030504040204" pitchFamily="50" charset="-128"/>
                <a:ea typeface="メイリオ" panose="020B0604030504040204" pitchFamily="50" charset="-128"/>
              </a:rPr>
              <a:t>サーバーにログオンし、</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コントロール パネル</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a:t>
            </a:r>
            <a:r>
              <a:rPr kumimoji="1" lang="en-US" altLang="ja-JP" sz="1400" dirty="0">
                <a:latin typeface="メイリオ" panose="020B0604030504040204" pitchFamily="50" charset="-128"/>
                <a:ea typeface="メイリオ" panose="020B0604030504040204" pitchFamily="50" charset="-128"/>
              </a:rPr>
              <a:t>] – [</a:t>
            </a:r>
            <a:r>
              <a:rPr kumimoji="1" lang="ja-JP" altLang="en-US" sz="1400" dirty="0">
                <a:latin typeface="メイリオ" panose="020B0604030504040204" pitchFamily="50" charset="-128"/>
                <a:ea typeface="メイリオ" panose="020B0604030504040204" pitchFamily="50" charset="-128"/>
              </a:rPr>
              <a:t>プログラムのアンインストール</a:t>
            </a:r>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 を開きます。</a:t>
            </a:r>
            <a:br>
              <a:rPr kumimoji="1" lang="en-US" altLang="ja-JP" sz="1400" dirty="0">
                <a:latin typeface="メイリオ" panose="020B0604030504040204" pitchFamily="50" charset="-128"/>
                <a:ea typeface="メイリオ" panose="020B0604030504040204" pitchFamily="50" charset="-128"/>
              </a:rPr>
            </a:b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Microsoft Azure AD Connect </a:t>
            </a:r>
            <a:r>
              <a:rPr kumimoji="1" lang="ja-JP" altLang="en-US" sz="1400" dirty="0">
                <a:latin typeface="メイリオ" panose="020B0604030504040204" pitchFamily="50" charset="-128"/>
                <a:ea typeface="メイリオ" panose="020B0604030504040204" pitchFamily="50" charset="-128"/>
              </a:rPr>
              <a:t>と表示されている行のバージョンを確認してください。</a:t>
            </a:r>
          </a:p>
        </p:txBody>
      </p:sp>
      <p:pic>
        <p:nvPicPr>
          <p:cNvPr id="9" name="図 8">
            <a:extLst>
              <a:ext uri="{FF2B5EF4-FFF2-40B4-BE49-F238E27FC236}">
                <a16:creationId xmlns:a16="http://schemas.microsoft.com/office/drawing/2014/main" id="{9D13E6F9-0247-8AD8-6376-61DAA479DF1A}"/>
              </a:ext>
            </a:extLst>
          </p:cNvPr>
          <p:cNvPicPr>
            <a:picLocks noChangeAspect="1"/>
          </p:cNvPicPr>
          <p:nvPr/>
        </p:nvPicPr>
        <p:blipFill>
          <a:blip r:embed="rId2"/>
          <a:stretch>
            <a:fillRect/>
          </a:stretch>
        </p:blipFill>
        <p:spPr>
          <a:xfrm>
            <a:off x="1953929" y="2629125"/>
            <a:ext cx="8489416" cy="3604572"/>
          </a:xfrm>
          <a:prstGeom prst="rect">
            <a:avLst/>
          </a:prstGeom>
        </p:spPr>
      </p:pic>
    </p:spTree>
    <p:extLst>
      <p:ext uri="{BB962C8B-B14F-4D97-AF65-F5344CB8AC3E}">
        <p14:creationId xmlns:p14="http://schemas.microsoft.com/office/powerpoint/2010/main" val="406819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646394F-6B92-4217-A9E9-5F0965621BDB}"/>
              </a:ext>
            </a:extLst>
          </p:cNvPr>
          <p:cNvPicPr>
            <a:picLocks noChangeAspect="1"/>
          </p:cNvPicPr>
          <p:nvPr/>
        </p:nvPicPr>
        <p:blipFill>
          <a:blip r:embed="rId2"/>
          <a:stretch>
            <a:fillRect/>
          </a:stretch>
        </p:blipFill>
        <p:spPr>
          <a:xfrm>
            <a:off x="830147" y="1459994"/>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7.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7-1.</a:t>
            </a:r>
            <a:r>
              <a:rPr lang="ja-JP" altLang="en-US" sz="1400" dirty="0">
                <a:latin typeface="メイリオ" panose="020B0604030504040204" pitchFamily="50" charset="-128"/>
                <a:ea typeface="メイリオ" panose="020B0604030504040204" pitchFamily="50" charset="-128"/>
              </a:rPr>
              <a:t>保存した </a:t>
            </a:r>
            <a:r>
              <a:rPr lang="en-US" altLang="ja-JP" sz="1400" dirty="0">
                <a:latin typeface="メイリオ" panose="020B0604030504040204" pitchFamily="50" charset="-128"/>
                <a:ea typeface="メイリオ" panose="020B0604030504040204" pitchFamily="50" charset="-128"/>
              </a:rPr>
              <a:t>AzureADConnect.msi </a:t>
            </a:r>
            <a:r>
              <a:rPr lang="ja-JP" altLang="en-US" sz="1400" dirty="0">
                <a:latin typeface="メイリオ" panose="020B0604030504040204" pitchFamily="50" charset="-128"/>
                <a:ea typeface="メイリオ" panose="020B0604030504040204" pitchFamily="50" charset="-128"/>
              </a:rPr>
              <a:t>ファイルを実行し、インストール ウィザードにて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を選択します。</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42542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C080FAC-0986-48CE-BC32-E9AFF069406F}"/>
              </a:ext>
            </a:extLst>
          </p:cNvPr>
          <p:cNvPicPr>
            <a:picLocks noChangeAspect="1"/>
          </p:cNvPicPr>
          <p:nvPr/>
        </p:nvPicPr>
        <p:blipFill>
          <a:blip r:embed="rId2"/>
          <a:stretch>
            <a:fillRect/>
          </a:stretch>
        </p:blipFill>
        <p:spPr>
          <a:xfrm>
            <a:off x="829773" y="1451665"/>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7-2.</a:t>
            </a:r>
            <a:r>
              <a:rPr lang="en-US" altLang="ja-JP" sz="1400" dirty="0">
                <a:latin typeface="メイリオ" panose="020B0604030504040204" pitchFamily="50" charset="-128"/>
                <a:ea typeface="メイリオ" panose="020B0604030504040204" pitchFamily="50" charset="-128"/>
              </a:rPr>
              <a:t> Azure AD </a:t>
            </a:r>
            <a:r>
              <a:rPr lang="ja-JP" altLang="en-US" sz="1400" dirty="0">
                <a:latin typeface="メイリオ" panose="020B0604030504040204" pitchFamily="50" charset="-128"/>
                <a:ea typeface="メイリオ" panose="020B0604030504040204" pitchFamily="50" charset="-128"/>
              </a:rPr>
              <a:t>の全体管理者権限を有するユーザーの資格情報を入力し、</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次へ</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3366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B555357-D710-4871-B89C-A5250BC0FD61}"/>
              </a:ext>
            </a:extLst>
          </p:cNvPr>
          <p:cNvPicPr>
            <a:picLocks noChangeAspect="1"/>
          </p:cNvPicPr>
          <p:nvPr/>
        </p:nvPicPr>
        <p:blipFill>
          <a:blip r:embed="rId2"/>
          <a:stretch>
            <a:fillRect/>
          </a:stretch>
        </p:blipFill>
        <p:spPr>
          <a:xfrm>
            <a:off x="834982" y="1462286"/>
            <a:ext cx="6963482" cy="4896000"/>
          </a:xfrm>
          <a:prstGeom prst="rect">
            <a:avLst/>
          </a:prstGeom>
        </p:spPr>
      </p:pic>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a:latin typeface="Meiryo UI" panose="020B0604030504040204" pitchFamily="50" charset="-128"/>
                <a:ea typeface="Meiryo UI" panose="020B0604030504040204" pitchFamily="50" charset="-128"/>
              </a:rPr>
              <a:t>ServerA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7-3.</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アップグレード</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97138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96B8787-DD61-4E76-99A1-C2F07434CA0A}"/>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7</a:t>
            </a:r>
            <a:r>
              <a:rPr lang="en-US" altLang="ja-JP" sz="1800" b="1" dirty="0">
                <a:latin typeface="Meiryo UI" panose="020B0604030504040204" pitchFamily="50" charset="-128"/>
                <a:ea typeface="Meiryo UI" panose="020B0604030504040204" pitchFamily="50" charset="-128"/>
              </a:rPr>
              <a:t>.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のインプレース アップグレード</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379AE0C5-AD65-404D-BFFD-B0BD14612828}"/>
              </a:ext>
            </a:extLst>
          </p:cNvPr>
          <p:cNvSpPr txBox="1"/>
          <p:nvPr/>
        </p:nvSpPr>
        <p:spPr>
          <a:xfrm>
            <a:off x="295710" y="884578"/>
            <a:ext cx="9996606"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7-4.</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終了</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をクリックします。 </a:t>
            </a:r>
            <a:endParaRPr lang="en-US" altLang="ja-JP" sz="140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D4A40E61-3A74-4A5B-992B-AA75C60B1641}"/>
              </a:ext>
            </a:extLst>
          </p:cNvPr>
          <p:cNvSpPr txBox="1"/>
          <p:nvPr/>
        </p:nvSpPr>
        <p:spPr>
          <a:xfrm>
            <a:off x="7798465" y="1462286"/>
            <a:ext cx="4248224" cy="1015663"/>
          </a:xfrm>
          <a:prstGeom prst="rect">
            <a:avLst/>
          </a:prstGeom>
          <a:noFill/>
        </p:spPr>
        <p:txBody>
          <a:bodyPr wrap="square">
            <a:spAutoFit/>
          </a:bodyPr>
          <a:lstStyle/>
          <a:p>
            <a:r>
              <a:rPr lang="en-US" altLang="ja-JP" sz="1200" dirty="0">
                <a:solidFill>
                  <a:srgbClr val="FF0000"/>
                </a:solidFill>
                <a:latin typeface="メイリオ" panose="020B0604030504040204" pitchFamily="50" charset="-128"/>
                <a:ea typeface="メイリオ" panose="020B0604030504040204" pitchFamily="50" charset="-128"/>
              </a:rPr>
              <a:t>※</a:t>
            </a:r>
            <a:r>
              <a:rPr lang="ja-JP" altLang="en-US" sz="1200" dirty="0">
                <a:solidFill>
                  <a:srgbClr val="FF0000"/>
                </a:solidFill>
                <a:latin typeface="メイリオ" panose="020B0604030504040204" pitchFamily="50" charset="-128"/>
                <a:ea typeface="メイリオ" panose="020B0604030504040204" pitchFamily="50" charset="-128"/>
              </a:rPr>
              <a:t>印注意</a:t>
            </a:r>
            <a:endParaRPr lang="en-US" altLang="ja-JP" sz="1200" dirty="0">
              <a:solidFill>
                <a:srgbClr val="FF0000"/>
              </a:solidFill>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オプション</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構成が完了したら、同期プロセスを開始する。</a:t>
            </a:r>
            <a:r>
              <a:rPr lang="en-US" altLang="ja-JP" sz="1200" dirty="0">
                <a:latin typeface="メイリオ" panose="020B0604030504040204" pitchFamily="50" charset="-128"/>
                <a:ea typeface="メイリオ" panose="020B0604030504040204" pitchFamily="50" charset="-128"/>
              </a:rPr>
              <a:t>”</a:t>
            </a:r>
          </a:p>
          <a:p>
            <a:r>
              <a:rPr lang="ja-JP" altLang="en-US" sz="1200" dirty="0">
                <a:latin typeface="メイリオ" panose="020B0604030504040204" pitchFamily="50" charset="-128"/>
                <a:ea typeface="メイリオ" panose="020B0604030504040204" pitchFamily="50" charset="-128"/>
              </a:rPr>
              <a:t>アップグレード処理完了後に自動的に完全同期処理の開始を予定する場合に有効にする必要があります。</a:t>
            </a:r>
            <a:endParaRPr lang="en-US" altLang="ja-JP" sz="12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75CD2B5F-B9BB-F5B2-9F2A-FC9E4AE8B527}"/>
              </a:ext>
            </a:extLst>
          </p:cNvPr>
          <p:cNvPicPr>
            <a:picLocks noChangeAspect="1"/>
          </p:cNvPicPr>
          <p:nvPr/>
        </p:nvPicPr>
        <p:blipFill>
          <a:blip r:embed="rId2"/>
          <a:stretch>
            <a:fillRect/>
          </a:stretch>
        </p:blipFill>
        <p:spPr>
          <a:xfrm>
            <a:off x="896767" y="1581099"/>
            <a:ext cx="6759526" cy="4778154"/>
          </a:xfrm>
          <a:prstGeom prst="rect">
            <a:avLst/>
          </a:prstGeom>
        </p:spPr>
      </p:pic>
    </p:spTree>
    <p:extLst>
      <p:ext uri="{BB962C8B-B14F-4D97-AF65-F5344CB8AC3E}">
        <p14:creationId xmlns:p14="http://schemas.microsoft.com/office/powerpoint/2010/main" val="2042521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en-US" altLang="ja-JP" sz="1800" b="1" dirty="0">
                <a:latin typeface="Meiryo UI" panose="020B0604030504040204" pitchFamily="50" charset="-128"/>
                <a:ea typeface="Meiryo UI" panose="020B0604030504040204" pitchFamily="50" charset="-128"/>
              </a:rPr>
              <a:t>8. </a:t>
            </a:r>
            <a:r>
              <a:rPr lang="en-US" altLang="ja-JP" sz="1800" b="1" dirty="0" err="1">
                <a:latin typeface="Meiryo UI" panose="020B0604030504040204" pitchFamily="50" charset="-128"/>
                <a:ea typeface="Meiryo UI" panose="020B0604030504040204" pitchFamily="50" charset="-128"/>
              </a:rPr>
              <a:t>ServerA</a:t>
            </a:r>
            <a:r>
              <a:rPr lang="en-US" altLang="ja-JP" sz="1800"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の </a:t>
            </a:r>
            <a:r>
              <a:rPr lang="en-US" altLang="ja-JP" sz="1800" b="1" dirty="0">
                <a:latin typeface="Meiryo UI" panose="020B0604030504040204" pitchFamily="50" charset="-128"/>
                <a:ea typeface="Meiryo UI" panose="020B0604030504040204" pitchFamily="50" charset="-128"/>
              </a:rPr>
              <a:t>Azure AD Connect </a:t>
            </a:r>
            <a:r>
              <a:rPr lang="ja-JP" altLang="en-US" sz="1800" b="1" dirty="0">
                <a:latin typeface="Meiryo UI" panose="020B0604030504040204" pitchFamily="50" charset="-128"/>
                <a:ea typeface="Meiryo UI" panose="020B0604030504040204" pitchFamily="50" charset="-128"/>
              </a:rPr>
              <a:t>の動作確認</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573472"/>
            <a:ext cx="9156299" cy="523220"/>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8-1.</a:t>
            </a:r>
            <a:r>
              <a:rPr lang="ja-JP" altLang="en-US" sz="1400" b="1" dirty="0">
                <a:latin typeface="メイリオ" panose="020B0604030504040204" pitchFamily="50" charset="-128"/>
                <a:ea typeface="メイリオ" panose="020B0604030504040204" pitchFamily="50" charset="-128"/>
              </a:rPr>
              <a:t> 同期処理結果を </a:t>
            </a:r>
            <a:r>
              <a:rPr lang="en-US" altLang="ja-JP" sz="1400" b="1" dirty="0" err="1">
                <a:latin typeface="メイリオ" panose="020B0604030504040204" pitchFamily="50" charset="-128"/>
                <a:ea typeface="メイリオ" panose="020B0604030504040204" pitchFamily="50" charset="-128"/>
              </a:rPr>
              <a:t>CSExport</a:t>
            </a:r>
            <a:r>
              <a:rPr lang="en-US" altLang="ja-JP" sz="1400" b="1" dirty="0">
                <a:latin typeface="メイリオ" panose="020B0604030504040204" pitchFamily="50" charset="-128"/>
                <a:ea typeface="メイリオ" panose="020B0604030504040204" pitchFamily="50" charset="-128"/>
              </a:rPr>
              <a:t> Analyzer </a:t>
            </a:r>
            <a:r>
              <a:rPr lang="ja-JP" altLang="en-US" sz="1400" b="1" dirty="0">
                <a:latin typeface="メイリオ" panose="020B0604030504040204" pitchFamily="50" charset="-128"/>
                <a:ea typeface="メイリオ" panose="020B0604030504040204" pitchFamily="50" charset="-128"/>
              </a:rPr>
              <a:t>で出力したファイル内容を確認します。</a:t>
            </a:r>
            <a:endParaRPr lang="en-US" altLang="ja-JP" sz="1400" b="1" dirty="0">
              <a:latin typeface="メイリオ" panose="020B0604030504040204" pitchFamily="50" charset="-128"/>
              <a:ea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rPr>
              <a:t>       </a:t>
            </a:r>
            <a:endParaRPr lang="en-US" altLang="ja-JP" sz="1400" b="1"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14BD773-875C-4F00-827C-3BA0B0B81C7A}"/>
              </a:ext>
            </a:extLst>
          </p:cNvPr>
          <p:cNvSpPr txBox="1"/>
          <p:nvPr/>
        </p:nvSpPr>
        <p:spPr>
          <a:xfrm>
            <a:off x="295710" y="3609610"/>
            <a:ext cx="9156300"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8-2.</a:t>
            </a:r>
            <a:r>
              <a:rPr lang="ja-JP" altLang="en-US" sz="1400" b="1" dirty="0">
                <a:latin typeface="メイリオ" panose="020B0604030504040204" pitchFamily="50" charset="-128"/>
                <a:ea typeface="メイリオ" panose="020B0604030504040204" pitchFamily="50" charset="-128"/>
              </a:rPr>
              <a:t> アップグレード前に実施した </a:t>
            </a:r>
            <a:r>
              <a:rPr lang="en-US" altLang="ja-JP" sz="1400" b="1" dirty="0">
                <a:latin typeface="メイリオ" panose="020B0604030504040204" pitchFamily="50" charset="-128"/>
                <a:ea typeface="メイリオ" panose="020B0604030504040204" pitchFamily="50" charset="-128"/>
              </a:rPr>
              <a:t>1 </a:t>
            </a:r>
            <a:r>
              <a:rPr lang="ja-JP" altLang="en-US" sz="1400" b="1" dirty="0">
                <a:latin typeface="メイリオ" panose="020B0604030504040204" pitchFamily="50" charset="-128"/>
                <a:ea typeface="メイリオ" panose="020B0604030504040204" pitchFamily="50" charset="-128"/>
              </a:rPr>
              <a:t>の手順同様に各情報を確認し、問題がないことを確認します。</a:t>
            </a:r>
            <a:endParaRPr lang="en-US" altLang="ja-JP" sz="1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3E706B1-593F-2DFA-8D00-99BF1B32ACA9}"/>
              </a:ext>
            </a:extLst>
          </p:cNvPr>
          <p:cNvSpPr txBox="1"/>
          <p:nvPr/>
        </p:nvSpPr>
        <p:spPr>
          <a:xfrm>
            <a:off x="295710" y="2110729"/>
            <a:ext cx="11356596" cy="738664"/>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CSExport</a:t>
            </a:r>
            <a:r>
              <a:rPr lang="en-US" altLang="ja-JP" sz="1400" dirty="0">
                <a:latin typeface="メイリオ" panose="020B0604030504040204" pitchFamily="50" charset="-128"/>
                <a:ea typeface="メイリオ" panose="020B0604030504040204" pitchFamily="50" charset="-128"/>
              </a:rPr>
              <a:t> Analyzer</a:t>
            </a:r>
            <a:r>
              <a:rPr lang="ja-JP" altLang="en-US" sz="1400" dirty="0">
                <a:latin typeface="メイリオ" panose="020B0604030504040204" pitchFamily="50" charset="-128"/>
                <a:ea typeface="メイリオ" panose="020B0604030504040204" pitchFamily="50" charset="-128"/>
              </a:rPr>
              <a:t>を利用して比較する方法もあります。詳細はこちらのブログをご覧ください。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どうやって大きな作業に向けた事前確認で安心できるの？」の項目に記載があります。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hlinkClick r:id="rId2"/>
              </a:rPr>
              <a:t>ステージング サーバーのすゝめ </a:t>
            </a:r>
            <a:r>
              <a:rPr lang="en-US" altLang="ja-JP" sz="1400" dirty="0">
                <a:latin typeface="メイリオ" panose="020B0604030504040204" pitchFamily="50" charset="-128"/>
                <a:ea typeface="メイリオ" panose="020B0604030504040204" pitchFamily="50" charset="-128"/>
                <a:hlinkClick r:id="rId2"/>
              </a:rPr>
              <a:t>| Japan Azure Identity Support Blog (jpazureid.github.io)</a:t>
            </a:r>
            <a:endParaRPr lang="en-US" altLang="ja-JP"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E97A2DE5-BC80-3FAC-B638-66358EEE9790}"/>
              </a:ext>
            </a:extLst>
          </p:cNvPr>
          <p:cNvSpPr txBox="1"/>
          <p:nvPr/>
        </p:nvSpPr>
        <p:spPr>
          <a:xfrm>
            <a:off x="835405" y="5119774"/>
            <a:ext cx="11356595" cy="523220"/>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は </a:t>
            </a:r>
            <a:r>
              <a:rPr lang="en-US" altLang="ja-JP" sz="1400" dirty="0">
                <a:latin typeface="メイリオ" panose="020B0604030504040204" pitchFamily="50" charset="-128"/>
                <a:ea typeface="メイリオ" panose="020B0604030504040204" pitchFamily="50" charset="-128"/>
              </a:rPr>
              <a:t>1 </a:t>
            </a:r>
            <a:r>
              <a:rPr lang="ja-JP" altLang="en-US" sz="1400" dirty="0">
                <a:latin typeface="メイリオ" panose="020B0604030504040204" pitchFamily="50" charset="-128"/>
                <a:ea typeface="メイリオ" panose="020B0604030504040204" pitchFamily="50" charset="-128"/>
              </a:rPr>
              <a:t>台がアクティブ、その他が ステージング モード有効状態であれば、問題ありません。</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ステージング モードの切り替えを行う場合には、手順 </a:t>
            </a:r>
            <a:r>
              <a:rPr lang="en-US" altLang="ja-JP" sz="1400" dirty="0">
                <a:latin typeface="メイリオ" panose="020B0604030504040204" pitchFamily="50" charset="-128"/>
                <a:ea typeface="メイリオ" panose="020B0604030504040204" pitchFamily="50" charset="-128"/>
              </a:rPr>
              <a:t>5. 6. </a:t>
            </a:r>
            <a:r>
              <a:rPr lang="ja-JP" altLang="en-US" sz="1400" dirty="0">
                <a:latin typeface="メイリオ" panose="020B0604030504040204" pitchFamily="50" charset="-128"/>
                <a:ea typeface="メイリオ" panose="020B0604030504040204" pitchFamily="50" charset="-128"/>
              </a:rPr>
              <a:t>を参考にしてください。</a:t>
            </a:r>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92262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92E717C-AC78-43D2-A901-F6180883DCBA}"/>
              </a:ext>
            </a:extLst>
          </p:cNvPr>
          <p:cNvSpPr txBox="1"/>
          <p:nvPr/>
        </p:nvSpPr>
        <p:spPr>
          <a:xfrm>
            <a:off x="295712" y="263577"/>
            <a:ext cx="11356596" cy="369332"/>
          </a:xfrm>
          <a:prstGeom prst="rect">
            <a:avLst/>
          </a:prstGeom>
          <a:noFill/>
        </p:spPr>
        <p:txBody>
          <a:bodyPr wrap="square">
            <a:spAutoFit/>
          </a:bodyPr>
          <a:lstStyle/>
          <a:p>
            <a:r>
              <a:rPr lang="ja-JP" altLang="en-US" sz="1800" b="1" dirty="0">
                <a:latin typeface="Meiryo UI" panose="020B0604030504040204" pitchFamily="50" charset="-128"/>
                <a:ea typeface="Meiryo UI" panose="020B0604030504040204" pitchFamily="50" charset="-128"/>
              </a:rPr>
              <a:t>参考情報</a:t>
            </a:r>
            <a:endParaRPr lang="en-US" altLang="ja-JP" sz="1800" b="1"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683E9BB-142C-4A5F-8886-B0F9C20C54E9}"/>
              </a:ext>
            </a:extLst>
          </p:cNvPr>
          <p:cNvSpPr txBox="1"/>
          <p:nvPr/>
        </p:nvSpPr>
        <p:spPr>
          <a:xfrm>
            <a:off x="295710" y="884578"/>
            <a:ext cx="834856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についてのトラブルシューティング方法をまとめた技術情報となります。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7726F11-1750-4889-AAFC-025AD6B7334A}"/>
              </a:ext>
            </a:extLst>
          </p:cNvPr>
          <p:cNvSpPr txBox="1"/>
          <p:nvPr/>
        </p:nvSpPr>
        <p:spPr>
          <a:xfrm>
            <a:off x="295710" y="1391876"/>
            <a:ext cx="11087637" cy="4616648"/>
          </a:xfrm>
          <a:prstGeom prst="rect">
            <a:avLst/>
          </a:prstGeom>
          <a:noFill/>
        </p:spPr>
        <p:txBody>
          <a:bodyPr wrap="square">
            <a:spAutoFit/>
          </a:bodyPr>
          <a:lstStyle/>
          <a:p>
            <a:r>
              <a:rPr lang="en-US" altLang="ja-JP" sz="1400" dirty="0" err="1">
                <a:latin typeface="メイリオ" panose="020B0604030504040204" pitchFamily="50" charset="-128"/>
                <a:ea typeface="メイリオ" panose="020B0604030504040204" pitchFamily="50" charset="-128"/>
              </a:rPr>
              <a:t>AzureAD</a:t>
            </a:r>
            <a:r>
              <a:rPr lang="en-US" altLang="ja-JP" sz="1400" dirty="0">
                <a:latin typeface="メイリオ" panose="020B0604030504040204" pitchFamily="50" charset="-128"/>
                <a:ea typeface="メイリオ" panose="020B0604030504040204" pitchFamily="50" charset="-128"/>
              </a:rPr>
              <a:t> Connect </a:t>
            </a:r>
            <a:r>
              <a:rPr lang="ja-JP" altLang="en-US" sz="1400" dirty="0">
                <a:latin typeface="メイリオ" panose="020B0604030504040204" pitchFamily="50" charset="-128"/>
                <a:ea typeface="メイリオ" panose="020B0604030504040204" pitchFamily="50" charset="-128"/>
              </a:rPr>
              <a:t>インストール時のソース アンカーに関する問題のトラブル シューティング</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https://learn.microsoft.com/ja-jp/azure/active-directory/hybrid/connect/tshoot-connect-source-anchor</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Azure AD </a:t>
            </a:r>
            <a:r>
              <a:rPr lang="ja-JP" altLang="en-US" sz="1400" dirty="0">
                <a:latin typeface="メイリオ" panose="020B0604030504040204" pitchFamily="50" charset="-128"/>
                <a:ea typeface="メイリオ" panose="020B0604030504040204" pitchFamily="50" charset="-128"/>
              </a:rPr>
              <a:t>接続性のトラブルシューティング</a:t>
            </a:r>
          </a:p>
          <a:p>
            <a:r>
              <a:rPr lang="en-US" altLang="ja-JP" sz="1400" dirty="0">
                <a:latin typeface="メイリオ" panose="020B0604030504040204" pitchFamily="50" charset="-128"/>
                <a:ea typeface="メイリオ" panose="020B0604030504040204" pitchFamily="50" charset="-128"/>
                <a:hlinkClick r:id="rId3"/>
              </a:rPr>
              <a:t>https://docs.microsoft.com/ja-jp/azure/active-directory/hybrid/tshoot-connect-connectivity</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同期中のエラーのトラブルシューティング</a:t>
            </a:r>
          </a:p>
          <a:p>
            <a:r>
              <a:rPr lang="en-US" altLang="ja-JP" sz="1400" dirty="0">
                <a:latin typeface="メイリオ" panose="020B0604030504040204" pitchFamily="50" charset="-128"/>
                <a:ea typeface="メイリオ" panose="020B0604030504040204" pitchFamily="50" charset="-128"/>
                <a:hlinkClick r:id="rId4"/>
              </a:rPr>
              <a:t>https://docs.microsoft.com/ja-jp/azure/active-directory/hybrid/tshoot-connect-sync-errors</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を使用したオブジェクト同期のトラブルシューティング</a:t>
            </a:r>
          </a:p>
          <a:p>
            <a:r>
              <a:rPr lang="en-US" altLang="ja-JP" sz="1400" dirty="0">
                <a:latin typeface="メイリオ" panose="020B0604030504040204" pitchFamily="50" charset="-128"/>
                <a:ea typeface="メイリオ" panose="020B0604030504040204" pitchFamily="50" charset="-128"/>
                <a:hlinkClick r:id="rId5"/>
              </a:rPr>
              <a:t>https://docs.microsoft.com/ja-jp/azure/active-directory/hybrid/tshoot-connect-objectsync</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Sync </a:t>
            </a:r>
            <a:r>
              <a:rPr lang="ja-JP" altLang="en-US" sz="1400" dirty="0">
                <a:latin typeface="メイリオ" panose="020B0604030504040204" pitchFamily="50" charset="-128"/>
                <a:ea typeface="メイリオ" panose="020B0604030504040204" pitchFamily="50" charset="-128"/>
              </a:rPr>
              <a:t>を使用したパスワード ハッシュ同期のトラブルシューティング</a:t>
            </a:r>
          </a:p>
          <a:p>
            <a:r>
              <a:rPr lang="en-US" altLang="ja-JP" sz="1400" dirty="0">
                <a:latin typeface="メイリオ" panose="020B0604030504040204" pitchFamily="50" charset="-128"/>
                <a:ea typeface="メイリオ" panose="020B0604030504040204" pitchFamily="50" charset="-128"/>
                <a:hlinkClick r:id="rId6"/>
              </a:rPr>
              <a:t>https://docs.microsoft.com/ja-jp/azure/active-directory/hybrid/tshoot-connect-password-hash-synchronization</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Active Directory </a:t>
            </a:r>
            <a:r>
              <a:rPr lang="ja-JP" altLang="en-US" sz="1400" dirty="0">
                <a:latin typeface="メイリオ" panose="020B0604030504040204" pitchFamily="50" charset="-128"/>
                <a:ea typeface="メイリオ" panose="020B0604030504040204" pitchFamily="50" charset="-128"/>
              </a:rPr>
              <a:t>パススルー認証のトラブルシューティング</a:t>
            </a:r>
          </a:p>
          <a:p>
            <a:r>
              <a:rPr lang="en-US" altLang="ja-JP" sz="1400" dirty="0">
                <a:latin typeface="メイリオ" panose="020B0604030504040204" pitchFamily="50" charset="-128"/>
                <a:ea typeface="メイリオ" panose="020B0604030504040204" pitchFamily="50" charset="-128"/>
                <a:hlinkClick r:id="rId7"/>
              </a:rPr>
              <a:t>https://docs.microsoft.com/ja-jp/azure/active-directory/hybrid/tshoot-connect-pass-through-authentication</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トラブル シューティング タスクの実行方法</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8"/>
              </a:rPr>
              <a:t>https://learn.microsoft.com/ja-jp/azure/active-directory/hybrid/connect/tshoot-connect-objectsync#troubleshooting-task</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39807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endParaRPr lang="en-US" altLang="ja-JP" dirty="0"/>
          </a:p>
          <a:p>
            <a:endParaRPr lang="ja-JP" altLang="en-US" dirty="0"/>
          </a:p>
        </p:txBody>
      </p:sp>
      <p:sp>
        <p:nvSpPr>
          <p:cNvPr id="2" name="テキスト ボックス 1">
            <a:extLst>
              <a:ext uri="{FF2B5EF4-FFF2-40B4-BE49-F238E27FC236}">
                <a16:creationId xmlns:a16="http://schemas.microsoft.com/office/drawing/2014/main" id="{DD08B61A-0D51-D9FA-9015-E21020726853}"/>
              </a:ext>
            </a:extLst>
          </p:cNvPr>
          <p:cNvSpPr txBox="1"/>
          <p:nvPr/>
        </p:nvSpPr>
        <p:spPr>
          <a:xfrm>
            <a:off x="1185806" y="1547701"/>
            <a:ext cx="8172798" cy="1169551"/>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AADC </a:t>
            </a:r>
            <a:r>
              <a:rPr kumimoji="1" lang="ja-JP" altLang="en-US" sz="1400" dirty="0">
                <a:latin typeface="メイリオ" panose="020B0604030504040204" pitchFamily="50" charset="-128"/>
                <a:ea typeface="メイリオ" panose="020B0604030504040204" pitchFamily="50" charset="-128"/>
              </a:rPr>
              <a:t>サーバー自体の </a:t>
            </a:r>
            <a:r>
              <a:rPr kumimoji="1" lang="en-US" altLang="ja-JP" sz="1400" dirty="0">
                <a:latin typeface="メイリオ" panose="020B0604030504040204" pitchFamily="50" charset="-128"/>
                <a:ea typeface="メイリオ" panose="020B0604030504040204" pitchFamily="50" charset="-128"/>
              </a:rPr>
              <a:t>OS </a:t>
            </a:r>
            <a:r>
              <a:rPr kumimoji="1" lang="ja-JP" altLang="en-US" sz="1400" dirty="0">
                <a:latin typeface="メイリオ" panose="020B0604030504040204" pitchFamily="50" charset="-128"/>
                <a:ea typeface="メイリオ" panose="020B0604030504040204" pitchFamily="50" charset="-128"/>
              </a:rPr>
              <a:t>が </a:t>
            </a:r>
            <a:r>
              <a:rPr kumimoji="1" lang="en-US" altLang="ja-JP" sz="1400" dirty="0">
                <a:latin typeface="メイリオ" panose="020B0604030504040204" pitchFamily="50" charset="-128"/>
                <a:ea typeface="メイリオ" panose="020B0604030504040204" pitchFamily="50" charset="-128"/>
              </a:rPr>
              <a:t>Windows Server 2016 </a:t>
            </a:r>
            <a:r>
              <a:rPr kumimoji="1" lang="ja-JP" altLang="en-US" sz="1400" dirty="0">
                <a:latin typeface="メイリオ" panose="020B0604030504040204" pitchFamily="50" charset="-128"/>
                <a:ea typeface="メイリオ" panose="020B0604030504040204" pitchFamily="50" charset="-128"/>
              </a:rPr>
              <a:t>以降であるか確認してください。</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Azure AD Connect v2.x </a:t>
            </a:r>
            <a:r>
              <a:rPr kumimoji="1" lang="ja-JP" altLang="en-US" sz="1400" dirty="0">
                <a:latin typeface="メイリオ" panose="020B0604030504040204" pitchFamily="50" charset="-128"/>
                <a:ea typeface="メイリオ" panose="020B0604030504040204" pitchFamily="50" charset="-128"/>
              </a:rPr>
              <a:t>は、</a:t>
            </a:r>
            <a:r>
              <a:rPr kumimoji="1" lang="en-US" altLang="ja-JP" sz="1400" dirty="0">
                <a:latin typeface="メイリオ" panose="020B0604030504040204" pitchFamily="50" charset="-128"/>
                <a:ea typeface="メイリオ" panose="020B0604030504040204" pitchFamily="50" charset="-128"/>
              </a:rPr>
              <a:t>Windows Server 2012 </a:t>
            </a:r>
            <a:r>
              <a:rPr kumimoji="1" lang="ja-JP" altLang="en-US" sz="1400" dirty="0">
                <a:latin typeface="メイリオ" panose="020B0604030504040204" pitchFamily="50" charset="-128"/>
                <a:ea typeface="メイリオ" panose="020B0604030504040204" pitchFamily="50" charset="-128"/>
              </a:rPr>
              <a:t>シリーズにはインストールできません。</a:t>
            </a:r>
            <a:br>
              <a:rPr kumimoji="1" lang="en-US" altLang="ja-JP" sz="1400" dirty="0">
                <a:latin typeface="メイリオ" panose="020B0604030504040204" pitchFamily="50" charset="-128"/>
                <a:ea typeface="メイリオ" panose="020B0604030504040204" pitchFamily="50" charset="-128"/>
              </a:rPr>
            </a:br>
            <a:r>
              <a:rPr kumimoji="1" lang="ja-JP" altLang="en-US" sz="1400" dirty="0">
                <a:latin typeface="メイリオ" panose="020B0604030504040204" pitchFamily="50" charset="-128"/>
                <a:ea typeface="メイリオ" panose="020B0604030504040204" pitchFamily="50" charset="-128"/>
              </a:rPr>
              <a:t>既存環境がすべて </a:t>
            </a:r>
            <a:r>
              <a:rPr lang="en-US" altLang="ja-JP" sz="1400" dirty="0">
                <a:latin typeface="メイリオ" panose="020B0604030504040204" pitchFamily="50" charset="-128"/>
                <a:ea typeface="メイリオ" panose="020B0604030504040204" pitchFamily="50" charset="-128"/>
              </a:rPr>
              <a:t>Windows Server 2012  </a:t>
            </a:r>
            <a:r>
              <a:rPr lang="ja-JP" altLang="en-US" sz="1400" dirty="0">
                <a:latin typeface="メイリオ" panose="020B0604030504040204" pitchFamily="50" charset="-128"/>
                <a:ea typeface="メイリオ" panose="020B0604030504040204" pitchFamily="50" charset="-128"/>
              </a:rPr>
              <a:t>以前の場合は、</a:t>
            </a:r>
            <a:r>
              <a:rPr lang="en-US" altLang="ja-JP" sz="1400" dirty="0">
                <a:latin typeface="メイリオ" panose="020B0604030504040204" pitchFamily="50" charset="-128"/>
                <a:ea typeface="メイリオ" panose="020B0604030504040204" pitchFamily="50" charset="-128"/>
              </a:rPr>
              <a:t>Windows Server 2016 </a:t>
            </a:r>
            <a:r>
              <a:rPr lang="ja-JP" altLang="en-US" sz="1400" dirty="0">
                <a:latin typeface="メイリオ" panose="020B0604030504040204" pitchFamily="50" charset="-128"/>
                <a:ea typeface="メイリオ" panose="020B0604030504040204" pitchFamily="50" charset="-128"/>
              </a:rPr>
              <a:t>以降に </a:t>
            </a:r>
            <a:r>
              <a:rPr lang="en-US" altLang="ja-JP" sz="1400" dirty="0">
                <a:latin typeface="メイリオ" panose="020B0604030504040204" pitchFamily="50" charset="-128"/>
                <a:ea typeface="メイリオ" panose="020B0604030504040204" pitchFamily="50" charset="-128"/>
              </a:rPr>
              <a:t>v2.x </a:t>
            </a:r>
            <a:r>
              <a:rPr lang="ja-JP" altLang="en-US" sz="1400" dirty="0">
                <a:latin typeface="メイリオ" panose="020B0604030504040204" pitchFamily="50" charset="-128"/>
                <a:ea typeface="メイリオ" panose="020B0604030504040204" pitchFamily="50" charset="-128"/>
              </a:rPr>
              <a:t>をインストールし、既存のサーバーと置き換えます。</a:t>
            </a:r>
            <a:endParaRPr kumimoji="1" lang="en-US" altLang="ja-JP" sz="1400" dirty="0">
              <a:latin typeface="メイリオ" panose="020B0604030504040204" pitchFamily="50" charset="-128"/>
              <a:ea typeface="メイリオ" panose="020B0604030504040204" pitchFamily="50" charset="-128"/>
            </a:endParaRPr>
          </a:p>
          <a:p>
            <a:endParaRPr kumimoji="1" lang="ja-JP" altLang="en-US" sz="1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49C72A5-DA7E-2721-CCEF-67604C069988}"/>
              </a:ext>
            </a:extLst>
          </p:cNvPr>
          <p:cNvSpPr txBox="1"/>
          <p:nvPr/>
        </p:nvSpPr>
        <p:spPr>
          <a:xfrm>
            <a:off x="463777" y="2797779"/>
            <a:ext cx="8172797"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例：</a:t>
            </a:r>
            <a:r>
              <a:rPr kumimoji="1" lang="en-US" altLang="ja-JP" sz="1400" dirty="0">
                <a:latin typeface="メイリオ" panose="020B0604030504040204" pitchFamily="50" charset="-128"/>
                <a:ea typeface="メイリオ" panose="020B0604030504040204" pitchFamily="50" charset="-128"/>
              </a:rPr>
              <a:t>1.x </a:t>
            </a:r>
            <a:r>
              <a:rPr kumimoji="1" lang="ja-JP" altLang="en-US" sz="1400" dirty="0">
                <a:latin typeface="メイリオ" panose="020B0604030504040204" pitchFamily="50" charset="-128"/>
                <a:ea typeface="メイリオ" panose="020B0604030504040204" pitchFamily="50" charset="-128"/>
              </a:rPr>
              <a:t>環境から最新バージョンへアップグレード（</a:t>
            </a:r>
            <a:r>
              <a:rPr lang="en-US" altLang="ja-JP" sz="1400" dirty="0">
                <a:latin typeface="メイリオ" panose="020B0604030504040204" pitchFamily="50" charset="-128"/>
                <a:ea typeface="メイリオ" panose="020B0604030504040204" pitchFamily="50" charset="-128"/>
              </a:rPr>
              <a:t>v2.x </a:t>
            </a:r>
            <a:r>
              <a:rPr lang="ja-JP" altLang="en-US" sz="1400" dirty="0">
                <a:latin typeface="メイリオ" panose="020B0604030504040204" pitchFamily="50" charset="-128"/>
                <a:ea typeface="メイリオ" panose="020B0604030504040204" pitchFamily="50" charset="-128"/>
              </a:rPr>
              <a:t>の対応 </a:t>
            </a:r>
            <a:r>
              <a:rPr lang="en-US" altLang="ja-JP" sz="1400" dirty="0">
                <a:latin typeface="メイリオ" panose="020B0604030504040204" pitchFamily="50" charset="-128"/>
                <a:ea typeface="メイリオ" panose="020B0604030504040204" pitchFamily="50" charset="-128"/>
              </a:rPr>
              <a:t>OS </a:t>
            </a:r>
            <a:r>
              <a:rPr lang="ja-JP" altLang="en-US" sz="1400" dirty="0">
                <a:latin typeface="メイリオ" panose="020B0604030504040204" pitchFamily="50" charset="-128"/>
                <a:ea typeface="メイリオ" panose="020B0604030504040204" pitchFamily="50" charset="-128"/>
              </a:rPr>
              <a:t>ではない場合</a:t>
            </a:r>
            <a:r>
              <a:rPr kumimoji="1" lang="ja-JP" altLang="en-US" sz="1400" dirty="0">
                <a:latin typeface="メイリオ" panose="020B0604030504040204" pitchFamily="50" charset="-128"/>
                <a:ea typeface="メイリオ" panose="020B0604030504040204" pitchFamily="50" charset="-128"/>
              </a:rPr>
              <a:t>）</a:t>
            </a:r>
          </a:p>
        </p:txBody>
      </p:sp>
      <p:grpSp>
        <p:nvGrpSpPr>
          <p:cNvPr id="18" name="グループ化 17">
            <a:extLst>
              <a:ext uri="{FF2B5EF4-FFF2-40B4-BE49-F238E27FC236}">
                <a16:creationId xmlns:a16="http://schemas.microsoft.com/office/drawing/2014/main" id="{EB96441D-F01A-7BF8-C506-F925A75DFC19}"/>
              </a:ext>
            </a:extLst>
          </p:cNvPr>
          <p:cNvGrpSpPr/>
          <p:nvPr/>
        </p:nvGrpSpPr>
        <p:grpSpPr>
          <a:xfrm>
            <a:off x="565631" y="3722871"/>
            <a:ext cx="10938678" cy="2350762"/>
            <a:chOff x="504671" y="3076123"/>
            <a:chExt cx="10938678" cy="2350762"/>
          </a:xfrm>
        </p:grpSpPr>
        <p:pic>
          <p:nvPicPr>
            <p:cNvPr id="8" name="グラフィックス 7">
              <a:extLst>
                <a:ext uri="{FF2B5EF4-FFF2-40B4-BE49-F238E27FC236}">
                  <a16:creationId xmlns:a16="http://schemas.microsoft.com/office/drawing/2014/main" id="{841CECEB-0304-FFF1-6004-C7CBB0F56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0176" y="3076123"/>
              <a:ext cx="898072" cy="1197430"/>
            </a:xfrm>
            <a:prstGeom prst="rect">
              <a:avLst/>
            </a:prstGeom>
          </p:spPr>
        </p:pic>
        <p:pic>
          <p:nvPicPr>
            <p:cNvPr id="9" name="グラフィックス 8">
              <a:extLst>
                <a:ext uri="{FF2B5EF4-FFF2-40B4-BE49-F238E27FC236}">
                  <a16:creationId xmlns:a16="http://schemas.microsoft.com/office/drawing/2014/main" id="{C37A5D73-80E7-4818-7997-954C20B0F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35" y="3076123"/>
              <a:ext cx="898072" cy="1197430"/>
            </a:xfrm>
            <a:prstGeom prst="rect">
              <a:avLst/>
            </a:prstGeom>
          </p:spPr>
        </p:pic>
        <p:pic>
          <p:nvPicPr>
            <p:cNvPr id="10" name="グラフィックス 9">
              <a:extLst>
                <a:ext uri="{FF2B5EF4-FFF2-40B4-BE49-F238E27FC236}">
                  <a16:creationId xmlns:a16="http://schemas.microsoft.com/office/drawing/2014/main" id="{29F49304-D8E8-F704-A3B0-34CFD09CB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124" y="3276106"/>
              <a:ext cx="1090958" cy="997447"/>
            </a:xfrm>
            <a:prstGeom prst="rect">
              <a:avLst/>
            </a:prstGeom>
          </p:spPr>
        </p:pic>
        <p:pic>
          <p:nvPicPr>
            <p:cNvPr id="11" name="グラフィックス 10">
              <a:extLst>
                <a:ext uri="{FF2B5EF4-FFF2-40B4-BE49-F238E27FC236}">
                  <a16:creationId xmlns:a16="http://schemas.microsoft.com/office/drawing/2014/main" id="{85314F72-25A8-68C7-D7C6-9BD808351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8001" y="3276106"/>
              <a:ext cx="1008834" cy="1008834"/>
            </a:xfrm>
            <a:prstGeom prst="rect">
              <a:avLst/>
            </a:prstGeom>
          </p:spPr>
        </p:pic>
        <p:sp>
          <p:nvSpPr>
            <p:cNvPr id="12" name="テキスト ボックス 11">
              <a:extLst>
                <a:ext uri="{FF2B5EF4-FFF2-40B4-BE49-F238E27FC236}">
                  <a16:creationId xmlns:a16="http://schemas.microsoft.com/office/drawing/2014/main" id="{6009FAD9-9B9F-1611-D84A-31D0DF31B921}"/>
                </a:ext>
              </a:extLst>
            </p:cNvPr>
            <p:cNvSpPr txBox="1"/>
            <p:nvPr/>
          </p:nvSpPr>
          <p:spPr>
            <a:xfrm>
              <a:off x="3828248" y="4472777"/>
              <a:ext cx="2267752"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1.x</a:t>
              </a:r>
            </a:p>
            <a:p>
              <a:pPr algn="ctr"/>
              <a:r>
                <a:rPr lang="ja-JP" altLang="en-US" sz="1400" dirty="0">
                  <a:latin typeface="メイリオ" panose="020B0604030504040204" pitchFamily="50" charset="-128"/>
                  <a:ea typeface="メイリオ" panose="020B0604030504040204" pitchFamily="50" charset="-128"/>
                </a:rPr>
                <a:t>アクティブ</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B92E7AE-E937-D253-7EF0-CE27192CC32E}"/>
                </a:ext>
              </a:extLst>
            </p:cNvPr>
            <p:cNvSpPr txBox="1"/>
            <p:nvPr/>
          </p:nvSpPr>
          <p:spPr>
            <a:xfrm>
              <a:off x="5859969" y="4472778"/>
              <a:ext cx="2259803"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latin typeface="メイリオ" panose="020B0604030504040204" pitchFamily="50" charset="-128"/>
                  <a:ea typeface="メイリオ" panose="020B0604030504040204" pitchFamily="50" charset="-128"/>
                </a:rPr>
                <a:t>バージョン</a:t>
              </a:r>
              <a:r>
                <a:rPr lang="en-US" altLang="ja-JP" sz="1400" dirty="0">
                  <a:latin typeface="メイリオ" panose="020B0604030504040204" pitchFamily="50" charset="-128"/>
                  <a:ea typeface="メイリオ" panose="020B0604030504040204" pitchFamily="50" charset="-128"/>
                </a:rPr>
                <a:t>1.x</a:t>
              </a:r>
            </a:p>
            <a:p>
              <a:pPr algn="ctr"/>
              <a:r>
                <a:rPr lang="ja-JP" altLang="en-US" sz="1400" dirty="0">
                  <a:latin typeface="メイリオ" panose="020B0604030504040204" pitchFamily="50" charset="-128"/>
                  <a:ea typeface="メイリオ" panose="020B0604030504040204" pitchFamily="50" charset="-128"/>
                </a:rPr>
                <a:t>ステージング モード有効</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06E833E0-59DD-5738-88E9-312788CF91EB}"/>
                </a:ext>
              </a:extLst>
            </p:cNvPr>
            <p:cNvCxnSpPr>
              <a:cxnSpLocks/>
            </p:cNvCxnSpPr>
            <p:nvPr/>
          </p:nvCxnSpPr>
          <p:spPr>
            <a:xfrm>
              <a:off x="2527269" y="3751538"/>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894667C-1E07-211A-EDD3-7569256C496C}"/>
                </a:ext>
              </a:extLst>
            </p:cNvPr>
            <p:cNvCxnSpPr>
              <a:cxnSpLocks/>
            </p:cNvCxnSpPr>
            <p:nvPr/>
          </p:nvCxnSpPr>
          <p:spPr>
            <a:xfrm>
              <a:off x="8109462" y="3782017"/>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AFBC5EF-2CF3-6885-93F6-A1AF96FCEADF}"/>
                </a:ext>
              </a:extLst>
            </p:cNvPr>
            <p:cNvSpPr txBox="1"/>
            <p:nvPr/>
          </p:nvSpPr>
          <p:spPr>
            <a:xfrm>
              <a:off x="504671" y="4472778"/>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863525-525C-E21A-ED35-1D735C86ED48}"/>
                </a:ext>
              </a:extLst>
            </p:cNvPr>
            <p:cNvSpPr txBox="1"/>
            <p:nvPr/>
          </p:nvSpPr>
          <p:spPr>
            <a:xfrm>
              <a:off x="9601486" y="4472777"/>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19" name="テキスト ボックス 18">
            <a:extLst>
              <a:ext uri="{FF2B5EF4-FFF2-40B4-BE49-F238E27FC236}">
                <a16:creationId xmlns:a16="http://schemas.microsoft.com/office/drawing/2014/main" id="{6C867072-F0F4-7866-8F65-152D09043CE0}"/>
              </a:ext>
            </a:extLst>
          </p:cNvPr>
          <p:cNvSpPr txBox="1"/>
          <p:nvPr/>
        </p:nvSpPr>
        <p:spPr>
          <a:xfrm>
            <a:off x="577362" y="3265231"/>
            <a:ext cx="2636475" cy="307777"/>
          </a:xfrm>
          <a:prstGeom prst="rect">
            <a:avLst/>
          </a:prstGeom>
          <a:noFill/>
        </p:spPr>
        <p:txBody>
          <a:bodyPr wrap="square" rtlCol="0">
            <a:spAutoFit/>
          </a:bodyPr>
          <a:lstStyle/>
          <a:p>
            <a:r>
              <a:rPr kumimoji="1" lang="ja-JP" altLang="en-US" sz="1400" b="1" dirty="0">
                <a:latin typeface="メイリオ" panose="020B0604030504040204" pitchFamily="50" charset="-128"/>
                <a:ea typeface="メイリオ" panose="020B0604030504040204" pitchFamily="50" charset="-128"/>
              </a:rPr>
              <a:t>アップグレード前の構成</a:t>
            </a:r>
          </a:p>
        </p:txBody>
      </p:sp>
    </p:spTree>
    <p:extLst>
      <p:ext uri="{BB962C8B-B14F-4D97-AF65-F5344CB8AC3E}">
        <p14:creationId xmlns:p14="http://schemas.microsoft.com/office/powerpoint/2010/main" val="3510360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r>
              <a:rPr lang="en-US" altLang="ja-JP" b="1" dirty="0"/>
              <a:t>v2.x </a:t>
            </a:r>
            <a:r>
              <a:rPr lang="ja-JP" altLang="en-US" b="1" dirty="0"/>
              <a:t>の対応 </a:t>
            </a:r>
            <a:r>
              <a:rPr lang="en-US" altLang="ja-JP" b="1" dirty="0"/>
              <a:t>OS </a:t>
            </a:r>
            <a:r>
              <a:rPr lang="ja-JP" altLang="en-US" b="1" dirty="0"/>
              <a:t>ではない場合）</a:t>
            </a:r>
            <a:endParaRPr lang="en-US" altLang="ja-JP" dirty="0"/>
          </a:p>
          <a:p>
            <a:endParaRPr lang="ja-JP" altLang="en-US" dirty="0"/>
          </a:p>
        </p:txBody>
      </p:sp>
      <p:grpSp>
        <p:nvGrpSpPr>
          <p:cNvPr id="18" name="グループ化 17">
            <a:extLst>
              <a:ext uri="{FF2B5EF4-FFF2-40B4-BE49-F238E27FC236}">
                <a16:creationId xmlns:a16="http://schemas.microsoft.com/office/drawing/2014/main" id="{EB96441D-F01A-7BF8-C506-F925A75DFC19}"/>
              </a:ext>
            </a:extLst>
          </p:cNvPr>
          <p:cNvGrpSpPr/>
          <p:nvPr/>
        </p:nvGrpSpPr>
        <p:grpSpPr>
          <a:xfrm>
            <a:off x="504671" y="1884728"/>
            <a:ext cx="10842598" cy="2575489"/>
            <a:chOff x="504671" y="3076123"/>
            <a:chExt cx="10938678" cy="2586660"/>
          </a:xfrm>
        </p:grpSpPr>
        <p:pic>
          <p:nvPicPr>
            <p:cNvPr id="8" name="グラフィックス 7">
              <a:extLst>
                <a:ext uri="{FF2B5EF4-FFF2-40B4-BE49-F238E27FC236}">
                  <a16:creationId xmlns:a16="http://schemas.microsoft.com/office/drawing/2014/main" id="{841CECEB-0304-FFF1-6004-C7CBB0F56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4368" y="3076123"/>
              <a:ext cx="898072" cy="1197430"/>
            </a:xfrm>
            <a:prstGeom prst="rect">
              <a:avLst/>
            </a:prstGeom>
          </p:spPr>
        </p:pic>
        <p:pic>
          <p:nvPicPr>
            <p:cNvPr id="9" name="グラフィックス 8">
              <a:extLst>
                <a:ext uri="{FF2B5EF4-FFF2-40B4-BE49-F238E27FC236}">
                  <a16:creationId xmlns:a16="http://schemas.microsoft.com/office/drawing/2014/main" id="{C37A5D73-80E7-4818-7997-954C20B0F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35" y="3076123"/>
              <a:ext cx="898072" cy="1197430"/>
            </a:xfrm>
            <a:prstGeom prst="rect">
              <a:avLst/>
            </a:prstGeom>
          </p:spPr>
        </p:pic>
        <p:pic>
          <p:nvPicPr>
            <p:cNvPr id="10" name="グラフィックス 9">
              <a:extLst>
                <a:ext uri="{FF2B5EF4-FFF2-40B4-BE49-F238E27FC236}">
                  <a16:creationId xmlns:a16="http://schemas.microsoft.com/office/drawing/2014/main" id="{29F49304-D8E8-F704-A3B0-34CFD09CB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124" y="3276106"/>
              <a:ext cx="1090958" cy="997447"/>
            </a:xfrm>
            <a:prstGeom prst="rect">
              <a:avLst/>
            </a:prstGeom>
          </p:spPr>
        </p:pic>
        <p:pic>
          <p:nvPicPr>
            <p:cNvPr id="11" name="グラフィックス 10">
              <a:extLst>
                <a:ext uri="{FF2B5EF4-FFF2-40B4-BE49-F238E27FC236}">
                  <a16:creationId xmlns:a16="http://schemas.microsoft.com/office/drawing/2014/main" id="{85314F72-25A8-68C7-D7C6-9BD808351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8001" y="3276106"/>
              <a:ext cx="1008834" cy="1008834"/>
            </a:xfrm>
            <a:prstGeom prst="rect">
              <a:avLst/>
            </a:prstGeom>
          </p:spPr>
        </p:pic>
        <p:sp>
          <p:nvSpPr>
            <p:cNvPr id="12" name="テキスト ボックス 11">
              <a:extLst>
                <a:ext uri="{FF2B5EF4-FFF2-40B4-BE49-F238E27FC236}">
                  <a16:creationId xmlns:a16="http://schemas.microsoft.com/office/drawing/2014/main" id="{6009FAD9-9B9F-1611-D84A-31D0DF31B921}"/>
                </a:ext>
              </a:extLst>
            </p:cNvPr>
            <p:cNvSpPr txBox="1"/>
            <p:nvPr/>
          </p:nvSpPr>
          <p:spPr>
            <a:xfrm>
              <a:off x="3432960" y="4488160"/>
              <a:ext cx="2712587" cy="1174623"/>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1.x</a:t>
              </a:r>
            </a:p>
            <a:p>
              <a:pPr algn="ctr"/>
              <a:r>
                <a:rPr kumimoji="1" lang="ja-JP" altLang="en-US" sz="1400" dirty="0">
                  <a:latin typeface="メイリオ" panose="020B0604030504040204" pitchFamily="50" charset="-128"/>
                  <a:ea typeface="メイリオ" panose="020B0604030504040204" pitchFamily="50" charset="-128"/>
                </a:rPr>
                <a:t>アクティブ </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solidFill>
                    <a:srgbClr val="FF0000"/>
                  </a:solidFill>
                  <a:latin typeface="メイリオ" panose="020B0604030504040204" pitchFamily="50" charset="-128"/>
                  <a:ea typeface="メイリオ" panose="020B0604030504040204" pitchFamily="50" charset="-128"/>
                </a:rPr>
                <a:t>-&gt; </a:t>
              </a:r>
              <a:r>
                <a:rPr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B92E7AE-E937-D253-7EF0-CE27192CC32E}"/>
                </a:ext>
              </a:extLst>
            </p:cNvPr>
            <p:cNvSpPr txBox="1"/>
            <p:nvPr/>
          </p:nvSpPr>
          <p:spPr>
            <a:xfrm>
              <a:off x="5966738" y="4472777"/>
              <a:ext cx="2259803" cy="954108"/>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B</a:t>
              </a:r>
            </a:p>
            <a:p>
              <a:pPr algn="ctr"/>
              <a:r>
                <a:rPr lang="ja-JP" altLang="en-US" sz="1400" dirty="0">
                  <a:latin typeface="メイリオ" panose="020B0604030504040204" pitchFamily="50" charset="-128"/>
                  <a:ea typeface="メイリオ" panose="020B0604030504040204" pitchFamily="50" charset="-128"/>
                </a:rPr>
                <a:t>バージョン</a:t>
              </a:r>
              <a:r>
                <a:rPr lang="en-US" altLang="ja-JP" sz="1400" dirty="0">
                  <a:latin typeface="メイリオ" panose="020B0604030504040204" pitchFamily="50" charset="-128"/>
                  <a:ea typeface="メイリオ" panose="020B0604030504040204" pitchFamily="50" charset="-128"/>
                </a:rPr>
                <a:t>1.x</a:t>
              </a:r>
            </a:p>
            <a:p>
              <a:pPr algn="ctr"/>
              <a:r>
                <a:rPr lang="ja-JP" altLang="en-US" sz="1400" dirty="0">
                  <a:latin typeface="メイリオ" panose="020B0604030504040204" pitchFamily="50" charset="-128"/>
                  <a:ea typeface="メイリオ" panose="020B0604030504040204" pitchFamily="50" charset="-128"/>
                </a:rPr>
                <a:t>ステージング モード有効</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Windows Server 2012</a:t>
              </a:r>
              <a:endParaRPr kumimoji="1" lang="ja-JP" altLang="en-US" sz="1400" dirty="0">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06E833E0-59DD-5738-88E9-312788CF91EB}"/>
                </a:ext>
              </a:extLst>
            </p:cNvPr>
            <p:cNvCxnSpPr>
              <a:cxnSpLocks/>
            </p:cNvCxnSpPr>
            <p:nvPr/>
          </p:nvCxnSpPr>
          <p:spPr>
            <a:xfrm>
              <a:off x="2527269" y="3751538"/>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894667C-1E07-211A-EDD3-7569256C496C}"/>
                </a:ext>
              </a:extLst>
            </p:cNvPr>
            <p:cNvCxnSpPr>
              <a:cxnSpLocks/>
            </p:cNvCxnSpPr>
            <p:nvPr/>
          </p:nvCxnSpPr>
          <p:spPr>
            <a:xfrm>
              <a:off x="8109462" y="3782017"/>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AFBC5EF-2CF3-6885-93F6-A1AF96FCEADF}"/>
                </a:ext>
              </a:extLst>
            </p:cNvPr>
            <p:cNvSpPr txBox="1"/>
            <p:nvPr/>
          </p:nvSpPr>
          <p:spPr>
            <a:xfrm>
              <a:off x="504671" y="4472778"/>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863525-525C-E21A-ED35-1D735C86ED48}"/>
                </a:ext>
              </a:extLst>
            </p:cNvPr>
            <p:cNvSpPr txBox="1"/>
            <p:nvPr/>
          </p:nvSpPr>
          <p:spPr>
            <a:xfrm>
              <a:off x="9601486" y="4472777"/>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pic>
        <p:nvPicPr>
          <p:cNvPr id="4" name="グラフィックス 3">
            <a:extLst>
              <a:ext uri="{FF2B5EF4-FFF2-40B4-BE49-F238E27FC236}">
                <a16:creationId xmlns:a16="http://schemas.microsoft.com/office/drawing/2014/main" id="{E2C28E0F-2F20-0AA0-2C3C-D03FDFB84B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4642" y="4570532"/>
            <a:ext cx="890184" cy="1192258"/>
          </a:xfrm>
          <a:prstGeom prst="rect">
            <a:avLst/>
          </a:prstGeom>
        </p:spPr>
      </p:pic>
      <p:pic>
        <p:nvPicPr>
          <p:cNvPr id="5" name="グラフィックス 4">
            <a:extLst>
              <a:ext uri="{FF2B5EF4-FFF2-40B4-BE49-F238E27FC236}">
                <a16:creationId xmlns:a16="http://schemas.microsoft.com/office/drawing/2014/main" id="{5D9BFDC1-54BD-1DEE-5A79-D2DCBD3B7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7816" y="4570532"/>
            <a:ext cx="890184" cy="1192258"/>
          </a:xfrm>
          <a:prstGeom prst="rect">
            <a:avLst/>
          </a:prstGeom>
        </p:spPr>
      </p:pic>
      <p:sp>
        <p:nvSpPr>
          <p:cNvPr id="20" name="テキスト ボックス 19">
            <a:extLst>
              <a:ext uri="{FF2B5EF4-FFF2-40B4-BE49-F238E27FC236}">
                <a16:creationId xmlns:a16="http://schemas.microsoft.com/office/drawing/2014/main" id="{DF76D4A3-00FA-1C9A-3065-A5E8EAA5F37B}"/>
              </a:ext>
            </a:extLst>
          </p:cNvPr>
          <p:cNvSpPr txBox="1"/>
          <p:nvPr/>
        </p:nvSpPr>
        <p:spPr>
          <a:xfrm>
            <a:off x="3799054" y="5816026"/>
            <a:ext cx="2247833" cy="949986"/>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C</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2.x</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アクティブ</a:t>
            </a:r>
            <a:br>
              <a:rPr kumimoji="1" lang="en-US" altLang="ja-JP" sz="1400" dirty="0">
                <a:solidFill>
                  <a:srgbClr val="FF0000"/>
                </a:solidFill>
                <a:latin typeface="メイリオ" panose="020B0604030504040204" pitchFamily="50" charset="-128"/>
                <a:ea typeface="メイリオ" panose="020B0604030504040204" pitchFamily="50" charset="-128"/>
              </a:rPr>
            </a:br>
            <a:r>
              <a:rPr kumimoji="1" lang="en-US" altLang="ja-JP" sz="1400" dirty="0">
                <a:solidFill>
                  <a:srgbClr val="FF0000"/>
                </a:solidFill>
                <a:latin typeface="メイリオ" panose="020B0604030504040204" pitchFamily="50" charset="-128"/>
                <a:ea typeface="メイリオ" panose="020B0604030504040204" pitchFamily="50" charset="-128"/>
              </a:rPr>
              <a:t>Windows Server 2019</a:t>
            </a:r>
            <a:endParaRPr kumimoji="1" lang="ja-JP" altLang="en-US" sz="1400" dirty="0">
              <a:solidFill>
                <a:srgbClr val="FF0000"/>
              </a:solidFill>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545D19E9-34C5-B445-2B6E-241D6CC3CAFE}"/>
              </a:ext>
            </a:extLst>
          </p:cNvPr>
          <p:cNvSpPr txBox="1"/>
          <p:nvPr/>
        </p:nvSpPr>
        <p:spPr>
          <a:xfrm>
            <a:off x="5910883" y="5816025"/>
            <a:ext cx="2247833"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a:t>
            </a:r>
            <a:r>
              <a:rPr lang="en-US" altLang="ja-JP" sz="1400" dirty="0">
                <a:latin typeface="メイリオ" panose="020B0604030504040204" pitchFamily="50" charset="-128"/>
                <a:ea typeface="メイリオ" panose="020B0604030504040204" pitchFamily="50" charset="-128"/>
              </a:rPr>
              <a:t>D</a:t>
            </a:r>
            <a:endParaRPr kumimoji="1" lang="en-US" altLang="ja-JP" sz="1400" dirty="0">
              <a:latin typeface="メイリオ" panose="020B0604030504040204" pitchFamily="50" charset="-128"/>
              <a:ea typeface="メイリオ" panose="020B0604030504040204" pitchFamily="50" charset="-128"/>
            </a:endParaRP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2.x</a:t>
            </a:r>
          </a:p>
          <a:p>
            <a:pPr algn="ctr"/>
            <a:r>
              <a:rPr kumimoji="1" lang="ja-JP" altLang="en-US" sz="1400" dirty="0">
                <a:solidFill>
                  <a:srgbClr val="FF0000"/>
                </a:solidFill>
                <a:latin typeface="メイリオ" panose="020B0604030504040204" pitchFamily="50" charset="-128"/>
                <a:ea typeface="メイリオ" panose="020B0604030504040204" pitchFamily="50" charset="-128"/>
              </a:rPr>
              <a:t>ステージング モード有効</a:t>
            </a:r>
            <a:br>
              <a:rPr kumimoji="1" lang="en-US" altLang="ja-JP" sz="1400" dirty="0">
                <a:solidFill>
                  <a:srgbClr val="FF0000"/>
                </a:solidFill>
                <a:latin typeface="メイリオ" panose="020B0604030504040204" pitchFamily="50" charset="-128"/>
                <a:ea typeface="メイリオ" panose="020B0604030504040204" pitchFamily="50" charset="-128"/>
              </a:rPr>
            </a:br>
            <a:r>
              <a:rPr kumimoji="1" lang="en-US" altLang="ja-JP" sz="1400" dirty="0">
                <a:solidFill>
                  <a:srgbClr val="FF0000"/>
                </a:solidFill>
                <a:latin typeface="メイリオ" panose="020B0604030504040204" pitchFamily="50" charset="-128"/>
                <a:ea typeface="メイリオ" panose="020B0604030504040204" pitchFamily="50" charset="-128"/>
              </a:rPr>
              <a:t>Windows Server 2019</a:t>
            </a:r>
            <a:endParaRPr kumimoji="1" lang="ja-JP" altLang="en-US" sz="1400" dirty="0">
              <a:solidFill>
                <a:srgbClr val="FF0000"/>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E5E87A4E-6F05-6994-F400-E0EE8C6D2FA9}"/>
              </a:ext>
            </a:extLst>
          </p:cNvPr>
          <p:cNvSpPr txBox="1"/>
          <p:nvPr/>
        </p:nvSpPr>
        <p:spPr>
          <a:xfrm>
            <a:off x="504671" y="1488022"/>
            <a:ext cx="3426704" cy="307777"/>
          </a:xfrm>
          <a:prstGeom prst="rect">
            <a:avLst/>
          </a:prstGeom>
          <a:noFill/>
        </p:spPr>
        <p:txBody>
          <a:bodyPr wrap="square" rtlCol="0">
            <a:spAutoFit/>
          </a:bodyPr>
          <a:lstStyle/>
          <a:p>
            <a:r>
              <a:rPr kumimoji="1" lang="ja-JP" altLang="en-US" sz="1400" b="1" dirty="0">
                <a:latin typeface="メイリオ" panose="020B0604030504040204" pitchFamily="50" charset="-128"/>
                <a:ea typeface="メイリオ" panose="020B0604030504040204" pitchFamily="50" charset="-128"/>
              </a:rPr>
              <a:t>アップグレード中の構成イメージ</a:t>
            </a:r>
          </a:p>
        </p:txBody>
      </p:sp>
    </p:spTree>
    <p:extLst>
      <p:ext uri="{BB962C8B-B14F-4D97-AF65-F5344CB8AC3E}">
        <p14:creationId xmlns:p14="http://schemas.microsoft.com/office/powerpoint/2010/main" val="34665043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r>
              <a:rPr lang="en-US" altLang="ja-JP" b="1" dirty="0"/>
              <a:t>v2.x </a:t>
            </a:r>
            <a:r>
              <a:rPr lang="ja-JP" altLang="en-US" b="1" dirty="0"/>
              <a:t>の対応 </a:t>
            </a:r>
            <a:r>
              <a:rPr lang="en-US" altLang="ja-JP" b="1" dirty="0"/>
              <a:t>OS </a:t>
            </a:r>
            <a:r>
              <a:rPr lang="ja-JP" altLang="en-US" b="1" dirty="0"/>
              <a:t>ではない場合）</a:t>
            </a:r>
            <a:endParaRPr lang="en-US" altLang="ja-JP" dirty="0"/>
          </a:p>
          <a:p>
            <a:endParaRPr lang="ja-JP" altLang="en-US" dirty="0"/>
          </a:p>
        </p:txBody>
      </p:sp>
      <p:grpSp>
        <p:nvGrpSpPr>
          <p:cNvPr id="18" name="グループ化 17">
            <a:extLst>
              <a:ext uri="{FF2B5EF4-FFF2-40B4-BE49-F238E27FC236}">
                <a16:creationId xmlns:a16="http://schemas.microsoft.com/office/drawing/2014/main" id="{EB96441D-F01A-7BF8-C506-F925A75DFC19}"/>
              </a:ext>
            </a:extLst>
          </p:cNvPr>
          <p:cNvGrpSpPr/>
          <p:nvPr/>
        </p:nvGrpSpPr>
        <p:grpSpPr>
          <a:xfrm>
            <a:off x="626661" y="2253619"/>
            <a:ext cx="10938678" cy="2350762"/>
            <a:chOff x="504671" y="3076123"/>
            <a:chExt cx="10938678" cy="2350762"/>
          </a:xfrm>
        </p:grpSpPr>
        <p:pic>
          <p:nvPicPr>
            <p:cNvPr id="8" name="グラフィックス 7">
              <a:extLst>
                <a:ext uri="{FF2B5EF4-FFF2-40B4-BE49-F238E27FC236}">
                  <a16:creationId xmlns:a16="http://schemas.microsoft.com/office/drawing/2014/main" id="{841CECEB-0304-FFF1-6004-C7CBB0F560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50176" y="3076123"/>
              <a:ext cx="898072" cy="1197430"/>
            </a:xfrm>
            <a:prstGeom prst="rect">
              <a:avLst/>
            </a:prstGeom>
          </p:spPr>
        </p:pic>
        <p:pic>
          <p:nvPicPr>
            <p:cNvPr id="9" name="グラフィックス 8">
              <a:extLst>
                <a:ext uri="{FF2B5EF4-FFF2-40B4-BE49-F238E27FC236}">
                  <a16:creationId xmlns:a16="http://schemas.microsoft.com/office/drawing/2014/main" id="{C37A5D73-80E7-4818-7997-954C20B0F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0835" y="3076123"/>
              <a:ext cx="898072" cy="1197430"/>
            </a:xfrm>
            <a:prstGeom prst="rect">
              <a:avLst/>
            </a:prstGeom>
          </p:spPr>
        </p:pic>
        <p:pic>
          <p:nvPicPr>
            <p:cNvPr id="10" name="グラフィックス 9">
              <a:extLst>
                <a:ext uri="{FF2B5EF4-FFF2-40B4-BE49-F238E27FC236}">
                  <a16:creationId xmlns:a16="http://schemas.microsoft.com/office/drawing/2014/main" id="{29F49304-D8E8-F704-A3B0-34CFD09CB5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0124" y="3276106"/>
              <a:ext cx="1090958" cy="997447"/>
            </a:xfrm>
            <a:prstGeom prst="rect">
              <a:avLst/>
            </a:prstGeom>
          </p:spPr>
        </p:pic>
        <p:pic>
          <p:nvPicPr>
            <p:cNvPr id="11" name="グラフィックス 10">
              <a:extLst>
                <a:ext uri="{FF2B5EF4-FFF2-40B4-BE49-F238E27FC236}">
                  <a16:creationId xmlns:a16="http://schemas.microsoft.com/office/drawing/2014/main" id="{85314F72-25A8-68C7-D7C6-9BD808351F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18001" y="3276106"/>
              <a:ext cx="1008834" cy="1008834"/>
            </a:xfrm>
            <a:prstGeom prst="rect">
              <a:avLst/>
            </a:prstGeom>
          </p:spPr>
        </p:pic>
        <p:sp>
          <p:nvSpPr>
            <p:cNvPr id="12" name="テキスト ボックス 11">
              <a:extLst>
                <a:ext uri="{FF2B5EF4-FFF2-40B4-BE49-F238E27FC236}">
                  <a16:creationId xmlns:a16="http://schemas.microsoft.com/office/drawing/2014/main" id="{6009FAD9-9B9F-1611-D84A-31D0DF31B921}"/>
                </a:ext>
              </a:extLst>
            </p:cNvPr>
            <p:cNvSpPr txBox="1"/>
            <p:nvPr/>
          </p:nvSpPr>
          <p:spPr>
            <a:xfrm>
              <a:off x="3828248" y="4472777"/>
              <a:ext cx="2267752"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C</a:t>
              </a:r>
            </a:p>
            <a:p>
              <a:pPr algn="ctr"/>
              <a:r>
                <a:rPr lang="ja-JP" altLang="en-US" sz="1400" dirty="0">
                  <a:latin typeface="メイリオ" panose="020B0604030504040204" pitchFamily="50" charset="-128"/>
                  <a:ea typeface="メイリオ" panose="020B0604030504040204" pitchFamily="50" charset="-128"/>
                </a:rPr>
                <a:t>バージョン </a:t>
              </a:r>
              <a:r>
                <a:rPr lang="en-US" altLang="ja-JP" sz="1400" dirty="0">
                  <a:latin typeface="メイリオ" panose="020B0604030504040204" pitchFamily="50" charset="-128"/>
                  <a:ea typeface="メイリオ" panose="020B0604030504040204" pitchFamily="50" charset="-128"/>
                </a:rPr>
                <a:t>2.x</a:t>
              </a:r>
            </a:p>
            <a:p>
              <a:pPr algn="ctr"/>
              <a:r>
                <a:rPr kumimoji="1" lang="ja-JP" altLang="en-US" sz="1400" dirty="0">
                  <a:latin typeface="メイリオ" panose="020B0604030504040204" pitchFamily="50" charset="-128"/>
                  <a:ea typeface="メイリオ" panose="020B0604030504040204" pitchFamily="50" charset="-128"/>
                </a:rPr>
                <a:t>アクティブ</a:t>
              </a:r>
              <a:br>
                <a:rPr kumimoji="1" lang="en-US" altLang="ja-JP" sz="1400" dirty="0">
                  <a:latin typeface="メイリオ" panose="020B0604030504040204" pitchFamily="50" charset="-128"/>
                  <a:ea typeface="メイリオ" panose="020B0604030504040204" pitchFamily="50" charset="-128"/>
                </a:rPr>
              </a:br>
              <a:r>
                <a:rPr kumimoji="1" lang="en-US" altLang="ja-JP" sz="1400" dirty="0">
                  <a:latin typeface="メイリオ" panose="020B0604030504040204" pitchFamily="50" charset="-128"/>
                  <a:ea typeface="メイリオ" panose="020B0604030504040204" pitchFamily="50" charset="-128"/>
                </a:rPr>
                <a:t>Windows Server 2019</a:t>
              </a:r>
              <a:endParaRPr kumimoji="1"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4B92E7AE-E937-D253-7EF0-CE27192CC32E}"/>
                </a:ext>
              </a:extLst>
            </p:cNvPr>
            <p:cNvSpPr txBox="1"/>
            <p:nvPr/>
          </p:nvSpPr>
          <p:spPr>
            <a:xfrm>
              <a:off x="5859969" y="4472778"/>
              <a:ext cx="2259803" cy="95410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Server D</a:t>
              </a:r>
            </a:p>
            <a:p>
              <a:pPr algn="ctr"/>
              <a:r>
                <a:rPr lang="ja-JP" altLang="en-US" sz="1400" dirty="0">
                  <a:latin typeface="メイリオ" panose="020B0604030504040204" pitchFamily="50" charset="-128"/>
                  <a:ea typeface="メイリオ" panose="020B0604030504040204" pitchFamily="50" charset="-128"/>
                </a:rPr>
                <a:t>バージョン</a:t>
              </a:r>
              <a:r>
                <a:rPr lang="en-US" altLang="ja-JP" sz="1400" dirty="0">
                  <a:latin typeface="メイリオ" panose="020B0604030504040204" pitchFamily="50" charset="-128"/>
                  <a:ea typeface="メイリオ" panose="020B0604030504040204" pitchFamily="50" charset="-128"/>
                </a:rPr>
                <a:t>2.x</a:t>
              </a:r>
            </a:p>
            <a:p>
              <a:pPr algn="ctr"/>
              <a:r>
                <a:rPr lang="ja-JP" altLang="en-US" sz="1400" dirty="0">
                  <a:latin typeface="メイリオ" panose="020B0604030504040204" pitchFamily="50" charset="-128"/>
                  <a:ea typeface="メイリオ" panose="020B0604030504040204" pitchFamily="50" charset="-128"/>
                </a:rPr>
                <a:t>ステージング モード有効</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rPr>
                <a:t>Windows Server 2019</a:t>
              </a:r>
              <a:endParaRPr kumimoji="1" lang="ja-JP" altLang="en-US" sz="1400" dirty="0">
                <a:latin typeface="メイリオ" panose="020B0604030504040204" pitchFamily="50" charset="-128"/>
                <a:ea typeface="メイリオ" panose="020B0604030504040204" pitchFamily="50" charset="-128"/>
              </a:endParaRPr>
            </a:p>
          </p:txBody>
        </p:sp>
        <p:cxnSp>
          <p:nvCxnSpPr>
            <p:cNvPr id="14" name="直線矢印コネクタ 13">
              <a:extLst>
                <a:ext uri="{FF2B5EF4-FFF2-40B4-BE49-F238E27FC236}">
                  <a16:creationId xmlns:a16="http://schemas.microsoft.com/office/drawing/2014/main" id="{06E833E0-59DD-5738-88E9-312788CF91EB}"/>
                </a:ext>
              </a:extLst>
            </p:cNvPr>
            <p:cNvCxnSpPr>
              <a:cxnSpLocks/>
            </p:cNvCxnSpPr>
            <p:nvPr/>
          </p:nvCxnSpPr>
          <p:spPr>
            <a:xfrm>
              <a:off x="2527269" y="3751538"/>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894667C-1E07-211A-EDD3-7569256C496C}"/>
                </a:ext>
              </a:extLst>
            </p:cNvPr>
            <p:cNvCxnSpPr>
              <a:cxnSpLocks/>
            </p:cNvCxnSpPr>
            <p:nvPr/>
          </p:nvCxnSpPr>
          <p:spPr>
            <a:xfrm>
              <a:off x="8109462" y="3782017"/>
              <a:ext cx="13672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AFBC5EF-2CF3-6885-93F6-A1AF96FCEADF}"/>
                </a:ext>
              </a:extLst>
            </p:cNvPr>
            <p:cNvSpPr txBox="1"/>
            <p:nvPr/>
          </p:nvSpPr>
          <p:spPr>
            <a:xfrm>
              <a:off x="504671" y="4472778"/>
              <a:ext cx="1841863"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オンプレ</a:t>
              </a:r>
              <a:r>
                <a:rPr lang="ja-JP" altLang="en-US" sz="1400" dirty="0">
                  <a:latin typeface="メイリオ" panose="020B0604030504040204" pitchFamily="50" charset="-128"/>
                  <a:ea typeface="メイリオ" panose="020B0604030504040204" pitchFamily="50" charset="-128"/>
                </a:rPr>
                <a:t>ミス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2863525-525C-E21A-ED35-1D735C86ED48}"/>
                </a:ext>
              </a:extLst>
            </p:cNvPr>
            <p:cNvSpPr txBox="1"/>
            <p:nvPr/>
          </p:nvSpPr>
          <p:spPr>
            <a:xfrm>
              <a:off x="9601486" y="4472777"/>
              <a:ext cx="1841863" cy="307777"/>
            </a:xfrm>
            <a:prstGeom prst="rect">
              <a:avLst/>
            </a:prstGeom>
            <a:noFill/>
          </p:spPr>
          <p:txBody>
            <a:bodyPr wrap="square" rtlCol="0">
              <a:spAutoFit/>
            </a:bodyPr>
            <a:lstStyle/>
            <a:p>
              <a:pPr algn="ctr"/>
              <a:r>
                <a:rPr kumimoji="1" lang="en-US" altLang="ja-JP" sz="1400" dirty="0">
                  <a:latin typeface="メイリオ" panose="020B0604030504040204" pitchFamily="50" charset="-128"/>
                  <a:ea typeface="メイリオ" panose="020B0604030504040204" pitchFamily="50" charset="-128"/>
                </a:rPr>
                <a:t>Azure</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AD</a:t>
              </a:r>
              <a:endParaRPr kumimoji="1" lang="ja-JP" altLang="en-US" sz="1400" dirty="0">
                <a:latin typeface="メイリオ" panose="020B0604030504040204" pitchFamily="50" charset="-128"/>
                <a:ea typeface="メイリオ" panose="020B0604030504040204" pitchFamily="50" charset="-128"/>
              </a:endParaRPr>
            </a:p>
          </p:txBody>
        </p:sp>
      </p:grpSp>
      <p:sp>
        <p:nvSpPr>
          <p:cNvPr id="4" name="テキスト ボックス 3">
            <a:extLst>
              <a:ext uri="{FF2B5EF4-FFF2-40B4-BE49-F238E27FC236}">
                <a16:creationId xmlns:a16="http://schemas.microsoft.com/office/drawing/2014/main" id="{5B6AF217-E79F-DB14-0F1B-39216024D840}"/>
              </a:ext>
            </a:extLst>
          </p:cNvPr>
          <p:cNvSpPr txBox="1"/>
          <p:nvPr/>
        </p:nvSpPr>
        <p:spPr>
          <a:xfrm>
            <a:off x="504671" y="1488022"/>
            <a:ext cx="3426704" cy="307777"/>
          </a:xfrm>
          <a:prstGeom prst="rect">
            <a:avLst/>
          </a:prstGeom>
          <a:noFill/>
        </p:spPr>
        <p:txBody>
          <a:bodyPr wrap="square" rtlCol="0">
            <a:spAutoFit/>
          </a:bodyPr>
          <a:lstStyle/>
          <a:p>
            <a:r>
              <a:rPr kumimoji="1" lang="ja-JP" altLang="en-US" sz="1400" b="1" dirty="0">
                <a:latin typeface="メイリオ" panose="020B0604030504040204" pitchFamily="50" charset="-128"/>
                <a:ea typeface="メイリオ" panose="020B0604030504040204" pitchFamily="50" charset="-128"/>
              </a:rPr>
              <a:t>アップグレード後の構成イメージ</a:t>
            </a:r>
          </a:p>
        </p:txBody>
      </p:sp>
    </p:spTree>
    <p:extLst>
      <p:ext uri="{BB962C8B-B14F-4D97-AF65-F5344CB8AC3E}">
        <p14:creationId xmlns:p14="http://schemas.microsoft.com/office/powerpoint/2010/main" val="2580661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7A76822-7255-C17F-E029-7573DC27DFD3}"/>
              </a:ext>
            </a:extLst>
          </p:cNvPr>
          <p:cNvSpPr txBox="1"/>
          <p:nvPr/>
        </p:nvSpPr>
        <p:spPr>
          <a:xfrm>
            <a:off x="835404" y="1465538"/>
            <a:ext cx="8813694" cy="3539430"/>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基本的に下記の手順で実施します。</a:t>
            </a: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既存環境の各サーバーにて、動作状況の確認などアップグレード前の事前確認を行います。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カスタム同期ルールをはじめ、設定内容を保存します。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を構築し、</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をステージング モードでインストールします。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ServerD</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を構築し、</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をステージング モードでインストールします。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および </a:t>
            </a: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を含む、既存環境の動作状況を確認します。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ja-JP" altLang="en-US" sz="1400" dirty="0">
                <a:latin typeface="メイリオ" panose="020B0604030504040204" pitchFamily="50" charset="-128"/>
                <a:ea typeface="メイリオ" panose="020B0604030504040204" pitchFamily="50" charset="-128"/>
              </a:rPr>
              <a:t>アクティブな </a:t>
            </a: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にて、ステージング モードを有効にします。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のステージング モードを解除し、アクティブなサーバーに変更します。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ServerC</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がアクティブになった後の動作状況を確認します。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および </a:t>
            </a: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から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をアンインストールします。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なお、 </a:t>
            </a:r>
            <a:r>
              <a:rPr lang="en-US" altLang="ja-JP" sz="1400" dirty="0">
                <a:latin typeface="メイリオ" panose="020B0604030504040204" pitchFamily="50" charset="-128"/>
                <a:ea typeface="メイリオ" panose="020B0604030504040204" pitchFamily="50" charset="-128"/>
              </a:rPr>
              <a:t>2-2 </a:t>
            </a:r>
            <a:r>
              <a:rPr lang="ja-JP" altLang="en-US" sz="1400" dirty="0">
                <a:latin typeface="メイリオ" panose="020B0604030504040204" pitchFamily="50" charset="-128"/>
                <a:ea typeface="メイリオ" panose="020B0604030504040204" pitchFamily="50" charset="-128"/>
              </a:rPr>
              <a:t>にて設定内容を保存する際、</a:t>
            </a:r>
            <a:r>
              <a:rPr lang="en-US" altLang="ja-JP" sz="1400" dirty="0">
                <a:latin typeface="メイリオ" panose="020B0604030504040204" pitchFamily="50" charset="-128"/>
                <a:ea typeface="メイリオ" panose="020B0604030504040204" pitchFamily="50" charset="-128"/>
              </a:rPr>
              <a:t>1.5.42.0 </a:t>
            </a:r>
            <a:r>
              <a:rPr lang="ja-JP" altLang="en-US" sz="1400" dirty="0">
                <a:latin typeface="メイリオ" panose="020B0604030504040204" pitchFamily="50" charset="-128"/>
                <a:ea typeface="メイリオ" panose="020B0604030504040204" pitchFamily="50" charset="-128"/>
              </a:rPr>
              <a:t>以前のバージョンでは先の保存手順を利用できないため、次のページの方法で設定を保存します。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646331"/>
          </a:xfrm>
          <a:prstGeom prst="rect">
            <a:avLst/>
          </a:prstGeom>
          <a:noFill/>
        </p:spPr>
        <p:txBody>
          <a:bodyPr wrap="square">
            <a:spAutoFit/>
          </a:bodyPr>
          <a:lstStyle/>
          <a:p>
            <a:r>
              <a:rPr lang="ja-JP" altLang="en-US" b="1" dirty="0"/>
              <a:t>補足：</a:t>
            </a:r>
            <a:r>
              <a:rPr lang="en-US" altLang="ja-JP" b="1" dirty="0"/>
              <a:t>Azure AD Connect v1.x </a:t>
            </a:r>
            <a:r>
              <a:rPr lang="ja-JP" altLang="en-US" b="1" dirty="0"/>
              <a:t>からのアップグレードを実施される場合（</a:t>
            </a:r>
            <a:r>
              <a:rPr lang="en-US" altLang="ja-JP" b="1" dirty="0"/>
              <a:t>v2.x </a:t>
            </a:r>
            <a:r>
              <a:rPr lang="ja-JP" altLang="en-US" b="1" dirty="0"/>
              <a:t>の対応 </a:t>
            </a:r>
            <a:r>
              <a:rPr lang="en-US" altLang="ja-JP" b="1" dirty="0"/>
              <a:t>OS </a:t>
            </a:r>
            <a:r>
              <a:rPr lang="ja-JP" altLang="en-US" b="1" dirty="0"/>
              <a:t>ではない場合）</a:t>
            </a:r>
            <a:endParaRPr lang="en-US" altLang="ja-JP" dirty="0"/>
          </a:p>
          <a:p>
            <a:endParaRPr lang="ja-JP" altLang="en-US" dirty="0"/>
          </a:p>
        </p:txBody>
      </p:sp>
    </p:spTree>
    <p:extLst>
      <p:ext uri="{BB962C8B-B14F-4D97-AF65-F5344CB8AC3E}">
        <p14:creationId xmlns:p14="http://schemas.microsoft.com/office/powerpoint/2010/main" val="3085731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7A76822-7255-C17F-E029-7573DC27DFD3}"/>
              </a:ext>
            </a:extLst>
          </p:cNvPr>
          <p:cNvSpPr txBox="1"/>
          <p:nvPr/>
        </p:nvSpPr>
        <p:spPr>
          <a:xfrm>
            <a:off x="835404" y="1465538"/>
            <a:ext cx="8429894" cy="3108543"/>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下記の手順で実施します。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既存環境の各サーバーにて、動作状況の確認などアップグレード前の事前確認を行います。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ja-JP" altLang="en-US" sz="1400" dirty="0">
                <a:latin typeface="メイリオ" panose="020B0604030504040204" pitchFamily="50" charset="-128"/>
                <a:ea typeface="メイリオ" panose="020B0604030504040204" pitchFamily="50" charset="-128"/>
              </a:rPr>
              <a:t>カスタム同期ルールをはじめ、設定内容を保存します。</a:t>
            </a:r>
            <a:endParaRPr lang="en-US" altLang="ja-JP" sz="1400" dirty="0">
              <a:latin typeface="メイリオ" panose="020B0604030504040204" pitchFamily="50" charset="-128"/>
              <a:ea typeface="メイリオ" panose="020B0604030504040204" pitchFamily="50" charset="-128"/>
            </a:endParaRPr>
          </a:p>
          <a:p>
            <a:pPr marL="342900" indent="-342900">
              <a:buFontTx/>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のインプレース アップグレードを行います。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にて、アップグレード後の動作状況を確認します。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モードを有効化します。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ServerB</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にて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のステージング モードを無効化し、アクティブにします。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ServerA</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の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のインプレース アップグレードを行います。</a:t>
            </a: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r>
              <a:rPr lang="en-US" altLang="ja-JP" sz="1400" dirty="0" err="1">
                <a:latin typeface="メイリオ" panose="020B0604030504040204" pitchFamily="50" charset="-128"/>
                <a:ea typeface="メイリオ" panose="020B0604030504040204" pitchFamily="50" charset="-128"/>
              </a:rPr>
              <a:t>ServerA</a:t>
            </a:r>
            <a:r>
              <a:rPr lang="ja-JP" altLang="en-US" sz="1400" dirty="0">
                <a:latin typeface="メイリオ" panose="020B0604030504040204" pitchFamily="50" charset="-128"/>
                <a:ea typeface="メイリオ" panose="020B0604030504040204" pitchFamily="50" charset="-128"/>
              </a:rPr>
              <a:t> にて、アップグレード後の動作状況を確認します。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a:p>
            <a:pPr marL="342900" indent="-342900">
              <a:buAutoNum type="arabicPeriod"/>
            </a:pPr>
            <a:endParaRPr lang="en-US" altLang="ja-JP" sz="1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B2BF127-F9C4-4B43-AD5D-877A6BF9FF3D}"/>
              </a:ext>
            </a:extLst>
          </p:cNvPr>
          <p:cNvSpPr txBox="1"/>
          <p:nvPr/>
        </p:nvSpPr>
        <p:spPr>
          <a:xfrm>
            <a:off x="914020" y="4288736"/>
            <a:ext cx="9536266" cy="1384995"/>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本手順では、 </a:t>
            </a:r>
            <a:r>
              <a:rPr lang="en-US" altLang="ja-JP" sz="1400" dirty="0">
                <a:latin typeface="メイリオ" panose="020B0604030504040204" pitchFamily="50" charset="-128"/>
                <a:ea typeface="メイリオ" panose="020B0604030504040204" pitchFamily="50" charset="-128"/>
              </a:rPr>
              <a:t>Azure AD Connect v2.x </a:t>
            </a:r>
            <a:r>
              <a:rPr lang="ja-JP" altLang="en-US" sz="1400" dirty="0">
                <a:latin typeface="メイリオ" panose="020B0604030504040204" pitchFamily="50" charset="-128"/>
                <a:ea typeface="メイリオ" panose="020B0604030504040204" pitchFamily="50" charset="-128"/>
              </a:rPr>
              <a:t>から最新のバージョンへアップグレードしています。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アップグレード前のバージョンによって表示項目などが異なる場合がありますので、予めご留意ください。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なお、上記基本的なアップグレードの流れについては、現在のバージョンに関連なく同じです。</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インストール ファイルは下記より入手し、それぞのサーバーに事前に配置してください。</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2"/>
              </a:rPr>
              <a:t>https://www.microsoft.com/en-us/download/details.aspx?id=47594</a:t>
            </a:r>
            <a:endParaRPr lang="en-US" altLang="ja-JP"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EA5F117C-7BB0-436B-C476-2660CF227E2C}"/>
              </a:ext>
            </a:extLst>
          </p:cNvPr>
          <p:cNvSpPr txBox="1"/>
          <p:nvPr/>
        </p:nvSpPr>
        <p:spPr>
          <a:xfrm>
            <a:off x="295712" y="624303"/>
            <a:ext cx="11356596" cy="923330"/>
          </a:xfrm>
          <a:prstGeom prst="rect">
            <a:avLst/>
          </a:prstGeom>
          <a:noFill/>
        </p:spPr>
        <p:txBody>
          <a:bodyPr wrap="square">
            <a:spAutoFit/>
          </a:bodyPr>
          <a:lstStyle/>
          <a:p>
            <a:r>
              <a:rPr lang="ja-JP" altLang="en-US" b="1" dirty="0"/>
              <a:t>スウィング移行の大まかな流れと注意点</a:t>
            </a:r>
          </a:p>
          <a:p>
            <a:endParaRPr lang="en-US" altLang="ja-JP" dirty="0"/>
          </a:p>
          <a:p>
            <a:endParaRPr lang="ja-JP" altLang="en-US" dirty="0"/>
          </a:p>
        </p:txBody>
      </p:sp>
    </p:spTree>
    <p:extLst>
      <p:ext uri="{BB962C8B-B14F-4D97-AF65-F5344CB8AC3E}">
        <p14:creationId xmlns:p14="http://schemas.microsoft.com/office/powerpoint/2010/main" val="3466354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82158" y="1355480"/>
            <a:ext cx="6915624"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2-1</a:t>
            </a:r>
            <a:r>
              <a:rPr lang="ja-JP" altLang="en-US" sz="1400" b="1" dirty="0">
                <a:latin typeface="メイリオ" panose="020B0604030504040204" pitchFamily="50" charset="-128"/>
                <a:ea typeface="メイリオ" panose="020B0604030504040204" pitchFamily="50" charset="-128"/>
              </a:rPr>
              <a:t>.設定のエクスポート</a:t>
            </a:r>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r>
              <a:rPr lang="en-US" altLang="ja-JP" sz="1800" b="1" dirty="0">
                <a:latin typeface="Meiryo UI" panose="020B0604030504040204" pitchFamily="50" charset="-128"/>
                <a:ea typeface="Meiryo UI" panose="020B0604030504040204" pitchFamily="50" charset="-128"/>
              </a:rPr>
              <a:t>1.5.42.</a:t>
            </a:r>
            <a:r>
              <a:rPr lang="en-US" altLang="ja-JP" b="1" dirty="0">
                <a:latin typeface="Meiryo UI" panose="020B0604030504040204" pitchFamily="50" charset="-128"/>
                <a:ea typeface="Meiryo UI" panose="020B0604030504040204" pitchFamily="50" charset="-128"/>
              </a:rPr>
              <a:t>0</a:t>
            </a:r>
            <a:r>
              <a:rPr lang="ja-JP" altLang="en-US" sz="1800" b="1" dirty="0">
                <a:latin typeface="Meiryo UI" panose="020B0604030504040204" pitchFamily="50" charset="-128"/>
                <a:ea typeface="Meiryo UI" panose="020B0604030504040204" pitchFamily="50" charset="-128"/>
              </a:rPr>
              <a:t> 以前の環境の場合）</a:t>
            </a:r>
            <a:endParaRPr lang="en-US" altLang="ja-JP" sz="1800" b="1"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BDA47DA6-F5BE-8093-6711-50C2A1251859}"/>
              </a:ext>
            </a:extLst>
          </p:cNvPr>
          <p:cNvSpPr txBox="1"/>
          <p:nvPr/>
        </p:nvSpPr>
        <p:spPr>
          <a:xfrm>
            <a:off x="653142" y="1828800"/>
            <a:ext cx="10371909" cy="1384995"/>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バージョンが </a:t>
            </a:r>
            <a:r>
              <a:rPr kumimoji="1" lang="en-US" altLang="ja-JP" sz="1400" dirty="0">
                <a:latin typeface="メイリオ" panose="020B0604030504040204" pitchFamily="50" charset="-128"/>
                <a:ea typeface="メイリオ" panose="020B0604030504040204" pitchFamily="50" charset="-128"/>
              </a:rPr>
              <a:t>1.5.42.0 </a:t>
            </a:r>
            <a:r>
              <a:rPr kumimoji="1" lang="ja-JP" altLang="en-US" sz="1400" dirty="0">
                <a:latin typeface="メイリオ" panose="020B0604030504040204" pitchFamily="50" charset="-128"/>
                <a:ea typeface="メイリオ" panose="020B0604030504040204" pitchFamily="50" charset="-128"/>
              </a:rPr>
              <a:t>以前の場合、 </a:t>
            </a:r>
            <a:r>
              <a:rPr lang="en-US" altLang="ja-JP" sz="1400" dirty="0">
                <a:latin typeface="メイリオ" panose="020B0604030504040204" pitchFamily="50" charset="-128"/>
                <a:ea typeface="メイリオ" panose="020B0604030504040204" pitchFamily="50" charset="-128"/>
              </a:rPr>
              <a:t>p.8 </a:t>
            </a:r>
            <a:r>
              <a:rPr lang="ja-JP" altLang="en-US" sz="1400" dirty="0">
                <a:latin typeface="メイリオ" panose="020B0604030504040204" pitchFamily="50" charset="-128"/>
                <a:ea typeface="メイリオ" panose="020B0604030504040204" pitchFamily="50" charset="-128"/>
              </a:rPr>
              <a:t>に記載のエクスポート手順が利用できません。</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そのため、下記ブログに記載の </a:t>
            </a:r>
            <a:r>
              <a:rPr lang="en-US" altLang="ja-JP" sz="1400" dirty="0">
                <a:latin typeface="メイリオ" panose="020B0604030504040204" pitchFamily="50" charset="-128"/>
                <a:ea typeface="メイリオ" panose="020B0604030504040204" pitchFamily="50" charset="-128"/>
              </a:rPr>
              <a:t>MigrateSettings.ps1 </a:t>
            </a:r>
            <a:r>
              <a:rPr lang="ja-JP" altLang="en-US" sz="1400" dirty="0">
                <a:latin typeface="メイリオ" panose="020B0604030504040204" pitchFamily="50" charset="-128"/>
                <a:ea typeface="メイリオ" panose="020B0604030504040204" pitchFamily="50" charset="-128"/>
              </a:rPr>
              <a:t>をご利用ください。</a:t>
            </a:r>
            <a:endParaRPr lang="en-US" altLang="ja-JP" sz="1400" dirty="0">
              <a:latin typeface="メイリオ" panose="020B0604030504040204" pitchFamily="50" charset="-128"/>
              <a:ea typeface="メイリオ" panose="020B0604030504040204" pitchFamily="50" charset="-128"/>
            </a:endParaRPr>
          </a:p>
          <a:p>
            <a:endParaRPr kumimoji="1"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MigrateSettings.ps1 </a:t>
            </a:r>
            <a:r>
              <a:rPr lang="ja-JP" altLang="en-US" sz="1400" dirty="0">
                <a:latin typeface="メイリオ" panose="020B0604030504040204" pitchFamily="50" charset="-128"/>
                <a:ea typeface="メイリオ" panose="020B0604030504040204" pitchFamily="50" charset="-128"/>
              </a:rPr>
              <a:t>の利用方法はこちらの記事にてご案内しております。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スクリプトをブログ内リンクからダウンロードしたのち、 </a:t>
            </a:r>
            <a:r>
              <a:rPr lang="en-US" altLang="ja-JP" sz="1400" dirty="0">
                <a:latin typeface="メイリオ" panose="020B0604030504040204" pitchFamily="50" charset="-128"/>
                <a:ea typeface="メイリオ" panose="020B0604030504040204" pitchFamily="50" charset="-128"/>
              </a:rPr>
              <a:t>AADC </a:t>
            </a:r>
            <a:r>
              <a:rPr lang="ja-JP" altLang="en-US" sz="1400" dirty="0">
                <a:latin typeface="メイリオ" panose="020B0604030504040204" pitchFamily="50" charset="-128"/>
                <a:ea typeface="メイリオ" panose="020B0604030504040204" pitchFamily="50" charset="-128"/>
              </a:rPr>
              <a:t>サーバーに配置してご利用ください。</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hlinkClick r:id="rId2"/>
              </a:rPr>
              <a:t>Azure AD Connect </a:t>
            </a:r>
            <a:r>
              <a:rPr lang="ja-JP" altLang="en-US" sz="1400" dirty="0">
                <a:latin typeface="メイリオ" panose="020B0604030504040204" pitchFamily="50" charset="-128"/>
                <a:ea typeface="メイリオ" panose="020B0604030504040204" pitchFamily="50" charset="-128"/>
                <a:hlinkClick r:id="rId2"/>
              </a:rPr>
              <a:t>移行に伴う設定情報の </a:t>
            </a:r>
            <a:r>
              <a:rPr lang="en-US" altLang="ja-JP" sz="1400" dirty="0">
                <a:latin typeface="メイリオ" panose="020B0604030504040204" pitchFamily="50" charset="-128"/>
                <a:ea typeface="メイリオ" panose="020B0604030504040204" pitchFamily="50" charset="-128"/>
                <a:hlinkClick r:id="rId2"/>
              </a:rPr>
              <a:t>Export / Import | Japan Azure Identity Support Blog (jpazureid.github.io)</a:t>
            </a: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7660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4DD0BF5-7EAB-4E18-A2EE-F4972D6CE869}"/>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sp>
        <p:nvSpPr>
          <p:cNvPr id="5" name="テキスト ボックス 4">
            <a:extLst>
              <a:ext uri="{FF2B5EF4-FFF2-40B4-BE49-F238E27FC236}">
                <a16:creationId xmlns:a16="http://schemas.microsoft.com/office/drawing/2014/main" id="{1F87C986-1724-49A9-9EE0-BD5992D9BBE5}"/>
              </a:ext>
            </a:extLst>
          </p:cNvPr>
          <p:cNvSpPr txBox="1"/>
          <p:nvPr/>
        </p:nvSpPr>
        <p:spPr>
          <a:xfrm>
            <a:off x="295712" y="884578"/>
            <a:ext cx="6094602"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1-1</a:t>
            </a:r>
            <a:r>
              <a:rPr lang="ja-JP" altLang="en-US" sz="1400" b="1" dirty="0">
                <a:latin typeface="Meiryo UI" panose="020B0604030504040204" pitchFamily="50" charset="-128"/>
                <a:ea typeface="Meiryo UI" panose="020B0604030504040204" pitchFamily="50" charset="-128"/>
              </a:rPr>
              <a:t>. 同期処理で問題が生じていないかを確認します。</a:t>
            </a:r>
          </a:p>
        </p:txBody>
      </p:sp>
      <p:pic>
        <p:nvPicPr>
          <p:cNvPr id="7" name="図 6">
            <a:extLst>
              <a:ext uri="{FF2B5EF4-FFF2-40B4-BE49-F238E27FC236}">
                <a16:creationId xmlns:a16="http://schemas.microsoft.com/office/drawing/2014/main" id="{C60D76A7-30E6-4FC2-9A5D-209AB65875E0}"/>
              </a:ext>
            </a:extLst>
          </p:cNvPr>
          <p:cNvPicPr>
            <a:picLocks noChangeAspect="1"/>
          </p:cNvPicPr>
          <p:nvPr/>
        </p:nvPicPr>
        <p:blipFill>
          <a:blip r:embed="rId2"/>
          <a:stretch>
            <a:fillRect/>
          </a:stretch>
        </p:blipFill>
        <p:spPr>
          <a:xfrm>
            <a:off x="367718" y="1253910"/>
            <a:ext cx="6704202" cy="5259388"/>
          </a:xfrm>
          <a:prstGeom prst="rect">
            <a:avLst/>
          </a:prstGeom>
        </p:spPr>
      </p:pic>
      <p:sp>
        <p:nvSpPr>
          <p:cNvPr id="9" name="テキスト ボックス 8">
            <a:extLst>
              <a:ext uri="{FF2B5EF4-FFF2-40B4-BE49-F238E27FC236}">
                <a16:creationId xmlns:a16="http://schemas.microsoft.com/office/drawing/2014/main" id="{FD5B5633-9080-4252-A0F6-B8BAAD687479}"/>
              </a:ext>
            </a:extLst>
          </p:cNvPr>
          <p:cNvSpPr txBox="1"/>
          <p:nvPr/>
        </p:nvSpPr>
        <p:spPr>
          <a:xfrm>
            <a:off x="7268361" y="1901044"/>
            <a:ext cx="4555921" cy="4339650"/>
          </a:xfrm>
          <a:prstGeom prst="rect">
            <a:avLst/>
          </a:prstGeom>
          <a:noFill/>
        </p:spPr>
        <p:txBody>
          <a:bodyPr wrap="square">
            <a:spAutoFit/>
          </a:bodyPr>
          <a:lstStyle/>
          <a:p>
            <a:r>
              <a:rPr lang="ja-JP" altLang="en-US" sz="1200" dirty="0">
                <a:latin typeface="メイリオ" panose="020B0604030504040204" pitchFamily="50" charset="-128"/>
                <a:ea typeface="メイリオ" panose="020B0604030504040204" pitchFamily="50" charset="-128"/>
              </a:rPr>
              <a:t>手順</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Azure AD Connect </a:t>
            </a:r>
            <a:r>
              <a:rPr lang="ja-JP" altLang="en-US" sz="1200" dirty="0">
                <a:latin typeface="メイリオ" panose="020B0604030504040204" pitchFamily="50" charset="-128"/>
                <a:ea typeface="メイリオ" panose="020B0604030504040204" pitchFamily="50" charset="-128"/>
              </a:rPr>
              <a:t>サーバーにログオンします。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en-US" altLang="ja-JP" sz="1200" dirty="0">
                <a:latin typeface="メイリオ" panose="020B0604030504040204" pitchFamily="50" charset="-128"/>
                <a:ea typeface="メイリオ" panose="020B0604030504040204" pitchFamily="50" charset="-128"/>
              </a:rPr>
              <a:t>[</a:t>
            </a:r>
            <a:r>
              <a:rPr lang="ja-JP" altLang="en-US" sz="1200" dirty="0">
                <a:latin typeface="メイリオ" panose="020B0604030504040204" pitchFamily="50" charset="-128"/>
                <a:ea typeface="メイリオ" panose="020B0604030504040204" pitchFamily="50" charset="-128"/>
              </a:rPr>
              <a:t>スタート</a:t>
            </a:r>
            <a:r>
              <a:rPr lang="en-US" altLang="ja-JP" sz="1200" dirty="0">
                <a:latin typeface="メイリオ" panose="020B0604030504040204" pitchFamily="50" charset="-128"/>
                <a:ea typeface="メイリオ" panose="020B0604030504040204" pitchFamily="50" charset="-128"/>
              </a:rPr>
              <a:t>] – [Azure AD Connect] – [Synchronization Service]</a:t>
            </a:r>
            <a:r>
              <a:rPr lang="ja-JP" altLang="en-US" sz="1200" dirty="0">
                <a:latin typeface="メイリオ" panose="020B0604030504040204" pitchFamily="50" charset="-128"/>
                <a:ea typeface="メイリオ" panose="020B0604030504040204" pitchFamily="50" charset="-128"/>
              </a:rPr>
              <a:t> から </a:t>
            </a:r>
            <a:r>
              <a:rPr lang="en-US" altLang="ja-JP" sz="1200" dirty="0">
                <a:latin typeface="メイリオ" panose="020B0604030504040204" pitchFamily="50" charset="-128"/>
                <a:ea typeface="メイリオ" panose="020B0604030504040204" pitchFamily="50" charset="-128"/>
              </a:rPr>
              <a:t>Synchronization Service Manager </a:t>
            </a:r>
            <a:r>
              <a:rPr lang="ja-JP" altLang="en-US" sz="1200" dirty="0">
                <a:latin typeface="メイリオ" panose="020B0604030504040204" pitchFamily="50" charset="-128"/>
                <a:ea typeface="メイリオ" panose="020B0604030504040204" pitchFamily="50" charset="-128"/>
              </a:rPr>
              <a:t>を起動します。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左のような画面が表示されることを確認します。</a:t>
            </a:r>
            <a:endParaRPr lang="en-US" altLang="ja-JP" sz="1200" dirty="0">
              <a:latin typeface="メイリオ" panose="020B0604030504040204" pitchFamily="50" charset="-128"/>
              <a:ea typeface="メイリオ" panose="020B0604030504040204" pitchFamily="50" charset="-128"/>
            </a:endParaRPr>
          </a:p>
          <a:p>
            <a:pPr marL="228600" indent="-228600">
              <a:buAutoNum type="arabicPeriod"/>
            </a:pPr>
            <a:r>
              <a:rPr lang="ja-JP" altLang="en-US" sz="1200" dirty="0">
                <a:latin typeface="メイリオ" panose="020B0604030504040204" pitchFamily="50" charset="-128"/>
                <a:ea typeface="メイリオ" panose="020B0604030504040204" pitchFamily="50" charset="-128"/>
              </a:rPr>
              <a:t>以下の内容を確認してください。</a:t>
            </a: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各処理の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になっていること</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Start /End Time </a:t>
            </a:r>
            <a:r>
              <a:rPr lang="ja-JP" altLang="en-US" sz="1200" dirty="0">
                <a:latin typeface="メイリオ" panose="020B0604030504040204" pitchFamily="50" charset="-128"/>
                <a:ea typeface="メイリオ" panose="020B0604030504040204" pitchFamily="50" charset="-128"/>
              </a:rPr>
              <a:t>が直近で成功していること</a:t>
            </a:r>
            <a:br>
              <a:rPr lang="en-US" altLang="ja-JP" sz="1200" dirty="0">
                <a:latin typeface="メイリオ" panose="020B0604030504040204" pitchFamily="50" charset="-128"/>
                <a:ea typeface="メイリオ" panose="020B0604030504040204" pitchFamily="50" charset="-128"/>
              </a:rPr>
            </a:br>
            <a:br>
              <a:rPr lang="en-US" altLang="ja-JP" sz="1200" dirty="0">
                <a:latin typeface="メイリオ" panose="020B0604030504040204" pitchFamily="50" charset="-128"/>
                <a:ea typeface="メイリオ" panose="020B0604030504040204" pitchFamily="50" charset="-128"/>
              </a:rPr>
            </a:br>
            <a:r>
              <a:rPr lang="en-US" altLang="ja-JP" sz="1200" dirty="0">
                <a:latin typeface="メイリオ" panose="020B0604030504040204" pitchFamily="50" charset="-128"/>
                <a:ea typeface="メイリオ" panose="020B0604030504040204" pitchFamily="50" charset="-128"/>
              </a:rPr>
              <a:t>5. Status </a:t>
            </a:r>
            <a:r>
              <a:rPr lang="ja-JP" altLang="en-US" sz="1200" dirty="0">
                <a:latin typeface="メイリオ" panose="020B0604030504040204" pitchFamily="50" charset="-128"/>
                <a:ea typeface="メイリオ" panose="020B0604030504040204" pitchFamily="50" charset="-128"/>
              </a:rPr>
              <a:t>が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以外になっている場合は、 </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になるように対処を行った後にアップグレード作業を開始ください。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Success </a:t>
            </a:r>
            <a:r>
              <a:rPr lang="ja-JP" altLang="en-US" sz="1200" dirty="0">
                <a:latin typeface="メイリオ" panose="020B0604030504040204" pitchFamily="50" charset="-128"/>
                <a:ea typeface="メイリオ" panose="020B0604030504040204" pitchFamily="50" charset="-128"/>
              </a:rPr>
              <a:t>以外の警告やエラーについて許容できる場合はそのままアップグレード作業を実施ください。）</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参考情報</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各 </a:t>
            </a:r>
            <a:r>
              <a:rPr lang="en-US" altLang="ja-JP" sz="1200" dirty="0">
                <a:latin typeface="メイリオ" panose="020B0604030504040204" pitchFamily="50" charset="-128"/>
                <a:ea typeface="メイリオ" panose="020B0604030504040204" pitchFamily="50" charset="-128"/>
              </a:rPr>
              <a:t>Status </a:t>
            </a:r>
            <a:r>
              <a:rPr lang="ja-JP" altLang="en-US" sz="1200" dirty="0">
                <a:latin typeface="メイリオ" panose="020B0604030504040204" pitchFamily="50" charset="-128"/>
                <a:ea typeface="メイリオ" panose="020B0604030504040204" pitchFamily="50" charset="-128"/>
              </a:rPr>
              <a:t>の説明については、下記技術情報をご覧ください。</a:t>
            </a:r>
            <a:endParaRPr lang="en-US" altLang="ja-JP" sz="1200" dirty="0">
              <a:latin typeface="メイリオ" panose="020B0604030504040204" pitchFamily="50" charset="-128"/>
              <a:ea typeface="メイリオ" panose="020B0604030504040204" pitchFamily="50" charset="-128"/>
            </a:endParaRPr>
          </a:p>
          <a:p>
            <a:r>
              <a:rPr lang="en-US" altLang="ja-JP" sz="1200" dirty="0">
                <a:latin typeface="メイリオ" panose="020B0604030504040204" pitchFamily="50" charset="-128"/>
                <a:ea typeface="メイリオ" panose="020B0604030504040204" pitchFamily="50" charset="-128"/>
                <a:hlinkClick r:id="rId3"/>
              </a:rPr>
              <a:t>[</a:t>
            </a:r>
            <a:r>
              <a:rPr lang="ja-JP" altLang="en-US" sz="1200" dirty="0">
                <a:latin typeface="メイリオ" panose="020B0604030504040204" pitchFamily="50" charset="-128"/>
                <a:ea typeface="メイリオ" panose="020B0604030504040204" pitchFamily="50" charset="-128"/>
                <a:hlinkClick r:id="rId3"/>
              </a:rPr>
              <a:t>操作</a:t>
            </a:r>
            <a:r>
              <a:rPr lang="en-US" altLang="ja-JP" sz="1200" dirty="0">
                <a:latin typeface="メイリオ" panose="020B0604030504040204" pitchFamily="50" charset="-128"/>
                <a:ea typeface="メイリオ" panose="020B0604030504040204" pitchFamily="50" charset="-128"/>
                <a:hlinkClick r:id="rId3"/>
              </a:rPr>
              <a:t>] </a:t>
            </a:r>
            <a:r>
              <a:rPr lang="ja-JP" altLang="en-US" sz="1200" dirty="0">
                <a:latin typeface="メイリオ" panose="020B0604030504040204" pitchFamily="50" charset="-128"/>
                <a:ea typeface="メイリオ" panose="020B0604030504040204" pitchFamily="50" charset="-128"/>
                <a:hlinkClick r:id="rId3"/>
              </a:rPr>
              <a:t>タブに表示される情報を理解する</a:t>
            </a:r>
            <a:br>
              <a:rPr lang="en-US" altLang="ja-JP" sz="1200" dirty="0">
                <a:latin typeface="メイリオ" panose="020B0604030504040204" pitchFamily="50" charset="-128"/>
                <a:ea typeface="メイリオ" panose="020B0604030504040204" pitchFamily="50" charset="-128"/>
              </a:rPr>
            </a:br>
            <a:endParaRPr lang="en-US" altLang="ja-JP"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4733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65CAB92E-6376-446E-A993-C4D2FE592236}"/>
              </a:ext>
            </a:extLst>
          </p:cNvPr>
          <p:cNvSpPr txBox="1"/>
          <p:nvPr/>
        </p:nvSpPr>
        <p:spPr>
          <a:xfrm>
            <a:off x="374089" y="1189898"/>
            <a:ext cx="6188978" cy="307777"/>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1-2. </a:t>
            </a:r>
            <a:r>
              <a:rPr lang="ja-JP" altLang="en-US" sz="1400" b="1" dirty="0">
                <a:latin typeface="Meiryo UI" panose="020B0604030504040204" pitchFamily="50" charset="-128"/>
                <a:ea typeface="Meiryo UI" panose="020B0604030504040204" pitchFamily="50" charset="-128"/>
              </a:rPr>
              <a:t>要件を確認</a:t>
            </a:r>
          </a:p>
        </p:txBody>
      </p:sp>
      <p:sp>
        <p:nvSpPr>
          <p:cNvPr id="11" name="テキスト ボックス 10">
            <a:extLst>
              <a:ext uri="{FF2B5EF4-FFF2-40B4-BE49-F238E27FC236}">
                <a16:creationId xmlns:a16="http://schemas.microsoft.com/office/drawing/2014/main" id="{C5E3011A-3CC7-41F0-858F-DC4F229E9308}"/>
              </a:ext>
            </a:extLst>
          </p:cNvPr>
          <p:cNvSpPr txBox="1"/>
          <p:nvPr/>
        </p:nvSpPr>
        <p:spPr>
          <a:xfrm>
            <a:off x="548260" y="1721689"/>
            <a:ext cx="11356596" cy="2893100"/>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要件を満たしていない状況で運用され、アップグレード後のトラブル対応時に発覚するケースが多く報告されています。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改めて、各要件を満たしていることを確認してください。</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サーバーの要件はこちらに記載されています。</a:t>
            </a:r>
            <a:br>
              <a:rPr lang="en-US" altLang="ja-JP" sz="1400" dirty="0">
                <a:latin typeface="メイリオ" panose="020B0604030504040204" pitchFamily="50" charset="-128"/>
                <a:ea typeface="メイリオ" panose="020B0604030504040204" pitchFamily="50" charset="-128"/>
              </a:rPr>
            </a:br>
            <a:r>
              <a:rPr lang="en-US" altLang="ja-JP" sz="1400" dirty="0">
                <a:latin typeface="メイリオ" panose="020B0604030504040204" pitchFamily="50" charset="-128"/>
                <a:ea typeface="メイリオ" panose="020B0604030504040204" pitchFamily="50" charset="-128"/>
                <a:hlinkClick r:id="rId2"/>
              </a:rPr>
              <a:t>Azure AD Connect: </a:t>
            </a:r>
            <a:r>
              <a:rPr lang="ja-JP" altLang="en-US" sz="1400" dirty="0">
                <a:latin typeface="メイリオ" panose="020B0604030504040204" pitchFamily="50" charset="-128"/>
                <a:ea typeface="メイリオ" panose="020B0604030504040204" pitchFamily="50" charset="-128"/>
                <a:hlinkClick r:id="rId2"/>
              </a:rPr>
              <a:t>前提条件とハードウェア </a:t>
            </a:r>
            <a:r>
              <a:rPr lang="en-US" altLang="ja-JP" sz="1400" dirty="0">
                <a:latin typeface="メイリオ" panose="020B0604030504040204" pitchFamily="50" charset="-128"/>
                <a:ea typeface="メイリオ" panose="020B0604030504040204" pitchFamily="50" charset="-128"/>
                <a:hlinkClick r:id="rId2"/>
              </a:rPr>
              <a:t>- Microsoft </a:t>
            </a:r>
            <a:r>
              <a:rPr lang="en-US" altLang="ja-JP" sz="1400" dirty="0" err="1">
                <a:latin typeface="メイリオ" panose="020B0604030504040204" pitchFamily="50" charset="-128"/>
                <a:ea typeface="メイリオ" panose="020B0604030504040204" pitchFamily="50" charset="-128"/>
                <a:hlinkClick r:id="rId2"/>
              </a:rPr>
              <a:t>Entra</a:t>
            </a:r>
            <a:r>
              <a:rPr lang="en-US" altLang="ja-JP" sz="1400" dirty="0">
                <a:latin typeface="メイリオ" panose="020B0604030504040204" pitchFamily="50" charset="-128"/>
                <a:ea typeface="メイリオ" panose="020B0604030504040204" pitchFamily="50" charset="-128"/>
                <a:hlinkClick r:id="rId2"/>
              </a:rPr>
              <a:t> | Microsoft Learn</a:t>
            </a: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主なポイント</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をインストールするサーバーは </a:t>
            </a:r>
            <a:r>
              <a:rPr lang="en-US" altLang="ja-JP" sz="1400" dirty="0">
                <a:latin typeface="メイリオ" panose="020B0604030504040204" pitchFamily="50" charset="-128"/>
                <a:ea typeface="メイリオ" panose="020B0604030504040204" pitchFamily="50" charset="-128"/>
              </a:rPr>
              <a:t>Windows Server 2016 </a:t>
            </a:r>
            <a:r>
              <a:rPr lang="ja-JP" altLang="en-US" sz="1400" dirty="0">
                <a:latin typeface="メイリオ" panose="020B0604030504040204" pitchFamily="50" charset="-128"/>
                <a:ea typeface="メイリオ" panose="020B0604030504040204" pitchFamily="50" charset="-128"/>
              </a:rPr>
              <a:t>以降であるか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Windows Server </a:t>
            </a:r>
            <a:r>
              <a:rPr lang="ja-JP" altLang="en-US" sz="1400" dirty="0">
                <a:latin typeface="メイリオ" panose="020B0604030504040204" pitchFamily="50" charset="-128"/>
                <a:ea typeface="メイリオ" panose="020B0604030504040204" pitchFamily="50" charset="-128"/>
              </a:rPr>
              <a:t>は完全な </a:t>
            </a:r>
            <a:r>
              <a:rPr lang="en-US" altLang="ja-JP" sz="1400" dirty="0">
                <a:latin typeface="メイリオ" panose="020B0604030504040204" pitchFamily="50" charset="-128"/>
                <a:ea typeface="メイリオ" panose="020B0604030504040204" pitchFamily="50" charset="-128"/>
              </a:rPr>
              <a:t>GUI </a:t>
            </a:r>
            <a:r>
              <a:rPr lang="ja-JP" altLang="en-US" sz="1400" dirty="0">
                <a:latin typeface="メイリオ" panose="020B0604030504040204" pitchFamily="50" charset="-128"/>
                <a:ea typeface="メイリオ" panose="020B0604030504040204" pitchFamily="50" charset="-128"/>
              </a:rPr>
              <a:t>かどうか（</a:t>
            </a:r>
            <a:r>
              <a:rPr lang="en-US" altLang="ja-JP" sz="1400" dirty="0">
                <a:latin typeface="メイリオ" panose="020B0604030504040204" pitchFamily="50" charset="-128"/>
                <a:ea typeface="メイリオ" panose="020B0604030504040204" pitchFamily="50" charset="-128"/>
              </a:rPr>
              <a:t>Server Core </a:t>
            </a:r>
            <a:r>
              <a:rPr lang="ja-JP" altLang="en-US" sz="1400" dirty="0">
                <a:latin typeface="メイリオ" panose="020B0604030504040204" pitchFamily="50" charset="-128"/>
                <a:ea typeface="メイリオ" panose="020B0604030504040204" pitchFamily="50" charset="-128"/>
              </a:rPr>
              <a:t>にはインストールできません）</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 インターネットと通信が行える状況か。通信要件を満たしているか。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サポートされるトポロジー（</a:t>
            </a:r>
            <a:r>
              <a:rPr lang="en-US" altLang="ja-JP" sz="1400" dirty="0">
                <a:latin typeface="メイリオ" panose="020B0604030504040204" pitchFamily="50" charset="-128"/>
                <a:ea typeface="メイリオ" panose="020B0604030504040204" pitchFamily="50" charset="-128"/>
                <a:hlinkClick r:id="rId3"/>
              </a:rPr>
              <a:t>Azure AD Connect - </a:t>
            </a:r>
            <a:r>
              <a:rPr lang="ja-JP" altLang="en-US" sz="1400" dirty="0">
                <a:latin typeface="メイリオ" panose="020B0604030504040204" pitchFamily="50" charset="-128"/>
                <a:ea typeface="メイリオ" panose="020B0604030504040204" pitchFamily="50" charset="-128"/>
                <a:hlinkClick r:id="rId3"/>
              </a:rPr>
              <a:t>サポートされるテクノロジ </a:t>
            </a:r>
            <a:r>
              <a:rPr lang="en-US" altLang="ja-JP" sz="1400" dirty="0">
                <a:latin typeface="メイリオ" panose="020B0604030504040204" pitchFamily="50" charset="-128"/>
                <a:ea typeface="メイリオ" panose="020B0604030504040204" pitchFamily="50" charset="-128"/>
                <a:hlinkClick r:id="rId3"/>
              </a:rPr>
              <a:t>- Microsoft </a:t>
            </a:r>
            <a:r>
              <a:rPr lang="en-US" altLang="ja-JP" sz="1400" dirty="0" err="1">
                <a:latin typeface="メイリオ" panose="020B0604030504040204" pitchFamily="50" charset="-128"/>
                <a:ea typeface="メイリオ" panose="020B0604030504040204" pitchFamily="50" charset="-128"/>
                <a:hlinkClick r:id="rId3"/>
              </a:rPr>
              <a:t>Entra</a:t>
            </a:r>
            <a:r>
              <a:rPr lang="en-US" altLang="ja-JP" sz="1400" dirty="0">
                <a:latin typeface="メイリオ" panose="020B0604030504040204" pitchFamily="50" charset="-128"/>
                <a:ea typeface="メイリオ" panose="020B0604030504040204" pitchFamily="50" charset="-128"/>
                <a:hlinkClick r:id="rId3"/>
              </a:rPr>
              <a:t> | Microsoft Learn</a:t>
            </a:r>
            <a:r>
              <a:rPr lang="ja-JP" altLang="en-US" sz="1400" dirty="0">
                <a:latin typeface="メイリオ" panose="020B0604030504040204" pitchFamily="50" charset="-128"/>
                <a:ea typeface="メイリオ" panose="020B0604030504040204" pitchFamily="50" charset="-128"/>
              </a:rPr>
              <a:t>）に記載の構成か</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 ハードウェアの要件を満たしているか（メモリ数、 </a:t>
            </a:r>
            <a:r>
              <a:rPr lang="en-US" altLang="ja-JP" sz="1400" dirty="0">
                <a:latin typeface="メイリオ" panose="020B0604030504040204" pitchFamily="50" charset="-128"/>
                <a:ea typeface="メイリオ" panose="020B0604030504040204" pitchFamily="50" charset="-128"/>
              </a:rPr>
              <a:t>CPU </a:t>
            </a:r>
            <a:r>
              <a:rPr lang="ja-JP" altLang="en-US" sz="1400" dirty="0">
                <a:latin typeface="メイリオ" panose="020B0604030504040204" pitchFamily="50" charset="-128"/>
                <a:ea typeface="メイリオ" panose="020B0604030504040204" pitchFamily="50" charset="-128"/>
              </a:rPr>
              <a:t>など）</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spTree>
    <p:extLst>
      <p:ext uri="{BB962C8B-B14F-4D97-AF65-F5344CB8AC3E}">
        <p14:creationId xmlns:p14="http://schemas.microsoft.com/office/powerpoint/2010/main" val="66282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1682091" cy="307777"/>
          </a:xfrm>
          <a:prstGeom prst="rect">
            <a:avLst/>
          </a:prstGeom>
          <a:noFill/>
        </p:spPr>
        <p:txBody>
          <a:bodyPr wrap="square">
            <a:spAutoFit/>
          </a:bodyPr>
          <a:lstStyle/>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サーバーより、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イベント ビューアー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を開き、 </a:t>
            </a:r>
            <a:r>
              <a:rPr lang="en-US" altLang="ja-JP" sz="1400" dirty="0">
                <a:latin typeface="メイリオ" panose="020B0604030504040204" pitchFamily="50" charset="-128"/>
                <a:ea typeface="メイリオ" panose="020B0604030504040204" pitchFamily="50" charset="-128"/>
              </a:rPr>
              <a:t>[Windows </a:t>
            </a:r>
            <a:r>
              <a:rPr lang="ja-JP" altLang="en-US" sz="1400" dirty="0">
                <a:latin typeface="メイリオ" panose="020B0604030504040204" pitchFamily="50" charset="-128"/>
                <a:ea typeface="メイリオ" panose="020B0604030504040204" pitchFamily="50" charset="-128"/>
              </a:rPr>
              <a:t>ログ</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内の </a:t>
            </a:r>
            <a:r>
              <a:rPr lang="en-US" altLang="ja-JP" sz="1400" dirty="0">
                <a:latin typeface="メイリオ" panose="020B0604030504040204" pitchFamily="50" charset="-128"/>
                <a:ea typeface="メイリオ" panose="020B0604030504040204" pitchFamily="50" charset="-128"/>
              </a:rPr>
              <a:t>[Application] </a:t>
            </a:r>
            <a:r>
              <a:rPr lang="ja-JP" altLang="en-US" sz="1400" dirty="0">
                <a:latin typeface="メイリオ" panose="020B0604030504040204" pitchFamily="50" charset="-128"/>
                <a:ea typeface="メイリオ" panose="020B0604030504040204" pitchFamily="50" charset="-128"/>
              </a:rPr>
              <a:t>と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システム</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内を主に確認します。</a:t>
            </a:r>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pic>
        <p:nvPicPr>
          <p:cNvPr id="3" name="図 2">
            <a:extLst>
              <a:ext uri="{FF2B5EF4-FFF2-40B4-BE49-F238E27FC236}">
                <a16:creationId xmlns:a16="http://schemas.microsoft.com/office/drawing/2014/main" id="{19EE9800-0C41-CB0A-1066-1A2EF046D416}"/>
              </a:ext>
            </a:extLst>
          </p:cNvPr>
          <p:cNvPicPr>
            <a:picLocks noChangeAspect="1"/>
          </p:cNvPicPr>
          <p:nvPr/>
        </p:nvPicPr>
        <p:blipFill>
          <a:blip r:embed="rId2"/>
          <a:stretch>
            <a:fillRect/>
          </a:stretch>
        </p:blipFill>
        <p:spPr>
          <a:xfrm>
            <a:off x="1222016" y="1971818"/>
            <a:ext cx="8625417" cy="4159016"/>
          </a:xfrm>
          <a:prstGeom prst="rect">
            <a:avLst/>
          </a:prstGeom>
        </p:spPr>
      </p:pic>
    </p:spTree>
    <p:extLst>
      <p:ext uri="{BB962C8B-B14F-4D97-AF65-F5344CB8AC3E}">
        <p14:creationId xmlns:p14="http://schemas.microsoft.com/office/powerpoint/2010/main" val="170642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681F216-A643-4ACD-A450-B7992DA22354}"/>
              </a:ext>
            </a:extLst>
          </p:cNvPr>
          <p:cNvSpPr txBox="1"/>
          <p:nvPr/>
        </p:nvSpPr>
        <p:spPr>
          <a:xfrm>
            <a:off x="295711" y="1038419"/>
            <a:ext cx="6188978" cy="307777"/>
          </a:xfrm>
          <a:prstGeom prst="rect">
            <a:avLst/>
          </a:prstGeom>
          <a:noFill/>
        </p:spPr>
        <p:txBody>
          <a:bodyPr wrap="square">
            <a:spAutoFit/>
          </a:bodyPr>
          <a:lstStyle/>
          <a:p>
            <a:r>
              <a:rPr lang="en-US" altLang="ja-JP" sz="1400" b="1" dirty="0">
                <a:latin typeface="メイリオ" panose="020B0604030504040204" pitchFamily="50" charset="-128"/>
                <a:ea typeface="メイリオ" panose="020B0604030504040204" pitchFamily="50" charset="-128"/>
              </a:rPr>
              <a:t>1-3</a:t>
            </a:r>
            <a:r>
              <a:rPr lang="ja-JP" altLang="en-US" sz="1400" b="1" dirty="0">
                <a:latin typeface="メイリオ" panose="020B0604030504040204" pitchFamily="50" charset="-128"/>
                <a:ea typeface="メイリオ" panose="020B0604030504040204" pitchFamily="50" charset="-128"/>
              </a:rPr>
              <a:t>. イベント ログを確認します。</a:t>
            </a:r>
          </a:p>
        </p:txBody>
      </p:sp>
      <p:sp>
        <p:nvSpPr>
          <p:cNvPr id="7" name="テキスト ボックス 6">
            <a:extLst>
              <a:ext uri="{FF2B5EF4-FFF2-40B4-BE49-F238E27FC236}">
                <a16:creationId xmlns:a16="http://schemas.microsoft.com/office/drawing/2014/main" id="{115D355F-90ED-4026-9FBA-B61AA79894FA}"/>
              </a:ext>
            </a:extLst>
          </p:cNvPr>
          <p:cNvSpPr txBox="1"/>
          <p:nvPr/>
        </p:nvSpPr>
        <p:spPr>
          <a:xfrm>
            <a:off x="387989" y="1428920"/>
            <a:ext cx="10198917" cy="3323987"/>
          </a:xfrm>
          <a:prstGeom prst="rect">
            <a:avLst/>
          </a:prstGeom>
          <a:noFill/>
        </p:spPr>
        <p:txBody>
          <a:bodyPr wrap="square">
            <a:spAutoFit/>
          </a:bodyPr>
          <a:lstStyle/>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Azure AD Connect</a:t>
            </a:r>
            <a:r>
              <a:rPr lang="ja-JP" altLang="en-US" sz="1400" dirty="0">
                <a:latin typeface="メイリオ" panose="020B0604030504040204" pitchFamily="50" charset="-128"/>
                <a:ea typeface="メイリオ" panose="020B0604030504040204" pitchFamily="50" charset="-128"/>
              </a:rPr>
              <a:t> の同期処理などの問題はアプリケーション イベント ログに記録されます。</a:t>
            </a: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イベントのソースが下記、レベルが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警告</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または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エラー</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のイベントにて継続して記録されているものを確認します。</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過去に記録され、直近 </a:t>
            </a:r>
            <a:r>
              <a:rPr lang="en-US" altLang="ja-JP" sz="1400" dirty="0">
                <a:latin typeface="メイリオ" panose="020B0604030504040204" pitchFamily="50" charset="-128"/>
                <a:ea typeface="メイリオ" panose="020B0604030504040204" pitchFamily="50" charset="-128"/>
              </a:rPr>
              <a:t>48 </a:t>
            </a:r>
            <a:r>
              <a:rPr lang="ja-JP" altLang="en-US" sz="1400" dirty="0">
                <a:latin typeface="メイリオ" panose="020B0604030504040204" pitchFamily="50" charset="-128"/>
                <a:ea typeface="メイリオ" panose="020B0604030504040204" pitchFamily="50" charset="-128"/>
              </a:rPr>
              <a:t>時間に記録されていないものは基本的に対象とする必要はありません）</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endParaRPr lang="en-US" altLang="ja-JP"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ソース </a:t>
            </a:r>
            <a:r>
              <a:rPr lang="en-US" altLang="ja-JP" sz="1400" dirty="0">
                <a:latin typeface="メイリオ" panose="020B0604030504040204" pitchFamily="50" charset="-128"/>
                <a:ea typeface="メイリオ" panose="020B0604030504040204" pitchFamily="50" charset="-128"/>
              </a:rPr>
              <a:t>:</a:t>
            </a:r>
          </a:p>
          <a:p>
            <a:r>
              <a:rPr lang="en-US" altLang="ja-JP" sz="1400" dirty="0">
                <a:latin typeface="メイリオ" panose="020B0604030504040204" pitchFamily="50" charset="-128"/>
                <a:ea typeface="メイリオ" panose="020B0604030504040204" pitchFamily="50" charset="-128"/>
              </a:rPr>
              <a:t> Directory Synchronization</a:t>
            </a: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DirectorySyncClientCmd</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ADSync</a:t>
            </a:r>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 </a:t>
            </a:r>
            <a:r>
              <a:rPr lang="en-US" altLang="ja-JP" sz="1400" dirty="0" err="1">
                <a:latin typeface="メイリオ" panose="020B0604030504040204" pitchFamily="50" charset="-128"/>
                <a:ea typeface="メイリオ" panose="020B0604030504040204" pitchFamily="50" charset="-128"/>
              </a:rPr>
              <a:t>PasswordResetService</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パスワード ライトバック機能利用時のみ</a:t>
            </a:r>
            <a:r>
              <a:rPr lang="en-US" altLang="ja-JP" sz="1400" dirty="0">
                <a:latin typeface="メイリオ" panose="020B0604030504040204" pitchFamily="50" charset="-128"/>
                <a:ea typeface="メイリオ" panose="020B0604030504040204" pitchFamily="50" charset="-128"/>
              </a:rPr>
              <a:t>)</a:t>
            </a:r>
            <a:br>
              <a:rPr lang="en-US" altLang="ja-JP" sz="1400" dirty="0">
                <a:latin typeface="メイリオ" panose="020B0604030504040204" pitchFamily="50" charset="-128"/>
                <a:ea typeface="メイリオ" panose="020B0604030504040204" pitchFamily="50" charset="-128"/>
              </a:rPr>
            </a:b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警告やエラーが発生している場合は、対処を行った後にアップグレード作業を開始ください。</a:t>
            </a:r>
            <a:br>
              <a:rPr lang="en-US" altLang="ja-JP" sz="1400" dirty="0">
                <a:latin typeface="メイリオ" panose="020B0604030504040204" pitchFamily="50" charset="-128"/>
                <a:ea typeface="メイリオ" panose="020B0604030504040204" pitchFamily="50" charset="-128"/>
              </a:rPr>
            </a:br>
            <a:r>
              <a:rPr lang="ja-JP" altLang="en-US" sz="1400" dirty="0">
                <a:latin typeface="メイリオ" panose="020B0604030504040204" pitchFamily="50" charset="-128"/>
                <a:ea typeface="メイリオ" panose="020B0604030504040204" pitchFamily="50" charset="-128"/>
              </a:rPr>
              <a:t>（警告やエラーについて許容できる場合はそのままアップグレード作業を実施ください。） </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40103E8-F4E9-4899-9C3E-B027DA0C1556}"/>
              </a:ext>
            </a:extLst>
          </p:cNvPr>
          <p:cNvSpPr txBox="1"/>
          <p:nvPr/>
        </p:nvSpPr>
        <p:spPr>
          <a:xfrm>
            <a:off x="295712" y="263577"/>
            <a:ext cx="11356596" cy="369332"/>
          </a:xfrm>
          <a:prstGeom prst="rect">
            <a:avLst/>
          </a:prstGeom>
          <a:noFill/>
        </p:spPr>
        <p:txBody>
          <a:bodyPr wrap="square">
            <a:spAutoFit/>
          </a:bodyPr>
          <a:lstStyle/>
          <a:p>
            <a:pPr marL="342900" indent="-342900">
              <a:buAutoNum type="arabicPeriod"/>
            </a:pPr>
            <a:r>
              <a:rPr lang="ja-JP" altLang="en-US" sz="1800" b="1" dirty="0">
                <a:latin typeface="Meiryo UI" panose="020B0604030504040204" pitchFamily="50" charset="-128"/>
                <a:ea typeface="Meiryo UI" panose="020B0604030504040204" pitchFamily="50" charset="-128"/>
              </a:rPr>
              <a:t>既存環境の各サーバーにて、動作状況の確認などアップグレード前の事前確認を行います。</a:t>
            </a:r>
          </a:p>
        </p:txBody>
      </p:sp>
      <p:pic>
        <p:nvPicPr>
          <p:cNvPr id="3" name="図 2">
            <a:extLst>
              <a:ext uri="{FF2B5EF4-FFF2-40B4-BE49-F238E27FC236}">
                <a16:creationId xmlns:a16="http://schemas.microsoft.com/office/drawing/2014/main" id="{EDB46A95-CF19-AC1C-059F-88BC532F0901}"/>
              </a:ext>
            </a:extLst>
          </p:cNvPr>
          <p:cNvPicPr>
            <a:picLocks noChangeAspect="1"/>
          </p:cNvPicPr>
          <p:nvPr/>
        </p:nvPicPr>
        <p:blipFill>
          <a:blip r:embed="rId2"/>
          <a:stretch>
            <a:fillRect/>
          </a:stretch>
        </p:blipFill>
        <p:spPr>
          <a:xfrm>
            <a:off x="8461744" y="3342957"/>
            <a:ext cx="3030855" cy="3115991"/>
          </a:xfrm>
          <a:prstGeom prst="rect">
            <a:avLst/>
          </a:prstGeom>
        </p:spPr>
      </p:pic>
      <p:sp>
        <p:nvSpPr>
          <p:cNvPr id="4" name="テキスト ボックス 3">
            <a:extLst>
              <a:ext uri="{FF2B5EF4-FFF2-40B4-BE49-F238E27FC236}">
                <a16:creationId xmlns:a16="http://schemas.microsoft.com/office/drawing/2014/main" id="{11642F93-DADC-6A48-58DB-B3131084FA5A}"/>
              </a:ext>
            </a:extLst>
          </p:cNvPr>
          <p:cNvSpPr txBox="1"/>
          <p:nvPr/>
        </p:nvSpPr>
        <p:spPr>
          <a:xfrm>
            <a:off x="3132098" y="5819581"/>
            <a:ext cx="5329646" cy="646331"/>
          </a:xfrm>
          <a:prstGeom prst="rect">
            <a:avLst/>
          </a:prstGeom>
          <a:noFill/>
        </p:spPr>
        <p:txBody>
          <a:bodyPr wrap="square" rtlCol="0">
            <a:spAutoFit/>
          </a:bodyPr>
          <a:lstStyle/>
          <a:p>
            <a:r>
              <a:rPr kumimoji="1" lang="ja-JP" altLang="en-US" sz="1200" dirty="0">
                <a:latin typeface="メイリオ" panose="020B0604030504040204" pitchFamily="50" charset="-128"/>
                <a:ea typeface="メイリオ" panose="020B0604030504040204" pitchFamily="50" charset="-128"/>
              </a:rPr>
              <a:t>イベント ビューアー右側の </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現在のログをフィルター</a:t>
            </a:r>
            <a:r>
              <a:rPr kumimoji="1" lang="en-US" altLang="ja-JP" sz="1200" dirty="0">
                <a:latin typeface="メイリオ" panose="020B0604030504040204" pitchFamily="50" charset="-128"/>
                <a:ea typeface="メイリオ" panose="020B0604030504040204" pitchFamily="50" charset="-128"/>
              </a:rPr>
              <a:t>]</a:t>
            </a:r>
            <a:r>
              <a:rPr kumimoji="1" lang="ja-JP" altLang="en-US" sz="1200" dirty="0">
                <a:latin typeface="メイリオ" panose="020B0604030504040204" pitchFamily="50" charset="-128"/>
                <a:ea typeface="メイリオ" panose="020B0604030504040204" pitchFamily="50" charset="-128"/>
              </a:rPr>
              <a:t> をクリックすると、右の画面が表示されます。</a:t>
            </a:r>
            <a:br>
              <a:rPr kumimoji="1" lang="en-US" altLang="ja-JP" sz="1200" dirty="0">
                <a:latin typeface="メイリオ" panose="020B0604030504040204" pitchFamily="50" charset="-128"/>
                <a:ea typeface="メイリオ" panose="020B0604030504040204" pitchFamily="50" charset="-128"/>
              </a:rPr>
            </a:br>
            <a:r>
              <a:rPr kumimoji="1" lang="ja-JP" altLang="en-US" sz="1200" dirty="0">
                <a:latin typeface="メイリオ" panose="020B0604030504040204" pitchFamily="50" charset="-128"/>
                <a:ea typeface="メイリオ" panose="020B0604030504040204" pitchFamily="50" charset="-128"/>
              </a:rPr>
              <a:t>特定のログやソースを絞ってログを表示させる</a:t>
            </a:r>
            <a:r>
              <a:rPr lang="ja-JP" altLang="en-US" sz="1200" dirty="0">
                <a:latin typeface="メイリオ" panose="020B0604030504040204" pitchFamily="50" charset="-128"/>
                <a:ea typeface="メイリオ" panose="020B0604030504040204" pitchFamily="50" charset="-128"/>
              </a:rPr>
              <a:t>こ</a:t>
            </a:r>
            <a:r>
              <a:rPr kumimoji="1" lang="ja-JP" altLang="en-US" sz="1200" dirty="0">
                <a:latin typeface="メイリオ" panose="020B0604030504040204" pitchFamily="50" charset="-128"/>
                <a:ea typeface="メイリオ" panose="020B0604030504040204" pitchFamily="50" charset="-128"/>
              </a:rPr>
              <a:t>とができます。</a:t>
            </a:r>
          </a:p>
        </p:txBody>
      </p:sp>
    </p:spTree>
    <p:extLst>
      <p:ext uri="{BB962C8B-B14F-4D97-AF65-F5344CB8AC3E}">
        <p14:creationId xmlns:p14="http://schemas.microsoft.com/office/powerpoint/2010/main" val="5487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ADFE667-EDF6-4F52-963D-4B3A9FCA2D7D}"/>
              </a:ext>
            </a:extLst>
          </p:cNvPr>
          <p:cNvSpPr txBox="1"/>
          <p:nvPr/>
        </p:nvSpPr>
        <p:spPr>
          <a:xfrm>
            <a:off x="312490" y="867800"/>
            <a:ext cx="6915624" cy="523220"/>
          </a:xfrm>
          <a:prstGeom prst="rect">
            <a:avLst/>
          </a:prstGeom>
          <a:noFill/>
        </p:spPr>
        <p:txBody>
          <a:bodyPr wrap="square">
            <a:spAutoFit/>
          </a:bodyPr>
          <a:lstStyle/>
          <a:p>
            <a:r>
              <a:rPr lang="en-US" altLang="ja-JP" sz="1400" b="1" dirty="0">
                <a:latin typeface="Meiryo UI" panose="020B0604030504040204" pitchFamily="50" charset="-128"/>
                <a:ea typeface="Meiryo UI" panose="020B0604030504040204" pitchFamily="50" charset="-128"/>
              </a:rPr>
              <a:t>2. </a:t>
            </a:r>
            <a:r>
              <a:rPr lang="ja-JP" altLang="en-US" sz="1400" b="1" dirty="0">
                <a:latin typeface="Meiryo UI" panose="020B0604030504040204" pitchFamily="50" charset="-128"/>
                <a:ea typeface="Meiryo UI" panose="020B0604030504040204" pitchFamily="50" charset="-128"/>
              </a:rPr>
              <a:t>設定内容の保存（</a:t>
            </a:r>
            <a:r>
              <a:rPr lang="en-US" altLang="ja-JP" sz="1400" b="1" dirty="0">
                <a:latin typeface="Meiryo UI" panose="020B0604030504040204" pitchFamily="50" charset="-128"/>
                <a:ea typeface="Meiryo UI" panose="020B0604030504040204" pitchFamily="50" charset="-128"/>
              </a:rPr>
              <a:t>v1.5.42.0 </a:t>
            </a:r>
            <a:r>
              <a:rPr lang="ja-JP" altLang="en-US" sz="1400" b="1" dirty="0">
                <a:latin typeface="Meiryo UI" panose="020B0604030504040204" pitchFamily="50" charset="-128"/>
                <a:ea typeface="Meiryo UI" panose="020B0604030504040204" pitchFamily="50" charset="-128"/>
              </a:rPr>
              <a:t>以降の場合）</a:t>
            </a:r>
            <a:endParaRPr lang="en-US" altLang="ja-JP"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2ECDDD1-8430-4133-878C-DDF255AD49EE}"/>
              </a:ext>
            </a:extLst>
          </p:cNvPr>
          <p:cNvSpPr txBox="1"/>
          <p:nvPr/>
        </p:nvSpPr>
        <p:spPr>
          <a:xfrm>
            <a:off x="295712" y="263577"/>
            <a:ext cx="11356596" cy="369332"/>
          </a:xfrm>
          <a:prstGeom prst="rect">
            <a:avLst/>
          </a:prstGeom>
          <a:noFill/>
        </p:spPr>
        <p:txBody>
          <a:bodyPr wrap="square">
            <a:spAutoFit/>
          </a:bodyPr>
          <a:lstStyle/>
          <a:p>
            <a:r>
              <a:rPr lang="en-US" altLang="ja-JP" b="1" dirty="0">
                <a:latin typeface="Meiryo UI" panose="020B0604030504040204" pitchFamily="50" charset="-128"/>
                <a:ea typeface="Meiryo UI" panose="020B0604030504040204" pitchFamily="50" charset="-128"/>
              </a:rPr>
              <a:t>2</a:t>
            </a:r>
            <a:r>
              <a:rPr lang="en-US" altLang="ja-JP" sz="1800"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 </a:t>
            </a:r>
            <a:r>
              <a:rPr lang="ja-JP" altLang="en-US" sz="1800" b="1" dirty="0">
                <a:latin typeface="Meiryo UI" panose="020B0604030504040204" pitchFamily="50" charset="-128"/>
                <a:ea typeface="Meiryo UI" panose="020B0604030504040204" pitchFamily="50" charset="-128"/>
              </a:rPr>
              <a:t>設定内容の保存</a:t>
            </a:r>
            <a:endParaRPr lang="en-US" altLang="ja-JP" sz="1800" b="1"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3B61F62-3E8E-423C-A42F-9904B81A1332}"/>
              </a:ext>
            </a:extLst>
          </p:cNvPr>
          <p:cNvSpPr txBox="1"/>
          <p:nvPr/>
        </p:nvSpPr>
        <p:spPr>
          <a:xfrm>
            <a:off x="1071424" y="1273927"/>
            <a:ext cx="7497810" cy="95410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手順 </a:t>
            </a:r>
            <a:r>
              <a:rPr lang="en-US" altLang="ja-JP" sz="1400" dirty="0">
                <a:latin typeface="メイリオ" panose="020B0604030504040204" pitchFamily="50" charset="-128"/>
                <a:ea typeface="メイリオ" panose="020B0604030504040204" pitchFamily="50" charset="-128"/>
              </a:rPr>
              <a:t>: </a:t>
            </a:r>
          </a:p>
          <a:p>
            <a:pPr marL="228600" indent="-228600">
              <a:buAutoNum type="arabicPeriod"/>
            </a:pPr>
            <a:r>
              <a:rPr lang="en-US" altLang="ja-JP" sz="1400" dirty="0">
                <a:latin typeface="メイリオ" panose="020B0604030504040204" pitchFamily="50" charset="-128"/>
                <a:ea typeface="メイリオ" panose="020B0604030504040204" pitchFamily="50" charset="-128"/>
              </a:rPr>
              <a:t>Azure AD Connect </a:t>
            </a:r>
            <a:r>
              <a:rPr lang="ja-JP" altLang="en-US" sz="1400" dirty="0">
                <a:latin typeface="メイリオ" panose="020B0604030504040204" pitchFamily="50" charset="-128"/>
                <a:ea typeface="メイリオ" panose="020B0604030504040204" pitchFamily="50" charset="-128"/>
              </a:rPr>
              <a:t>サーバーにログオンします。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スタート</a:t>
            </a:r>
            <a:r>
              <a:rPr lang="en-US" altLang="ja-JP" sz="1400" dirty="0">
                <a:latin typeface="メイリオ" panose="020B0604030504040204" pitchFamily="50" charset="-128"/>
                <a:ea typeface="メイリオ" panose="020B0604030504040204" pitchFamily="50" charset="-128"/>
              </a:rPr>
              <a:t>] – [Azure AD Connect] </a:t>
            </a:r>
            <a:r>
              <a:rPr lang="ja-JP" altLang="en-US" sz="1400" dirty="0">
                <a:latin typeface="メイリオ" panose="020B0604030504040204" pitchFamily="50" charset="-128"/>
                <a:ea typeface="メイリオ" panose="020B0604030504040204" pitchFamily="50" charset="-128"/>
              </a:rPr>
              <a:t>を起動します。</a:t>
            </a:r>
            <a:endParaRPr lang="en-US" altLang="ja-JP" sz="1400" dirty="0">
              <a:latin typeface="メイリオ" panose="020B0604030504040204" pitchFamily="50" charset="-128"/>
              <a:ea typeface="メイリオ" panose="020B0604030504040204" pitchFamily="50" charset="-128"/>
            </a:endParaRPr>
          </a:p>
          <a:p>
            <a:pPr marL="228600" indent="-228600">
              <a:buAutoNum type="arabicPeriod"/>
            </a:pPr>
            <a:r>
              <a:rPr lang="ja-JP" altLang="en-US" sz="1400" dirty="0">
                <a:latin typeface="メイリオ" panose="020B0604030504040204" pitchFamily="50" charset="-128"/>
                <a:ea typeface="メイリオ" panose="020B0604030504040204" pitchFamily="50" charset="-128"/>
              </a:rPr>
              <a:t>下記画面が表示されるので、 </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構成</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 をクリックします。</a:t>
            </a:r>
            <a:endParaRPr lang="en-US" altLang="ja-JP" sz="1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36BB78EF-381D-D1EA-08B5-AF19C378D49A}"/>
              </a:ext>
            </a:extLst>
          </p:cNvPr>
          <p:cNvPicPr>
            <a:picLocks noChangeAspect="1"/>
          </p:cNvPicPr>
          <p:nvPr/>
        </p:nvPicPr>
        <p:blipFill>
          <a:blip r:embed="rId2"/>
          <a:stretch>
            <a:fillRect/>
          </a:stretch>
        </p:blipFill>
        <p:spPr>
          <a:xfrm>
            <a:off x="2529001" y="2282416"/>
            <a:ext cx="5726726" cy="4037502"/>
          </a:xfrm>
          <a:prstGeom prst="rect">
            <a:avLst/>
          </a:prstGeom>
        </p:spPr>
      </p:pic>
      <p:sp>
        <p:nvSpPr>
          <p:cNvPr id="10" name="テキスト ボックス 9">
            <a:extLst>
              <a:ext uri="{FF2B5EF4-FFF2-40B4-BE49-F238E27FC236}">
                <a16:creationId xmlns:a16="http://schemas.microsoft.com/office/drawing/2014/main" id="{BE280E10-D6A8-555C-50F9-9C6CEA342879}"/>
              </a:ext>
            </a:extLst>
          </p:cNvPr>
          <p:cNvSpPr txBox="1"/>
          <p:nvPr/>
        </p:nvSpPr>
        <p:spPr>
          <a:xfrm>
            <a:off x="4441371" y="6505949"/>
            <a:ext cx="8395063" cy="276999"/>
          </a:xfrm>
          <a:prstGeom prst="rect">
            <a:avLst/>
          </a:prstGeom>
          <a:noFill/>
        </p:spPr>
        <p:txBody>
          <a:bodyPr wrap="square">
            <a:spAutoFit/>
          </a:bodyPr>
          <a:lstStyle/>
          <a:p>
            <a:r>
              <a:rPr lang="en-US" altLang="ja-JP" sz="1200" dirty="0">
                <a:latin typeface="メイリオ" panose="020B0604030504040204" pitchFamily="50" charset="-128"/>
                <a:ea typeface="メイリオ" panose="020B0604030504040204" pitchFamily="50" charset="-128"/>
                <a:hlinkClick r:id="rId3"/>
              </a:rPr>
              <a:t>Azure AD Connect </a:t>
            </a:r>
            <a:r>
              <a:rPr lang="ja-JP" altLang="en-US" sz="1200" dirty="0">
                <a:latin typeface="メイリオ" panose="020B0604030504040204" pitchFamily="50" charset="-128"/>
                <a:ea typeface="メイリオ" panose="020B0604030504040204" pitchFamily="50" charset="-128"/>
                <a:hlinkClick r:id="rId3"/>
              </a:rPr>
              <a:t>設定の </a:t>
            </a:r>
            <a:r>
              <a:rPr lang="en-US" altLang="ja-JP" sz="1200" dirty="0">
                <a:latin typeface="メイリオ" panose="020B0604030504040204" pitchFamily="50" charset="-128"/>
                <a:ea typeface="メイリオ" panose="020B0604030504040204" pitchFamily="50" charset="-128"/>
                <a:hlinkClick r:id="rId3"/>
              </a:rPr>
              <a:t>Export / Import | Japan Azure Identity Support Blog (jpazureid.github.io)</a:t>
            </a:r>
            <a:endParaRPr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48137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1280</TotalTime>
  <Words>3298</Words>
  <Application>Microsoft Office PowerPoint</Application>
  <PresentationFormat>ワイド画面</PresentationFormat>
  <Paragraphs>247</Paragraphs>
  <Slides>40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40</vt:i4>
      </vt:variant>
    </vt:vector>
  </HeadingPairs>
  <TitlesOfParts>
    <vt:vector size="46" baseType="lpstr">
      <vt:lpstr>Meiryo UI</vt: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Keiju Tani</dc:creator>
  <cp:lastModifiedBy>Chihiro Koide</cp:lastModifiedBy>
  <cp:revision>16</cp:revision>
  <dcterms:created xsi:type="dcterms:W3CDTF">2020-08-07T00:22:14Z</dcterms:created>
  <dcterms:modified xsi:type="dcterms:W3CDTF">2023-06-30T01:28:14Z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2020-08-07T01:08:54Z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66ae463e-e67d-4520-a5a5-9f57f72cfc6e</vt:lpwstr>
  </property>
  <property fmtid="{D5CDD505-2E9C-101B-9397-08002B2CF9AE}" pid="8" name="MSIP_Label_f42aa342-8706-4288-bd11-ebb85995028c_ContentBits">
    <vt:lpwstr>0</vt:lpwstr>
  </property>
</Properties>
</file>