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0" r:id="rId3"/>
    <p:sldId id="318" r:id="rId4"/>
    <p:sldId id="313" r:id="rId5"/>
    <p:sldId id="332" r:id="rId6"/>
    <p:sldId id="333" r:id="rId7"/>
    <p:sldId id="324" r:id="rId8"/>
    <p:sldId id="323" r:id="rId9"/>
    <p:sldId id="325" r:id="rId10"/>
    <p:sldId id="326" r:id="rId11"/>
    <p:sldId id="327" r:id="rId12"/>
    <p:sldId id="328" r:id="rId13"/>
    <p:sldId id="257"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82" r:id="rId30"/>
    <p:sldId id="295" r:id="rId31"/>
    <p:sldId id="296" r:id="rId32"/>
    <p:sldId id="298" r:id="rId33"/>
    <p:sldId id="299" r:id="rId34"/>
    <p:sldId id="300" r:id="rId35"/>
    <p:sldId id="301" r:id="rId36"/>
    <p:sldId id="302" r:id="rId37"/>
    <p:sldId id="303" r:id="rId38"/>
    <p:sldId id="304" r:id="rId39"/>
    <p:sldId id="306" r:id="rId40"/>
    <p:sldId id="305" r:id="rId41"/>
    <p:sldId id="307" r:id="rId42"/>
    <p:sldId id="308" r:id="rId43"/>
    <p:sldId id="309" r:id="rId44"/>
    <p:sldId id="310" r:id="rId45"/>
    <p:sldId id="329" r:id="rId46"/>
    <p:sldId id="331"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1A563-804F-4817-A93E-51632DD4B6F4}" v="924" dt="2020-08-09T14:23:14.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AC6112-E512-4D1A-82EE-92BA53B330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F7B274-D846-48BA-84C0-0995AC2E5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1B6A5E-4EE7-45CA-A3A6-885C1557E81E}"/>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CA477C42-7DB4-49C0-8A3C-65A21EF93B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9408F1-63EC-440A-9DDF-FF9BD7B46D0D}"/>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00669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DEADB-0605-4419-8E0D-E6EF882185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C027D6-09E3-4D38-9285-12A28D7A50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2D0D77-0597-464D-AF9B-8594627E0097}"/>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83479E33-C3FC-4148-A62D-10AE58F38C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440467-43CF-4527-9F33-F5ABA531248B}"/>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5849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E1803F-0166-4CFC-8E4E-ED483EFA1B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8265F1-4DED-49C2-B8FD-68D4E31B07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93A03B-DE88-4F36-88BA-05F412AFD405}"/>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11CEFBD5-27F4-4158-B671-4B4B01DABA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D951E7-9EEE-46D9-B969-159B5414682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18848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06AF3-E8E6-4ECF-9EB0-35800F38B9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2A7A70-69BE-4193-8ABC-AB0758B158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241A28-BEAC-4774-BE52-41502CF21CBA}"/>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D784F9BE-D24F-46AE-BA73-555242A07A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94E016-8C84-4D1F-966C-54D80256F4C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18141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BA5A9-B8F3-405C-BCF6-FDA4B34312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026460-8C1F-4A7A-A939-B4815EA91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7254403-1865-4BF3-A132-4F59398C4FA2}"/>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94848EAC-2E22-4E00-B0E4-F005DAF75D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AC8339-3FA5-4F0E-AA07-69B3BD05CD8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60277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A668B-5F2A-4828-8FEA-527D1071E9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C2575F-36F0-42BD-96F3-27CC2ADF841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F06CAE-250F-4E8A-99F8-F62325F2DC6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D78890-11ED-42E0-9B86-6758BC540E3F}"/>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4956B1C8-A653-4039-AF68-AF95BABC60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BC6BFC-1854-4C51-BA38-A2B9D864FAF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88750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8E21F-4D11-4DAF-AF2C-FF66D9DE569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31552D-6C08-4DED-9CA7-DAA56AF6F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1A3463-47CB-47FA-917D-BE425656F0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127B558-386F-42E4-92A1-293BBC9E6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C306D1A-7804-4656-9A01-5F18F498298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6ACF6F-1258-485D-AA54-3205B08799ED}"/>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8" name="フッター プレースホルダー 7">
            <a:extLst>
              <a:ext uri="{FF2B5EF4-FFF2-40B4-BE49-F238E27FC236}">
                <a16:creationId xmlns:a16="http://schemas.microsoft.com/office/drawing/2014/main" id="{87F9E153-CBB0-4EC1-8A7B-A22A19A701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FFF20A-1FC7-4B7F-B658-2973EFFCB80E}"/>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819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FBA17-EB94-4DF5-9DEF-6C34B425F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F84FAD-7D92-42E9-899A-CEA41680FAEA}"/>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4" name="フッター プレースホルダー 3">
            <a:extLst>
              <a:ext uri="{FF2B5EF4-FFF2-40B4-BE49-F238E27FC236}">
                <a16:creationId xmlns:a16="http://schemas.microsoft.com/office/drawing/2014/main" id="{9FA54768-C2AA-433E-A4CE-E59F30C3297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7F8DCE-F2FB-4351-B8E9-9CDD72119084}"/>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00960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C7CD38-3CB2-43AF-B024-776B4DCC3CD4}"/>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3" name="フッター プレースホルダー 2">
            <a:extLst>
              <a:ext uri="{FF2B5EF4-FFF2-40B4-BE49-F238E27FC236}">
                <a16:creationId xmlns:a16="http://schemas.microsoft.com/office/drawing/2014/main" id="{91C044C3-17A6-48A5-88CD-B6CEDF19CB6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F424DD-14C7-452E-9B77-F78D40536463}"/>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5563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45FE4-1585-47A2-8C9B-4D63599A92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B58F8E-5979-4CC9-A75E-29F2B9A7D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F94D3A-D1E7-4C51-8B04-9BC2953C1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7784B5-C669-4D33-9563-BECE75987B89}"/>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00E70B5E-4BF0-4567-B01F-6B74B0B4BC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4A4EF3-FD59-4373-AC45-F2DF2DF5E20F}"/>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193471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55CA9-D527-41A2-874A-3E6B5BC01C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71F949-DB56-431A-BC3B-0965679F3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FB89DFA-69F8-4FDE-94AD-63952F56C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D33C50-73FB-4C3F-9104-5A67100A1392}"/>
              </a:ext>
            </a:extLst>
          </p:cNvPr>
          <p:cNvSpPr>
            <a:spLocks noGrp="1"/>
          </p:cNvSpPr>
          <p:nvPr>
            <p:ph type="dt" sz="half" idx="10"/>
          </p:nvPr>
        </p:nvSpPr>
        <p:spPr/>
        <p:txBody>
          <a:bodyPr/>
          <a:lstStyle/>
          <a:p>
            <a:fld id="{859CBA71-C8B7-4D6A-B4DC-B62A8CBC1BD6}"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E56D4737-3D57-419F-9CD6-55BB22DB81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4E2B47-6273-4E61-AB11-77D0D098243C}"/>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54215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E018A0-6C19-42DB-A8E0-2767F6D01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833909-3FFA-422D-BD02-895CED0D9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0A4786-82E3-448E-A078-B9C792447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CBA71-C8B7-4D6A-B4DC-B62A8CBC1BD6}"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BF8A2CD6-2049-400C-97D1-D793D8E4F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038317-30C2-43C6-B1FC-B566BF2B7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6409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jpazureid.github.io/blog/azure-active-directory-connect/checklist-before-installing-aad-connect/" TargetMode="External"/><Relationship Id="rId2" Type="http://schemas.openxmlformats.org/officeDocument/2006/relationships/hyperlink" Target="https://docs.microsoft.com/ja-jp/azure/active-directory/hybrid/how-to-connect-install-prerequisites" TargetMode="External"/><Relationship Id="rId1" Type="http://schemas.openxmlformats.org/officeDocument/2006/relationships/slideLayout" Target="../slideLayouts/slideLayout7.xml"/><Relationship Id="rId5" Type="http://schemas.openxmlformats.org/officeDocument/2006/relationships/hyperlink" Target="https://jpazureid.github.io/blog/azure-active-directory-connect/port-used-by-aadc/" TargetMode="External"/><Relationship Id="rId4" Type="http://schemas.openxmlformats.org/officeDocument/2006/relationships/hyperlink" Target="https://docs.microsoft.com/ja-jp/azure/active-directory/hybrid/how-to-connect-health-agent-instal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install-required-components"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ja-jp/azure/active-directory/hybrid/how-to-connect-install-custom#user-sign-i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ja-jp/azure/active-directory/hybrid/how-to-connect-install-custom#connect-your-directorie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connect-your-directories"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domain-and-ou-filtering" TargetMode="Externa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uniquely-identifying-your-users" TargetMode="Externa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sync-filtering-based-on-groups"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optional-features" TargetMode="Externa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install-custom#configure-and-verify-pages" TargetMode="External"/><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device-writeback#part-2-enable-device-writeback-in-azure-ad-connect"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jpazureid.github.io/blog/azure-active-directory-connect/introduction-staging-server/"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download/details.aspx?id=47594"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jpazureid.github.io/blog/azure-active-directory-connect/introduction-staging-server/"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hyperlink" Target="https://learn.microsoft.com/ja-jp/azure/active-directory/hybrid/connect/tshoot-connect-objectsync#troubleshooting-task" TargetMode="External"/><Relationship Id="rId3" Type="http://schemas.openxmlformats.org/officeDocument/2006/relationships/hyperlink" Target="https://docs.microsoft.com/ja-jp/azure/active-directory/hybrid/tshoot-connect-connectivity" TargetMode="External"/><Relationship Id="rId7" Type="http://schemas.openxmlformats.org/officeDocument/2006/relationships/hyperlink" Target="https://docs.microsoft.com/ja-jp/azure/active-directory/hybrid/tshoot-connect-pass-through-authentication" TargetMode="External"/><Relationship Id="rId2" Type="http://schemas.openxmlformats.org/officeDocument/2006/relationships/hyperlink" Target="https://learn.microsoft.com/ja-jp/azure/active-directory/hybrid/connect/tshoot-connect-source-anchor" TargetMode="External"/><Relationship Id="rId1" Type="http://schemas.openxmlformats.org/officeDocument/2006/relationships/slideLayout" Target="../slideLayouts/slideLayout7.xml"/><Relationship Id="rId6" Type="http://schemas.openxmlformats.org/officeDocument/2006/relationships/hyperlink" Target="https://docs.microsoft.com/ja-jp/azure/active-directory/hybrid/tshoot-connect-password-hash-synchronization" TargetMode="External"/><Relationship Id="rId5" Type="http://schemas.openxmlformats.org/officeDocument/2006/relationships/hyperlink" Target="https://docs.microsoft.com/ja-jp/azure/active-directory/hybrid/tshoot-connect-objectsync" TargetMode="External"/><Relationship Id="rId4" Type="http://schemas.openxmlformats.org/officeDocument/2006/relationships/hyperlink" Target="https://docs.microsoft.com/ja-jp/azure/active-directory/hybrid/tshoot-connect-sync-error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sync-service-manager-ui-operations#understand-the-information-visible-in-the-operations-tab"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ja-jp/azure/active-directory/hybrid/connect/plan-connect-topologies" TargetMode="External"/><Relationship Id="rId2" Type="http://schemas.openxmlformats.org/officeDocument/2006/relationships/hyperlink" Target="https://learn.microsoft.com/ja-jp/azure/active-directory/hybrid/connect/how-to-connect-install-prerequisites#installation-prerequisit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jpazureid.github.io/blog/azure-active-directory-connect/aadc-import-export-config/"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sp>
        <p:nvSpPr>
          <p:cNvPr id="11" name="テキスト ボックス 10">
            <a:extLst>
              <a:ext uri="{FF2B5EF4-FFF2-40B4-BE49-F238E27FC236}">
                <a16:creationId xmlns:a16="http://schemas.microsoft.com/office/drawing/2014/main" id="{3A533A3D-C19B-4CB0-8E86-5ED8CFCB7197}"/>
              </a:ext>
            </a:extLst>
          </p:cNvPr>
          <p:cNvSpPr txBox="1"/>
          <p:nvPr/>
        </p:nvSpPr>
        <p:spPr>
          <a:xfrm>
            <a:off x="295712" y="1547633"/>
            <a:ext cx="11356596" cy="1600438"/>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この手順は、下記のように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 </a:t>
            </a:r>
            <a:r>
              <a:rPr lang="en-US" altLang="ja-JP" sz="1400" dirty="0">
                <a:latin typeface="メイリオ" panose="020B0604030504040204" pitchFamily="50" charset="-128"/>
                <a:ea typeface="メイリオ" panose="020B0604030504040204" pitchFamily="50" charset="-128"/>
              </a:rPr>
              <a:t>1 </a:t>
            </a:r>
            <a:r>
              <a:rPr lang="ja-JP" altLang="en-US" sz="1400" dirty="0">
                <a:latin typeface="メイリオ" panose="020B0604030504040204" pitchFamily="50" charset="-128"/>
                <a:ea typeface="メイリオ" panose="020B0604030504040204" pitchFamily="50" charset="-128"/>
              </a:rPr>
              <a:t>台構成で利用している環境で利用できます。</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既存環境に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サーバーを追加してアップグレードを行い、</a:t>
            </a:r>
            <a:r>
              <a:rPr lang="en-US" altLang="ja-JP" sz="1400" dirty="0">
                <a:latin typeface="メイリオ" panose="020B0604030504040204" pitchFamily="50" charset="-128"/>
                <a:ea typeface="メイリオ" panose="020B0604030504040204" pitchFamily="50" charset="-128"/>
              </a:rPr>
              <a:t>2 </a:t>
            </a:r>
            <a:r>
              <a:rPr lang="ja-JP" altLang="en-US" sz="1400" dirty="0">
                <a:latin typeface="メイリオ" panose="020B0604030504040204" pitchFamily="50" charset="-128"/>
                <a:ea typeface="メイリオ" panose="020B0604030504040204" pitchFamily="50" charset="-128"/>
              </a:rPr>
              <a:t>台の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サーバーを最新バージョンとするシナリオを想定しています。</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なお、本手順はそれぞれのサーバーを区別するために、</a:t>
            </a: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既存環境にある古いバージョンのサーバー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ServerB</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新しく追加する最新バージョンのサーバー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として記載します。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F17598C-12DF-D7D2-7C01-5E59E38A1695}"/>
              </a:ext>
            </a:extLst>
          </p:cNvPr>
          <p:cNvSpPr txBox="1"/>
          <p:nvPr/>
        </p:nvSpPr>
        <p:spPr>
          <a:xfrm>
            <a:off x="531222" y="3244334"/>
            <a:ext cx="9013371" cy="307777"/>
          </a:xfrm>
          <a:prstGeom prst="rect">
            <a:avLst/>
          </a:prstGeom>
          <a:noFill/>
        </p:spPr>
        <p:txBody>
          <a:bodyPr wrap="square">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2.1.16.0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環境から最新バージョンへアップグレード（アップグレード前の構成）</a:t>
            </a:r>
          </a:p>
        </p:txBody>
      </p:sp>
      <p:grpSp>
        <p:nvGrpSpPr>
          <p:cNvPr id="8" name="グループ化 7">
            <a:extLst>
              <a:ext uri="{FF2B5EF4-FFF2-40B4-BE49-F238E27FC236}">
                <a16:creationId xmlns:a16="http://schemas.microsoft.com/office/drawing/2014/main" id="{1E27AED0-7DE6-9E6D-8808-9AF9FADD3656}"/>
              </a:ext>
            </a:extLst>
          </p:cNvPr>
          <p:cNvGrpSpPr/>
          <p:nvPr/>
        </p:nvGrpSpPr>
        <p:grpSpPr>
          <a:xfrm>
            <a:off x="504671" y="3986077"/>
            <a:ext cx="10938678" cy="2135318"/>
            <a:chOff x="494179" y="3339236"/>
            <a:chExt cx="10938678" cy="2135318"/>
          </a:xfrm>
        </p:grpSpPr>
        <p:pic>
          <p:nvPicPr>
            <p:cNvPr id="10" name="グラフィックス 9">
              <a:extLst>
                <a:ext uri="{FF2B5EF4-FFF2-40B4-BE49-F238E27FC236}">
                  <a16:creationId xmlns:a16="http://schemas.microsoft.com/office/drawing/2014/main" id="{AB318F41-D738-731F-1877-1E707D064B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0441" y="3339236"/>
              <a:ext cx="898072" cy="1197430"/>
            </a:xfrm>
            <a:prstGeom prst="rect">
              <a:avLst/>
            </a:prstGeom>
          </p:spPr>
        </p:pic>
        <p:pic>
          <p:nvPicPr>
            <p:cNvPr id="13" name="グラフィックス 12">
              <a:extLst>
                <a:ext uri="{FF2B5EF4-FFF2-40B4-BE49-F238E27FC236}">
                  <a16:creationId xmlns:a16="http://schemas.microsoft.com/office/drawing/2014/main" id="{3AB05C29-EDA6-C76C-4CAF-7DE3695883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9632" y="3539219"/>
              <a:ext cx="1090958" cy="997447"/>
            </a:xfrm>
            <a:prstGeom prst="rect">
              <a:avLst/>
            </a:prstGeom>
          </p:spPr>
        </p:pic>
        <p:pic>
          <p:nvPicPr>
            <p:cNvPr id="14" name="グラフィックス 13">
              <a:extLst>
                <a:ext uri="{FF2B5EF4-FFF2-40B4-BE49-F238E27FC236}">
                  <a16:creationId xmlns:a16="http://schemas.microsoft.com/office/drawing/2014/main" id="{2900D2A5-F0DC-AE81-5502-34642720E4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07509" y="3539219"/>
              <a:ext cx="1008834" cy="1008834"/>
            </a:xfrm>
            <a:prstGeom prst="rect">
              <a:avLst/>
            </a:prstGeom>
          </p:spPr>
        </p:pic>
        <p:sp>
          <p:nvSpPr>
            <p:cNvPr id="15" name="テキスト ボックス 14">
              <a:extLst>
                <a:ext uri="{FF2B5EF4-FFF2-40B4-BE49-F238E27FC236}">
                  <a16:creationId xmlns:a16="http://schemas.microsoft.com/office/drawing/2014/main" id="{84876012-DD4A-E365-778A-B27019F55098}"/>
                </a:ext>
              </a:extLst>
            </p:cNvPr>
            <p:cNvSpPr txBox="1"/>
            <p:nvPr/>
          </p:nvSpPr>
          <p:spPr>
            <a:xfrm>
              <a:off x="4688613" y="4735890"/>
              <a:ext cx="2031721" cy="738664"/>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2.1.16.0</a:t>
              </a:r>
            </a:p>
            <a:p>
              <a:pPr algn="ctr"/>
              <a:r>
                <a:rPr kumimoji="1" lang="ja-JP" altLang="en-US" sz="1400" dirty="0">
                  <a:latin typeface="メイリオ" panose="020B0604030504040204" pitchFamily="50" charset="-128"/>
                  <a:ea typeface="メイリオ" panose="020B0604030504040204" pitchFamily="50" charset="-128"/>
                </a:rPr>
                <a:t>アクティブ</a:t>
              </a:r>
            </a:p>
          </p:txBody>
        </p:sp>
        <p:cxnSp>
          <p:nvCxnSpPr>
            <p:cNvPr id="17" name="直線矢印コネクタ 16">
              <a:extLst>
                <a:ext uri="{FF2B5EF4-FFF2-40B4-BE49-F238E27FC236}">
                  <a16:creationId xmlns:a16="http://schemas.microsoft.com/office/drawing/2014/main" id="{AD3D2748-4AF0-E1FB-074F-9761D184354F}"/>
                </a:ext>
              </a:extLst>
            </p:cNvPr>
            <p:cNvCxnSpPr>
              <a:cxnSpLocks/>
            </p:cNvCxnSpPr>
            <p:nvPr/>
          </p:nvCxnSpPr>
          <p:spPr>
            <a:xfrm>
              <a:off x="2516777" y="4014651"/>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6966605-66D1-8ECA-DBFC-27B84228D96C}"/>
                </a:ext>
              </a:extLst>
            </p:cNvPr>
            <p:cNvCxnSpPr>
              <a:cxnSpLocks/>
            </p:cNvCxnSpPr>
            <p:nvPr/>
          </p:nvCxnSpPr>
          <p:spPr>
            <a:xfrm>
              <a:off x="8098970" y="4045130"/>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86C925C-BD92-5238-9F1E-90BA913A4527}"/>
                </a:ext>
              </a:extLst>
            </p:cNvPr>
            <p:cNvSpPr txBox="1"/>
            <p:nvPr/>
          </p:nvSpPr>
          <p:spPr>
            <a:xfrm>
              <a:off x="494179" y="4735891"/>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43C328EB-C0E7-4D4D-7B7D-E6F39BCB9726}"/>
                </a:ext>
              </a:extLst>
            </p:cNvPr>
            <p:cNvSpPr txBox="1"/>
            <p:nvPr/>
          </p:nvSpPr>
          <p:spPr>
            <a:xfrm>
              <a:off x="9590994" y="4735890"/>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17575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現在の構成の表示またはエクスポート</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F345965-E06F-DF44-F656-8B0D8291C9FA}"/>
              </a:ext>
            </a:extLst>
          </p:cNvPr>
          <p:cNvPicPr>
            <a:picLocks noChangeAspect="1"/>
          </p:cNvPicPr>
          <p:nvPr/>
        </p:nvPicPr>
        <p:blipFill>
          <a:blip r:embed="rId2"/>
          <a:stretch>
            <a:fillRect/>
          </a:stretch>
        </p:blipFill>
        <p:spPr>
          <a:xfrm>
            <a:off x="2380418" y="2153728"/>
            <a:ext cx="6629975" cy="3993226"/>
          </a:xfrm>
          <a:prstGeom prst="rect">
            <a:avLst/>
          </a:prstGeom>
        </p:spPr>
      </p:pic>
    </p:spTree>
    <p:extLst>
      <p:ext uri="{BB962C8B-B14F-4D97-AF65-F5344CB8AC3E}">
        <p14:creationId xmlns:p14="http://schemas.microsoft.com/office/powerpoint/2010/main" val="310477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エクスポート設定</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5FD776D6-44FA-E60E-1731-B618D24EC4A0}"/>
              </a:ext>
            </a:extLst>
          </p:cNvPr>
          <p:cNvPicPr>
            <a:picLocks noChangeAspect="1"/>
          </p:cNvPicPr>
          <p:nvPr/>
        </p:nvPicPr>
        <p:blipFill>
          <a:blip r:embed="rId2"/>
          <a:stretch>
            <a:fillRect/>
          </a:stretch>
        </p:blipFill>
        <p:spPr>
          <a:xfrm>
            <a:off x="2466777" y="2039377"/>
            <a:ext cx="6629975" cy="4207338"/>
          </a:xfrm>
          <a:prstGeom prst="rect">
            <a:avLst/>
          </a:prstGeom>
        </p:spPr>
      </p:pic>
    </p:spTree>
    <p:extLst>
      <p:ext uri="{BB962C8B-B14F-4D97-AF65-F5344CB8AC3E}">
        <p14:creationId xmlns:p14="http://schemas.microsoft.com/office/powerpoint/2010/main" val="185474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a:t>
            </a:r>
            <a:r>
              <a:rPr lang="ja-JP" altLang="en-US" sz="1400" dirty="0">
                <a:latin typeface="メイリオ" panose="020B0604030504040204" pitchFamily="50" charset="-128"/>
                <a:ea typeface="メイリオ" panose="020B0604030504040204" pitchFamily="50" charset="-128"/>
              </a:rPr>
              <a:t> ファイル名と保存先を指定して保存します。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8360EA55-4E55-AB06-62E0-6AA92CF7193E}"/>
              </a:ext>
            </a:extLst>
          </p:cNvPr>
          <p:cNvPicPr>
            <a:picLocks noChangeAspect="1"/>
          </p:cNvPicPr>
          <p:nvPr/>
        </p:nvPicPr>
        <p:blipFill>
          <a:blip r:embed="rId2"/>
          <a:stretch>
            <a:fillRect/>
          </a:stretch>
        </p:blipFill>
        <p:spPr>
          <a:xfrm>
            <a:off x="1999290" y="2068219"/>
            <a:ext cx="8785601" cy="4526204"/>
          </a:xfrm>
          <a:prstGeom prst="rect">
            <a:avLst/>
          </a:prstGeom>
        </p:spPr>
      </p:pic>
    </p:spTree>
    <p:extLst>
      <p:ext uri="{BB962C8B-B14F-4D97-AF65-F5344CB8AC3E}">
        <p14:creationId xmlns:p14="http://schemas.microsoft.com/office/powerpoint/2010/main" val="175671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4656B8D-7C32-48D2-AA2F-FD5B9F35CB62}"/>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となる新しいサーバーを用意します。</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69514D08-37A3-4B8B-8D2D-CE759BBB68E2}"/>
              </a:ext>
            </a:extLst>
          </p:cNvPr>
          <p:cNvSpPr txBox="1"/>
          <p:nvPr/>
        </p:nvSpPr>
        <p:spPr>
          <a:xfrm>
            <a:off x="338006" y="1241459"/>
            <a:ext cx="11515987" cy="4185761"/>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インストールに必要な要件を確認し、事前に構成をします。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solidFill>
                  <a:srgbClr val="FF0000"/>
                </a:solidFill>
                <a:latin typeface="メイリオ" panose="020B0604030504040204" pitchFamily="50" charset="-128"/>
                <a:ea typeface="メイリオ" panose="020B0604030504040204" pitchFamily="50" charset="-128"/>
              </a:rPr>
              <a:t>インストールが正常に完了しない、動作異常について要件を満たしていないなど、構成が原因となったことで弊社に多くお問い合わせをいただいています 。</a:t>
            </a:r>
            <a:endParaRPr lang="en-US" altLang="ja-JP" sz="1400" dirty="0">
              <a:solidFill>
                <a:srgbClr val="FF0000"/>
              </a:solidFill>
              <a:latin typeface="メイリオ" panose="020B0604030504040204" pitchFamily="50" charset="-128"/>
              <a:ea typeface="メイリオ" panose="020B0604030504040204" pitchFamily="50" charset="-128"/>
            </a:endParaRPr>
          </a:p>
          <a:p>
            <a:r>
              <a:rPr lang="ja-JP" altLang="en-US" sz="1400" dirty="0">
                <a:solidFill>
                  <a:srgbClr val="FF0000"/>
                </a:solidFill>
                <a:latin typeface="メイリオ" panose="020B0604030504040204" pitchFamily="50" charset="-128"/>
                <a:ea typeface="メイリオ" panose="020B0604030504040204" pitchFamily="50" charset="-128"/>
              </a:rPr>
              <a:t>特に、プロキシ設定などネットワーク構成を改めてご確認ください。</a:t>
            </a:r>
            <a:endParaRPr lang="en-US" altLang="ja-JP" sz="1400" dirty="0">
              <a:solidFill>
                <a:srgbClr val="FF0000"/>
              </a:solidFill>
              <a:latin typeface="メイリオ" panose="020B0604030504040204" pitchFamily="50" charset="-128"/>
              <a:ea typeface="メイリオ" panose="020B0604030504040204" pitchFamily="50" charset="-128"/>
            </a:endParaRPr>
          </a:p>
          <a:p>
            <a:r>
              <a:rPr lang="ja-JP" altLang="en-US" sz="1400" dirty="0">
                <a:solidFill>
                  <a:srgbClr val="FF0000"/>
                </a:solidFill>
                <a:latin typeface="メイリオ" panose="020B0604030504040204" pitchFamily="50" charset="-128"/>
                <a:ea typeface="メイリオ" panose="020B0604030504040204" pitchFamily="50" charset="-128"/>
              </a:rPr>
              <a:t>事前に各要件を正確に確認し、作業を実施いただくようお願いいたします。</a:t>
            </a:r>
            <a:endParaRPr lang="en-US" altLang="ja-JP" sz="1400" dirty="0">
              <a:solidFill>
                <a:srgbClr val="FF0000"/>
              </a:solidFill>
              <a:latin typeface="メイリオ" panose="020B0604030504040204" pitchFamily="50" charset="-128"/>
              <a:ea typeface="メイリオ" panose="020B0604030504040204" pitchFamily="50" charset="-128"/>
            </a:endParaRPr>
          </a:p>
          <a:p>
            <a:endParaRPr lang="en-US" altLang="ja-JP" sz="1400" dirty="0">
              <a:solidFill>
                <a:srgbClr val="FF0000"/>
              </a:solidFill>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Azure AD Connect の前提条件</a:t>
            </a:r>
          </a:p>
          <a:p>
            <a:r>
              <a:rPr lang="ja-JP" altLang="en-US" sz="1400" dirty="0">
                <a:latin typeface="メイリオ" panose="020B0604030504040204" pitchFamily="50" charset="-128"/>
                <a:ea typeface="メイリオ" panose="020B0604030504040204" pitchFamily="50" charset="-128"/>
                <a:hlinkClick r:id="rId2"/>
              </a:rPr>
              <a:t>https://docs.microsoft.com/ja-jp/azure/active-directory/hybrid/how-to-connect-install-prerequisites</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インストール前の確認事項</a:t>
            </a:r>
          </a:p>
          <a:p>
            <a:r>
              <a:rPr lang="en-US" altLang="ja-JP" sz="1400" dirty="0">
                <a:latin typeface="メイリオ" panose="020B0604030504040204" pitchFamily="50" charset="-128"/>
                <a:ea typeface="メイリオ" panose="020B0604030504040204" pitchFamily="50" charset="-128"/>
                <a:hlinkClick r:id="rId3"/>
              </a:rPr>
              <a:t>https://jpazureid.github.io/blog/azure-active-directory-connect/checklist-before-installing-aad-connect/</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Health </a:t>
            </a:r>
            <a:r>
              <a:rPr lang="ja-JP" altLang="en-US" sz="1400" dirty="0">
                <a:latin typeface="メイリオ" panose="020B0604030504040204" pitchFamily="50" charset="-128"/>
                <a:ea typeface="メイリオ" panose="020B0604030504040204" pitchFamily="50" charset="-128"/>
              </a:rPr>
              <a:t>エージェントのインストール</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4"/>
              </a:rPr>
              <a:t>https://docs.microsoft.com/ja-jp/azure/active-directory/hybrid/how-to-connect-health-agent-install</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 </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ウィルス対策ソフト除外項目 </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使用する通信ポート</a:t>
            </a:r>
          </a:p>
          <a:p>
            <a:r>
              <a:rPr lang="en-US" altLang="ja-JP" sz="1400" dirty="0">
                <a:latin typeface="メイリオ" panose="020B0604030504040204" pitchFamily="50" charset="-128"/>
                <a:ea typeface="メイリオ" panose="020B0604030504040204" pitchFamily="50" charset="-128"/>
                <a:hlinkClick r:id="rId5"/>
              </a:rPr>
              <a:t>https://jpazureid.github.io/blog/azure-active-directory-connect/port-used-by-aadc/</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5815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083248D-6AE8-4DD2-846A-303964B28F86}"/>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2BD86B20-2481-4AF8-9B81-6E6E2A00E126}"/>
              </a:ext>
            </a:extLst>
          </p:cNvPr>
          <p:cNvSpPr txBox="1"/>
          <p:nvPr/>
        </p:nvSpPr>
        <p:spPr>
          <a:xfrm>
            <a:off x="295712" y="884578"/>
            <a:ext cx="6094602"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a:t>
            </a:r>
            <a:r>
              <a:rPr lang="ja-JP" altLang="en-US" sz="1400" dirty="0">
                <a:latin typeface="メイリオ" panose="020B0604030504040204" pitchFamily="50" charset="-128"/>
                <a:ea typeface="メイリオ" panose="020B0604030504040204" pitchFamily="50" charset="-128"/>
              </a:rPr>
              <a:t> 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ファイルを実行します。</a:t>
            </a:r>
            <a:endParaRPr lang="en-US" altLang="ja-JP" sz="1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30BE9498-2466-46E9-870D-5189D3776B94}"/>
              </a:ext>
            </a:extLst>
          </p:cNvPr>
          <p:cNvPicPr>
            <a:picLocks noChangeAspect="1"/>
          </p:cNvPicPr>
          <p:nvPr/>
        </p:nvPicPr>
        <p:blipFill>
          <a:blip r:embed="rId2"/>
          <a:stretch>
            <a:fillRect/>
          </a:stretch>
        </p:blipFill>
        <p:spPr>
          <a:xfrm>
            <a:off x="826665" y="1607614"/>
            <a:ext cx="6967140" cy="4896000"/>
          </a:xfrm>
          <a:prstGeom prst="rect">
            <a:avLst/>
          </a:prstGeom>
        </p:spPr>
      </p:pic>
      <p:sp>
        <p:nvSpPr>
          <p:cNvPr id="8" name="テキスト ボックス 7">
            <a:extLst>
              <a:ext uri="{FF2B5EF4-FFF2-40B4-BE49-F238E27FC236}">
                <a16:creationId xmlns:a16="http://schemas.microsoft.com/office/drawing/2014/main" id="{8190E2CF-0BBB-4799-94EF-A9A8F51BC0ED}"/>
              </a:ext>
            </a:extLst>
          </p:cNvPr>
          <p:cNvSpPr txBox="1"/>
          <p:nvPr/>
        </p:nvSpPr>
        <p:spPr>
          <a:xfrm>
            <a:off x="295712" y="1136247"/>
            <a:ext cx="8764398"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4-2. </a:t>
            </a:r>
            <a:r>
              <a:rPr lang="ja-JP" altLang="en-US" sz="1400" dirty="0">
                <a:latin typeface="メイリオ" panose="020B0604030504040204" pitchFamily="50" charset="-128"/>
                <a:ea typeface="メイリオ" panose="020B0604030504040204" pitchFamily="50" charset="-128"/>
              </a:rPr>
              <a:t>ライセンス条項、プライバシーに関する声明を確認し、同意を有効にし、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続行</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6917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4EBE9FD-990E-4B60-B627-624A8DA75330}"/>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FF4BBF0A-A658-4EA9-B776-1099D284F5BF}"/>
              </a:ext>
            </a:extLst>
          </p:cNvPr>
          <p:cNvSpPr txBox="1"/>
          <p:nvPr/>
        </p:nvSpPr>
        <p:spPr>
          <a:xfrm>
            <a:off x="295712" y="884578"/>
            <a:ext cx="6094602"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カスタマイズ</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簡単設定の場合にはステージング モードの有効化が行えません。</a:t>
            </a:r>
            <a:endParaRPr lang="en-US" altLang="ja-JP" sz="1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81B3D27-D258-4C71-93E4-0C44589D0794}"/>
              </a:ext>
            </a:extLst>
          </p:cNvPr>
          <p:cNvPicPr>
            <a:picLocks noChangeAspect="1"/>
          </p:cNvPicPr>
          <p:nvPr/>
        </p:nvPicPr>
        <p:blipFill>
          <a:blip r:embed="rId2"/>
          <a:stretch>
            <a:fillRect/>
          </a:stretch>
        </p:blipFill>
        <p:spPr>
          <a:xfrm>
            <a:off x="910167" y="1499113"/>
            <a:ext cx="6967140" cy="4896000"/>
          </a:xfrm>
          <a:prstGeom prst="rect">
            <a:avLst/>
          </a:prstGeom>
        </p:spPr>
      </p:pic>
    </p:spTree>
    <p:extLst>
      <p:ext uri="{BB962C8B-B14F-4D97-AF65-F5344CB8AC3E}">
        <p14:creationId xmlns:p14="http://schemas.microsoft.com/office/powerpoint/2010/main" val="385215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61E3A09-8539-4FE2-ACAC-FF375861C155}"/>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F00473AA-6D48-4408-9EE3-9D6E128D21AF}"/>
              </a:ext>
            </a:extLst>
          </p:cNvPr>
          <p:cNvSpPr txBox="1"/>
          <p:nvPr/>
        </p:nvSpPr>
        <p:spPr>
          <a:xfrm>
            <a:off x="295711" y="884578"/>
            <a:ext cx="10433249"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4-4.</a:t>
            </a:r>
            <a:r>
              <a:rPr lang="ja-JP" altLang="en-US" sz="1400" dirty="0">
                <a:latin typeface="メイリオ" panose="020B0604030504040204" pitchFamily="50" charset="-128"/>
                <a:ea typeface="メイリオ" panose="020B0604030504040204" pitchFamily="50" charset="-128"/>
              </a:rPr>
              <a:t> アクティブ サーバーの設計書やパラメーター シートをもとに、同じ構成となるよう設定を行い、</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インストール</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DB5E81EF-8279-406B-AACB-36C4EADF2067}"/>
              </a:ext>
            </a:extLst>
          </p:cNvPr>
          <p:cNvPicPr>
            <a:picLocks noChangeAspect="1"/>
          </p:cNvPicPr>
          <p:nvPr/>
        </p:nvPicPr>
        <p:blipFill>
          <a:blip r:embed="rId2"/>
          <a:stretch>
            <a:fillRect/>
          </a:stretch>
        </p:blipFill>
        <p:spPr>
          <a:xfrm>
            <a:off x="840499" y="1493098"/>
            <a:ext cx="6967140" cy="4896000"/>
          </a:xfrm>
          <a:prstGeom prst="rect">
            <a:avLst/>
          </a:prstGeom>
        </p:spPr>
      </p:pic>
      <p:sp>
        <p:nvSpPr>
          <p:cNvPr id="12" name="テキスト ボックス 11">
            <a:extLst>
              <a:ext uri="{FF2B5EF4-FFF2-40B4-BE49-F238E27FC236}">
                <a16:creationId xmlns:a16="http://schemas.microsoft.com/office/drawing/2014/main" id="{4404B8A9-1CA3-4376-9106-57C0015B65FD}"/>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必須コンポーネントのインストール</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https://docs.microsoft.com/ja-jp/azure/active-directory/hybrid/how-to-connect-install-custom#install-required-components</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53848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A92CF71-4C78-4854-87E1-DA336684AEFE}"/>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F228F1E-3DA2-422C-8B02-6DCD465ED8C6}"/>
              </a:ext>
            </a:extLst>
          </p:cNvPr>
          <p:cNvSpPr txBox="1"/>
          <p:nvPr/>
        </p:nvSpPr>
        <p:spPr>
          <a:xfrm>
            <a:off x="295711" y="884578"/>
            <a:ext cx="11042849"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4-5.</a:t>
            </a:r>
            <a:r>
              <a:rPr lang="ja-JP" altLang="en-US" sz="1400" dirty="0">
                <a:latin typeface="メイリオ" panose="020B0604030504040204" pitchFamily="50" charset="-128"/>
                <a:ea typeface="メイリオ" panose="020B0604030504040204" pitchFamily="50" charset="-128"/>
              </a:rPr>
              <a:t>アクティブ サーバーの設計書やパラメーター シートをもとに、同じ構成となるよう設定を行い、</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47EA43B9-F1D5-4D63-B1DA-25C1F7224C90}"/>
              </a:ext>
            </a:extLst>
          </p:cNvPr>
          <p:cNvSpPr txBox="1"/>
          <p:nvPr/>
        </p:nvSpPr>
        <p:spPr>
          <a:xfrm>
            <a:off x="7920470" y="1696742"/>
            <a:ext cx="4060248" cy="2677656"/>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ユーザーのサインイン</a:t>
            </a:r>
          </a:p>
          <a:p>
            <a:r>
              <a:rPr lang="en-US" altLang="ja-JP" sz="1200" dirty="0">
                <a:latin typeface="メイリオ" panose="020B0604030504040204" pitchFamily="50" charset="-128"/>
                <a:ea typeface="メイリオ" panose="020B0604030504040204" pitchFamily="50" charset="-128"/>
                <a:hlinkClick r:id="rId2"/>
              </a:rPr>
              <a:t>https://docs.microsoft.com/ja-jp/azure/active-directory/hybrid/how-to-connect-install-custom#user-sign-in</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注意点：</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ADFS </a:t>
            </a:r>
            <a:r>
              <a:rPr lang="ja-JP" altLang="en-US" sz="1200" dirty="0">
                <a:latin typeface="メイリオ" panose="020B0604030504040204" pitchFamily="50" charset="-128"/>
                <a:ea typeface="メイリオ" panose="020B0604030504040204" pitchFamily="50" charset="-128"/>
              </a:rPr>
              <a:t>や </a:t>
            </a:r>
            <a:r>
              <a:rPr lang="en-US" altLang="ja-JP" sz="1200" dirty="0">
                <a:latin typeface="メイリオ" panose="020B0604030504040204" pitchFamily="50" charset="-128"/>
                <a:ea typeface="メイリオ" panose="020B0604030504040204" pitchFamily="50" charset="-128"/>
              </a:rPr>
              <a:t>Ping Federate </a:t>
            </a:r>
            <a:r>
              <a:rPr lang="ja-JP" altLang="en-US" sz="1200" dirty="0">
                <a:latin typeface="メイリオ" panose="020B0604030504040204" pitchFamily="50" charset="-128"/>
                <a:ea typeface="メイリオ" panose="020B0604030504040204" pitchFamily="50" charset="-128"/>
              </a:rPr>
              <a:t>をアクティブ側で構成している場合は、「構成しない」を選択ください</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・アクティブ サーバーで </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シングルサインオンを有効にする</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を選択している場合は、ステージング サーバーでこちらをチェックする必要はありません。</a:t>
            </a:r>
            <a:endParaRPr lang="en-US" altLang="ja-JP" sz="1200" dirty="0">
              <a:latin typeface="メイリオ" panose="020B0604030504040204" pitchFamily="50" charset="-128"/>
              <a:ea typeface="メイリオ" panose="020B0604030504040204" pitchFamily="50" charset="-128"/>
            </a:endParaRPr>
          </a:p>
        </p:txBody>
      </p:sp>
      <p:pic>
        <p:nvPicPr>
          <p:cNvPr id="12" name="図 11">
            <a:extLst>
              <a:ext uri="{FF2B5EF4-FFF2-40B4-BE49-F238E27FC236}">
                <a16:creationId xmlns:a16="http://schemas.microsoft.com/office/drawing/2014/main" id="{44BF3983-D86A-4DC7-9834-D4A050C0062C}"/>
              </a:ext>
            </a:extLst>
          </p:cNvPr>
          <p:cNvPicPr>
            <a:picLocks noChangeAspect="1"/>
          </p:cNvPicPr>
          <p:nvPr/>
        </p:nvPicPr>
        <p:blipFill>
          <a:blip r:embed="rId3"/>
          <a:stretch>
            <a:fillRect/>
          </a:stretch>
        </p:blipFill>
        <p:spPr>
          <a:xfrm>
            <a:off x="825131" y="1447547"/>
            <a:ext cx="6982508" cy="4896000"/>
          </a:xfrm>
          <a:prstGeom prst="rect">
            <a:avLst/>
          </a:prstGeom>
        </p:spPr>
      </p:pic>
    </p:spTree>
    <p:extLst>
      <p:ext uri="{BB962C8B-B14F-4D97-AF65-F5344CB8AC3E}">
        <p14:creationId xmlns:p14="http://schemas.microsoft.com/office/powerpoint/2010/main" val="216436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E7A5831-8936-4A0B-8D87-0DE2712571A2}"/>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7C9AC160-E02C-44F6-B782-E695DFCE883A}"/>
              </a:ext>
            </a:extLst>
          </p:cNvPr>
          <p:cNvSpPr txBox="1"/>
          <p:nvPr/>
        </p:nvSpPr>
        <p:spPr>
          <a:xfrm>
            <a:off x="295712" y="884578"/>
            <a:ext cx="7724882"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の全体管理者の認証情報を入力し、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38C4D7B5-EF99-4DFA-94EA-40483E457B8C}"/>
              </a:ext>
            </a:extLst>
          </p:cNvPr>
          <p:cNvPicPr>
            <a:picLocks noChangeAspect="1"/>
          </p:cNvPicPr>
          <p:nvPr/>
        </p:nvPicPr>
        <p:blipFill>
          <a:blip r:embed="rId2"/>
          <a:stretch>
            <a:fillRect/>
          </a:stretch>
        </p:blipFill>
        <p:spPr>
          <a:xfrm>
            <a:off x="825131" y="1458174"/>
            <a:ext cx="6982508" cy="4896000"/>
          </a:xfrm>
          <a:prstGeom prst="rect">
            <a:avLst/>
          </a:prstGeom>
        </p:spPr>
      </p:pic>
    </p:spTree>
    <p:extLst>
      <p:ext uri="{BB962C8B-B14F-4D97-AF65-F5344CB8AC3E}">
        <p14:creationId xmlns:p14="http://schemas.microsoft.com/office/powerpoint/2010/main" val="3308845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07606EE-22A1-49A9-9B78-E62E754FB2F3}"/>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CAA0F45-3304-4E10-9727-23C7124B4571}"/>
              </a:ext>
            </a:extLst>
          </p:cNvPr>
          <p:cNvSpPr txBox="1"/>
          <p:nvPr/>
        </p:nvSpPr>
        <p:spPr>
          <a:xfrm>
            <a:off x="295712" y="989081"/>
            <a:ext cx="6094602"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4-7.</a:t>
            </a:r>
            <a:r>
              <a:rPr lang="ja-JP" altLang="en-US" sz="1400" dirty="0">
                <a:latin typeface="メイリオ" panose="020B0604030504040204" pitchFamily="50" charset="-128"/>
                <a:ea typeface="メイリオ" panose="020B0604030504040204" pitchFamily="50" charset="-128"/>
              </a:rPr>
              <a:t> フォレスト名を入力し、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ディレクトリの追加</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6EA7407A-BB08-4B07-A8D5-7FEEC7148DE7}"/>
              </a:ext>
            </a:extLst>
          </p:cNvPr>
          <p:cNvPicPr>
            <a:picLocks noChangeAspect="1"/>
          </p:cNvPicPr>
          <p:nvPr/>
        </p:nvPicPr>
        <p:blipFill>
          <a:blip r:embed="rId2"/>
          <a:stretch>
            <a:fillRect/>
          </a:stretch>
        </p:blipFill>
        <p:spPr>
          <a:xfrm>
            <a:off x="825131" y="1454368"/>
            <a:ext cx="6963483" cy="4896000"/>
          </a:xfrm>
          <a:prstGeom prst="rect">
            <a:avLst/>
          </a:prstGeom>
        </p:spPr>
      </p:pic>
      <p:sp>
        <p:nvSpPr>
          <p:cNvPr id="4" name="テキスト ボックス 3">
            <a:extLst>
              <a:ext uri="{FF2B5EF4-FFF2-40B4-BE49-F238E27FC236}">
                <a16:creationId xmlns:a16="http://schemas.microsoft.com/office/drawing/2014/main" id="{D17502DD-B8CF-03EA-F753-01FAABAA9B4F}"/>
              </a:ext>
            </a:extLst>
          </p:cNvPr>
          <p:cNvSpPr txBox="1"/>
          <p:nvPr/>
        </p:nvSpPr>
        <p:spPr>
          <a:xfrm>
            <a:off x="8031246" y="1706769"/>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186023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grpSp>
        <p:nvGrpSpPr>
          <p:cNvPr id="27" name="グループ化 26">
            <a:extLst>
              <a:ext uri="{FF2B5EF4-FFF2-40B4-BE49-F238E27FC236}">
                <a16:creationId xmlns:a16="http://schemas.microsoft.com/office/drawing/2014/main" id="{128AB965-ADEE-8647-BB9D-E68BF950213C}"/>
              </a:ext>
            </a:extLst>
          </p:cNvPr>
          <p:cNvGrpSpPr/>
          <p:nvPr/>
        </p:nvGrpSpPr>
        <p:grpSpPr>
          <a:xfrm>
            <a:off x="626661" y="2537565"/>
            <a:ext cx="10938678" cy="2350762"/>
            <a:chOff x="494179" y="3339236"/>
            <a:chExt cx="10938678" cy="2350762"/>
          </a:xfrm>
        </p:grpSpPr>
        <p:pic>
          <p:nvPicPr>
            <p:cNvPr id="10" name="グラフィックス 9">
              <a:extLst>
                <a:ext uri="{FF2B5EF4-FFF2-40B4-BE49-F238E27FC236}">
                  <a16:creationId xmlns:a16="http://schemas.microsoft.com/office/drawing/2014/main" id="{1E08C150-DD64-8DBF-5435-33C7589AE0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9684" y="3339236"/>
              <a:ext cx="898072" cy="1197430"/>
            </a:xfrm>
            <a:prstGeom prst="rect">
              <a:avLst/>
            </a:prstGeom>
          </p:spPr>
        </p:pic>
        <p:pic>
          <p:nvPicPr>
            <p:cNvPr id="12" name="グラフィックス 11">
              <a:extLst>
                <a:ext uri="{FF2B5EF4-FFF2-40B4-BE49-F238E27FC236}">
                  <a16:creationId xmlns:a16="http://schemas.microsoft.com/office/drawing/2014/main" id="{A64B286F-000D-FB75-9D22-2DC4B63D3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0343" y="3339236"/>
              <a:ext cx="898072" cy="1197430"/>
            </a:xfrm>
            <a:prstGeom prst="rect">
              <a:avLst/>
            </a:prstGeom>
          </p:spPr>
        </p:pic>
        <p:pic>
          <p:nvPicPr>
            <p:cNvPr id="16" name="グラフィックス 15">
              <a:extLst>
                <a:ext uri="{FF2B5EF4-FFF2-40B4-BE49-F238E27FC236}">
                  <a16:creationId xmlns:a16="http://schemas.microsoft.com/office/drawing/2014/main" id="{97A0D98B-E518-0BF9-EF7B-12BA93F4C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9632" y="3539219"/>
              <a:ext cx="1090958" cy="997447"/>
            </a:xfrm>
            <a:prstGeom prst="rect">
              <a:avLst/>
            </a:prstGeom>
          </p:spPr>
        </p:pic>
        <p:pic>
          <p:nvPicPr>
            <p:cNvPr id="18" name="グラフィックス 17">
              <a:extLst>
                <a:ext uri="{FF2B5EF4-FFF2-40B4-BE49-F238E27FC236}">
                  <a16:creationId xmlns:a16="http://schemas.microsoft.com/office/drawing/2014/main" id="{1A27F9BE-DE09-025E-CBF5-2AC1A24FB7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07509" y="3539219"/>
              <a:ext cx="1008834" cy="1008834"/>
            </a:xfrm>
            <a:prstGeom prst="rect">
              <a:avLst/>
            </a:prstGeom>
          </p:spPr>
        </p:pic>
        <p:sp>
          <p:nvSpPr>
            <p:cNvPr id="19" name="テキスト ボックス 18">
              <a:extLst>
                <a:ext uri="{FF2B5EF4-FFF2-40B4-BE49-F238E27FC236}">
                  <a16:creationId xmlns:a16="http://schemas.microsoft.com/office/drawing/2014/main" id="{9621D570-068C-11B1-9D55-9F5EFD82DBDC}"/>
                </a:ext>
              </a:extLst>
            </p:cNvPr>
            <p:cNvSpPr txBox="1"/>
            <p:nvPr/>
          </p:nvSpPr>
          <p:spPr>
            <a:xfrm>
              <a:off x="3675100" y="4735891"/>
              <a:ext cx="2410408"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solidFill>
                    <a:srgbClr val="FF0000"/>
                  </a:solidFill>
                  <a:latin typeface="メイリオ" panose="020B0604030504040204" pitchFamily="50" charset="-128"/>
                  <a:ea typeface="メイリオ" panose="020B0604030504040204" pitchFamily="50" charset="-128"/>
                </a:rPr>
                <a:t>バージョン </a:t>
              </a:r>
              <a:r>
                <a:rPr lang="en-US" altLang="ja-JP" sz="1400" dirty="0">
                  <a:solidFill>
                    <a:srgbClr val="FF0000"/>
                  </a:solidFill>
                  <a:latin typeface="メイリオ" panose="020B0604030504040204" pitchFamily="50" charset="-128"/>
                  <a:ea typeface="メイリオ" panose="020B0604030504040204" pitchFamily="50" charset="-128"/>
                </a:rPr>
                <a:t>2.2.1.0</a:t>
              </a:r>
              <a:br>
                <a:rPr lang="en-US" altLang="ja-JP" sz="1400" dirty="0">
                  <a:solidFill>
                    <a:srgbClr val="FF0000"/>
                  </a:solidFill>
                  <a:latin typeface="メイリオ" panose="020B0604030504040204" pitchFamily="50" charset="-128"/>
                  <a:ea typeface="メイリオ" panose="020B0604030504040204" pitchFamily="50" charset="-128"/>
                </a:rPr>
              </a:br>
              <a:r>
                <a:rPr lang="en-US" altLang="ja-JP" sz="1400" dirty="0">
                  <a:solidFill>
                    <a:srgbClr val="FF0000"/>
                  </a:solidFill>
                  <a:latin typeface="メイリオ" panose="020B0604030504040204" pitchFamily="50" charset="-128"/>
                  <a:ea typeface="メイリオ" panose="020B0604030504040204" pitchFamily="50" charset="-128"/>
                </a:rPr>
                <a:t> (</a:t>
              </a:r>
              <a:r>
                <a:rPr lang="ja-JP" altLang="en-US" sz="1400" dirty="0">
                  <a:solidFill>
                    <a:srgbClr val="FF0000"/>
                  </a:solidFill>
                  <a:latin typeface="メイリオ" panose="020B0604030504040204" pitchFamily="50" charset="-128"/>
                  <a:ea typeface="メイリオ" panose="020B0604030504040204" pitchFamily="50" charset="-128"/>
                </a:rPr>
                <a:t>最新</a:t>
              </a:r>
              <a:r>
                <a:rPr lang="en-US" altLang="ja-JP" sz="1400" dirty="0">
                  <a:solidFill>
                    <a:srgbClr val="FF0000"/>
                  </a:solidFill>
                  <a:latin typeface="メイリオ" panose="020B0604030504040204" pitchFamily="50" charset="-128"/>
                  <a:ea typeface="メイリオ" panose="020B0604030504040204" pitchFamily="50" charset="-128"/>
                </a:rPr>
                <a:t>)</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ステージング モード有効</a:t>
              </a:r>
            </a:p>
          </p:txBody>
        </p:sp>
        <p:sp>
          <p:nvSpPr>
            <p:cNvPr id="20" name="テキスト ボックス 19">
              <a:extLst>
                <a:ext uri="{FF2B5EF4-FFF2-40B4-BE49-F238E27FC236}">
                  <a16:creationId xmlns:a16="http://schemas.microsoft.com/office/drawing/2014/main" id="{96F2FBA8-00DC-9566-995D-6806A3860D15}"/>
                </a:ext>
              </a:extLst>
            </p:cNvPr>
            <p:cNvSpPr txBox="1"/>
            <p:nvPr/>
          </p:nvSpPr>
          <p:spPr>
            <a:xfrm>
              <a:off x="5681525" y="4735891"/>
              <a:ext cx="2602896"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 (</a:t>
              </a:r>
              <a:r>
                <a:rPr kumimoji="1" lang="ja-JP" altLang="en-US" sz="1400" dirty="0">
                  <a:latin typeface="メイリオ" panose="020B0604030504040204" pitchFamily="50" charset="-128"/>
                  <a:ea typeface="メイリオ" panose="020B0604030504040204" pitchFamily="50" charset="-128"/>
                </a:rPr>
                <a:t>新規構築</a:t>
              </a:r>
              <a:r>
                <a:rPr kumimoji="1" lang="en-US" altLang="ja-JP" sz="1400" dirty="0">
                  <a:latin typeface="メイリオ" panose="020B0604030504040204" pitchFamily="50" charset="-128"/>
                  <a:ea typeface="メイリオ" panose="020B0604030504040204" pitchFamily="50" charset="-128"/>
                </a:rPr>
                <a:t>)</a:t>
              </a:r>
            </a:p>
            <a:p>
              <a:pPr algn="ctr"/>
              <a:r>
                <a:rPr lang="ja-JP" altLang="en-US" sz="1400" dirty="0">
                  <a:solidFill>
                    <a:srgbClr val="FF0000"/>
                  </a:solidFill>
                  <a:latin typeface="メイリオ" panose="020B0604030504040204" pitchFamily="50" charset="-128"/>
                  <a:ea typeface="メイリオ" panose="020B0604030504040204" pitchFamily="50" charset="-128"/>
                </a:rPr>
                <a:t>バージョン </a:t>
              </a:r>
              <a:r>
                <a:rPr lang="en-US" altLang="ja-JP" sz="1400" dirty="0">
                  <a:solidFill>
                    <a:srgbClr val="FF0000"/>
                  </a:solidFill>
                  <a:latin typeface="メイリオ" panose="020B0604030504040204" pitchFamily="50" charset="-128"/>
                  <a:ea typeface="メイリオ" panose="020B0604030504040204" pitchFamily="50" charset="-128"/>
                </a:rPr>
                <a:t>2.2.1.0</a:t>
              </a:r>
              <a:br>
                <a:rPr lang="en-US" altLang="ja-JP" sz="1400" dirty="0">
                  <a:solidFill>
                    <a:srgbClr val="FF0000"/>
                  </a:solidFill>
                  <a:latin typeface="メイリオ" panose="020B0604030504040204" pitchFamily="50" charset="-128"/>
                  <a:ea typeface="メイリオ" panose="020B0604030504040204" pitchFamily="50" charset="-128"/>
                </a:rPr>
              </a:br>
              <a:r>
                <a:rPr lang="en-US" altLang="ja-JP" sz="1400" dirty="0">
                  <a:solidFill>
                    <a:srgbClr val="FF0000"/>
                  </a:solidFill>
                  <a:latin typeface="メイリオ" panose="020B0604030504040204" pitchFamily="50" charset="-128"/>
                  <a:ea typeface="メイリオ" panose="020B0604030504040204" pitchFamily="50" charset="-128"/>
                </a:rPr>
                <a:t> (</a:t>
              </a:r>
              <a:r>
                <a:rPr lang="ja-JP" altLang="en-US" sz="1400" dirty="0">
                  <a:solidFill>
                    <a:srgbClr val="FF0000"/>
                  </a:solidFill>
                  <a:latin typeface="メイリオ" panose="020B0604030504040204" pitchFamily="50" charset="-128"/>
                  <a:ea typeface="メイリオ" panose="020B0604030504040204" pitchFamily="50" charset="-128"/>
                </a:rPr>
                <a:t>最新</a:t>
              </a:r>
              <a:r>
                <a:rPr lang="en-US" altLang="ja-JP" sz="1400" dirty="0">
                  <a:solidFill>
                    <a:srgbClr val="FF0000"/>
                  </a:solidFill>
                  <a:latin typeface="メイリオ" panose="020B0604030504040204" pitchFamily="50" charset="-128"/>
                  <a:ea typeface="メイリオ" panose="020B0604030504040204" pitchFamily="50" charset="-128"/>
                </a:rPr>
                <a:t>)</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アクティブ</a:t>
              </a:r>
            </a:p>
          </p:txBody>
        </p:sp>
        <p:cxnSp>
          <p:nvCxnSpPr>
            <p:cNvPr id="22" name="直線矢印コネクタ 21">
              <a:extLst>
                <a:ext uri="{FF2B5EF4-FFF2-40B4-BE49-F238E27FC236}">
                  <a16:creationId xmlns:a16="http://schemas.microsoft.com/office/drawing/2014/main" id="{49D14453-950C-8FF9-A4D7-7416D909AEE8}"/>
                </a:ext>
              </a:extLst>
            </p:cNvPr>
            <p:cNvCxnSpPr>
              <a:cxnSpLocks/>
            </p:cNvCxnSpPr>
            <p:nvPr/>
          </p:nvCxnSpPr>
          <p:spPr>
            <a:xfrm>
              <a:off x="2516777" y="4014651"/>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ADCF54-060D-36F4-2596-55C120AA12C8}"/>
                </a:ext>
              </a:extLst>
            </p:cNvPr>
            <p:cNvCxnSpPr>
              <a:cxnSpLocks/>
            </p:cNvCxnSpPr>
            <p:nvPr/>
          </p:nvCxnSpPr>
          <p:spPr>
            <a:xfrm>
              <a:off x="8098970" y="4045130"/>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F85AF59-47D0-A603-9849-4B8B0680A0D8}"/>
                </a:ext>
              </a:extLst>
            </p:cNvPr>
            <p:cNvSpPr txBox="1"/>
            <p:nvPr/>
          </p:nvSpPr>
          <p:spPr>
            <a:xfrm>
              <a:off x="494179" y="4735891"/>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F42C5B86-1FD7-2B56-6A38-4B1685EA80E9}"/>
                </a:ext>
              </a:extLst>
            </p:cNvPr>
            <p:cNvSpPr txBox="1"/>
            <p:nvPr/>
          </p:nvSpPr>
          <p:spPr>
            <a:xfrm>
              <a:off x="9590994" y="4735890"/>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28" name="テキスト ボックス 27">
            <a:extLst>
              <a:ext uri="{FF2B5EF4-FFF2-40B4-BE49-F238E27FC236}">
                <a16:creationId xmlns:a16="http://schemas.microsoft.com/office/drawing/2014/main" id="{C4865D99-64E8-D3DE-E832-74F9D194EF2D}"/>
              </a:ext>
            </a:extLst>
          </p:cNvPr>
          <p:cNvSpPr txBox="1"/>
          <p:nvPr/>
        </p:nvSpPr>
        <p:spPr>
          <a:xfrm>
            <a:off x="504671" y="1824931"/>
            <a:ext cx="7892879"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2.1.16.0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環境から最新バージョンへアップグレード（アップグレード後の構成）</a:t>
            </a:r>
          </a:p>
        </p:txBody>
      </p:sp>
      <p:sp>
        <p:nvSpPr>
          <p:cNvPr id="2" name="テキスト ボックス 1">
            <a:extLst>
              <a:ext uri="{FF2B5EF4-FFF2-40B4-BE49-F238E27FC236}">
                <a16:creationId xmlns:a16="http://schemas.microsoft.com/office/drawing/2014/main" id="{58FDDB4B-1EBC-903D-ADE3-07D73B1E62F9}"/>
              </a:ext>
            </a:extLst>
          </p:cNvPr>
          <p:cNvSpPr txBox="1"/>
          <p:nvPr/>
        </p:nvSpPr>
        <p:spPr>
          <a:xfrm>
            <a:off x="701832" y="5752249"/>
            <a:ext cx="10427697" cy="738664"/>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アップグレード前から用意されている </a:t>
            </a:r>
            <a:r>
              <a:rPr kumimoji="1" lang="en-US" altLang="ja-JP" sz="1400" dirty="0" err="1">
                <a:latin typeface="メイリオ" panose="020B0604030504040204" pitchFamily="50" charset="-128"/>
                <a:ea typeface="メイリオ" panose="020B0604030504040204" pitchFamily="50" charset="-128"/>
              </a:rPr>
              <a:t>ServerA</a:t>
            </a:r>
            <a:r>
              <a:rPr kumimoji="1" lang="en-US" altLang="ja-JP" sz="1400" dirty="0">
                <a:latin typeface="メイリオ" panose="020B0604030504040204" pitchFamily="50" charset="-128"/>
                <a:ea typeface="メイリオ" panose="020B0604030504040204" pitchFamily="50" charset="-128"/>
              </a:rPr>
              <a:t> </a:t>
            </a:r>
            <a:r>
              <a:rPr kumimoji="1" lang="ja-JP" altLang="en-US" sz="1400" dirty="0">
                <a:latin typeface="メイリオ" panose="020B0604030504040204" pitchFamily="50" charset="-128"/>
                <a:ea typeface="メイリオ" panose="020B0604030504040204" pitchFamily="50" charset="-128"/>
              </a:rPr>
              <a:t>は、ステージング モード</a:t>
            </a:r>
            <a:r>
              <a:rPr lang="ja-JP" altLang="en-US" sz="1400" dirty="0">
                <a:latin typeface="メイリオ" panose="020B0604030504040204" pitchFamily="50" charset="-128"/>
                <a:ea typeface="メイリオ" panose="020B0604030504040204" pitchFamily="50" charset="-128"/>
              </a:rPr>
              <a:t>になる点</a:t>
            </a:r>
            <a:r>
              <a:rPr kumimoji="1" lang="ja-JP" altLang="en-US" sz="1400" dirty="0">
                <a:latin typeface="メイリオ" panose="020B0604030504040204" pitchFamily="50" charset="-128"/>
                <a:ea typeface="メイリオ" panose="020B0604030504040204" pitchFamily="50" charset="-128"/>
              </a:rPr>
              <a:t>にご留意ください。</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アップグレード後に再度モードを切り替えても問題ありません。</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切り替えの際は、「アクティブなサーバーのステージング モードを有効にする」操作を必ず先に行ってください。</a:t>
            </a:r>
          </a:p>
        </p:txBody>
      </p:sp>
    </p:spTree>
    <p:extLst>
      <p:ext uri="{BB962C8B-B14F-4D97-AF65-F5344CB8AC3E}">
        <p14:creationId xmlns:p14="http://schemas.microsoft.com/office/powerpoint/2010/main" val="1287966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20A1959-B016-4253-AD12-535483D21A18}"/>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95472215-F91E-44C7-9C7C-56C44AD3D385}"/>
              </a:ext>
            </a:extLst>
          </p:cNvPr>
          <p:cNvSpPr txBox="1"/>
          <p:nvPr/>
        </p:nvSpPr>
        <p:spPr>
          <a:xfrm>
            <a:off x="295711" y="884578"/>
            <a:ext cx="795130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4-8.</a:t>
            </a:r>
            <a:r>
              <a:rPr lang="ja-JP" altLang="en-US" sz="1400" dirty="0">
                <a:latin typeface="メイリオ" panose="020B0604030504040204" pitchFamily="50" charset="-128"/>
                <a:ea typeface="メイリオ" panose="020B0604030504040204" pitchFamily="50" charset="-128"/>
              </a:rPr>
              <a:t> エンタープライズ管理者の資格情報を入力し、</a:t>
            </a:r>
            <a:r>
              <a:rPr lang="en-US" altLang="ja-JP" sz="1400" dirty="0">
                <a:latin typeface="メイリオ" panose="020B0604030504040204" pitchFamily="50" charset="-128"/>
                <a:ea typeface="メイリオ" panose="020B0604030504040204" pitchFamily="50" charset="-128"/>
              </a:rPr>
              <a:t>”OK”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9726EB89-E98D-44CA-9E87-F30A2A299850}"/>
              </a:ext>
            </a:extLst>
          </p:cNvPr>
          <p:cNvSpPr txBox="1"/>
          <p:nvPr/>
        </p:nvSpPr>
        <p:spPr>
          <a:xfrm>
            <a:off x="7920470" y="1696742"/>
            <a:ext cx="4060248" cy="156966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pPr algn="l"/>
            <a:r>
              <a:rPr lang="ja-JP" altLang="en-US" sz="1200" i="0" dirty="0">
                <a:solidFill>
                  <a:srgbClr val="171717"/>
                </a:solidFill>
                <a:effectLst/>
                <a:latin typeface="メイリオ" panose="020B0604030504040204" pitchFamily="50" charset="-128"/>
                <a:ea typeface="メイリオ" panose="020B0604030504040204" pitchFamily="50" charset="-128"/>
              </a:rPr>
              <a:t>ディレクトリの接続</a:t>
            </a:r>
          </a:p>
          <a:p>
            <a:r>
              <a:rPr lang="en-US" altLang="ja-JP" sz="1200" dirty="0">
                <a:latin typeface="メイリオ" panose="020B0604030504040204" pitchFamily="50" charset="-128"/>
                <a:ea typeface="メイリオ" panose="020B0604030504040204" pitchFamily="50" charset="-128"/>
                <a:hlinkClick r:id="rId2"/>
              </a:rPr>
              <a:t>https://docs.microsoft.com/ja-jp/azure/active-directory/hybrid/how-to-connect-install-custom#connect-your-directories</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7A928AB8-B887-4365-A87F-6AB68E013591}"/>
              </a:ext>
            </a:extLst>
          </p:cNvPr>
          <p:cNvPicPr>
            <a:picLocks noChangeAspect="1"/>
          </p:cNvPicPr>
          <p:nvPr/>
        </p:nvPicPr>
        <p:blipFill>
          <a:blip r:embed="rId3"/>
          <a:stretch>
            <a:fillRect/>
          </a:stretch>
        </p:blipFill>
        <p:spPr>
          <a:xfrm>
            <a:off x="825130" y="1452183"/>
            <a:ext cx="6963483" cy="4896000"/>
          </a:xfrm>
          <a:prstGeom prst="rect">
            <a:avLst/>
          </a:prstGeom>
        </p:spPr>
      </p:pic>
      <p:sp>
        <p:nvSpPr>
          <p:cNvPr id="2" name="テキスト ボックス 1">
            <a:extLst>
              <a:ext uri="{FF2B5EF4-FFF2-40B4-BE49-F238E27FC236}">
                <a16:creationId xmlns:a16="http://schemas.microsoft.com/office/drawing/2014/main" id="{C9852048-9C3D-889F-6E51-705818876CB5}"/>
              </a:ext>
            </a:extLst>
          </p:cNvPr>
          <p:cNvSpPr txBox="1"/>
          <p:nvPr/>
        </p:nvSpPr>
        <p:spPr>
          <a:xfrm>
            <a:off x="7920470" y="3266402"/>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132504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B526659-F516-4E2B-91E8-CD6CCB201037}"/>
              </a:ext>
            </a:extLst>
          </p:cNvPr>
          <p:cNvPicPr>
            <a:picLocks noChangeAspect="1"/>
          </p:cNvPicPr>
          <p:nvPr/>
        </p:nvPicPr>
        <p:blipFill>
          <a:blip r:embed="rId2"/>
          <a:stretch>
            <a:fillRect/>
          </a:stretch>
        </p:blipFill>
        <p:spPr>
          <a:xfrm>
            <a:off x="825130" y="1452183"/>
            <a:ext cx="6985214" cy="4896000"/>
          </a:xfrm>
          <a:prstGeom prst="rect">
            <a:avLst/>
          </a:prstGeom>
        </p:spPr>
      </p:pic>
      <p:sp>
        <p:nvSpPr>
          <p:cNvPr id="3" name="テキスト ボックス 2">
            <a:extLst>
              <a:ext uri="{FF2B5EF4-FFF2-40B4-BE49-F238E27FC236}">
                <a16:creationId xmlns:a16="http://schemas.microsoft.com/office/drawing/2014/main" id="{877CF635-8EF3-4888-9E6D-6865FDCF9873}"/>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B6E9D91-72B0-4834-A4AA-CB04BC4032DF}"/>
              </a:ext>
            </a:extLst>
          </p:cNvPr>
          <p:cNvSpPr txBox="1"/>
          <p:nvPr/>
        </p:nvSpPr>
        <p:spPr>
          <a:xfrm>
            <a:off x="295711" y="884578"/>
            <a:ext cx="9231466"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4-9.</a:t>
            </a:r>
            <a:r>
              <a:rPr lang="ja-JP" altLang="en-US" sz="1400" dirty="0">
                <a:latin typeface="メイリオ" panose="020B0604030504040204" pitchFamily="50" charset="-128"/>
                <a:ea typeface="メイリオ" panose="020B0604030504040204" pitchFamily="50" charset="-128"/>
              </a:rPr>
              <a:t> エンタープライズ管理者の資格情報を入力し、</a:t>
            </a:r>
            <a:r>
              <a:rPr lang="en-US" altLang="ja-JP" sz="1400" dirty="0">
                <a:latin typeface="メイリオ" panose="020B0604030504040204" pitchFamily="50" charset="-128"/>
                <a:ea typeface="メイリオ" panose="020B0604030504040204" pitchFamily="50" charset="-128"/>
              </a:rPr>
              <a:t>”OK” </a:t>
            </a:r>
            <a:r>
              <a:rPr lang="ja-JP" altLang="en-US" sz="1400" dirty="0">
                <a:latin typeface="メイリオ" panose="020B0604030504040204" pitchFamily="50" charset="-128"/>
                <a:ea typeface="メイリオ" panose="020B0604030504040204" pitchFamily="50" charset="-128"/>
              </a:rPr>
              <a:t>をクリックし、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をクリックます。</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複数のドメインが存在する場合には </a:t>
            </a:r>
            <a:r>
              <a:rPr lang="en-US" altLang="ja-JP" sz="1400" dirty="0">
                <a:latin typeface="メイリオ" panose="020B0604030504040204" pitchFamily="50" charset="-128"/>
                <a:ea typeface="メイリオ" panose="020B0604030504040204" pitchFamily="50" charset="-128"/>
              </a:rPr>
              <a:t>4-7.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4-9. </a:t>
            </a:r>
            <a:r>
              <a:rPr lang="ja-JP" altLang="en-US" sz="1400" dirty="0">
                <a:latin typeface="メイリオ" panose="020B0604030504040204" pitchFamily="50" charset="-128"/>
                <a:ea typeface="メイリオ" panose="020B0604030504040204" pitchFamily="50" charset="-128"/>
              </a:rPr>
              <a:t>の手順を繰り返します。</a:t>
            </a:r>
            <a:endParaRPr lang="en-US" altLang="ja-JP"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CE4DBE05-35C8-48AB-8230-6392F9CE6C12}"/>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pPr algn="l"/>
            <a:r>
              <a:rPr lang="ja-JP" altLang="en-US" sz="1200" i="0" dirty="0">
                <a:solidFill>
                  <a:srgbClr val="171717"/>
                </a:solidFill>
                <a:effectLst/>
                <a:latin typeface="メイリオ" panose="020B0604030504040204" pitchFamily="50" charset="-128"/>
                <a:ea typeface="メイリオ" panose="020B0604030504040204" pitchFamily="50" charset="-128"/>
              </a:rPr>
              <a:t>ディレクトリの接続</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https://docs.microsoft.com/ja-jp/azure/active-directory/hybrid/how-to-connect-install-custom#connect-your-directories</a:t>
            </a:r>
            <a:endParaRPr lang="en-US" altLang="ja-JP" sz="1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1CB947F-F66F-DE3A-457B-35B795F0B267}"/>
              </a:ext>
            </a:extLst>
          </p:cNvPr>
          <p:cNvSpPr txBox="1"/>
          <p:nvPr/>
        </p:nvSpPr>
        <p:spPr>
          <a:xfrm>
            <a:off x="7920470" y="3222240"/>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1412269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F2204A84-60C5-4CE3-A387-18CF76A7CE6F}"/>
              </a:ext>
            </a:extLst>
          </p:cNvPr>
          <p:cNvPicPr>
            <a:picLocks noChangeAspect="1"/>
          </p:cNvPicPr>
          <p:nvPr/>
        </p:nvPicPr>
        <p:blipFill>
          <a:blip r:embed="rId2"/>
          <a:stretch>
            <a:fillRect/>
          </a:stretch>
        </p:blipFill>
        <p:spPr>
          <a:xfrm>
            <a:off x="803399" y="1441550"/>
            <a:ext cx="6985214" cy="4896000"/>
          </a:xfrm>
          <a:prstGeom prst="rect">
            <a:avLst/>
          </a:prstGeom>
        </p:spPr>
      </p:pic>
      <p:sp>
        <p:nvSpPr>
          <p:cNvPr id="3" name="テキスト ボックス 2">
            <a:extLst>
              <a:ext uri="{FF2B5EF4-FFF2-40B4-BE49-F238E27FC236}">
                <a16:creationId xmlns:a16="http://schemas.microsoft.com/office/drawing/2014/main" id="{80BDFF1D-2572-442F-B17D-C955A92C17D7}"/>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670952D-75EF-4935-9BE1-A35028BC19BD}"/>
              </a:ext>
            </a:extLst>
          </p:cNvPr>
          <p:cNvSpPr txBox="1"/>
          <p:nvPr/>
        </p:nvSpPr>
        <p:spPr>
          <a:xfrm>
            <a:off x="295711" y="884578"/>
            <a:ext cx="7492902"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4-10.</a:t>
            </a:r>
            <a:r>
              <a:rPr lang="ja-JP" altLang="en-US" sz="1400" dirty="0">
                <a:latin typeface="メイリオ" panose="020B0604030504040204" pitchFamily="50" charset="-128"/>
                <a:ea typeface="メイリオ" panose="020B0604030504040204" pitchFamily="50" charset="-128"/>
              </a:rPr>
              <a:t> 各ディレクトリの同期対象 </a:t>
            </a:r>
            <a:r>
              <a:rPr lang="en-US" altLang="ja-JP" sz="1400" dirty="0">
                <a:latin typeface="メイリオ" panose="020B0604030504040204" pitchFamily="50" charset="-128"/>
                <a:ea typeface="メイリオ" panose="020B0604030504040204" pitchFamily="50" charset="-128"/>
              </a:rPr>
              <a:t>OU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既存環境に依存する設定です。</a:t>
            </a:r>
            <a:endParaRPr lang="en-US" altLang="ja-JP"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C7EB054-CC23-4738-8E5D-00AA1FCE3FBC}"/>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ドメインと </a:t>
            </a:r>
            <a:r>
              <a:rPr lang="en-US" altLang="ja-JP" sz="1200" dirty="0">
                <a:latin typeface="メイリオ" panose="020B0604030504040204" pitchFamily="50" charset="-128"/>
                <a:ea typeface="メイリオ" panose="020B0604030504040204" pitchFamily="50" charset="-128"/>
              </a:rPr>
              <a:t>OU </a:t>
            </a:r>
            <a:r>
              <a:rPr lang="ja-JP" altLang="en-US" sz="1200" dirty="0">
                <a:latin typeface="メイリオ" panose="020B0604030504040204" pitchFamily="50" charset="-128"/>
                <a:ea typeface="メイリオ" panose="020B0604030504040204" pitchFamily="50" charset="-128"/>
              </a:rPr>
              <a:t>のフィルター処理</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https://docs.microsoft.com/ja-jp/azure/active-directory/hybrid/how-to-connect-install-custom#domain-and-ou-filtering</a:t>
            </a:r>
            <a:endParaRPr lang="ja-JP" altLang="en-US" sz="12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322CD9FC-7A3C-374B-574C-DEBE06632C9B}"/>
              </a:ext>
            </a:extLst>
          </p:cNvPr>
          <p:cNvSpPr txBox="1"/>
          <p:nvPr/>
        </p:nvSpPr>
        <p:spPr>
          <a:xfrm>
            <a:off x="7920470" y="3222240"/>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426847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CFF16094-7126-4124-A0C9-7C01B0164B7F}"/>
              </a:ext>
            </a:extLst>
          </p:cNvPr>
          <p:cNvPicPr>
            <a:picLocks noChangeAspect="1"/>
          </p:cNvPicPr>
          <p:nvPr/>
        </p:nvPicPr>
        <p:blipFill>
          <a:blip r:embed="rId2"/>
          <a:stretch>
            <a:fillRect/>
          </a:stretch>
        </p:blipFill>
        <p:spPr>
          <a:xfrm>
            <a:off x="803399" y="1441550"/>
            <a:ext cx="6985214" cy="4896000"/>
          </a:xfrm>
          <a:prstGeom prst="rect">
            <a:avLst/>
          </a:prstGeom>
        </p:spPr>
      </p:pic>
      <p:sp>
        <p:nvSpPr>
          <p:cNvPr id="5" name="テキスト ボックス 4">
            <a:extLst>
              <a:ext uri="{FF2B5EF4-FFF2-40B4-BE49-F238E27FC236}">
                <a16:creationId xmlns:a16="http://schemas.microsoft.com/office/drawing/2014/main" id="{40542741-CEC5-4C4C-B49C-2E531D73CD5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515B7371-1292-4424-BEB6-8FAEF70A8DA8}"/>
              </a:ext>
            </a:extLst>
          </p:cNvPr>
          <p:cNvSpPr txBox="1"/>
          <p:nvPr/>
        </p:nvSpPr>
        <p:spPr>
          <a:xfrm>
            <a:off x="295711" y="884578"/>
            <a:ext cx="7492902"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4-11.</a:t>
            </a:r>
            <a:r>
              <a:rPr lang="ja-JP" altLang="en-US" sz="1400" dirty="0">
                <a:latin typeface="メイリオ" panose="020B0604030504040204" pitchFamily="50" charset="-128"/>
                <a:ea typeface="メイリオ" panose="020B0604030504040204" pitchFamily="50" charset="-128"/>
              </a:rPr>
              <a:t> 各ディレクトリの同期対象 </a:t>
            </a:r>
            <a:r>
              <a:rPr lang="en-US" altLang="ja-JP" sz="1400" dirty="0">
                <a:latin typeface="メイリオ" panose="020B0604030504040204" pitchFamily="50" charset="-128"/>
                <a:ea typeface="メイリオ" panose="020B0604030504040204" pitchFamily="50" charset="-128"/>
              </a:rPr>
              <a:t>OU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既存環境に依存する設定です。</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F1C07CD0-2C33-47B0-A9D0-560EE80D1B5C}"/>
              </a:ext>
            </a:extLst>
          </p:cNvPr>
          <p:cNvSpPr txBox="1"/>
          <p:nvPr/>
        </p:nvSpPr>
        <p:spPr>
          <a:xfrm>
            <a:off x="7920470" y="1696742"/>
            <a:ext cx="4060248" cy="1384995"/>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オンプレミスのディレクトリでのユーザーの識別方法を選択する</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https://docs.microsoft.com/ja-jp/azure/active-directory/hybrid/how-to-connect-install-custom#uniquely-identifying-your-users</a:t>
            </a:r>
            <a:endParaRPr lang="ja-JP" altLang="en-US" sz="12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F816F67-66DA-D463-60A0-1048EDEA98D5}"/>
              </a:ext>
            </a:extLst>
          </p:cNvPr>
          <p:cNvSpPr txBox="1"/>
          <p:nvPr/>
        </p:nvSpPr>
        <p:spPr>
          <a:xfrm>
            <a:off x="7920470" y="3406906"/>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419457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28544072-C7E2-4F68-A620-C872FDD9D12E}"/>
              </a:ext>
            </a:extLst>
          </p:cNvPr>
          <p:cNvPicPr>
            <a:picLocks noChangeAspect="1"/>
          </p:cNvPicPr>
          <p:nvPr/>
        </p:nvPicPr>
        <p:blipFill>
          <a:blip r:embed="rId2"/>
          <a:stretch>
            <a:fillRect/>
          </a:stretch>
        </p:blipFill>
        <p:spPr>
          <a:xfrm>
            <a:off x="803399" y="1457742"/>
            <a:ext cx="6985214" cy="4896000"/>
          </a:xfrm>
          <a:prstGeom prst="rect">
            <a:avLst/>
          </a:prstGeom>
        </p:spPr>
      </p:pic>
      <p:sp>
        <p:nvSpPr>
          <p:cNvPr id="5" name="テキスト ボックス 4">
            <a:extLst>
              <a:ext uri="{FF2B5EF4-FFF2-40B4-BE49-F238E27FC236}">
                <a16:creationId xmlns:a16="http://schemas.microsoft.com/office/drawing/2014/main" id="{625246AC-4A45-4FFF-8714-15EC2754F1DD}"/>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B3C3D64D-105B-47B2-AE1C-F163EE233666}"/>
              </a:ext>
            </a:extLst>
          </p:cNvPr>
          <p:cNvSpPr txBox="1"/>
          <p:nvPr/>
        </p:nvSpPr>
        <p:spPr>
          <a:xfrm>
            <a:off x="295710" y="884578"/>
            <a:ext cx="10711924"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4-12.</a:t>
            </a:r>
            <a:r>
              <a:rPr lang="ja-JP" altLang="en-US" sz="1400" dirty="0">
                <a:latin typeface="メイリオ" panose="020B0604030504040204" pitchFamily="50" charset="-128"/>
                <a:ea typeface="メイリオ" panose="020B0604030504040204" pitchFamily="50" charset="-128"/>
              </a:rPr>
              <a:t> 各ディレクトリの同期対象 </a:t>
            </a:r>
            <a:r>
              <a:rPr lang="en-US" altLang="ja-JP" sz="1400" dirty="0">
                <a:latin typeface="メイリオ" panose="020B0604030504040204" pitchFamily="50" charset="-128"/>
                <a:ea typeface="メイリオ" panose="020B0604030504040204" pitchFamily="50" charset="-128"/>
              </a:rPr>
              <a:t>OU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既存環境に依存する設定ですが、パイロット デプロイの設定となり、通常は既定の状態で問題ありません。 </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E99B5F2-C99D-4C90-84F3-5A292A447B68}"/>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グループに基づく同期フィルタリング</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https://docs.microsoft.com/ja-jp/azure/active-directory/hybrid/how-to-connect-install-custom#sync-filtering-based-on-groups</a:t>
            </a:r>
            <a:endParaRPr lang="ja-JP" altLang="en-US" sz="12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FB262B02-92AC-30DB-4E9B-07C58FDDB5FD}"/>
              </a:ext>
            </a:extLst>
          </p:cNvPr>
          <p:cNvSpPr txBox="1"/>
          <p:nvPr/>
        </p:nvSpPr>
        <p:spPr>
          <a:xfrm>
            <a:off x="7920470" y="3291729"/>
            <a:ext cx="3335623" cy="738664"/>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アクティブ サーバーの設計書や</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パラメーター シートをもとに、</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同じ構成となるよう設定してください。</a:t>
            </a:r>
            <a:endParaRPr lang="ja-JP" altLang="en-US" sz="1400" dirty="0"/>
          </a:p>
        </p:txBody>
      </p:sp>
    </p:spTree>
    <p:extLst>
      <p:ext uri="{BB962C8B-B14F-4D97-AF65-F5344CB8AC3E}">
        <p14:creationId xmlns:p14="http://schemas.microsoft.com/office/powerpoint/2010/main" val="146226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349AAD2C-9133-4BAD-99B9-1E8422C6A5B9}"/>
              </a:ext>
            </a:extLst>
          </p:cNvPr>
          <p:cNvPicPr>
            <a:picLocks noChangeAspect="1"/>
          </p:cNvPicPr>
          <p:nvPr/>
        </p:nvPicPr>
        <p:blipFill>
          <a:blip r:embed="rId2"/>
          <a:stretch>
            <a:fillRect/>
          </a:stretch>
        </p:blipFill>
        <p:spPr>
          <a:xfrm>
            <a:off x="787961" y="1698423"/>
            <a:ext cx="6967140" cy="4896000"/>
          </a:xfrm>
          <a:prstGeom prst="rect">
            <a:avLst/>
          </a:prstGeom>
        </p:spPr>
      </p:pic>
      <p:sp>
        <p:nvSpPr>
          <p:cNvPr id="5" name="テキスト ボックス 4">
            <a:extLst>
              <a:ext uri="{FF2B5EF4-FFF2-40B4-BE49-F238E27FC236}">
                <a16:creationId xmlns:a16="http://schemas.microsoft.com/office/drawing/2014/main" id="{5DBE6959-30F9-406B-BE26-27944E4F05DD}"/>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D4FF994-35FD-4472-BF8A-875C5F12B65E}"/>
              </a:ext>
            </a:extLst>
          </p:cNvPr>
          <p:cNvSpPr txBox="1"/>
          <p:nvPr/>
        </p:nvSpPr>
        <p:spPr>
          <a:xfrm>
            <a:off x="295709" y="884578"/>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4-13.</a:t>
            </a:r>
            <a:r>
              <a:rPr lang="ja-JP" altLang="en-US" sz="1400" dirty="0">
                <a:latin typeface="メイリオ" panose="020B0604030504040204" pitchFamily="50" charset="-128"/>
                <a:ea typeface="メイリオ" panose="020B0604030504040204" pitchFamily="50" charset="-128"/>
              </a:rPr>
              <a:t>アクティブ サーバーの設計書やパラメーター シートをもとに、同じ構成となるよう各オプション機能を選択し、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 </a:t>
            </a:r>
            <a:r>
              <a:rPr lang="ja-JP" altLang="en-US" sz="1400" dirty="0">
                <a:latin typeface="メイリオ" panose="020B0604030504040204" pitchFamily="50" charset="-128"/>
                <a:ea typeface="メイリオ" panose="020B0604030504040204" pitchFamily="50" charset="-128"/>
              </a:rPr>
              <a:t>既存環境に依存する設定です。</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9CB0C55D-59DB-4B33-BC2A-D898657DEAEA}"/>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オプション機能</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https://docs.microsoft.com/ja-jp/azure/active-directory/hybrid/how-to-connect-install-custom#optional-features</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06016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C8FDE472-D76A-4F22-88A4-FF601A864587}"/>
              </a:ext>
            </a:extLst>
          </p:cNvPr>
          <p:cNvPicPr>
            <a:picLocks noChangeAspect="1"/>
          </p:cNvPicPr>
          <p:nvPr/>
        </p:nvPicPr>
        <p:blipFill>
          <a:blip r:embed="rId2"/>
          <a:stretch>
            <a:fillRect/>
          </a:stretch>
        </p:blipFill>
        <p:spPr>
          <a:xfrm>
            <a:off x="814032" y="1447109"/>
            <a:ext cx="6967140" cy="4896000"/>
          </a:xfrm>
          <a:prstGeom prst="rect">
            <a:avLst/>
          </a:prstGeom>
        </p:spPr>
      </p:pic>
      <p:sp>
        <p:nvSpPr>
          <p:cNvPr id="5" name="テキスト ボックス 4">
            <a:extLst>
              <a:ext uri="{FF2B5EF4-FFF2-40B4-BE49-F238E27FC236}">
                <a16:creationId xmlns:a16="http://schemas.microsoft.com/office/drawing/2014/main" id="{38FBC325-4776-4212-A6B9-F5127F2917BF}"/>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B2D381AF-C20B-482C-8456-16E7BF9F055D}"/>
              </a:ext>
            </a:extLst>
          </p:cNvPr>
          <p:cNvSpPr txBox="1"/>
          <p:nvPr/>
        </p:nvSpPr>
        <p:spPr>
          <a:xfrm>
            <a:off x="295710" y="884578"/>
            <a:ext cx="8348560"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4-14.</a:t>
            </a:r>
            <a:r>
              <a:rPr lang="ja-JP" altLang="en-US" sz="1400" dirty="0">
                <a:latin typeface="メイリオ" panose="020B0604030504040204" pitchFamily="50" charset="-128"/>
                <a:ea typeface="メイリオ" panose="020B0604030504040204" pitchFamily="50" charset="-128"/>
              </a:rPr>
              <a:t> 下記赤枠のステージング モード有効化を選択し、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インストール</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p>
        </p:txBody>
      </p:sp>
      <p:sp>
        <p:nvSpPr>
          <p:cNvPr id="9" name="テキスト ボックス 8">
            <a:extLst>
              <a:ext uri="{FF2B5EF4-FFF2-40B4-BE49-F238E27FC236}">
                <a16:creationId xmlns:a16="http://schemas.microsoft.com/office/drawing/2014/main" id="{70F76AEB-D464-4961-A127-538F3B44C686}"/>
              </a:ext>
            </a:extLst>
          </p:cNvPr>
          <p:cNvSpPr txBox="1"/>
          <p:nvPr/>
        </p:nvSpPr>
        <p:spPr>
          <a:xfrm>
            <a:off x="7920470" y="1696742"/>
            <a:ext cx="4060248" cy="1200329"/>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同項目については下記を参照ください。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ページの構成および確認</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https://docs.microsoft.com/ja-jp/azure/active-directory/hybrid/how-to-connect-install-custom#configure-and-verify-pages</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72115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4ECDCE5C-0F52-4C02-B2F8-ED4A6D8D40E5}"/>
              </a:ext>
            </a:extLst>
          </p:cNvPr>
          <p:cNvPicPr>
            <a:picLocks noChangeAspect="1"/>
          </p:cNvPicPr>
          <p:nvPr/>
        </p:nvPicPr>
        <p:blipFill>
          <a:blip r:embed="rId2"/>
          <a:stretch>
            <a:fillRect/>
          </a:stretch>
        </p:blipFill>
        <p:spPr>
          <a:xfrm>
            <a:off x="814085" y="1838685"/>
            <a:ext cx="6767543" cy="4755738"/>
          </a:xfrm>
          <a:prstGeom prst="rect">
            <a:avLst/>
          </a:prstGeom>
        </p:spPr>
      </p:pic>
      <p:sp>
        <p:nvSpPr>
          <p:cNvPr id="5" name="テキスト ボックス 4">
            <a:extLst>
              <a:ext uri="{FF2B5EF4-FFF2-40B4-BE49-F238E27FC236}">
                <a16:creationId xmlns:a16="http://schemas.microsoft.com/office/drawing/2014/main" id="{5D39BB9C-C3B3-4C3B-9949-2595C1AA7DEC}"/>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インストール </a:t>
            </a:r>
            <a:r>
              <a:rPr lang="en-US" altLang="ja-JP"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ステージング モード有効</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594D387-2508-4295-B0E8-BDEE102AF462}"/>
              </a:ext>
            </a:extLst>
          </p:cNvPr>
          <p:cNvSpPr txBox="1"/>
          <p:nvPr/>
        </p:nvSpPr>
        <p:spPr>
          <a:xfrm>
            <a:off x="295710" y="884578"/>
            <a:ext cx="11685008" cy="95410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4-15.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画面内に記載のとおり、デバイス ライトバック構成などの設定は同画面終了後に再度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ウィザードを実行し、設定する必要があります。</a:t>
            </a:r>
            <a:endParaRPr lang="en-US" altLang="ja-JP"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902CD1F-5DE2-4771-B8D6-5FA8D9B8517D}"/>
              </a:ext>
            </a:extLst>
          </p:cNvPr>
          <p:cNvSpPr txBox="1"/>
          <p:nvPr/>
        </p:nvSpPr>
        <p:spPr>
          <a:xfrm>
            <a:off x="7920470" y="2402136"/>
            <a:ext cx="4060248" cy="156966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デバイス オプションの設定は下記をご参照ください。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パート </a:t>
            </a:r>
            <a:r>
              <a:rPr lang="en-US" altLang="ja-JP" sz="1200" dirty="0">
                <a:latin typeface="メイリオ" panose="020B0604030504040204" pitchFamily="50" charset="-128"/>
                <a:ea typeface="メイリオ" panose="020B0604030504040204" pitchFamily="50" charset="-128"/>
              </a:rPr>
              <a:t>2: Azure AD Connect </a:t>
            </a:r>
            <a:r>
              <a:rPr lang="ja-JP" altLang="en-US" sz="1200" dirty="0">
                <a:latin typeface="メイリオ" panose="020B0604030504040204" pitchFamily="50" charset="-128"/>
                <a:ea typeface="メイリオ" panose="020B0604030504040204" pitchFamily="50" charset="-128"/>
              </a:rPr>
              <a:t>でのデバイス ライトバックを有効にする</a:t>
            </a:r>
          </a:p>
          <a:p>
            <a:r>
              <a:rPr lang="en-US" altLang="ja-JP" sz="1200" dirty="0">
                <a:latin typeface="メイリオ" panose="020B0604030504040204" pitchFamily="50" charset="-128"/>
                <a:ea typeface="メイリオ" panose="020B0604030504040204" pitchFamily="50" charset="-128"/>
                <a:hlinkClick r:id="rId3"/>
              </a:rPr>
              <a:t>https://docs.microsoft.com/ja-jp/azure/active-directory/hybrid/how-to-connect-device-writeback#part-2-enable-device-writeback-in-azure-ad-connect</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46522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a:t>
            </a:r>
            <a:r>
              <a:rPr lang="ja-JP" altLang="en-US" b="1" dirty="0">
                <a:latin typeface="Meiryo UI" panose="020B0604030504040204" pitchFamily="50" charset="-128"/>
                <a:ea typeface="Meiryo UI" panose="020B0604030504040204" pitchFamily="50" charset="-128"/>
              </a:rPr>
              <a:t> </a:t>
            </a:r>
            <a:r>
              <a:rPr lang="en-US" altLang="ja-JP" sz="1800" b="1" dirty="0">
                <a:latin typeface="Meiryo UI" panose="020B0604030504040204" pitchFamily="50" charset="-128"/>
                <a:ea typeface="Meiryo UI" panose="020B0604030504040204" pitchFamily="50" charset="-128"/>
              </a:rPr>
              <a:t>Server B </a:t>
            </a:r>
            <a:r>
              <a:rPr lang="ja-JP" altLang="en-US" sz="1800" b="1" dirty="0">
                <a:latin typeface="Meiryo UI" panose="020B0604030504040204" pitchFamily="50" charset="-128"/>
                <a:ea typeface="Meiryo UI" panose="020B0604030504040204" pitchFamily="50" charset="-128"/>
              </a:rPr>
              <a:t>で動作状況を確認します</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518143"/>
            <a:ext cx="8348560"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5-1. </a:t>
            </a:r>
            <a:r>
              <a:rPr lang="ja-JP" altLang="en-US" sz="1400" b="1" dirty="0">
                <a:latin typeface="メイリオ" panose="020B0604030504040204" pitchFamily="50" charset="-128"/>
                <a:ea typeface="メイリオ" panose="020B0604030504040204" pitchFamily="50" charset="-128"/>
              </a:rPr>
              <a:t>同期処理結果を </a:t>
            </a:r>
            <a:r>
              <a:rPr lang="en-US" altLang="ja-JP" sz="1400" b="1" dirty="0" err="1">
                <a:latin typeface="メイリオ" panose="020B0604030504040204" pitchFamily="50" charset="-128"/>
                <a:ea typeface="メイリオ" panose="020B0604030504040204" pitchFamily="50" charset="-128"/>
              </a:rPr>
              <a:t>CSExport</a:t>
            </a:r>
            <a:r>
              <a:rPr lang="en-US" altLang="ja-JP" sz="1400" b="1" dirty="0">
                <a:latin typeface="メイリオ" panose="020B0604030504040204" pitchFamily="50" charset="-128"/>
                <a:ea typeface="メイリオ" panose="020B0604030504040204" pitchFamily="50" charset="-128"/>
              </a:rPr>
              <a:t> Analyzer </a:t>
            </a:r>
            <a:r>
              <a:rPr lang="ja-JP" altLang="en-US" sz="1400" b="1" dirty="0">
                <a:latin typeface="メイリオ" panose="020B0604030504040204" pitchFamily="50" charset="-128"/>
                <a:ea typeface="メイリオ" panose="020B0604030504040204" pitchFamily="50" charset="-128"/>
              </a:rPr>
              <a:t>で出力したファイル内容を確認します。</a:t>
            </a:r>
            <a:endParaRPr lang="en-US" altLang="ja-JP" sz="1400" b="1"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95710" y="3512345"/>
            <a:ext cx="8348560"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5-2.</a:t>
            </a:r>
            <a:r>
              <a:rPr lang="ja-JP" altLang="en-US" sz="1400" b="1" dirty="0">
                <a:latin typeface="メイリオ" panose="020B0604030504040204" pitchFamily="50" charset="-128"/>
                <a:ea typeface="メイリオ" panose="020B0604030504040204" pitchFamily="50" charset="-128"/>
              </a:rPr>
              <a:t> アップグレード前に実施した </a:t>
            </a:r>
            <a:r>
              <a:rPr lang="en-US" altLang="ja-JP" sz="1400" b="1" dirty="0">
                <a:latin typeface="メイリオ" panose="020B0604030504040204" pitchFamily="50" charset="-128"/>
                <a:ea typeface="メイリオ" panose="020B0604030504040204" pitchFamily="50" charset="-128"/>
              </a:rPr>
              <a:t>1 </a:t>
            </a:r>
            <a:r>
              <a:rPr lang="ja-JP" altLang="en-US" sz="1400" b="1" dirty="0">
                <a:latin typeface="メイリオ" panose="020B0604030504040204" pitchFamily="50" charset="-128"/>
                <a:ea typeface="メイリオ" panose="020B0604030504040204" pitchFamily="50" charset="-128"/>
              </a:rPr>
              <a:t>の手順同様に各情報を確認し、問題がないことを確認します。</a:t>
            </a:r>
            <a:endParaRPr lang="en-US" altLang="ja-JP" sz="1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43F4E165-AA73-C384-5271-34B8DC877DA6}"/>
              </a:ext>
            </a:extLst>
          </p:cNvPr>
          <p:cNvSpPr txBox="1"/>
          <p:nvPr/>
        </p:nvSpPr>
        <p:spPr>
          <a:xfrm>
            <a:off x="417702" y="1972490"/>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CSExport</a:t>
            </a:r>
            <a:r>
              <a:rPr lang="en-US" altLang="ja-JP" sz="1400" dirty="0">
                <a:latin typeface="メイリオ" panose="020B0604030504040204" pitchFamily="50" charset="-128"/>
                <a:ea typeface="メイリオ" panose="020B0604030504040204" pitchFamily="50" charset="-128"/>
              </a:rPr>
              <a:t> Analyzer</a:t>
            </a:r>
            <a:r>
              <a:rPr lang="ja-JP" altLang="en-US" sz="1400" dirty="0">
                <a:latin typeface="メイリオ" panose="020B0604030504040204" pitchFamily="50" charset="-128"/>
                <a:ea typeface="メイリオ" panose="020B0604030504040204" pitchFamily="50" charset="-128"/>
              </a:rPr>
              <a:t>を利用して比較する方法もあります。詳細はこちらのブログをご覧ください。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 </a:t>
            </a:r>
            <a:r>
              <a:rPr lang="ja-JP" altLang="en-US" sz="1400" dirty="0">
                <a:latin typeface="メイリオ" panose="020B0604030504040204" pitchFamily="50" charset="-128"/>
                <a:ea typeface="メイリオ" panose="020B0604030504040204" pitchFamily="50" charset="-128"/>
              </a:rPr>
              <a:t>どうやって大きな作業に向けた事前確認で安心できるの？」の項目に記載があります。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hlinkClick r:id="rId2"/>
              </a:rPr>
              <a:t>ステージング サーバーのすゝめ </a:t>
            </a:r>
            <a:r>
              <a:rPr lang="en-US" altLang="ja-JP" sz="1400" dirty="0">
                <a:latin typeface="メイリオ" panose="020B0604030504040204" pitchFamily="50" charset="-128"/>
                <a:ea typeface="メイリオ" panose="020B0604030504040204" pitchFamily="50" charset="-128"/>
                <a:hlinkClick r:id="rId2"/>
              </a:rPr>
              <a:t>| Japan Azure Identity Support Blog (jpazureid.github.io)</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167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10337456"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6-1. </a:t>
            </a:r>
            <a:r>
              <a:rPr lang="ja-JP" altLang="en-US" sz="1400" dirty="0">
                <a:latin typeface="メイリオ" panose="020B0604030504040204" pitchFamily="50" charset="-128"/>
                <a:ea typeface="メイリオ" panose="020B0604030504040204" pitchFamily="50" charset="-128"/>
              </a:rPr>
              <a:t>既存環境の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にて、</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2139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B4B3D405-69E0-4B1D-1AC6-B2EA3339210F}"/>
              </a:ext>
            </a:extLst>
          </p:cNvPr>
          <p:cNvSpPr txBox="1"/>
          <p:nvPr/>
        </p:nvSpPr>
        <p:spPr>
          <a:xfrm>
            <a:off x="295712" y="624303"/>
            <a:ext cx="11356596" cy="923330"/>
          </a:xfrm>
          <a:prstGeom prst="rect">
            <a:avLst/>
          </a:prstGeom>
          <a:noFill/>
        </p:spPr>
        <p:txBody>
          <a:bodyPr wrap="square">
            <a:spAutoFit/>
          </a:bodyPr>
          <a:lstStyle/>
          <a:p>
            <a:r>
              <a:rPr lang="ja-JP" altLang="en-US" b="1" dirty="0"/>
              <a:t>現在のバージョン確認方法</a:t>
            </a:r>
          </a:p>
          <a:p>
            <a:endParaRPr lang="en-US" altLang="ja-JP" dirty="0"/>
          </a:p>
          <a:p>
            <a:endParaRPr lang="ja-JP" altLang="en-US" dirty="0"/>
          </a:p>
        </p:txBody>
      </p:sp>
      <p:sp>
        <p:nvSpPr>
          <p:cNvPr id="7" name="テキスト ボックス 6">
            <a:extLst>
              <a:ext uri="{FF2B5EF4-FFF2-40B4-BE49-F238E27FC236}">
                <a16:creationId xmlns:a16="http://schemas.microsoft.com/office/drawing/2014/main" id="{566BB3A8-0653-2EAA-D27D-1F324FAB76DC}"/>
              </a:ext>
            </a:extLst>
          </p:cNvPr>
          <p:cNvSpPr txBox="1"/>
          <p:nvPr/>
        </p:nvSpPr>
        <p:spPr>
          <a:xfrm>
            <a:off x="1185806" y="1547701"/>
            <a:ext cx="8172798" cy="954107"/>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Azure AD Connect </a:t>
            </a:r>
            <a:r>
              <a:rPr kumimoji="1" lang="ja-JP" altLang="en-US" sz="1400" dirty="0">
                <a:latin typeface="メイリオ" panose="020B0604030504040204" pitchFamily="50" charset="-128"/>
                <a:ea typeface="メイリオ" panose="020B0604030504040204" pitchFamily="50" charset="-128"/>
              </a:rPr>
              <a:t>サーバーにログオンし、</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コントロール パネル</a:t>
            </a:r>
            <a:r>
              <a:rPr kumimoji="1" lang="en-US" altLang="ja-JP" sz="1400" dirty="0">
                <a:latin typeface="メイリオ" panose="020B0604030504040204" pitchFamily="50" charset="-128"/>
                <a:ea typeface="メイリオ" panose="020B0604030504040204" pitchFamily="50" charset="-128"/>
              </a:rPr>
              <a:t>] – [</a:t>
            </a:r>
            <a:r>
              <a:rPr kumimoji="1" lang="ja-JP" altLang="en-US" sz="1400" dirty="0">
                <a:latin typeface="メイリオ" panose="020B0604030504040204" pitchFamily="50" charset="-128"/>
                <a:ea typeface="メイリオ" panose="020B0604030504040204" pitchFamily="50" charset="-128"/>
              </a:rPr>
              <a:t>プログラム</a:t>
            </a:r>
            <a:r>
              <a:rPr kumimoji="1" lang="en-US" altLang="ja-JP" sz="1400" dirty="0">
                <a:latin typeface="メイリオ" panose="020B0604030504040204" pitchFamily="50" charset="-128"/>
                <a:ea typeface="メイリオ" panose="020B0604030504040204" pitchFamily="50" charset="-128"/>
              </a:rPr>
              <a:t>] – [</a:t>
            </a:r>
            <a:r>
              <a:rPr kumimoji="1" lang="ja-JP" altLang="en-US" sz="1400" dirty="0">
                <a:latin typeface="メイリオ" panose="020B0604030504040204" pitchFamily="50" charset="-128"/>
                <a:ea typeface="メイリオ" panose="020B0604030504040204" pitchFamily="50" charset="-128"/>
              </a:rPr>
              <a:t>プログラムのアンインストール</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 を開きます。</a:t>
            </a:r>
            <a:br>
              <a:rPr kumimoji="1" lang="en-US" altLang="ja-JP" sz="1400" dirty="0">
                <a:latin typeface="メイリオ" panose="020B0604030504040204" pitchFamily="50" charset="-128"/>
                <a:ea typeface="メイリオ" panose="020B0604030504040204" pitchFamily="50" charset="-128"/>
              </a:rPr>
            </a:b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Microsoft Azure AD Connect </a:t>
            </a:r>
            <a:r>
              <a:rPr kumimoji="1" lang="ja-JP" altLang="en-US" sz="1400" dirty="0">
                <a:latin typeface="メイリオ" panose="020B0604030504040204" pitchFamily="50" charset="-128"/>
                <a:ea typeface="メイリオ" panose="020B0604030504040204" pitchFamily="50" charset="-128"/>
              </a:rPr>
              <a:t>と表示されている行のバージョンを確認してください。</a:t>
            </a:r>
          </a:p>
        </p:txBody>
      </p:sp>
      <p:pic>
        <p:nvPicPr>
          <p:cNvPr id="9" name="図 8">
            <a:extLst>
              <a:ext uri="{FF2B5EF4-FFF2-40B4-BE49-F238E27FC236}">
                <a16:creationId xmlns:a16="http://schemas.microsoft.com/office/drawing/2014/main" id="{9D13E6F9-0247-8AD8-6376-61DAA479DF1A}"/>
              </a:ext>
            </a:extLst>
          </p:cNvPr>
          <p:cNvPicPr>
            <a:picLocks noChangeAspect="1"/>
          </p:cNvPicPr>
          <p:nvPr/>
        </p:nvPicPr>
        <p:blipFill>
          <a:blip r:embed="rId2"/>
          <a:stretch>
            <a:fillRect/>
          </a:stretch>
        </p:blipFill>
        <p:spPr>
          <a:xfrm>
            <a:off x="1953929" y="2629125"/>
            <a:ext cx="8489416" cy="3604572"/>
          </a:xfrm>
          <a:prstGeom prst="rect">
            <a:avLst/>
          </a:prstGeom>
        </p:spPr>
      </p:pic>
    </p:spTree>
    <p:extLst>
      <p:ext uri="{BB962C8B-B14F-4D97-AF65-F5344CB8AC3E}">
        <p14:creationId xmlns:p14="http://schemas.microsoft.com/office/powerpoint/2010/main" val="406819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6-2.</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追加のタスク</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ステージングモードの構成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253795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98704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E534182-8D78-43C7-8788-61BA7F314A0B}"/>
              </a:ext>
            </a:extLst>
          </p:cNvPr>
          <p:cNvPicPr>
            <a:picLocks noChangeAspect="1"/>
          </p:cNvPicPr>
          <p:nvPr/>
        </p:nvPicPr>
        <p:blipFill>
          <a:blip r:embed="rId2"/>
          <a:stretch>
            <a:fillRect/>
          </a:stretch>
        </p:blipFill>
        <p:spPr>
          <a:xfrm>
            <a:off x="826261" y="1436476"/>
            <a:ext cx="6960807"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モードを有効にする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49575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D1CB167-6CDB-4719-B76B-F392252AE839}"/>
              </a:ext>
            </a:extLst>
          </p:cNvPr>
          <p:cNvPicPr>
            <a:picLocks noChangeAspect="1"/>
          </p:cNvPicPr>
          <p:nvPr/>
        </p:nvPicPr>
        <p:blipFill>
          <a:blip r:embed="rId2"/>
          <a:stretch>
            <a:fillRect/>
          </a:stretch>
        </p:blipFill>
        <p:spPr>
          <a:xfrm>
            <a:off x="826261"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09" y="884578"/>
            <a:ext cx="9388221"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構成が完了したら、同期プロセスを開始する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134963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3" name="図 2">
            <a:extLst>
              <a:ext uri="{FF2B5EF4-FFF2-40B4-BE49-F238E27FC236}">
                <a16:creationId xmlns:a16="http://schemas.microsoft.com/office/drawing/2014/main" id="{75704D92-5125-42EA-1117-088AB27368D9}"/>
              </a:ext>
            </a:extLst>
          </p:cNvPr>
          <p:cNvPicPr>
            <a:picLocks noChangeAspect="1"/>
          </p:cNvPicPr>
          <p:nvPr/>
        </p:nvPicPr>
        <p:blipFill>
          <a:blip r:embed="rId2"/>
          <a:stretch>
            <a:fillRect/>
          </a:stretch>
        </p:blipFill>
        <p:spPr>
          <a:xfrm>
            <a:off x="800586" y="1444024"/>
            <a:ext cx="6736664" cy="4701947"/>
          </a:xfrm>
          <a:prstGeom prst="rect">
            <a:avLst/>
          </a:prstGeom>
        </p:spPr>
      </p:pic>
    </p:spTree>
    <p:extLst>
      <p:ext uri="{BB962C8B-B14F-4D97-AF65-F5344CB8AC3E}">
        <p14:creationId xmlns:p14="http://schemas.microsoft.com/office/powerpoint/2010/main" val="898507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1006749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7-1. </a:t>
            </a:r>
            <a:r>
              <a:rPr lang="ja-JP" altLang="en-US" sz="1400" dirty="0">
                <a:latin typeface="メイリオ" panose="020B0604030504040204" pitchFamily="50" charset="-128"/>
                <a:ea typeface="メイリオ" panose="020B0604030504040204" pitchFamily="50" charset="-128"/>
              </a:rPr>
              <a:t>既存環境の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にて、</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77197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7-2.</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追加のタスク</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ステージングモードの構成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12852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97841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5B8292D-CFD2-40BB-8577-1CF846CFD9CE}"/>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モードを有効にする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のチェックを無効化し、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88017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D1CB167-6CDB-4719-B76B-F392252AE839}"/>
              </a:ext>
            </a:extLst>
          </p:cNvPr>
          <p:cNvPicPr>
            <a:picLocks noChangeAspect="1"/>
          </p:cNvPicPr>
          <p:nvPr/>
        </p:nvPicPr>
        <p:blipFill>
          <a:blip r:embed="rId2"/>
          <a:stretch>
            <a:fillRect/>
          </a:stretch>
        </p:blipFill>
        <p:spPr>
          <a:xfrm>
            <a:off x="826261"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09" y="884578"/>
            <a:ext cx="9597227"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構成が完了したら、同期プロセスを開始する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232918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sp>
        <p:nvSpPr>
          <p:cNvPr id="9" name="テキスト ボックス 8">
            <a:extLst>
              <a:ext uri="{FF2B5EF4-FFF2-40B4-BE49-F238E27FC236}">
                <a16:creationId xmlns:a16="http://schemas.microsoft.com/office/drawing/2014/main" id="{C21F40E6-B99E-4C74-AFF5-FC37BB4577B8}"/>
              </a:ext>
            </a:extLst>
          </p:cNvPr>
          <p:cNvSpPr txBox="1"/>
          <p:nvPr/>
        </p:nvSpPr>
        <p:spPr>
          <a:xfrm>
            <a:off x="650275" y="4778904"/>
            <a:ext cx="9978676" cy="1384995"/>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本手順では、 </a:t>
            </a:r>
            <a:r>
              <a:rPr lang="en-US" altLang="ja-JP" sz="1400" dirty="0">
                <a:latin typeface="メイリオ" panose="020B0604030504040204" pitchFamily="50" charset="-128"/>
                <a:ea typeface="メイリオ" panose="020B0604030504040204" pitchFamily="50" charset="-128"/>
              </a:rPr>
              <a:t>Azure AD Connect v2.x </a:t>
            </a:r>
            <a:r>
              <a:rPr lang="ja-JP" altLang="en-US" sz="1400" dirty="0">
                <a:latin typeface="メイリオ" panose="020B0604030504040204" pitchFamily="50" charset="-128"/>
                <a:ea typeface="メイリオ" panose="020B0604030504040204" pitchFamily="50" charset="-128"/>
              </a:rPr>
              <a:t>から最新のバージョンへアップグレードしています。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アップグレード前のバージョンによって表示項目などが異なる場合がありますので、予めご留意ください。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なお、上記基本的なアップグレードの流れについては、現在のバージョンに関連なく同じです。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インストール ファイルは下記より入手し、それぞのサーバーに事前に配置してください。</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2"/>
              </a:rPr>
              <a:t>https://www.microsoft.com/en-us/download/details.aspx?id=47594</a:t>
            </a:r>
            <a:endParaRPr lang="en-US" altLang="ja-JP" sz="1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3A533A3D-C19B-4CB0-8E86-5ED8CFCB7197}"/>
              </a:ext>
            </a:extLst>
          </p:cNvPr>
          <p:cNvSpPr txBox="1"/>
          <p:nvPr/>
        </p:nvSpPr>
        <p:spPr>
          <a:xfrm>
            <a:off x="539692" y="1547633"/>
            <a:ext cx="9734696" cy="332398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下記の手順で実施します。</a:t>
            </a: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r>
              <a:rPr lang="ja-JP" altLang="en-US" sz="1400" dirty="0">
                <a:latin typeface="メイリオ" panose="020B0604030504040204" pitchFamily="50" charset="-128"/>
                <a:ea typeface="メイリオ" panose="020B0604030504040204" pitchFamily="50" charset="-128"/>
              </a:rPr>
              <a:t>既存環境の </a:t>
            </a: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にて、動作状況の確認などアップグレード前の事前確認を行います。</a:t>
            </a:r>
          </a:p>
          <a:p>
            <a:pPr marL="342900" indent="-342900">
              <a:buFont typeface="+mj-lt"/>
              <a:buAutoNum type="arabicPeriod"/>
            </a:pPr>
            <a:r>
              <a:rPr lang="ja-JP" altLang="en-US" sz="1400" dirty="0">
                <a:latin typeface="メイリオ" panose="020B0604030504040204" pitchFamily="50" charset="-128"/>
                <a:ea typeface="メイリオ" panose="020B0604030504040204" pitchFamily="50" charset="-128"/>
              </a:rPr>
              <a:t>カスタム同期ルールをはじめ、設定内容を保存します。</a:t>
            </a:r>
          </a:p>
          <a:p>
            <a:pPr marL="342900" indent="-342900">
              <a:buFont typeface="+mj-lt"/>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となる新しいサーバーを用意します。</a:t>
            </a:r>
          </a:p>
          <a:p>
            <a:pPr marL="342900" indent="-342900">
              <a:buFont typeface="+mj-lt"/>
              <a:buAutoNum type="arabicPeriod"/>
            </a:pPr>
            <a:r>
              <a:rPr lang="ja-JP" altLang="en-US" sz="1400" dirty="0">
                <a:latin typeface="メイリオ" panose="020B0604030504040204" pitchFamily="50" charset="-128"/>
                <a:ea typeface="メイリオ" panose="020B0604030504040204" pitchFamily="50" charset="-128"/>
              </a:rPr>
              <a:t>新規構築した </a:t>
            </a: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をインストールします。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モード有効</a:t>
            </a:r>
            <a:r>
              <a:rPr lang="en-US" altLang="ja-JP" sz="1400" dirty="0">
                <a:latin typeface="メイリオ" panose="020B0604030504040204" pitchFamily="50" charset="-128"/>
                <a:ea typeface="メイリオ" panose="020B0604030504040204" pitchFamily="50" charset="-128"/>
              </a:rPr>
              <a:t>)</a:t>
            </a:r>
          </a:p>
          <a:p>
            <a:pPr marL="342900" indent="-342900">
              <a:buFont typeface="+mj-lt"/>
              <a:buAutoNum type="arabicPeriod"/>
            </a:pPr>
            <a:r>
              <a:rPr lang="en-US" altLang="ja-JP" sz="1400" dirty="0">
                <a:latin typeface="メイリオ" panose="020B0604030504040204" pitchFamily="50" charset="-128"/>
                <a:ea typeface="メイリオ" panose="020B0604030504040204" pitchFamily="50" charset="-128"/>
              </a:rPr>
              <a:t>Server B </a:t>
            </a:r>
            <a:r>
              <a:rPr lang="ja-JP" altLang="en-US" sz="1400" dirty="0">
                <a:latin typeface="メイリオ" panose="020B0604030504040204" pitchFamily="50" charset="-128"/>
                <a:ea typeface="メイリオ" panose="020B0604030504040204" pitchFamily="50" charset="-128"/>
              </a:rPr>
              <a:t>で動作状況を確認します。</a:t>
            </a: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のステージング モードを有効化します。</a:t>
            </a:r>
          </a:p>
          <a:p>
            <a:pPr marL="342900" indent="-342900">
              <a:buFont typeface="+mj-lt"/>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のステージング モードを無効化し、アクティブにします。</a:t>
            </a: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のインプレース アップグレードを行います。</a:t>
            </a:r>
          </a:p>
          <a:p>
            <a:pPr marL="342900" indent="-342900">
              <a:buFont typeface="+mj-lt"/>
              <a:buAutoNum type="arabicPeriod"/>
            </a:pPr>
            <a:r>
              <a:rPr lang="en-US" altLang="ja-JP" sz="1400" dirty="0">
                <a:latin typeface="メイリオ" panose="020B0604030504040204" pitchFamily="50" charset="-128"/>
                <a:ea typeface="メイリオ" panose="020B0604030504040204" pitchFamily="50" charset="-128"/>
              </a:rPr>
              <a:t>Server A </a:t>
            </a:r>
            <a:r>
              <a:rPr lang="ja-JP" altLang="en-US" sz="1400" dirty="0">
                <a:latin typeface="メイリオ" panose="020B0604030504040204" pitchFamily="50" charset="-128"/>
                <a:ea typeface="メイリオ" panose="020B0604030504040204" pitchFamily="50" charset="-128"/>
              </a:rPr>
              <a:t>で動作状況を確認します。</a:t>
            </a:r>
          </a:p>
          <a:p>
            <a:pPr marL="342900" indent="-342900">
              <a:buFont typeface="+mj-lt"/>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Font typeface="+mj-lt"/>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03248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モードを無効化し、アクティブにします。</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3" name="図 2">
            <a:extLst>
              <a:ext uri="{FF2B5EF4-FFF2-40B4-BE49-F238E27FC236}">
                <a16:creationId xmlns:a16="http://schemas.microsoft.com/office/drawing/2014/main" id="{3FBBC93D-C8F7-B1F2-B6F8-A034D2A12160}"/>
              </a:ext>
            </a:extLst>
          </p:cNvPr>
          <p:cNvPicPr>
            <a:picLocks noChangeAspect="1"/>
          </p:cNvPicPr>
          <p:nvPr/>
        </p:nvPicPr>
        <p:blipFill>
          <a:blip r:embed="rId2"/>
          <a:stretch>
            <a:fillRect/>
          </a:stretch>
        </p:blipFill>
        <p:spPr>
          <a:xfrm>
            <a:off x="1083494" y="1526503"/>
            <a:ext cx="6842659" cy="4839355"/>
          </a:xfrm>
          <a:prstGeom prst="rect">
            <a:avLst/>
          </a:prstGeom>
        </p:spPr>
      </p:pic>
    </p:spTree>
    <p:extLst>
      <p:ext uri="{BB962C8B-B14F-4D97-AF65-F5344CB8AC3E}">
        <p14:creationId xmlns:p14="http://schemas.microsoft.com/office/powerpoint/2010/main" val="2196139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4"/>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A8C84619-E1F1-3FEA-9751-B7A013EB5986}"/>
              </a:ext>
            </a:extLst>
          </p:cNvPr>
          <p:cNvSpPr txBox="1"/>
          <p:nvPr/>
        </p:nvSpPr>
        <p:spPr>
          <a:xfrm>
            <a:off x="8012125" y="1851133"/>
            <a:ext cx="3640183" cy="2246769"/>
          </a:xfrm>
          <a:prstGeom prst="rect">
            <a:avLst/>
          </a:prstGeom>
          <a:noFill/>
        </p:spPr>
        <p:txBody>
          <a:bodyPr wrap="square">
            <a:spAutoFit/>
          </a:bodyPr>
          <a:lstStyle/>
          <a:p>
            <a:r>
              <a:rPr lang="ja-JP" altLang="en-US" sz="1400" dirty="0">
                <a:solidFill>
                  <a:srgbClr val="FF0000"/>
                </a:solidFill>
                <a:latin typeface="メイリオ" panose="020B0604030504040204" pitchFamily="50" charset="-128"/>
                <a:ea typeface="メイリオ" panose="020B0604030504040204" pitchFamily="50" charset="-128"/>
              </a:rPr>
              <a:t>注意！</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新しいバージョンの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ファイルを実行した時点で、新しいバージョンの </a:t>
            </a:r>
            <a:r>
              <a:rPr lang="en-US" altLang="ja-JP" sz="1400" dirty="0">
                <a:latin typeface="メイリオ" panose="020B0604030504040204" pitchFamily="50" charset="-128"/>
                <a:ea typeface="メイリオ" panose="020B0604030504040204" pitchFamily="50" charset="-128"/>
              </a:rPr>
              <a:t>AADC </a:t>
            </a:r>
            <a:r>
              <a:rPr lang="ja-JP" altLang="en-US" sz="1400" dirty="0">
                <a:latin typeface="メイリオ" panose="020B0604030504040204" pitchFamily="50" charset="-128"/>
                <a:ea typeface="メイリオ" panose="020B0604030504040204" pitchFamily="50" charset="-128"/>
              </a:rPr>
              <a:t>がインストールされています。</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この画面が表示された後、元のバージョンに戻したり、他の設定画面を表示させたりすることはできないためご留意ください。</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7574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a:latin typeface="Meiryo UI" panose="020B0604030504040204" pitchFamily="50" charset="-128"/>
                <a:ea typeface="Meiryo UI" panose="020B0604030504040204" pitchFamily="50" charset="-128"/>
              </a:rPr>
              <a:t>8-2.</a:t>
            </a:r>
            <a:r>
              <a:rPr lang="en-US" altLang="ja-JP" sz="140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54471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92756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87AF300-B7D6-4482-8BBB-29782848E3A5}"/>
              </a:ext>
            </a:extLst>
          </p:cNvPr>
          <p:cNvPicPr>
            <a:picLocks noChangeAspect="1"/>
          </p:cNvPicPr>
          <p:nvPr/>
        </p:nvPicPr>
        <p:blipFill>
          <a:blip r:embed="rId2"/>
          <a:stretch>
            <a:fillRect/>
          </a:stretch>
        </p:blipFill>
        <p:spPr>
          <a:xfrm>
            <a:off x="834981" y="1462286"/>
            <a:ext cx="6939163"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ja-JP" altLang="en-US" sz="1800" b="1" dirty="0">
                <a:latin typeface="Meiryo UI" panose="020B0604030504040204" pitchFamily="50" charset="-128"/>
                <a:ea typeface="Meiryo UI" panose="020B0604030504040204" pitchFamily="50" charset="-128"/>
              </a:rPr>
              <a:t>既存環境の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8-4.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68676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9. Server A </a:t>
            </a:r>
            <a:r>
              <a:rPr lang="ja-JP" altLang="en-US" sz="1800" b="1" dirty="0">
                <a:latin typeface="Meiryo UI" panose="020B0604030504040204" pitchFamily="50" charset="-128"/>
                <a:ea typeface="Meiryo UI" panose="020B0604030504040204" pitchFamily="50" charset="-128"/>
              </a:rPr>
              <a:t>で動作状況を確認します</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573472"/>
            <a:ext cx="9156299" cy="523220"/>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9-1.</a:t>
            </a:r>
            <a:r>
              <a:rPr lang="ja-JP" altLang="en-US" sz="1400" b="1" dirty="0">
                <a:latin typeface="メイリオ" panose="020B0604030504040204" pitchFamily="50" charset="-128"/>
                <a:ea typeface="メイリオ" panose="020B0604030504040204" pitchFamily="50" charset="-128"/>
              </a:rPr>
              <a:t> 同期処理結果を </a:t>
            </a:r>
            <a:r>
              <a:rPr lang="en-US" altLang="ja-JP" sz="1400" b="1" dirty="0" err="1">
                <a:latin typeface="メイリオ" panose="020B0604030504040204" pitchFamily="50" charset="-128"/>
                <a:ea typeface="メイリオ" panose="020B0604030504040204" pitchFamily="50" charset="-128"/>
              </a:rPr>
              <a:t>CSExport</a:t>
            </a:r>
            <a:r>
              <a:rPr lang="en-US" altLang="ja-JP" sz="1400" b="1" dirty="0">
                <a:latin typeface="メイリオ" panose="020B0604030504040204" pitchFamily="50" charset="-128"/>
                <a:ea typeface="メイリオ" panose="020B0604030504040204" pitchFamily="50" charset="-128"/>
              </a:rPr>
              <a:t> Analyzer </a:t>
            </a:r>
            <a:r>
              <a:rPr lang="ja-JP" altLang="en-US" sz="1400" b="1" dirty="0">
                <a:latin typeface="メイリオ" panose="020B0604030504040204" pitchFamily="50" charset="-128"/>
                <a:ea typeface="メイリオ" panose="020B0604030504040204" pitchFamily="50" charset="-128"/>
              </a:rPr>
              <a:t>で出力したファイル内容を確認します。</a:t>
            </a:r>
            <a:endParaRPr lang="en-US" altLang="ja-JP" sz="1400" b="1" dirty="0">
              <a:latin typeface="メイリオ" panose="020B0604030504040204" pitchFamily="50" charset="-128"/>
              <a:ea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rPr>
              <a:t>       </a:t>
            </a:r>
            <a:endParaRPr lang="en-US" altLang="ja-JP" sz="14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95710" y="3609610"/>
            <a:ext cx="9156300"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9-2.</a:t>
            </a:r>
            <a:r>
              <a:rPr lang="ja-JP" altLang="en-US" sz="1400" b="1" dirty="0">
                <a:latin typeface="メイリオ" panose="020B0604030504040204" pitchFamily="50" charset="-128"/>
                <a:ea typeface="メイリオ" panose="020B0604030504040204" pitchFamily="50" charset="-128"/>
              </a:rPr>
              <a:t> アップグレード前に実施した </a:t>
            </a:r>
            <a:r>
              <a:rPr lang="en-US" altLang="ja-JP" sz="1400" b="1" dirty="0">
                <a:latin typeface="メイリオ" panose="020B0604030504040204" pitchFamily="50" charset="-128"/>
                <a:ea typeface="メイリオ" panose="020B0604030504040204" pitchFamily="50" charset="-128"/>
              </a:rPr>
              <a:t>1 </a:t>
            </a:r>
            <a:r>
              <a:rPr lang="ja-JP" altLang="en-US" sz="1400" b="1" dirty="0">
                <a:latin typeface="メイリオ" panose="020B0604030504040204" pitchFamily="50" charset="-128"/>
                <a:ea typeface="メイリオ" panose="020B0604030504040204" pitchFamily="50" charset="-128"/>
              </a:rPr>
              <a:t>の手順同様に各情報を確認し、問題がないことを確認します。</a:t>
            </a:r>
            <a:endParaRPr lang="en-US" altLang="ja-JP" sz="1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3E706B1-593F-2DFA-8D00-99BF1B32ACA9}"/>
              </a:ext>
            </a:extLst>
          </p:cNvPr>
          <p:cNvSpPr txBox="1"/>
          <p:nvPr/>
        </p:nvSpPr>
        <p:spPr>
          <a:xfrm>
            <a:off x="295710" y="2110729"/>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CSExport</a:t>
            </a:r>
            <a:r>
              <a:rPr lang="en-US" altLang="ja-JP" sz="1400" dirty="0">
                <a:latin typeface="メイリオ" panose="020B0604030504040204" pitchFamily="50" charset="-128"/>
                <a:ea typeface="メイリオ" panose="020B0604030504040204" pitchFamily="50" charset="-128"/>
              </a:rPr>
              <a:t> Analyzer</a:t>
            </a:r>
            <a:r>
              <a:rPr lang="ja-JP" altLang="en-US" sz="1400" dirty="0">
                <a:latin typeface="メイリオ" panose="020B0604030504040204" pitchFamily="50" charset="-128"/>
                <a:ea typeface="メイリオ" panose="020B0604030504040204" pitchFamily="50" charset="-128"/>
              </a:rPr>
              <a:t>を利用して比較する方法もあります。詳細はこちらのブログをご覧ください。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 </a:t>
            </a:r>
            <a:r>
              <a:rPr lang="ja-JP" altLang="en-US" sz="1400" dirty="0">
                <a:latin typeface="メイリオ" panose="020B0604030504040204" pitchFamily="50" charset="-128"/>
                <a:ea typeface="メイリオ" panose="020B0604030504040204" pitchFamily="50" charset="-128"/>
              </a:rPr>
              <a:t>どうやって大きな作業に向けた事前確認で安心できるの？」の項目に記載があります。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hlinkClick r:id="rId2"/>
              </a:rPr>
              <a:t>ステージング サーバーのすゝめ </a:t>
            </a:r>
            <a:r>
              <a:rPr lang="en-US" altLang="ja-JP" sz="1400" dirty="0">
                <a:latin typeface="メイリオ" panose="020B0604030504040204" pitchFamily="50" charset="-128"/>
                <a:ea typeface="メイリオ" panose="020B0604030504040204" pitchFamily="50" charset="-128"/>
                <a:hlinkClick r:id="rId2"/>
              </a:rPr>
              <a:t>| Japan Azure Identity Support Blog (jpazureid.github.io)</a:t>
            </a:r>
            <a:endParaRPr lang="en-US" altLang="ja-JP" sz="1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7A2DE5-BC80-3FAC-B638-66358EEE9790}"/>
              </a:ext>
            </a:extLst>
          </p:cNvPr>
          <p:cNvSpPr txBox="1"/>
          <p:nvPr/>
        </p:nvSpPr>
        <p:spPr>
          <a:xfrm>
            <a:off x="417702" y="4562425"/>
            <a:ext cx="11356595"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は </a:t>
            </a:r>
            <a:r>
              <a:rPr lang="en-US" altLang="ja-JP" sz="1400" dirty="0">
                <a:latin typeface="メイリオ" panose="020B0604030504040204" pitchFamily="50" charset="-128"/>
                <a:ea typeface="メイリオ" panose="020B0604030504040204" pitchFamily="50" charset="-128"/>
              </a:rPr>
              <a:t>1 </a:t>
            </a:r>
            <a:r>
              <a:rPr lang="ja-JP" altLang="en-US" sz="1400" dirty="0">
                <a:latin typeface="メイリオ" panose="020B0604030504040204" pitchFamily="50" charset="-128"/>
                <a:ea typeface="メイリオ" panose="020B0604030504040204" pitchFamily="50" charset="-128"/>
              </a:rPr>
              <a:t>台がアクティブ、その他が ステージング モード有効状態であれば、問題ありません。</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ステージング モードの切り替えを行う場合には、手順 </a:t>
            </a:r>
            <a:r>
              <a:rPr lang="en-US" altLang="ja-JP" sz="1400" dirty="0">
                <a:latin typeface="メイリオ" panose="020B0604030504040204" pitchFamily="50" charset="-128"/>
                <a:ea typeface="メイリオ" panose="020B0604030504040204" pitchFamily="50" charset="-128"/>
              </a:rPr>
              <a:t>6. 7. </a:t>
            </a:r>
            <a:r>
              <a:rPr lang="ja-JP" altLang="en-US" sz="1400" dirty="0">
                <a:latin typeface="メイリオ" panose="020B0604030504040204" pitchFamily="50" charset="-128"/>
                <a:ea typeface="メイリオ" panose="020B0604030504040204" pitchFamily="50" charset="-128"/>
              </a:rPr>
              <a:t>を参考にしてください。</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92262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ja-JP" altLang="en-US" sz="1800" b="1" dirty="0">
                <a:latin typeface="Meiryo UI" panose="020B0604030504040204" pitchFamily="50" charset="-128"/>
                <a:ea typeface="Meiryo UI" panose="020B0604030504040204" pitchFamily="50" charset="-128"/>
              </a:rPr>
              <a:t>参考情報</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683E9BB-142C-4A5F-8886-B0F9C20C54E9}"/>
              </a:ext>
            </a:extLst>
          </p:cNvPr>
          <p:cNvSpPr txBox="1"/>
          <p:nvPr/>
        </p:nvSpPr>
        <p:spPr>
          <a:xfrm>
            <a:off x="295710" y="884578"/>
            <a:ext cx="8348560"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下記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についてのトラブルシューティング方法をまとめた技術情報となります。</a:t>
            </a:r>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391876"/>
            <a:ext cx="11087637" cy="4616648"/>
          </a:xfrm>
          <a:prstGeom prst="rect">
            <a:avLst/>
          </a:prstGeom>
          <a:noFill/>
        </p:spPr>
        <p:txBody>
          <a:bodyPr wrap="square">
            <a:spAutoFit/>
          </a:bodyPr>
          <a:lstStyle/>
          <a:p>
            <a:r>
              <a:rPr lang="en-US" altLang="ja-JP" sz="1400" dirty="0" err="1">
                <a:latin typeface="メイリオ" panose="020B0604030504040204" pitchFamily="50" charset="-128"/>
                <a:ea typeface="メイリオ" panose="020B0604030504040204" pitchFamily="50" charset="-128"/>
              </a:rPr>
              <a:t>AzureAD</a:t>
            </a:r>
            <a:r>
              <a:rPr lang="en-US" altLang="ja-JP" sz="1400" dirty="0">
                <a:latin typeface="メイリオ" panose="020B0604030504040204" pitchFamily="50" charset="-128"/>
                <a:ea typeface="メイリオ" panose="020B0604030504040204" pitchFamily="50" charset="-128"/>
              </a:rPr>
              <a:t> Connect </a:t>
            </a:r>
            <a:r>
              <a:rPr lang="ja-JP" altLang="en-US" sz="1400" dirty="0">
                <a:latin typeface="メイリオ" panose="020B0604030504040204" pitchFamily="50" charset="-128"/>
                <a:ea typeface="メイリオ" panose="020B0604030504040204" pitchFamily="50" charset="-128"/>
              </a:rPr>
              <a:t>インストール時のソース アンカーに関する問題のトラブル シューティング</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hlinkClick r:id="rId2"/>
              </a:rPr>
              <a:t>https://learn.microsoft.com/ja-jp/azure/active-directory/hybrid/connect/tshoot-connect-source-anchor</a:t>
            </a: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接続性のトラブルシューティング</a:t>
            </a:r>
          </a:p>
          <a:p>
            <a:r>
              <a:rPr lang="en-US" altLang="ja-JP" sz="1400" dirty="0">
                <a:latin typeface="メイリオ" panose="020B0604030504040204" pitchFamily="50" charset="-128"/>
                <a:ea typeface="メイリオ" panose="020B0604030504040204" pitchFamily="50" charset="-128"/>
                <a:hlinkClick r:id="rId3"/>
              </a:rPr>
              <a:t>https://docs.microsoft.com/ja-jp/azure/active-directory/hybrid/tshoot-connect-connectivity</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同期中のエラーのトラブルシューティング</a:t>
            </a:r>
          </a:p>
          <a:p>
            <a:r>
              <a:rPr lang="en-US" altLang="ja-JP" sz="1400" dirty="0">
                <a:latin typeface="メイリオ" panose="020B0604030504040204" pitchFamily="50" charset="-128"/>
                <a:ea typeface="メイリオ" panose="020B0604030504040204" pitchFamily="50" charset="-128"/>
                <a:hlinkClick r:id="rId4"/>
              </a:rPr>
              <a:t>https://docs.microsoft.com/ja-jp/azure/active-directory/hybrid/tshoot-connect-sync-errors</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Sync </a:t>
            </a:r>
            <a:r>
              <a:rPr lang="ja-JP" altLang="en-US" sz="1400" dirty="0">
                <a:latin typeface="メイリオ" panose="020B0604030504040204" pitchFamily="50" charset="-128"/>
                <a:ea typeface="メイリオ" panose="020B0604030504040204" pitchFamily="50" charset="-128"/>
              </a:rPr>
              <a:t>を使用したオブジェクト同期のトラブルシューティング</a:t>
            </a:r>
          </a:p>
          <a:p>
            <a:r>
              <a:rPr lang="en-US" altLang="ja-JP" sz="1400" dirty="0">
                <a:latin typeface="メイリオ" panose="020B0604030504040204" pitchFamily="50" charset="-128"/>
                <a:ea typeface="メイリオ" panose="020B0604030504040204" pitchFamily="50" charset="-128"/>
                <a:hlinkClick r:id="rId5"/>
              </a:rPr>
              <a:t>https://docs.microsoft.com/ja-jp/azure/active-directory/hybrid/tshoot-connect-objectsync</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Sync </a:t>
            </a:r>
            <a:r>
              <a:rPr lang="ja-JP" altLang="en-US" sz="1400" dirty="0">
                <a:latin typeface="メイリオ" panose="020B0604030504040204" pitchFamily="50" charset="-128"/>
                <a:ea typeface="メイリオ" panose="020B0604030504040204" pitchFamily="50" charset="-128"/>
              </a:rPr>
              <a:t>を使用したパスワード ハッシュ同期のトラブルシューティング</a:t>
            </a:r>
          </a:p>
          <a:p>
            <a:r>
              <a:rPr lang="en-US" altLang="ja-JP" sz="1400" dirty="0">
                <a:latin typeface="メイリオ" panose="020B0604030504040204" pitchFamily="50" charset="-128"/>
                <a:ea typeface="メイリオ" panose="020B0604030504040204" pitchFamily="50" charset="-128"/>
                <a:hlinkClick r:id="rId6"/>
              </a:rPr>
              <a:t>https://docs.microsoft.com/ja-jp/azure/active-directory/hybrid/tshoot-connect-password-hash-synchronization</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Active Directory </a:t>
            </a:r>
            <a:r>
              <a:rPr lang="ja-JP" altLang="en-US" sz="1400" dirty="0">
                <a:latin typeface="メイリオ" panose="020B0604030504040204" pitchFamily="50" charset="-128"/>
                <a:ea typeface="メイリオ" panose="020B0604030504040204" pitchFamily="50" charset="-128"/>
              </a:rPr>
              <a:t>パススルー認証のトラブルシューティング</a:t>
            </a:r>
          </a:p>
          <a:p>
            <a:r>
              <a:rPr lang="en-US" altLang="ja-JP" sz="1400" dirty="0">
                <a:latin typeface="メイリオ" panose="020B0604030504040204" pitchFamily="50" charset="-128"/>
                <a:ea typeface="メイリオ" panose="020B0604030504040204" pitchFamily="50" charset="-128"/>
                <a:hlinkClick r:id="rId7"/>
              </a:rPr>
              <a:t>https://docs.microsoft.com/ja-jp/azure/active-directory/hybrid/tshoot-connect-pass-through-authentication</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トラブル シューティング タスクの実行方法</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8"/>
              </a:rPr>
              <a:t>https://learn.microsoft.com/ja-jp/azure/active-directory/hybrid/connect/tshoot-connect-objectsync#troubleshooting-task</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6555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4DD0BF5-7EAB-4E18-A2EE-F4972D6CE869}"/>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にて、動作状況の確認などアップグレード前の事前確認を行います。</a:t>
            </a:r>
          </a:p>
        </p:txBody>
      </p:sp>
      <p:sp>
        <p:nvSpPr>
          <p:cNvPr id="5" name="テキスト ボックス 4">
            <a:extLst>
              <a:ext uri="{FF2B5EF4-FFF2-40B4-BE49-F238E27FC236}">
                <a16:creationId xmlns:a16="http://schemas.microsoft.com/office/drawing/2014/main" id="{1F87C986-1724-49A9-9EE0-BD5992D9BBE5}"/>
              </a:ext>
            </a:extLst>
          </p:cNvPr>
          <p:cNvSpPr txBox="1"/>
          <p:nvPr/>
        </p:nvSpPr>
        <p:spPr>
          <a:xfrm>
            <a:off x="295712" y="884578"/>
            <a:ext cx="6094602"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1-1</a:t>
            </a:r>
            <a:r>
              <a:rPr lang="ja-JP" altLang="en-US" sz="1400" b="1" dirty="0">
                <a:latin typeface="Meiryo UI" panose="020B0604030504040204" pitchFamily="50" charset="-128"/>
                <a:ea typeface="Meiryo UI" panose="020B0604030504040204" pitchFamily="50" charset="-128"/>
              </a:rPr>
              <a:t>. 同期処理で問題が生じていないかを確認します。</a:t>
            </a:r>
          </a:p>
        </p:txBody>
      </p:sp>
      <p:pic>
        <p:nvPicPr>
          <p:cNvPr id="7" name="図 6">
            <a:extLst>
              <a:ext uri="{FF2B5EF4-FFF2-40B4-BE49-F238E27FC236}">
                <a16:creationId xmlns:a16="http://schemas.microsoft.com/office/drawing/2014/main" id="{C60D76A7-30E6-4FC2-9A5D-209AB65875E0}"/>
              </a:ext>
            </a:extLst>
          </p:cNvPr>
          <p:cNvPicPr>
            <a:picLocks noChangeAspect="1"/>
          </p:cNvPicPr>
          <p:nvPr/>
        </p:nvPicPr>
        <p:blipFill>
          <a:blip r:embed="rId2"/>
          <a:stretch>
            <a:fillRect/>
          </a:stretch>
        </p:blipFill>
        <p:spPr>
          <a:xfrm>
            <a:off x="367718" y="1253910"/>
            <a:ext cx="6704202" cy="5259388"/>
          </a:xfrm>
          <a:prstGeom prst="rect">
            <a:avLst/>
          </a:prstGeom>
        </p:spPr>
      </p:pic>
      <p:sp>
        <p:nvSpPr>
          <p:cNvPr id="9" name="テキスト ボックス 8">
            <a:extLst>
              <a:ext uri="{FF2B5EF4-FFF2-40B4-BE49-F238E27FC236}">
                <a16:creationId xmlns:a16="http://schemas.microsoft.com/office/drawing/2014/main" id="{FD5B5633-9080-4252-A0F6-B8BAAD687479}"/>
              </a:ext>
            </a:extLst>
          </p:cNvPr>
          <p:cNvSpPr txBox="1"/>
          <p:nvPr/>
        </p:nvSpPr>
        <p:spPr>
          <a:xfrm>
            <a:off x="7268361" y="1901044"/>
            <a:ext cx="4555921" cy="433965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手順</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Azure AD Connect </a:t>
            </a:r>
            <a:r>
              <a:rPr lang="ja-JP" altLang="en-US" sz="1200" dirty="0">
                <a:latin typeface="メイリオ" panose="020B0604030504040204" pitchFamily="50" charset="-128"/>
                <a:ea typeface="メイリオ" panose="020B0604030504040204" pitchFamily="50" charset="-128"/>
              </a:rPr>
              <a:t>サーバーにログオンします。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[Synchronization Service]</a:t>
            </a:r>
            <a:r>
              <a:rPr lang="ja-JP" altLang="en-US" sz="1200" dirty="0">
                <a:latin typeface="メイリオ" panose="020B0604030504040204" pitchFamily="50" charset="-128"/>
                <a:ea typeface="メイリオ" panose="020B0604030504040204" pitchFamily="50" charset="-128"/>
              </a:rPr>
              <a:t> から </a:t>
            </a:r>
            <a:r>
              <a:rPr lang="en-US" altLang="ja-JP" sz="1200" dirty="0">
                <a:latin typeface="メイリオ" panose="020B0604030504040204" pitchFamily="50" charset="-128"/>
                <a:ea typeface="メイリオ" panose="020B0604030504040204" pitchFamily="50" charset="-128"/>
              </a:rPr>
              <a:t>Synchronization Service Manager </a:t>
            </a:r>
            <a:r>
              <a:rPr lang="ja-JP" altLang="en-US" sz="1200" dirty="0">
                <a:latin typeface="メイリオ" panose="020B0604030504040204" pitchFamily="50" charset="-128"/>
                <a:ea typeface="メイリオ" panose="020B0604030504040204" pitchFamily="50" charset="-128"/>
              </a:rPr>
              <a:t>を起動します。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左のような画面が表示されることを確認します。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以下の内容を確認してください。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各処理の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になっていること</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Start /End Time </a:t>
            </a:r>
            <a:r>
              <a:rPr lang="ja-JP" altLang="en-US" sz="1200" dirty="0">
                <a:latin typeface="メイリオ" panose="020B0604030504040204" pitchFamily="50" charset="-128"/>
                <a:ea typeface="メイリオ" panose="020B0604030504040204" pitchFamily="50" charset="-128"/>
              </a:rPr>
              <a:t>が直近で成功していること</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5. 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以外になっている場合は、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になるように対処を行った後にアップグレード作業を開始ください。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以外の警告やエラーについて許容できる場合はそのままアップグレード作業を実施ください。）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参考情報</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各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の説明については、下記技術情報をご覧ください。</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a:t>
            </a:r>
            <a:r>
              <a:rPr lang="ja-JP" altLang="en-US" sz="1200" dirty="0">
                <a:latin typeface="メイリオ" panose="020B0604030504040204" pitchFamily="50" charset="-128"/>
                <a:ea typeface="メイリオ" panose="020B0604030504040204" pitchFamily="50" charset="-128"/>
                <a:hlinkClick r:id="rId3"/>
              </a:rPr>
              <a:t>操作</a:t>
            </a:r>
            <a:r>
              <a:rPr lang="en-US" altLang="ja-JP" sz="1200" dirty="0">
                <a:latin typeface="メイリオ" panose="020B0604030504040204" pitchFamily="50" charset="-128"/>
                <a:ea typeface="メイリオ" panose="020B0604030504040204" pitchFamily="50" charset="-128"/>
                <a:hlinkClick r:id="rId3"/>
              </a:rPr>
              <a:t>] </a:t>
            </a:r>
            <a:r>
              <a:rPr lang="ja-JP" altLang="en-US" sz="1200" dirty="0">
                <a:latin typeface="メイリオ" panose="020B0604030504040204" pitchFamily="50" charset="-128"/>
                <a:ea typeface="メイリオ" panose="020B0604030504040204" pitchFamily="50" charset="-128"/>
                <a:hlinkClick r:id="rId3"/>
              </a:rPr>
              <a:t>タブに表示される情報を理解する</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5810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65CAB92E-6376-446E-A993-C4D2FE592236}"/>
              </a:ext>
            </a:extLst>
          </p:cNvPr>
          <p:cNvSpPr txBox="1"/>
          <p:nvPr/>
        </p:nvSpPr>
        <p:spPr>
          <a:xfrm>
            <a:off x="374089" y="1189898"/>
            <a:ext cx="6188978"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1-2. </a:t>
            </a:r>
            <a:r>
              <a:rPr lang="ja-JP" altLang="en-US" sz="1400" b="1" dirty="0">
                <a:latin typeface="Meiryo UI" panose="020B0604030504040204" pitchFamily="50" charset="-128"/>
                <a:ea typeface="Meiryo UI" panose="020B0604030504040204" pitchFamily="50" charset="-128"/>
              </a:rPr>
              <a:t>要件を確認</a:t>
            </a:r>
          </a:p>
        </p:txBody>
      </p:sp>
      <p:sp>
        <p:nvSpPr>
          <p:cNvPr id="11" name="テキスト ボックス 10">
            <a:extLst>
              <a:ext uri="{FF2B5EF4-FFF2-40B4-BE49-F238E27FC236}">
                <a16:creationId xmlns:a16="http://schemas.microsoft.com/office/drawing/2014/main" id="{C5E3011A-3CC7-41F0-858F-DC4F229E9308}"/>
              </a:ext>
            </a:extLst>
          </p:cNvPr>
          <p:cNvSpPr txBox="1"/>
          <p:nvPr/>
        </p:nvSpPr>
        <p:spPr>
          <a:xfrm>
            <a:off x="548260" y="1721689"/>
            <a:ext cx="11356596" cy="2893100"/>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要件を満たしていない状況で運用され、アップグレード後のトラブル対応時に発覚するケースが多く報告されています。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改めて、各要件を満たしていることを確認してください。</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サーバーの要件はこちらに記載されています。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hlinkClick r:id="rId2"/>
              </a:rPr>
              <a:t>Azure AD Connect: </a:t>
            </a:r>
            <a:r>
              <a:rPr lang="ja-JP" altLang="en-US" sz="1400" dirty="0">
                <a:latin typeface="メイリオ" panose="020B0604030504040204" pitchFamily="50" charset="-128"/>
                <a:ea typeface="メイリオ" panose="020B0604030504040204" pitchFamily="50" charset="-128"/>
                <a:hlinkClick r:id="rId2"/>
              </a:rPr>
              <a:t>前提条件とハードウェア </a:t>
            </a:r>
            <a:r>
              <a:rPr lang="en-US" altLang="ja-JP" sz="1400" dirty="0">
                <a:latin typeface="メイリオ" panose="020B0604030504040204" pitchFamily="50" charset="-128"/>
                <a:ea typeface="メイリオ" panose="020B0604030504040204" pitchFamily="50" charset="-128"/>
                <a:hlinkClick r:id="rId2"/>
              </a:rPr>
              <a:t>- Microsoft </a:t>
            </a:r>
            <a:r>
              <a:rPr lang="en-US" altLang="ja-JP" sz="1400" dirty="0" err="1">
                <a:latin typeface="メイリオ" panose="020B0604030504040204" pitchFamily="50" charset="-128"/>
                <a:ea typeface="メイリオ" panose="020B0604030504040204" pitchFamily="50" charset="-128"/>
                <a:hlinkClick r:id="rId2"/>
              </a:rPr>
              <a:t>Entra</a:t>
            </a:r>
            <a:r>
              <a:rPr lang="en-US" altLang="ja-JP" sz="1400" dirty="0">
                <a:latin typeface="メイリオ" panose="020B0604030504040204" pitchFamily="50" charset="-128"/>
                <a:ea typeface="メイリオ" panose="020B0604030504040204" pitchFamily="50" charset="-128"/>
                <a:hlinkClick r:id="rId2"/>
              </a:rPr>
              <a:t> | Microsoft Learn</a:t>
            </a: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主なポイント</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をインストールするサーバーは </a:t>
            </a:r>
            <a:r>
              <a:rPr lang="en-US" altLang="ja-JP" sz="1400" dirty="0">
                <a:latin typeface="メイリオ" panose="020B0604030504040204" pitchFamily="50" charset="-128"/>
                <a:ea typeface="メイリオ" panose="020B0604030504040204" pitchFamily="50" charset="-128"/>
              </a:rPr>
              <a:t>Windows Server 2016 </a:t>
            </a:r>
            <a:r>
              <a:rPr lang="ja-JP" altLang="en-US" sz="1400" dirty="0">
                <a:latin typeface="メイリオ" panose="020B0604030504040204" pitchFamily="50" charset="-128"/>
                <a:ea typeface="メイリオ" panose="020B0604030504040204" pitchFamily="50" charset="-128"/>
              </a:rPr>
              <a:t>以降であるか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Windows Server </a:t>
            </a:r>
            <a:r>
              <a:rPr lang="ja-JP" altLang="en-US" sz="1400" dirty="0">
                <a:latin typeface="メイリオ" panose="020B0604030504040204" pitchFamily="50" charset="-128"/>
                <a:ea typeface="メイリオ" panose="020B0604030504040204" pitchFamily="50" charset="-128"/>
              </a:rPr>
              <a:t>は完全な </a:t>
            </a:r>
            <a:r>
              <a:rPr lang="en-US" altLang="ja-JP" sz="1400" dirty="0">
                <a:latin typeface="メイリオ" panose="020B0604030504040204" pitchFamily="50" charset="-128"/>
                <a:ea typeface="メイリオ" panose="020B0604030504040204" pitchFamily="50" charset="-128"/>
              </a:rPr>
              <a:t>GUI </a:t>
            </a:r>
            <a:r>
              <a:rPr lang="ja-JP" altLang="en-US" sz="1400" dirty="0">
                <a:latin typeface="メイリオ" panose="020B0604030504040204" pitchFamily="50" charset="-128"/>
                <a:ea typeface="メイリオ" panose="020B0604030504040204" pitchFamily="50" charset="-128"/>
              </a:rPr>
              <a:t>かどうか（</a:t>
            </a:r>
            <a:r>
              <a:rPr lang="en-US" altLang="ja-JP" sz="1400" dirty="0">
                <a:latin typeface="メイリオ" panose="020B0604030504040204" pitchFamily="50" charset="-128"/>
                <a:ea typeface="メイリオ" panose="020B0604030504040204" pitchFamily="50" charset="-128"/>
              </a:rPr>
              <a:t>Server Core </a:t>
            </a:r>
            <a:r>
              <a:rPr lang="ja-JP" altLang="en-US" sz="1400" dirty="0">
                <a:latin typeface="メイリオ" panose="020B0604030504040204" pitchFamily="50" charset="-128"/>
                <a:ea typeface="メイリオ" panose="020B0604030504040204" pitchFamily="50" charset="-128"/>
              </a:rPr>
              <a:t>にはインストールできません）</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 インターネットと通信が行える状況か。通信要件を満たしているか。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サポートされるトポロジー（</a:t>
            </a:r>
            <a:r>
              <a:rPr lang="en-US" altLang="ja-JP" sz="1400" dirty="0">
                <a:latin typeface="メイリオ" panose="020B0604030504040204" pitchFamily="50" charset="-128"/>
                <a:ea typeface="メイリオ" panose="020B0604030504040204" pitchFamily="50" charset="-128"/>
                <a:hlinkClick r:id="rId3"/>
              </a:rPr>
              <a:t>Azure AD Connect - </a:t>
            </a:r>
            <a:r>
              <a:rPr lang="ja-JP" altLang="en-US" sz="1400" dirty="0">
                <a:latin typeface="メイリオ" panose="020B0604030504040204" pitchFamily="50" charset="-128"/>
                <a:ea typeface="メイリオ" panose="020B0604030504040204" pitchFamily="50" charset="-128"/>
                <a:hlinkClick r:id="rId3"/>
              </a:rPr>
              <a:t>サポートされるテクノロジ </a:t>
            </a:r>
            <a:r>
              <a:rPr lang="en-US" altLang="ja-JP" sz="1400" dirty="0">
                <a:latin typeface="メイリオ" panose="020B0604030504040204" pitchFamily="50" charset="-128"/>
                <a:ea typeface="メイリオ" panose="020B0604030504040204" pitchFamily="50" charset="-128"/>
                <a:hlinkClick r:id="rId3"/>
              </a:rPr>
              <a:t>- Microsoft </a:t>
            </a:r>
            <a:r>
              <a:rPr lang="en-US" altLang="ja-JP" sz="1400" dirty="0" err="1">
                <a:latin typeface="メイリオ" panose="020B0604030504040204" pitchFamily="50" charset="-128"/>
                <a:ea typeface="メイリオ" panose="020B0604030504040204" pitchFamily="50" charset="-128"/>
                <a:hlinkClick r:id="rId3"/>
              </a:rPr>
              <a:t>Entra</a:t>
            </a:r>
            <a:r>
              <a:rPr lang="en-US" altLang="ja-JP" sz="1400" dirty="0">
                <a:latin typeface="メイリオ" panose="020B0604030504040204" pitchFamily="50" charset="-128"/>
                <a:ea typeface="メイリオ" panose="020B0604030504040204" pitchFamily="50" charset="-128"/>
                <a:hlinkClick r:id="rId3"/>
              </a:rPr>
              <a:t> | Microsoft Learn</a:t>
            </a:r>
            <a:r>
              <a:rPr lang="ja-JP" altLang="en-US" sz="1400" dirty="0">
                <a:latin typeface="メイリオ" panose="020B0604030504040204" pitchFamily="50" charset="-128"/>
                <a:ea typeface="メイリオ" panose="020B0604030504040204" pitchFamily="50" charset="-128"/>
              </a:rPr>
              <a:t>）に記載の構成か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ハードウェアの要件を満たしているか（メモリ数、 </a:t>
            </a:r>
            <a:r>
              <a:rPr lang="en-US" altLang="ja-JP" sz="1400" dirty="0">
                <a:latin typeface="メイリオ" panose="020B0604030504040204" pitchFamily="50" charset="-128"/>
                <a:ea typeface="メイリオ" panose="020B0604030504040204" pitchFamily="50" charset="-128"/>
              </a:rPr>
              <a:t>CPU </a:t>
            </a:r>
            <a:r>
              <a:rPr lang="ja-JP" altLang="en-US" sz="1400" dirty="0">
                <a:latin typeface="メイリオ" panose="020B0604030504040204" pitchFamily="50" charset="-128"/>
                <a:ea typeface="メイリオ" panose="020B0604030504040204" pitchFamily="50" charset="-128"/>
              </a:rPr>
              <a:t>など）</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にて、動作状況の確認などアップグレード前の事前確認を行います。</a:t>
            </a:r>
          </a:p>
        </p:txBody>
      </p:sp>
    </p:spTree>
    <p:extLst>
      <p:ext uri="{BB962C8B-B14F-4D97-AF65-F5344CB8AC3E}">
        <p14:creationId xmlns:p14="http://schemas.microsoft.com/office/powerpoint/2010/main" val="68984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1682091"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サーバーより、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イベント ビューアー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を開き、 </a:t>
            </a:r>
            <a:r>
              <a:rPr lang="en-US" altLang="ja-JP" sz="1400" dirty="0">
                <a:latin typeface="メイリオ" panose="020B0604030504040204" pitchFamily="50" charset="-128"/>
                <a:ea typeface="メイリオ" panose="020B0604030504040204" pitchFamily="50" charset="-128"/>
              </a:rPr>
              <a:t>[Windows </a:t>
            </a:r>
            <a:r>
              <a:rPr lang="ja-JP" altLang="en-US" sz="1400" dirty="0">
                <a:latin typeface="メイリオ" panose="020B0604030504040204" pitchFamily="50" charset="-128"/>
                <a:ea typeface="メイリオ" panose="020B0604030504040204" pitchFamily="50" charset="-128"/>
              </a:rPr>
              <a:t>ログ</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内の </a:t>
            </a:r>
            <a:r>
              <a:rPr lang="en-US" altLang="ja-JP" sz="1400" dirty="0">
                <a:latin typeface="メイリオ" panose="020B0604030504040204" pitchFamily="50" charset="-128"/>
                <a:ea typeface="メイリオ" panose="020B0604030504040204" pitchFamily="50" charset="-128"/>
              </a:rPr>
              <a:t>[Application] </a:t>
            </a:r>
            <a:r>
              <a:rPr lang="ja-JP" altLang="en-US" sz="1400" dirty="0">
                <a:latin typeface="メイリオ" panose="020B0604030504040204" pitchFamily="50" charset="-128"/>
                <a:ea typeface="メイリオ" panose="020B0604030504040204" pitchFamily="50" charset="-128"/>
              </a:rPr>
              <a:t>と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システム</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内を主に確認します。</a:t>
            </a:r>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にて、動作状況の確認などアップグレード前の事前確認を行います。</a:t>
            </a:r>
          </a:p>
        </p:txBody>
      </p:sp>
      <p:pic>
        <p:nvPicPr>
          <p:cNvPr id="3" name="図 2">
            <a:extLst>
              <a:ext uri="{FF2B5EF4-FFF2-40B4-BE49-F238E27FC236}">
                <a16:creationId xmlns:a16="http://schemas.microsoft.com/office/drawing/2014/main" id="{19EE9800-0C41-CB0A-1066-1A2EF046D416}"/>
              </a:ext>
            </a:extLst>
          </p:cNvPr>
          <p:cNvPicPr>
            <a:picLocks noChangeAspect="1"/>
          </p:cNvPicPr>
          <p:nvPr/>
        </p:nvPicPr>
        <p:blipFill>
          <a:blip r:embed="rId2"/>
          <a:stretch>
            <a:fillRect/>
          </a:stretch>
        </p:blipFill>
        <p:spPr>
          <a:xfrm>
            <a:off x="1222016" y="1971818"/>
            <a:ext cx="8625417" cy="4159016"/>
          </a:xfrm>
          <a:prstGeom prst="rect">
            <a:avLst/>
          </a:prstGeom>
        </p:spPr>
      </p:pic>
    </p:spTree>
    <p:extLst>
      <p:ext uri="{BB962C8B-B14F-4D97-AF65-F5344CB8AC3E}">
        <p14:creationId xmlns:p14="http://schemas.microsoft.com/office/powerpoint/2010/main" val="170642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0198917" cy="3323987"/>
          </a:xfrm>
          <a:prstGeom prst="rect">
            <a:avLst/>
          </a:prstGeom>
          <a:noFill/>
        </p:spPr>
        <p:txBody>
          <a:bodyPr wrap="square">
            <a:spAutoFit/>
          </a:bodyPr>
          <a:lstStyle/>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の同期処理などの問題はアプリケーション イベント ログに記録されます。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イベントのソースが下記、レベルが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警告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または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エラー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のイベントにて継続して記録されているものを確認します。</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過去に記録され、直近 </a:t>
            </a:r>
            <a:r>
              <a:rPr lang="en-US" altLang="ja-JP" sz="1400" dirty="0">
                <a:latin typeface="メイリオ" panose="020B0604030504040204" pitchFamily="50" charset="-128"/>
                <a:ea typeface="メイリオ" panose="020B0604030504040204" pitchFamily="50" charset="-128"/>
              </a:rPr>
              <a:t>48 </a:t>
            </a:r>
            <a:r>
              <a:rPr lang="ja-JP" altLang="en-US" sz="1400" dirty="0">
                <a:latin typeface="メイリオ" panose="020B0604030504040204" pitchFamily="50" charset="-128"/>
                <a:ea typeface="メイリオ" panose="020B0604030504040204" pitchFamily="50" charset="-128"/>
              </a:rPr>
              <a:t>時間に記録されていないものは基本的に対象とする必要はありません）</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ソース </a:t>
            </a:r>
            <a:r>
              <a:rPr lang="en-US" altLang="ja-JP" sz="1400" dirty="0">
                <a:latin typeface="メイリオ" panose="020B0604030504040204" pitchFamily="50" charset="-128"/>
                <a:ea typeface="メイリオ" panose="020B0604030504040204" pitchFamily="50" charset="-128"/>
              </a:rPr>
              <a:t>:</a:t>
            </a:r>
          </a:p>
          <a:p>
            <a:r>
              <a:rPr lang="en-US" altLang="ja-JP" sz="1400" dirty="0">
                <a:latin typeface="メイリオ" panose="020B0604030504040204" pitchFamily="50" charset="-128"/>
                <a:ea typeface="メイリオ" panose="020B0604030504040204" pitchFamily="50" charset="-128"/>
              </a:rPr>
              <a:t> Directory Synchronization</a:t>
            </a: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DirectorySyncClientCmd</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ADSync</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PasswordResetService</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パスワード ライトバック機能利用時のみ</a:t>
            </a:r>
            <a:r>
              <a:rPr lang="en-US" altLang="ja-JP" sz="1400" dirty="0">
                <a:latin typeface="メイリオ" panose="020B0604030504040204" pitchFamily="50" charset="-128"/>
                <a:ea typeface="メイリオ" panose="020B0604030504040204" pitchFamily="50" charset="-128"/>
              </a:rPr>
              <a:t>)</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警告やエラーが発生している場合は、対処を行った後にアップグレード作業を開始ください。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（警告やエラーについて許容できる場合はそのままアップグレード作業を実施ください。） </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にて、動作状況の確認などアップグレード前の事前確認を行います。</a:t>
            </a:r>
          </a:p>
        </p:txBody>
      </p:sp>
      <p:pic>
        <p:nvPicPr>
          <p:cNvPr id="3" name="図 2">
            <a:extLst>
              <a:ext uri="{FF2B5EF4-FFF2-40B4-BE49-F238E27FC236}">
                <a16:creationId xmlns:a16="http://schemas.microsoft.com/office/drawing/2014/main" id="{EDB46A95-CF19-AC1C-059F-88BC532F0901}"/>
              </a:ext>
            </a:extLst>
          </p:cNvPr>
          <p:cNvPicPr>
            <a:picLocks noChangeAspect="1"/>
          </p:cNvPicPr>
          <p:nvPr/>
        </p:nvPicPr>
        <p:blipFill>
          <a:blip r:embed="rId2"/>
          <a:stretch>
            <a:fillRect/>
          </a:stretch>
        </p:blipFill>
        <p:spPr>
          <a:xfrm>
            <a:off x="8461744" y="3342957"/>
            <a:ext cx="3030855" cy="3115991"/>
          </a:xfrm>
          <a:prstGeom prst="rect">
            <a:avLst/>
          </a:prstGeom>
        </p:spPr>
      </p:pic>
      <p:sp>
        <p:nvSpPr>
          <p:cNvPr id="4" name="テキスト ボックス 3">
            <a:extLst>
              <a:ext uri="{FF2B5EF4-FFF2-40B4-BE49-F238E27FC236}">
                <a16:creationId xmlns:a16="http://schemas.microsoft.com/office/drawing/2014/main" id="{11642F93-DADC-6A48-58DB-B3131084FA5A}"/>
              </a:ext>
            </a:extLst>
          </p:cNvPr>
          <p:cNvSpPr txBox="1"/>
          <p:nvPr/>
        </p:nvSpPr>
        <p:spPr>
          <a:xfrm>
            <a:off x="3132098" y="5819581"/>
            <a:ext cx="5329646" cy="646331"/>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イベント ビューアー右側の </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現在のログをフィルター</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 をクリックすると、右の画面が表示されます。</a:t>
            </a:r>
            <a:br>
              <a:rPr kumimoji="1" lang="en-US" altLang="ja-JP" sz="1200" dirty="0">
                <a:latin typeface="メイリオ" panose="020B0604030504040204" pitchFamily="50" charset="-128"/>
                <a:ea typeface="メイリオ" panose="020B0604030504040204" pitchFamily="50" charset="-128"/>
              </a:rPr>
            </a:br>
            <a:r>
              <a:rPr kumimoji="1" lang="ja-JP" altLang="en-US" sz="1200" dirty="0">
                <a:latin typeface="メイリオ" panose="020B0604030504040204" pitchFamily="50" charset="-128"/>
                <a:ea typeface="メイリオ" panose="020B0604030504040204" pitchFamily="50" charset="-128"/>
              </a:rPr>
              <a:t>特定のログやソースを絞ってログを表示させる</a:t>
            </a:r>
            <a:r>
              <a:rPr lang="ja-JP" altLang="en-US" sz="1200" dirty="0">
                <a:latin typeface="メイリオ" panose="020B0604030504040204" pitchFamily="50" charset="-128"/>
                <a:ea typeface="メイリオ" panose="020B0604030504040204" pitchFamily="50" charset="-128"/>
              </a:rPr>
              <a:t>こ</a:t>
            </a:r>
            <a:r>
              <a:rPr kumimoji="1" lang="ja-JP" altLang="en-US" sz="1200" dirty="0">
                <a:latin typeface="メイリオ" panose="020B0604030504040204" pitchFamily="50" charset="-128"/>
                <a:ea typeface="メイリオ" panose="020B0604030504040204" pitchFamily="50" charset="-128"/>
              </a:rPr>
              <a:t>とができます。</a:t>
            </a:r>
          </a:p>
        </p:txBody>
      </p:sp>
    </p:spTree>
    <p:extLst>
      <p:ext uri="{BB962C8B-B14F-4D97-AF65-F5344CB8AC3E}">
        <p14:creationId xmlns:p14="http://schemas.microsoft.com/office/powerpoint/2010/main" val="54879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71424" y="1273927"/>
            <a:ext cx="7497810" cy="95410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手順 </a:t>
            </a:r>
            <a:r>
              <a:rPr lang="en-US" altLang="ja-JP" sz="1400" dirty="0">
                <a:latin typeface="メイリオ" panose="020B0604030504040204" pitchFamily="50" charset="-128"/>
                <a:ea typeface="メイリオ" panose="020B0604030504040204" pitchFamily="50" charset="-128"/>
              </a:rPr>
              <a:t>: </a:t>
            </a:r>
          </a:p>
          <a:p>
            <a:pPr marL="228600" indent="-228600">
              <a:buAutoNum type="arabicPeriod"/>
            </a:pP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サーバーにログオンします。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スタート</a:t>
            </a:r>
            <a:r>
              <a:rPr lang="en-US" altLang="ja-JP" sz="1400" dirty="0">
                <a:latin typeface="メイリオ" panose="020B0604030504040204" pitchFamily="50" charset="-128"/>
                <a:ea typeface="メイリオ" panose="020B0604030504040204" pitchFamily="50" charset="-128"/>
              </a:rPr>
              <a:t>] – [Azure AD Connect] </a:t>
            </a:r>
            <a:r>
              <a:rPr lang="ja-JP" altLang="en-US" sz="1400" dirty="0">
                <a:latin typeface="メイリオ" panose="020B0604030504040204" pitchFamily="50" charset="-128"/>
                <a:ea typeface="メイリオ" panose="020B0604030504040204" pitchFamily="50" charset="-128"/>
              </a:rPr>
              <a:t>を起動します。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ja-JP" altLang="en-US" sz="1400" dirty="0">
                <a:latin typeface="メイリオ" panose="020B0604030504040204" pitchFamily="50" charset="-128"/>
                <a:ea typeface="メイリオ" panose="020B0604030504040204" pitchFamily="50" charset="-128"/>
              </a:rPr>
              <a:t>下記画面が表示されるので、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36BB78EF-381D-D1EA-08B5-AF19C378D49A}"/>
              </a:ext>
            </a:extLst>
          </p:cNvPr>
          <p:cNvPicPr>
            <a:picLocks noChangeAspect="1"/>
          </p:cNvPicPr>
          <p:nvPr/>
        </p:nvPicPr>
        <p:blipFill>
          <a:blip r:embed="rId2"/>
          <a:stretch>
            <a:fillRect/>
          </a:stretch>
        </p:blipFill>
        <p:spPr>
          <a:xfrm>
            <a:off x="2529001" y="2282416"/>
            <a:ext cx="5726726" cy="4037502"/>
          </a:xfrm>
          <a:prstGeom prst="rect">
            <a:avLst/>
          </a:prstGeom>
        </p:spPr>
      </p:pic>
      <p:sp>
        <p:nvSpPr>
          <p:cNvPr id="10" name="テキスト ボックス 9">
            <a:extLst>
              <a:ext uri="{FF2B5EF4-FFF2-40B4-BE49-F238E27FC236}">
                <a16:creationId xmlns:a16="http://schemas.microsoft.com/office/drawing/2014/main" id="{BE280E10-D6A8-555C-50F9-9C6CEA342879}"/>
              </a:ext>
            </a:extLst>
          </p:cNvPr>
          <p:cNvSpPr txBox="1"/>
          <p:nvPr/>
        </p:nvSpPr>
        <p:spPr>
          <a:xfrm>
            <a:off x="4441371" y="6505949"/>
            <a:ext cx="8395063" cy="276999"/>
          </a:xfrm>
          <a:prstGeom prst="rect">
            <a:avLst/>
          </a:prstGeom>
          <a:noFill/>
        </p:spPr>
        <p:txBody>
          <a:bodyPr wrap="square">
            <a:spAutoFit/>
          </a:bodyPr>
          <a:lstStyle/>
          <a:p>
            <a:r>
              <a:rPr lang="en-US" altLang="ja-JP" sz="1200" dirty="0">
                <a:latin typeface="メイリオ" panose="020B0604030504040204" pitchFamily="50" charset="-128"/>
                <a:ea typeface="メイリオ" panose="020B0604030504040204" pitchFamily="50" charset="-128"/>
                <a:hlinkClick r:id="rId3"/>
              </a:rPr>
              <a:t>Azure AD Connect </a:t>
            </a:r>
            <a:r>
              <a:rPr lang="ja-JP" altLang="en-US" sz="1200" dirty="0">
                <a:latin typeface="メイリオ" panose="020B0604030504040204" pitchFamily="50" charset="-128"/>
                <a:ea typeface="メイリオ" panose="020B0604030504040204" pitchFamily="50" charset="-128"/>
                <a:hlinkClick r:id="rId3"/>
              </a:rPr>
              <a:t>設定の </a:t>
            </a:r>
            <a:r>
              <a:rPr lang="en-US" altLang="ja-JP" sz="1200" dirty="0">
                <a:latin typeface="メイリオ" panose="020B0604030504040204" pitchFamily="50" charset="-128"/>
                <a:ea typeface="メイリオ" panose="020B0604030504040204" pitchFamily="50" charset="-128"/>
                <a:hlinkClick r:id="rId3"/>
              </a:rPr>
              <a:t>Export / Import | Japan Azure Identity Support Blog (jpazureid.github.io)</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148137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1047</TotalTime>
  <Words>3841</Words>
  <Application>Microsoft Office PowerPoint</Application>
  <PresentationFormat>ワイド画面</PresentationFormat>
  <Paragraphs>274</Paragraphs>
  <Slides>46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46</vt:i4>
      </vt:variant>
    </vt:vector>
  </HeadingPairs>
  <TitlesOfParts>
    <vt:vector size="52" baseType="lpstr">
      <vt:lpstr>Meiryo UI</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Keiju Tani</dc:creator>
  <cp:lastModifiedBy>Chihiro Koide</cp:lastModifiedBy>
  <cp:revision>14</cp:revision>
  <dcterms:created xsi:type="dcterms:W3CDTF">2020-08-07T00:22:14Z</dcterms:created>
  <dcterms:modified xsi:type="dcterms:W3CDTF">2023-07-14T00:59:09Z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2020-08-07T01:08:54Z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66ae463e-e67d-4520-a5a5-9f57f72cfc6e</vt:lpwstr>
  </property>
  <property fmtid="{D5CDD505-2E9C-101B-9397-08002B2CF9AE}" pid="8" name="MSIP_Label_f42aa342-8706-4288-bd11-ebb85995028c_ContentBits">
    <vt:lpwstr>0</vt:lpwstr>
  </property>
</Properties>
</file>