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18" r:id="rId4"/>
    <p:sldId id="317" r:id="rId5"/>
    <p:sldId id="258" r:id="rId6"/>
    <p:sldId id="259" r:id="rId7"/>
    <p:sldId id="324" r:id="rId8"/>
    <p:sldId id="323" r:id="rId9"/>
    <p:sldId id="325" r:id="rId10"/>
    <p:sldId id="326" r:id="rId11"/>
    <p:sldId id="327" r:id="rId12"/>
    <p:sldId id="328" r:id="rId13"/>
    <p:sldId id="307" r:id="rId14"/>
    <p:sldId id="308" r:id="rId15"/>
    <p:sldId id="309" r:id="rId16"/>
    <p:sldId id="310" r:id="rId17"/>
    <p:sldId id="277" r:id="rId18"/>
    <p:sldId id="282" r:id="rId19"/>
    <p:sldId id="295" r:id="rId20"/>
    <p:sldId id="296" r:id="rId21"/>
    <p:sldId id="298" r:id="rId22"/>
    <p:sldId id="299" r:id="rId23"/>
    <p:sldId id="300" r:id="rId24"/>
    <p:sldId id="301" r:id="rId25"/>
    <p:sldId id="302" r:id="rId26"/>
    <p:sldId id="303" r:id="rId27"/>
    <p:sldId id="304" r:id="rId28"/>
    <p:sldId id="306" r:id="rId29"/>
    <p:sldId id="305" r:id="rId30"/>
    <p:sldId id="313" r:id="rId31"/>
    <p:sldId id="314" r:id="rId32"/>
    <p:sldId id="315" r:id="rId33"/>
    <p:sldId id="316" r:id="rId34"/>
    <p:sldId id="329" r:id="rId35"/>
    <p:sldId id="312" r:id="rId36"/>
    <p:sldId id="319" r:id="rId37"/>
    <p:sldId id="320" r:id="rId38"/>
    <p:sldId id="322" r:id="rId39"/>
    <p:sldId id="321" r:id="rId40"/>
    <p:sldId id="260" r:id="rId41"/>
    <p:sldId id="269"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learn.microsoft.com/ja-jp/azure/active-directory/hybrid/connect/tshoot-connect-objectsync#troubleshooting-task" TargetMode="External"/><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learn.microsoft.com/ja-jp/azure/active-directory/hybrid/connect/tshoot-connect-source-anchor"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jpazureid.github.io/blog/azure-active-directory-connect/aadc-import-export-config-upgrad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91495"/>
            <a:ext cx="11356596" cy="1169551"/>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この手順は、下記のように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をすでに </a:t>
            </a:r>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台構成で利用している環境で利用できます。</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それぞれの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サーバーを最新バージョンとするシナリオを想定した手順となります。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なお、本手順はそれぞれのサーバーを区別するために、</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アクティブ</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モード有効</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として記載します。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504671" y="3698695"/>
            <a:ext cx="10938678" cy="2135319"/>
            <a:chOff x="494179" y="3339236"/>
            <a:chExt cx="10938678" cy="2135319"/>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817756" y="4735891"/>
              <a:ext cx="2031721"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kumimoji="1" lang="ja-JP" altLang="en-US" sz="1400" dirty="0">
                  <a:latin typeface="メイリオ" panose="020B0604030504040204" pitchFamily="50" charset="-128"/>
                  <a:ea typeface="メイリオ" panose="020B0604030504040204" pitchFamily="50" charset="-128"/>
                </a:rPr>
                <a:t>アクティブ</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849477" y="4735891"/>
              <a:ext cx="2259803"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lang="ja-JP" altLang="en-US" sz="1400" dirty="0">
                  <a:latin typeface="メイリオ" panose="020B0604030504040204" pitchFamily="50" charset="-128"/>
                  <a:ea typeface="メイリオ" panose="020B0604030504040204" pitchFamily="50" charset="-128"/>
                </a:rPr>
                <a:t>ステージング モード有効</a:t>
              </a:r>
              <a:endParaRPr kumimoji="1" lang="ja-JP" altLang="en-US" sz="1400" dirty="0">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374043" y="3189534"/>
            <a:ext cx="7986186"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環境から最新バージョンへアップグレード（アップグレード前の構成）</a:t>
            </a:r>
          </a:p>
        </p:txBody>
      </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3"/>
            <a:ext cx="6960855" cy="4894153"/>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D14E01-F8D9-B114-C21F-6B32F3A6E9CC}"/>
              </a:ext>
            </a:extLst>
          </p:cNvPr>
          <p:cNvSpPr txBox="1"/>
          <p:nvPr/>
        </p:nvSpPr>
        <p:spPr>
          <a:xfrm>
            <a:off x="8070980" y="2413337"/>
            <a:ext cx="3853542" cy="2031325"/>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938992"/>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こちらにチェックを入れてアップグレードをした場合や、</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構成後に完全同期が自動的に実行される場合は、完全同期が完了するまで待機してから、次の手順に進みます。</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116B32FB-6768-9B33-4795-966694DFE9FA}"/>
              </a:ext>
            </a:extLst>
          </p:cNvPr>
          <p:cNvPicPr>
            <a:picLocks noChangeAspect="1"/>
          </p:cNvPicPr>
          <p:nvPr/>
        </p:nvPicPr>
        <p:blipFill>
          <a:blip r:embed="rId2"/>
          <a:stretch>
            <a:fillRect/>
          </a:stretch>
        </p:blipFill>
        <p:spPr>
          <a:xfrm>
            <a:off x="682163" y="1543776"/>
            <a:ext cx="6759526" cy="4778154"/>
          </a:xfrm>
          <a:prstGeom prst="rect">
            <a:avLst/>
          </a:prstGeom>
        </p:spPr>
      </p:pic>
    </p:spTree>
    <p:extLst>
      <p:ext uri="{BB962C8B-B14F-4D97-AF65-F5344CB8AC3E}">
        <p14:creationId xmlns:p14="http://schemas.microsoft.com/office/powerpoint/2010/main" val="56867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の動作状況の確認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1" y="2013432"/>
            <a:ext cx="9156299"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9323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2" y="2537615"/>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98662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5-1. Server A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626661" y="2537565"/>
            <a:ext cx="10938678" cy="2350762"/>
            <a:chOff x="494179" y="3339236"/>
            <a:chExt cx="10938678" cy="2350762"/>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675100" y="4735891"/>
              <a:ext cx="2410408"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681525" y="4735891"/>
              <a:ext cx="2602896"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504671" y="1824931"/>
            <a:ext cx="7892879"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環境から最新バージョンへアップグレード（アップグレード後の構成）</a:t>
            </a:r>
          </a:p>
        </p:txBody>
      </p:sp>
      <p:sp>
        <p:nvSpPr>
          <p:cNvPr id="2" name="テキスト ボックス 1">
            <a:extLst>
              <a:ext uri="{FF2B5EF4-FFF2-40B4-BE49-F238E27FC236}">
                <a16:creationId xmlns:a16="http://schemas.microsoft.com/office/drawing/2014/main" id="{58FDDB4B-1EBC-903D-ADE3-07D73B1E62F9}"/>
              </a:ext>
            </a:extLst>
          </p:cNvPr>
          <p:cNvSpPr txBox="1"/>
          <p:nvPr/>
        </p:nvSpPr>
        <p:spPr>
          <a:xfrm>
            <a:off x="694393" y="5878260"/>
            <a:ext cx="10427697" cy="738664"/>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アクティブ・ステージング モードのサーバーが入れ替わる点にご留意ください。</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アップグレード後に再度モードを切り替えても問題ありません。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切り替えの際は、「アクティブなサーバーのステージング モードを有効にする」操作を必ず先に行ってください。</a:t>
            </a:r>
          </a:p>
        </p:txBody>
      </p:sp>
    </p:spTree>
    <p:extLst>
      <p:ext uri="{BB962C8B-B14F-4D97-AF65-F5344CB8AC3E}">
        <p14:creationId xmlns:p14="http://schemas.microsoft.com/office/powerpoint/2010/main" val="128796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06127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C4780C20-39E5-C2AA-496C-EF3C519B8323}"/>
              </a:ext>
            </a:extLst>
          </p:cNvPr>
          <p:cNvPicPr>
            <a:picLocks noChangeAspect="1"/>
          </p:cNvPicPr>
          <p:nvPr/>
        </p:nvPicPr>
        <p:blipFill>
          <a:blip r:embed="rId2"/>
          <a:stretch>
            <a:fillRect/>
          </a:stretch>
        </p:blipFill>
        <p:spPr>
          <a:xfrm>
            <a:off x="1045128" y="1761261"/>
            <a:ext cx="6668078" cy="4679085"/>
          </a:xfrm>
          <a:prstGeom prst="rect">
            <a:avLst/>
          </a:prstGeom>
        </p:spPr>
      </p:pic>
    </p:spTree>
    <p:extLst>
      <p:ext uri="{BB962C8B-B14F-4D97-AF65-F5344CB8AC3E}">
        <p14:creationId xmlns:p14="http://schemas.microsoft.com/office/powerpoint/2010/main" val="3134963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D955E0FB-DEB3-D0DC-5FC2-497B88A49D61}"/>
              </a:ext>
            </a:extLst>
          </p:cNvPr>
          <p:cNvPicPr>
            <a:picLocks noChangeAspect="1"/>
          </p:cNvPicPr>
          <p:nvPr/>
        </p:nvPicPr>
        <p:blipFill>
          <a:blip r:embed="rId2"/>
          <a:stretch>
            <a:fillRect/>
          </a:stretch>
        </p:blipFill>
        <p:spPr>
          <a:xfrm>
            <a:off x="730917" y="1444024"/>
            <a:ext cx="6736664" cy="4701947"/>
          </a:xfrm>
          <a:prstGeom prst="rect">
            <a:avLst/>
          </a:prstGeom>
        </p:spPr>
      </p:pic>
    </p:spTree>
    <p:extLst>
      <p:ext uri="{BB962C8B-B14F-4D97-AF65-F5344CB8AC3E}">
        <p14:creationId xmlns:p14="http://schemas.microsoft.com/office/powerpoint/2010/main" val="89850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53875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6-1.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のチェックを無効化し、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585408"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8232F851-E281-8142-18CB-8BEA9D525BB9}"/>
              </a:ext>
            </a:extLst>
          </p:cNvPr>
          <p:cNvPicPr>
            <a:picLocks noChangeAspect="1"/>
          </p:cNvPicPr>
          <p:nvPr/>
        </p:nvPicPr>
        <p:blipFill>
          <a:blip r:embed="rId2"/>
          <a:stretch>
            <a:fillRect/>
          </a:stretch>
        </p:blipFill>
        <p:spPr>
          <a:xfrm>
            <a:off x="705806" y="1552629"/>
            <a:ext cx="6842659" cy="4839355"/>
          </a:xfrm>
          <a:prstGeom prst="rect">
            <a:avLst/>
          </a:prstGeom>
        </p:spPr>
      </p:pic>
      <p:sp>
        <p:nvSpPr>
          <p:cNvPr id="3" name="テキスト ボックス 2">
            <a:extLst>
              <a:ext uri="{FF2B5EF4-FFF2-40B4-BE49-F238E27FC236}">
                <a16:creationId xmlns:a16="http://schemas.microsoft.com/office/drawing/2014/main" id="{F8CE8CE8-A65E-A399-A37E-1A3BE9BBB99E}"/>
              </a:ext>
            </a:extLst>
          </p:cNvPr>
          <p:cNvSpPr txBox="1"/>
          <p:nvPr/>
        </p:nvSpPr>
        <p:spPr>
          <a:xfrm>
            <a:off x="7802879" y="1552629"/>
            <a:ext cx="4032069" cy="1754326"/>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ステージングモードがアクティブに変わったことで </a:t>
            </a:r>
            <a:r>
              <a:rPr lang="en-US" altLang="ja-JP" sz="1200" dirty="0">
                <a:latin typeface="メイリオ" panose="020B0604030504040204" pitchFamily="50" charset="-128"/>
                <a:ea typeface="メイリオ" panose="020B0604030504040204" pitchFamily="50" charset="-128"/>
              </a:rPr>
              <a:t>Export </a:t>
            </a:r>
            <a:r>
              <a:rPr lang="ja-JP" altLang="en-US" sz="1200" dirty="0">
                <a:latin typeface="メイリオ" panose="020B0604030504040204" pitchFamily="50" charset="-128"/>
                <a:ea typeface="メイリオ" panose="020B0604030504040204" pitchFamily="50" charset="-128"/>
              </a:rPr>
              <a:t>が開始されます。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１．の確認をもう一回実施し、動作を確認してください。</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b="1" dirty="0">
                <a:latin typeface="メイリオ" panose="020B0604030504040204" pitchFamily="50" charset="-128"/>
                <a:ea typeface="メイリオ" panose="020B0604030504040204" pitchFamily="50" charset="-128"/>
              </a:rPr>
              <a:t>＜ステージングモードを初めてアクティブにした場合＞</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パスワードの完全同期が走行します。</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イベントログで、パスワード同期関連のエラー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ソース：</a:t>
            </a:r>
            <a:r>
              <a:rPr lang="en-US" altLang="ja-JP" sz="1200" dirty="0">
                <a:latin typeface="メイリオ" panose="020B0604030504040204" pitchFamily="50" charset="-128"/>
                <a:ea typeface="メイリオ" panose="020B0604030504040204" pitchFamily="50" charset="-128"/>
              </a:rPr>
              <a:t>Directory Synchronization)</a:t>
            </a:r>
            <a:r>
              <a:rPr lang="ja-JP" altLang="en-US" sz="1200" dirty="0">
                <a:latin typeface="メイリオ" panose="020B0604030504040204" pitchFamily="50" charset="-128"/>
                <a:ea typeface="メイリオ" panose="020B0604030504040204" pitchFamily="50" charset="-128"/>
              </a:rPr>
              <a:t> が発生していないかも併せてご確認ください。</a:t>
            </a:r>
          </a:p>
        </p:txBody>
      </p:sp>
    </p:spTree>
    <p:extLst>
      <p:ext uri="{BB962C8B-B14F-4D97-AF65-F5344CB8AC3E}">
        <p14:creationId xmlns:p14="http://schemas.microsoft.com/office/powerpoint/2010/main" val="219613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4B3D405-69E0-4B1D-1AC6-B2EA3339210F}"/>
              </a:ext>
            </a:extLst>
          </p:cNvPr>
          <p:cNvSpPr txBox="1"/>
          <p:nvPr/>
        </p:nvSpPr>
        <p:spPr>
          <a:xfrm>
            <a:off x="295712" y="624303"/>
            <a:ext cx="11356596" cy="923330"/>
          </a:xfrm>
          <a:prstGeom prst="rect">
            <a:avLst/>
          </a:prstGeom>
          <a:noFill/>
        </p:spPr>
        <p:txBody>
          <a:bodyPr wrap="square">
            <a:spAutoFit/>
          </a:bodyPr>
          <a:lstStyle/>
          <a:p>
            <a:r>
              <a:rPr lang="ja-JP" altLang="en-US" b="1" dirty="0"/>
              <a:t>現在のバージョン確認方法</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566BB3A8-0653-2EAA-D27D-1F324FAB76DC}"/>
              </a:ext>
            </a:extLst>
          </p:cNvPr>
          <p:cNvSpPr txBox="1"/>
          <p:nvPr/>
        </p:nvSpPr>
        <p:spPr>
          <a:xfrm>
            <a:off x="1185806" y="1547701"/>
            <a:ext cx="8172798" cy="95410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Azure AD Connect </a:t>
            </a:r>
            <a:r>
              <a:rPr kumimoji="1" lang="ja-JP" altLang="en-US" sz="1400" dirty="0">
                <a:latin typeface="メイリオ" panose="020B0604030504040204" pitchFamily="50" charset="-128"/>
                <a:ea typeface="メイリオ" panose="020B0604030504040204" pitchFamily="50" charset="-128"/>
              </a:rPr>
              <a:t>サーバーにログオンし、</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コントロール パネル</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プログラムのアンインストール</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を開きます。</a:t>
            </a:r>
            <a:br>
              <a:rPr kumimoji="1" lang="en-US" altLang="ja-JP" sz="1400" dirty="0">
                <a:latin typeface="メイリオ" panose="020B0604030504040204" pitchFamily="50" charset="-128"/>
                <a:ea typeface="メイリオ" panose="020B0604030504040204" pitchFamily="50" charset="-128"/>
              </a:rPr>
            </a:b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Microsoft Azure AD Connect </a:t>
            </a:r>
            <a:r>
              <a:rPr kumimoji="1" lang="ja-JP" altLang="en-US" sz="1400" dirty="0">
                <a:latin typeface="メイリオ" panose="020B0604030504040204" pitchFamily="50" charset="-128"/>
                <a:ea typeface="メイリオ" panose="020B0604030504040204" pitchFamily="50" charset="-128"/>
              </a:rPr>
              <a:t>と表示されている行のバージョンを確認してください。</a:t>
            </a:r>
          </a:p>
        </p:txBody>
      </p:sp>
      <p:pic>
        <p:nvPicPr>
          <p:cNvPr id="9" name="図 8">
            <a:extLst>
              <a:ext uri="{FF2B5EF4-FFF2-40B4-BE49-F238E27FC236}">
                <a16:creationId xmlns:a16="http://schemas.microsoft.com/office/drawing/2014/main" id="{9D13E6F9-0247-8AD8-6376-61DAA479DF1A}"/>
              </a:ext>
            </a:extLst>
          </p:cNvPr>
          <p:cNvPicPr>
            <a:picLocks noChangeAspect="1"/>
          </p:cNvPicPr>
          <p:nvPr/>
        </p:nvPicPr>
        <p:blipFill>
          <a:blip r:embed="rId2"/>
          <a:stretch>
            <a:fillRect/>
          </a:stretch>
        </p:blipFill>
        <p:spPr>
          <a:xfrm>
            <a:off x="1953929" y="2629125"/>
            <a:ext cx="8489416" cy="3604572"/>
          </a:xfrm>
          <a:prstGeom prst="rect">
            <a:avLst/>
          </a:prstGeom>
        </p:spPr>
      </p:pic>
    </p:spTree>
    <p:extLst>
      <p:ext uri="{BB962C8B-B14F-4D97-AF65-F5344CB8AC3E}">
        <p14:creationId xmlns:p14="http://schemas.microsoft.com/office/powerpoint/2010/main" val="40681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4254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366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a:latin typeface="Meiryo UI" panose="020B0604030504040204" pitchFamily="50" charset="-128"/>
                <a:ea typeface="Meiryo UI" panose="020B0604030504040204" pitchFamily="50" charset="-128"/>
              </a:rPr>
              <a:t>ServerA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8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5CD2B5F-B9BB-F5B2-9F2A-FC9E4AE8B527}"/>
              </a:ext>
            </a:extLst>
          </p:cNvPr>
          <p:cNvPicPr>
            <a:picLocks noChangeAspect="1"/>
          </p:cNvPicPr>
          <p:nvPr/>
        </p:nvPicPr>
        <p:blipFill>
          <a:blip r:embed="rId2"/>
          <a:stretch>
            <a:fillRect/>
          </a:stretch>
        </p:blipFill>
        <p:spPr>
          <a:xfrm>
            <a:off x="896767" y="1581099"/>
            <a:ext cx="6759526" cy="4778154"/>
          </a:xfrm>
          <a:prstGeom prst="rect">
            <a:avLst/>
          </a:prstGeom>
        </p:spPr>
      </p:pic>
    </p:spTree>
    <p:extLst>
      <p:ext uri="{BB962C8B-B14F-4D97-AF65-F5344CB8AC3E}">
        <p14:creationId xmlns:p14="http://schemas.microsoft.com/office/powerpoint/2010/main" val="204252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の動作確認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73472"/>
            <a:ext cx="9156299" cy="523220"/>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rPr>
              <a:t>       </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0961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0" y="2110729"/>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7A2DE5-BC80-3FAC-B638-66358EEE9790}"/>
              </a:ext>
            </a:extLst>
          </p:cNvPr>
          <p:cNvSpPr txBox="1"/>
          <p:nvPr/>
        </p:nvSpPr>
        <p:spPr>
          <a:xfrm>
            <a:off x="835405" y="5119774"/>
            <a:ext cx="11356595"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は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台がアクティブ、その他が ステージング モード有効状態であれば、問題ありません。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ステージング モードの切り替えを行う場合には、手順 </a:t>
            </a:r>
            <a:r>
              <a:rPr lang="en-US" altLang="ja-JP" sz="1400" dirty="0">
                <a:latin typeface="メイリオ" panose="020B0604030504040204" pitchFamily="50" charset="-128"/>
                <a:ea typeface="メイリオ" panose="020B0604030504040204" pitchFamily="50" charset="-128"/>
              </a:rPr>
              <a:t>5. 6. </a:t>
            </a:r>
            <a:r>
              <a:rPr lang="ja-JP" altLang="en-US" sz="1400" dirty="0">
                <a:latin typeface="メイリオ" panose="020B0604030504040204" pitchFamily="50" charset="-128"/>
                <a:ea typeface="メイリオ" panose="020B0604030504040204" pitchFamily="50" charset="-128"/>
              </a:rPr>
              <a:t>を参考にしてください。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9226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参考情報</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についてのトラブルシューティング方法をまとめた技術情報となります。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391876"/>
            <a:ext cx="11087637" cy="4616648"/>
          </a:xfrm>
          <a:prstGeom prst="rect">
            <a:avLst/>
          </a:prstGeom>
          <a:noFill/>
        </p:spPr>
        <p:txBody>
          <a:bodyPr wrap="square">
            <a:spAutoFit/>
          </a:bodyPr>
          <a:lstStyle/>
          <a:p>
            <a:r>
              <a:rPr lang="en-US" altLang="ja-JP" sz="1400" dirty="0" err="1">
                <a:latin typeface="メイリオ" panose="020B0604030504040204" pitchFamily="50" charset="-128"/>
                <a:ea typeface="メイリオ" panose="020B0604030504040204" pitchFamily="50" charset="-128"/>
              </a:rPr>
              <a:t>AzureAD</a:t>
            </a:r>
            <a:r>
              <a:rPr lang="en-US" altLang="ja-JP" sz="1400" dirty="0">
                <a:latin typeface="メイリオ" panose="020B0604030504040204" pitchFamily="50" charset="-128"/>
                <a:ea typeface="メイリオ" panose="020B0604030504040204" pitchFamily="50" charset="-128"/>
              </a:rPr>
              <a:t> Connect </a:t>
            </a:r>
            <a:r>
              <a:rPr lang="ja-JP" altLang="en-US" sz="1400" dirty="0">
                <a:latin typeface="メイリオ" panose="020B0604030504040204" pitchFamily="50" charset="-128"/>
                <a:ea typeface="メイリオ" panose="020B0604030504040204" pitchFamily="50" charset="-128"/>
              </a:rPr>
              <a:t>インストール時のソース アンカーに関する問題のトラブル シューティング</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https://learn.microsoft.com/ja-jp/azure/active-directory/hybrid/connect/tshoot-connect-source-anchor</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接続性のトラブルシューティング</a:t>
            </a:r>
          </a:p>
          <a:p>
            <a:r>
              <a:rPr lang="en-US" altLang="ja-JP" sz="1400" dirty="0">
                <a:latin typeface="メイリオ" panose="020B0604030504040204" pitchFamily="50" charset="-128"/>
                <a:ea typeface="メイリオ" panose="020B0604030504040204" pitchFamily="50" charset="-128"/>
                <a:hlinkClick r:id="rId3"/>
              </a:rPr>
              <a:t>https://docs.microsoft.com/ja-jp/azure/active-directory/hybrid/tshoot-connect-connectivity</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同期中のエラーのトラブルシューティング</a:t>
            </a: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https://docs.microsoft.com/ja-jp/azure/active-directory/hybrid/tshoot-connect-sync-errors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を使用したオブジェクト同期のトラブルシューティング</a:t>
            </a:r>
          </a:p>
          <a:p>
            <a:r>
              <a:rPr lang="en-US" altLang="ja-JP" sz="1400" dirty="0">
                <a:latin typeface="メイリオ" panose="020B0604030504040204" pitchFamily="50" charset="-128"/>
                <a:ea typeface="メイリオ" panose="020B0604030504040204" pitchFamily="50" charset="-128"/>
                <a:hlinkClick r:id="rId5"/>
              </a:rPr>
              <a:t>https://docs.microsoft.com/ja-jp/azure/active-directory/hybrid/tshoot-connect-objectsync</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を使用したパスワード ハッシュ同期のトラブルシューティング</a:t>
            </a:r>
          </a:p>
          <a:p>
            <a:r>
              <a:rPr lang="en-US" altLang="ja-JP" sz="1400" dirty="0">
                <a:latin typeface="メイリオ" panose="020B0604030504040204" pitchFamily="50" charset="-128"/>
                <a:ea typeface="メイリオ" panose="020B0604030504040204" pitchFamily="50" charset="-128"/>
                <a:hlinkClick r:id="rId6"/>
              </a:rPr>
              <a:t>https://docs.microsoft.com/ja-jp/azure/active-directory/hybrid/tshoot-connect-password-hash-synchronization</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Active Directory </a:t>
            </a:r>
            <a:r>
              <a:rPr lang="ja-JP" altLang="en-US" sz="1400" dirty="0">
                <a:latin typeface="メイリオ" panose="020B0604030504040204" pitchFamily="50" charset="-128"/>
                <a:ea typeface="メイリオ" panose="020B0604030504040204" pitchFamily="50" charset="-128"/>
              </a:rPr>
              <a:t>パススルー認証のトラブルシューティング</a:t>
            </a:r>
          </a:p>
          <a:p>
            <a:r>
              <a:rPr lang="en-US" altLang="ja-JP" sz="1400" dirty="0">
                <a:latin typeface="メイリオ" panose="020B0604030504040204" pitchFamily="50" charset="-128"/>
                <a:ea typeface="メイリオ" panose="020B0604030504040204" pitchFamily="50" charset="-128"/>
                <a:hlinkClick r:id="rId7"/>
              </a:rPr>
              <a:t>https://docs.microsoft.com/ja-jp/azure/active-directory/hybrid/tshoot-connect-pass-through-authentication</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トラブル シューティング タスクの実行方法</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8"/>
              </a:rPr>
              <a:t>https://learn.microsoft.com/ja-jp/azure/active-directory/hybrid/connect/tshoot-connect-objectsync#troubleshooting-task</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9807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endParaRPr lang="en-US" altLang="ja-JP" dirty="0"/>
          </a:p>
          <a:p>
            <a:endParaRPr lang="ja-JP" altLang="en-US" dirty="0"/>
          </a:p>
        </p:txBody>
      </p:sp>
      <p:sp>
        <p:nvSpPr>
          <p:cNvPr id="2" name="テキスト ボックス 1">
            <a:extLst>
              <a:ext uri="{FF2B5EF4-FFF2-40B4-BE49-F238E27FC236}">
                <a16:creationId xmlns:a16="http://schemas.microsoft.com/office/drawing/2014/main" id="{DD08B61A-0D51-D9FA-9015-E21020726853}"/>
              </a:ext>
            </a:extLst>
          </p:cNvPr>
          <p:cNvSpPr txBox="1"/>
          <p:nvPr/>
        </p:nvSpPr>
        <p:spPr>
          <a:xfrm>
            <a:off x="1185806" y="1547701"/>
            <a:ext cx="8172798" cy="1169551"/>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AADC </a:t>
            </a:r>
            <a:r>
              <a:rPr kumimoji="1" lang="ja-JP" altLang="en-US" sz="1400" dirty="0">
                <a:latin typeface="メイリオ" panose="020B0604030504040204" pitchFamily="50" charset="-128"/>
                <a:ea typeface="メイリオ" panose="020B0604030504040204" pitchFamily="50" charset="-128"/>
              </a:rPr>
              <a:t>サーバー自体の </a:t>
            </a:r>
            <a:r>
              <a:rPr kumimoji="1" lang="en-US" altLang="ja-JP" sz="1400" dirty="0">
                <a:latin typeface="メイリオ" panose="020B0604030504040204" pitchFamily="50" charset="-128"/>
                <a:ea typeface="メイリオ" panose="020B0604030504040204" pitchFamily="50" charset="-128"/>
              </a:rPr>
              <a:t>OS </a:t>
            </a:r>
            <a:r>
              <a:rPr kumimoji="1" lang="ja-JP" altLang="en-US" sz="1400" dirty="0">
                <a:latin typeface="メイリオ" panose="020B0604030504040204" pitchFamily="50" charset="-128"/>
                <a:ea typeface="メイリオ" panose="020B0604030504040204" pitchFamily="50" charset="-128"/>
              </a:rPr>
              <a:t>が </a:t>
            </a:r>
            <a:r>
              <a:rPr kumimoji="1" lang="en-US" altLang="ja-JP" sz="1400" dirty="0">
                <a:latin typeface="メイリオ" panose="020B0604030504040204" pitchFamily="50" charset="-128"/>
                <a:ea typeface="メイリオ" panose="020B0604030504040204" pitchFamily="50" charset="-128"/>
              </a:rPr>
              <a:t>Windows Server 2016 </a:t>
            </a:r>
            <a:r>
              <a:rPr kumimoji="1" lang="ja-JP" altLang="en-US" sz="1400" dirty="0">
                <a:latin typeface="メイリオ" panose="020B0604030504040204" pitchFamily="50" charset="-128"/>
                <a:ea typeface="メイリオ" panose="020B0604030504040204" pitchFamily="50" charset="-128"/>
              </a:rPr>
              <a:t>以降であるか確認してください。</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Azure AD Connect v2.x </a:t>
            </a:r>
            <a:r>
              <a:rPr kumimoji="1" lang="ja-JP" altLang="en-US" sz="1400" dirty="0">
                <a:latin typeface="メイリオ" panose="020B0604030504040204" pitchFamily="50" charset="-128"/>
                <a:ea typeface="メイリオ" panose="020B0604030504040204" pitchFamily="50" charset="-128"/>
              </a:rPr>
              <a:t>は、</a:t>
            </a:r>
            <a:r>
              <a:rPr kumimoji="1" lang="en-US" altLang="ja-JP" sz="1400" dirty="0">
                <a:latin typeface="メイリオ" panose="020B0604030504040204" pitchFamily="50" charset="-128"/>
                <a:ea typeface="メイリオ" panose="020B0604030504040204" pitchFamily="50" charset="-128"/>
              </a:rPr>
              <a:t>Windows Server 2012 </a:t>
            </a:r>
            <a:r>
              <a:rPr kumimoji="1" lang="ja-JP" altLang="en-US" sz="1400" dirty="0">
                <a:latin typeface="メイリオ" panose="020B0604030504040204" pitchFamily="50" charset="-128"/>
                <a:ea typeface="メイリオ" panose="020B0604030504040204" pitchFamily="50" charset="-128"/>
              </a:rPr>
              <a:t>シリーズにはインストールできません。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既存環境がすべて </a:t>
            </a:r>
            <a:r>
              <a:rPr lang="en-US" altLang="ja-JP" sz="1400" dirty="0">
                <a:latin typeface="メイリオ" panose="020B0604030504040204" pitchFamily="50" charset="-128"/>
                <a:ea typeface="メイリオ" panose="020B0604030504040204" pitchFamily="50" charset="-128"/>
              </a:rPr>
              <a:t>Windows Server 2012  </a:t>
            </a:r>
            <a:r>
              <a:rPr lang="ja-JP" altLang="en-US" sz="1400" dirty="0">
                <a:latin typeface="メイリオ" panose="020B0604030504040204" pitchFamily="50" charset="-128"/>
                <a:ea typeface="メイリオ" panose="020B0604030504040204" pitchFamily="50" charset="-128"/>
              </a:rPr>
              <a:t>以前の場合は、</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以降に </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をインストールし、既存のサーバーと置き換えます。</a:t>
            </a:r>
            <a:endParaRPr kumimoji="1" lang="en-US" altLang="ja-JP" sz="1400" dirty="0">
              <a:latin typeface="メイリオ" panose="020B0604030504040204" pitchFamily="50" charset="-128"/>
              <a:ea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49C72A5-DA7E-2721-CCEF-67604C069988}"/>
              </a:ext>
            </a:extLst>
          </p:cNvPr>
          <p:cNvSpPr txBox="1"/>
          <p:nvPr/>
        </p:nvSpPr>
        <p:spPr>
          <a:xfrm>
            <a:off x="463777" y="2797779"/>
            <a:ext cx="8172797"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1.x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の対応 </a:t>
            </a:r>
            <a:r>
              <a:rPr lang="en-US" altLang="ja-JP" sz="1400" dirty="0">
                <a:latin typeface="メイリオ" panose="020B0604030504040204" pitchFamily="50" charset="-128"/>
                <a:ea typeface="メイリオ" panose="020B0604030504040204" pitchFamily="50" charset="-128"/>
              </a:rPr>
              <a:t>OS </a:t>
            </a:r>
            <a:r>
              <a:rPr lang="ja-JP" altLang="en-US" sz="1400" dirty="0">
                <a:latin typeface="メイリオ" panose="020B0604030504040204" pitchFamily="50" charset="-128"/>
                <a:ea typeface="メイリオ" panose="020B0604030504040204" pitchFamily="50" charset="-128"/>
              </a:rPr>
              <a:t>ではない場合</a:t>
            </a:r>
            <a:r>
              <a:rPr kumimoji="1" lang="ja-JP" altLang="en-US" sz="1400" dirty="0">
                <a:latin typeface="メイリオ" panose="020B0604030504040204" pitchFamily="50" charset="-128"/>
                <a:ea typeface="メイリオ" panose="020B0604030504040204" pitchFamily="50" charset="-128"/>
              </a:rPr>
              <a:t>）</a:t>
            </a:r>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65631" y="3722871"/>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19" name="テキスト ボックス 18">
            <a:extLst>
              <a:ext uri="{FF2B5EF4-FFF2-40B4-BE49-F238E27FC236}">
                <a16:creationId xmlns:a16="http://schemas.microsoft.com/office/drawing/2014/main" id="{6C867072-F0F4-7866-8F65-152D09043CE0}"/>
              </a:ext>
            </a:extLst>
          </p:cNvPr>
          <p:cNvSpPr txBox="1"/>
          <p:nvPr/>
        </p:nvSpPr>
        <p:spPr>
          <a:xfrm>
            <a:off x="577362" y="3265231"/>
            <a:ext cx="2636475"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アップグレード前の構成</a:t>
            </a:r>
          </a:p>
        </p:txBody>
      </p:sp>
    </p:spTree>
    <p:extLst>
      <p:ext uri="{BB962C8B-B14F-4D97-AF65-F5344CB8AC3E}">
        <p14:creationId xmlns:p14="http://schemas.microsoft.com/office/powerpoint/2010/main" val="351036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04671" y="1884728"/>
            <a:ext cx="10842598" cy="2575489"/>
            <a:chOff x="504671" y="3076123"/>
            <a:chExt cx="10938678" cy="2586660"/>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4368"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432960" y="4488160"/>
              <a:ext cx="2712587" cy="1174623"/>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kumimoji="1" lang="ja-JP" altLang="en-US" sz="1400" dirty="0">
                  <a:latin typeface="メイリオ" panose="020B0604030504040204" pitchFamily="50" charset="-128"/>
                  <a:ea typeface="メイリオ" panose="020B0604030504040204" pitchFamily="50" charset="-128"/>
                </a:rPr>
                <a:t>アクティブ </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-&gt; </a:t>
              </a:r>
              <a:r>
                <a:rPr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966738" y="4472777"/>
              <a:ext cx="2259803" cy="954108"/>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pic>
        <p:nvPicPr>
          <p:cNvPr id="4" name="グラフィックス 3">
            <a:extLst>
              <a:ext uri="{FF2B5EF4-FFF2-40B4-BE49-F238E27FC236}">
                <a16:creationId xmlns:a16="http://schemas.microsoft.com/office/drawing/2014/main" id="{E2C28E0F-2F20-0AA0-2C3C-D03FDFB84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642" y="4570532"/>
            <a:ext cx="890184" cy="1192258"/>
          </a:xfrm>
          <a:prstGeom prst="rect">
            <a:avLst/>
          </a:prstGeom>
        </p:spPr>
      </p:pic>
      <p:pic>
        <p:nvPicPr>
          <p:cNvPr id="5" name="グラフィックス 4">
            <a:extLst>
              <a:ext uri="{FF2B5EF4-FFF2-40B4-BE49-F238E27FC236}">
                <a16:creationId xmlns:a16="http://schemas.microsoft.com/office/drawing/2014/main" id="{5D9BFDC1-54BD-1DEE-5A79-D2DCBD3B7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7816" y="4570532"/>
            <a:ext cx="890184" cy="1192258"/>
          </a:xfrm>
          <a:prstGeom prst="rect">
            <a:avLst/>
          </a:prstGeom>
        </p:spPr>
      </p:pic>
      <p:sp>
        <p:nvSpPr>
          <p:cNvPr id="20" name="テキスト ボックス 19">
            <a:extLst>
              <a:ext uri="{FF2B5EF4-FFF2-40B4-BE49-F238E27FC236}">
                <a16:creationId xmlns:a16="http://schemas.microsoft.com/office/drawing/2014/main" id="{DF76D4A3-00FA-1C9A-3065-A5E8EAA5F37B}"/>
              </a:ext>
            </a:extLst>
          </p:cNvPr>
          <p:cNvSpPr txBox="1"/>
          <p:nvPr/>
        </p:nvSpPr>
        <p:spPr>
          <a:xfrm>
            <a:off x="3799054" y="5816026"/>
            <a:ext cx="2247833" cy="949986"/>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545D19E9-34C5-B445-2B6E-241D6CC3CAFE}"/>
              </a:ext>
            </a:extLst>
          </p:cNvPr>
          <p:cNvSpPr txBox="1"/>
          <p:nvPr/>
        </p:nvSpPr>
        <p:spPr>
          <a:xfrm>
            <a:off x="5910883" y="5816025"/>
            <a:ext cx="224783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t>
            </a:r>
            <a:r>
              <a:rPr lang="en-US" altLang="ja-JP" sz="1400" dirty="0">
                <a:latin typeface="メイリオ" panose="020B0604030504040204" pitchFamily="50" charset="-128"/>
                <a:ea typeface="メイリオ" panose="020B0604030504040204" pitchFamily="50" charset="-128"/>
              </a:rPr>
              <a:t>D</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E5E87A4E-6F05-6994-F400-E0EE8C6D2FA9}"/>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アップグレード中の構成イメージ</a:t>
            </a:r>
          </a:p>
        </p:txBody>
      </p:sp>
    </p:spTree>
    <p:extLst>
      <p:ext uri="{BB962C8B-B14F-4D97-AF65-F5344CB8AC3E}">
        <p14:creationId xmlns:p14="http://schemas.microsoft.com/office/powerpoint/2010/main" val="346650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626661" y="2253619"/>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D</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2.x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4" name="テキスト ボックス 3">
            <a:extLst>
              <a:ext uri="{FF2B5EF4-FFF2-40B4-BE49-F238E27FC236}">
                <a16:creationId xmlns:a16="http://schemas.microsoft.com/office/drawing/2014/main" id="{5B6AF217-E79F-DB14-0F1B-39216024D840}"/>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アップグレード後の構成イメージ</a:t>
            </a:r>
          </a:p>
        </p:txBody>
      </p:sp>
    </p:spTree>
    <p:extLst>
      <p:ext uri="{BB962C8B-B14F-4D97-AF65-F5344CB8AC3E}">
        <p14:creationId xmlns:p14="http://schemas.microsoft.com/office/powerpoint/2010/main" val="2580661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813694" cy="353943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基本的に下記の手順で実施します。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ServerD</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を含む、既存環境の動作状況を確認します。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ja-JP" altLang="en-US" sz="1400" dirty="0">
                <a:latin typeface="メイリオ" panose="020B0604030504040204" pitchFamily="50" charset="-128"/>
                <a:ea typeface="メイリオ" panose="020B0604030504040204" pitchFamily="50" charset="-128"/>
              </a:rPr>
              <a:t>アクティブな </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にて、ステージング モードを有効にします。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のステージング モードを解除し、アクティブなサーバーに変更します。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がアクティブになった後の動作状況を確認します。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をアンインストールします。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 </a:t>
            </a:r>
            <a:r>
              <a:rPr lang="en-US" altLang="ja-JP" sz="1400" dirty="0">
                <a:latin typeface="メイリオ" panose="020B0604030504040204" pitchFamily="50" charset="-128"/>
                <a:ea typeface="メイリオ" panose="020B0604030504040204" pitchFamily="50" charset="-128"/>
              </a:rPr>
              <a:t>2-2 </a:t>
            </a:r>
            <a:r>
              <a:rPr lang="ja-JP" altLang="en-US" sz="1400" dirty="0">
                <a:latin typeface="メイリオ" panose="020B0604030504040204" pitchFamily="50" charset="-128"/>
                <a:ea typeface="メイリオ" panose="020B0604030504040204" pitchFamily="50" charset="-128"/>
              </a:rPr>
              <a:t>にて設定内容を保存する際、</a:t>
            </a:r>
            <a:r>
              <a:rPr lang="en-US" altLang="ja-JP" sz="1400" dirty="0">
                <a:latin typeface="メイリオ" panose="020B0604030504040204" pitchFamily="50" charset="-128"/>
                <a:ea typeface="メイリオ" panose="020B0604030504040204" pitchFamily="50" charset="-128"/>
              </a:rPr>
              <a:t>1.5.42.0 </a:t>
            </a:r>
            <a:r>
              <a:rPr lang="ja-JP" altLang="en-US" sz="1400" dirty="0">
                <a:latin typeface="メイリオ" panose="020B0604030504040204" pitchFamily="50" charset="-128"/>
                <a:ea typeface="メイリオ" panose="020B0604030504040204" pitchFamily="50" charset="-128"/>
              </a:rPr>
              <a:t>以前のバージョンでは先の保存手順を利用できないため、次のページの方法で設定を保存します。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spTree>
    <p:extLst>
      <p:ext uri="{BB962C8B-B14F-4D97-AF65-F5344CB8AC3E}">
        <p14:creationId xmlns:p14="http://schemas.microsoft.com/office/powerpoint/2010/main" val="308573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429894" cy="3108543"/>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モードを有効化します。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モードを無効化し、アクティブにします。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ja-JP" altLang="en-US" sz="1400" dirty="0">
                <a:latin typeface="メイリオ" panose="020B0604030504040204" pitchFamily="50" charset="-128"/>
                <a:ea typeface="メイリオ" panose="020B0604030504040204" pitchFamily="50" charset="-128"/>
              </a:rPr>
              <a:t> 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B2BF127-F9C4-4B43-AD5D-877A6BF9FF3D}"/>
              </a:ext>
            </a:extLst>
          </p:cNvPr>
          <p:cNvSpPr txBox="1"/>
          <p:nvPr/>
        </p:nvSpPr>
        <p:spPr>
          <a:xfrm>
            <a:off x="914020" y="4288736"/>
            <a:ext cx="953626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923330"/>
          </a:xfrm>
          <a:prstGeom prst="rect">
            <a:avLst/>
          </a:prstGeom>
          <a:noFill/>
        </p:spPr>
        <p:txBody>
          <a:bodyPr wrap="square">
            <a:spAutoFit/>
          </a:bodyPr>
          <a:lstStyle/>
          <a:p>
            <a:r>
              <a:rPr lang="ja-JP" altLang="en-US" b="1" dirty="0"/>
              <a:t>スウィング移行の大まかな流れと注意点</a:t>
            </a:r>
          </a:p>
          <a:p>
            <a:endParaRPr lang="en-US" altLang="ja-JP" dirty="0"/>
          </a:p>
          <a:p>
            <a:endParaRPr lang="ja-JP" altLang="en-US" dirty="0"/>
          </a:p>
        </p:txBody>
      </p:sp>
    </p:spTree>
    <p:extLst>
      <p:ext uri="{BB962C8B-B14F-4D97-AF65-F5344CB8AC3E}">
        <p14:creationId xmlns:p14="http://schemas.microsoft.com/office/powerpoint/2010/main" val="3466354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82158" y="1355480"/>
            <a:ext cx="6915624"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2-1</a:t>
            </a:r>
            <a:r>
              <a:rPr lang="ja-JP" altLang="en-US" sz="1400" b="1" dirty="0">
                <a:latin typeface="メイリオ" panose="020B0604030504040204" pitchFamily="50" charset="-128"/>
                <a:ea typeface="メイリオ" panose="020B0604030504040204" pitchFamily="50" charset="-128"/>
              </a:rPr>
              <a:t>.設定のエクスポート</a:t>
            </a:r>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r>
              <a:rPr lang="en-US" altLang="ja-JP" sz="1800" b="1" dirty="0">
                <a:latin typeface="Meiryo UI" panose="020B0604030504040204" pitchFamily="50" charset="-128"/>
                <a:ea typeface="Meiryo UI" panose="020B0604030504040204" pitchFamily="50" charset="-128"/>
              </a:rPr>
              <a:t>1.5.42.</a:t>
            </a:r>
            <a:r>
              <a:rPr lang="en-US" altLang="ja-JP" b="1" dirty="0">
                <a:latin typeface="Meiryo UI" panose="020B0604030504040204" pitchFamily="50" charset="-128"/>
                <a:ea typeface="Meiryo UI" panose="020B0604030504040204" pitchFamily="50" charset="-128"/>
              </a:rPr>
              <a:t>0</a:t>
            </a:r>
            <a:r>
              <a:rPr lang="ja-JP" altLang="en-US" sz="1800" b="1" dirty="0">
                <a:latin typeface="Meiryo UI" panose="020B0604030504040204" pitchFamily="50" charset="-128"/>
                <a:ea typeface="Meiryo UI" panose="020B0604030504040204" pitchFamily="50" charset="-128"/>
              </a:rPr>
              <a:t> 以前の環境の場合）</a:t>
            </a:r>
            <a:endParaRPr lang="en-US" altLang="ja-JP" sz="1800" b="1"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BDA47DA6-F5BE-8093-6711-50C2A1251859}"/>
              </a:ext>
            </a:extLst>
          </p:cNvPr>
          <p:cNvSpPr txBox="1"/>
          <p:nvPr/>
        </p:nvSpPr>
        <p:spPr>
          <a:xfrm>
            <a:off x="653142" y="1828800"/>
            <a:ext cx="10371909" cy="1384995"/>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バージョンが </a:t>
            </a:r>
            <a:r>
              <a:rPr kumimoji="1" lang="en-US" altLang="ja-JP" sz="1400" dirty="0">
                <a:latin typeface="メイリオ" panose="020B0604030504040204" pitchFamily="50" charset="-128"/>
                <a:ea typeface="メイリオ" panose="020B0604030504040204" pitchFamily="50" charset="-128"/>
              </a:rPr>
              <a:t>1.5.42.0 </a:t>
            </a:r>
            <a:r>
              <a:rPr kumimoji="1" lang="ja-JP" altLang="en-US" sz="1400" dirty="0">
                <a:latin typeface="メイリオ" panose="020B0604030504040204" pitchFamily="50" charset="-128"/>
                <a:ea typeface="メイリオ" panose="020B0604030504040204" pitchFamily="50" charset="-128"/>
              </a:rPr>
              <a:t>以前の場合、 </a:t>
            </a:r>
            <a:r>
              <a:rPr lang="en-US" altLang="ja-JP" sz="1400" dirty="0">
                <a:latin typeface="メイリオ" panose="020B0604030504040204" pitchFamily="50" charset="-128"/>
                <a:ea typeface="メイリオ" panose="020B0604030504040204" pitchFamily="50" charset="-128"/>
              </a:rPr>
              <a:t>p.8 </a:t>
            </a:r>
            <a:r>
              <a:rPr lang="ja-JP" altLang="en-US" sz="1400" dirty="0">
                <a:latin typeface="メイリオ" panose="020B0604030504040204" pitchFamily="50" charset="-128"/>
                <a:ea typeface="メイリオ" panose="020B0604030504040204" pitchFamily="50" charset="-128"/>
              </a:rPr>
              <a:t>に記載のエクスポート手順が利用できません。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そのため、下記ブログに記載の </a:t>
            </a:r>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をご利用ください。</a:t>
            </a:r>
            <a:endParaRPr lang="en-US" altLang="ja-JP" sz="1400" dirty="0">
              <a:latin typeface="メイリオ" panose="020B0604030504040204" pitchFamily="50" charset="-128"/>
              <a:ea typeface="メイリオ" panose="020B0604030504040204" pitchFamily="50" charset="-128"/>
            </a:endParaRPr>
          </a:p>
          <a:p>
            <a:endParaRPr kumimoji="1"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の利用方法はこちらの記事にてご案内しております。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スクリプトをブログ内リンクからダウンロードしたのち、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サーバーに配置してご利用ください。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移行に伴う設定情報の </a:t>
            </a:r>
            <a:r>
              <a:rPr lang="en-US" altLang="ja-JP" sz="1400" dirty="0">
                <a:latin typeface="メイリオ" panose="020B0604030504040204" pitchFamily="50" charset="-128"/>
                <a:ea typeface="メイリオ" panose="020B0604030504040204" pitchFamily="50" charset="-128"/>
                <a:hlinkClick r:id="rId2"/>
              </a:rPr>
              <a:t>Export / Import | Japan Azure Identity Support Blog (jpazureid.github.io)</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7660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A736D14-9F82-4158-A904-70B73F3AC3C1}"/>
              </a:ext>
            </a:extLst>
          </p:cNvPr>
          <p:cNvSpPr txBox="1"/>
          <p:nvPr/>
        </p:nvSpPr>
        <p:spPr>
          <a:xfrm>
            <a:off x="295712" y="624303"/>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アップグレード処理やアップグレード後の動作にて問題が生じた場合</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24A8E61-3983-4AF5-9DDA-29B87CF0CFB2}"/>
              </a:ext>
            </a:extLst>
          </p:cNvPr>
          <p:cNvSpPr txBox="1"/>
          <p:nvPr/>
        </p:nvSpPr>
        <p:spPr>
          <a:xfrm>
            <a:off x="513426" y="1469020"/>
            <a:ext cx="9827234" cy="2862322"/>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お問い合わせを起票いただく際、下記を事前にお知らせいただくことで対応が円滑に進みます。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環境 </a:t>
            </a:r>
            <a:r>
              <a:rPr lang="en-US" altLang="ja-JP" sz="1200" dirty="0">
                <a:latin typeface="メイリオ" panose="020B0604030504040204" pitchFamily="50" charset="-128"/>
                <a:ea typeface="メイリオ" panose="020B0604030504040204" pitchFamily="50" charset="-128"/>
              </a:rPr>
              <a:t>: OS / Azure AD Connect </a:t>
            </a:r>
            <a:r>
              <a:rPr lang="ja-JP" altLang="en-US" sz="1200" dirty="0">
                <a:latin typeface="メイリオ" panose="020B0604030504040204" pitchFamily="50" charset="-128"/>
                <a:ea typeface="メイリオ" panose="020B0604030504040204" pitchFamily="50" charset="-128"/>
              </a:rPr>
              <a:t>インストール バージョン</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構成 </a:t>
            </a:r>
            <a:r>
              <a:rPr lang="en-US" altLang="ja-JP" sz="1200" dirty="0">
                <a:latin typeface="メイリオ" panose="020B0604030504040204" pitchFamily="50" charset="-128"/>
                <a:ea typeface="メイリオ" panose="020B0604030504040204" pitchFamily="50" charset="-128"/>
              </a:rPr>
              <a:t>: 1 </a:t>
            </a:r>
            <a:r>
              <a:rPr lang="ja-JP" altLang="en-US" sz="1200" dirty="0">
                <a:latin typeface="メイリオ" panose="020B0604030504040204" pitchFamily="50" charset="-128"/>
                <a:ea typeface="メイリオ" panose="020B0604030504040204" pitchFamily="50" charset="-128"/>
              </a:rPr>
              <a:t>台構成、複数台構成</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経緯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作業内容や作業中など</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発生事象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エラーメッセージが表示されている場合には画面キャプチャを取得し、アップロードをお願いします。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ログ情報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上述の確認結果にてお気づきになったメッセージなど</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下記にて弊社チーム ブログにて情報採取ツールを公開させていただいています。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初動調査にて取得いただくことが想定されるため、お問い合わせ前に取得いただくことでスムーズにご支援が可能となります。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AADC </a:t>
            </a:r>
            <a:r>
              <a:rPr lang="ja-JP" altLang="en-US" sz="1200" dirty="0">
                <a:latin typeface="メイリオ" panose="020B0604030504040204" pitchFamily="50" charset="-128"/>
                <a:ea typeface="メイリオ" panose="020B0604030504040204" pitchFamily="50" charset="-128"/>
              </a:rPr>
              <a:t>サーバー情報一括採取ツール</a:t>
            </a:r>
          </a:p>
          <a:p>
            <a:r>
              <a:rPr lang="en-US" altLang="ja-JP" sz="1200" dirty="0">
                <a:latin typeface="メイリオ" panose="020B0604030504040204" pitchFamily="50" charset="-128"/>
                <a:ea typeface="メイリオ" panose="020B0604030504040204" pitchFamily="50" charset="-128"/>
              </a:rPr>
              <a:t>https://github.com/jpazureid/aadconnect-diagnostic</a:t>
            </a:r>
          </a:p>
          <a:p>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6878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Tree>
    <p:extLst>
      <p:ext uri="{BB962C8B-B14F-4D97-AF65-F5344CB8AC3E}">
        <p14:creationId xmlns:p14="http://schemas.microsoft.com/office/powerpoint/2010/main" val="6628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1280</TotalTime>
  <Words>3444</Words>
  <Application>Microsoft Office PowerPoint</Application>
  <PresentationFormat>ワイド画面</PresentationFormat>
  <Paragraphs>262</Paragraphs>
  <Slides>41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41</vt:i4>
      </vt:variant>
    </vt:vector>
  </HeadingPairs>
  <TitlesOfParts>
    <vt:vector size="47"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17</cp:revision>
  <dcterms:created xsi:type="dcterms:W3CDTF">2020-08-07T00:22:14Z</dcterms:created>
  <dcterms:modified xsi:type="dcterms:W3CDTF">2023-07-14T02:58:52Z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