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489" r:id="rId5"/>
    <p:sldId id="2506" r:id="rId6"/>
    <p:sldId id="2513" r:id="rId7"/>
    <p:sldId id="2514" r:id="rId8"/>
    <p:sldId id="2512" r:id="rId9"/>
    <p:sldId id="2511" r:id="rId10"/>
    <p:sldId id="2510" r:id="rId11"/>
    <p:sldId id="25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2B2B2B"/>
    <a:srgbClr val="FFB300"/>
    <a:srgbClr val="FFFFFF"/>
    <a:srgbClr val="2099D8"/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4" autoAdjust="0"/>
    <p:restoredTop sz="89798" autoAdjust="0"/>
  </p:normalViewPr>
  <p:slideViewPr>
    <p:cSldViewPr snapToGrid="0">
      <p:cViewPr varScale="1">
        <p:scale>
          <a:sx n="107" d="100"/>
          <a:sy n="107" d="100"/>
        </p:scale>
        <p:origin x="98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2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B5E3-F2FF-4447-9F2E-6FC79E5AC69B}" type="datetimeFigureOut">
              <a:rPr lang="en-MY" smtClean="0"/>
              <a:t>26/6/2020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C6DC-2E50-448A-A515-B7C1EBDA144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3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MY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01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828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4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92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80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3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6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1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2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3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 dirty="0"/>
              <a:t>Member 4</a:t>
            </a:r>
          </a:p>
        </p:txBody>
      </p:sp>
    </p:spTree>
    <p:extLst>
      <p:ext uri="{BB962C8B-B14F-4D97-AF65-F5344CB8AC3E}">
        <p14:creationId xmlns:p14="http://schemas.microsoft.com/office/powerpoint/2010/main" val="40737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antiq_ThinHeaderBar_Sm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00500" y="6502870"/>
            <a:ext cx="4114800" cy="206496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arial" charset="0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96770" y="6502807"/>
            <a:ext cx="425530" cy="206559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gular Page with tit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65233"/>
            <a:ext cx="12327038" cy="6910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  <a:alpha val="60000"/>
                </a:schemeClr>
              </a:gs>
              <a:gs pos="0">
                <a:schemeClr val="accent3">
                  <a:lumMod val="97000"/>
                  <a:lumOff val="3000"/>
                  <a:alpha val="60000"/>
                </a:schemeClr>
              </a:gs>
              <a:gs pos="100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837055"/>
            <a:ext cx="11086498" cy="4351338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60070" y="465233"/>
            <a:ext cx="11086498" cy="691039"/>
          </a:xfrm>
        </p:spPr>
        <p:txBody>
          <a:bodyPr anchor="b">
            <a:normAutofit/>
          </a:bodyPr>
          <a:lstStyle>
            <a:lvl1pPr fontAlgn="auto">
              <a:lnSpc>
                <a:spcPct val="100000"/>
              </a:lnSpc>
              <a:defRPr sz="3600" b="1" i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9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29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6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14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50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MY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8D9991C-EDB4-8647-AF83-83E03D262B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20330" y="6554323"/>
            <a:ext cx="425530" cy="206559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53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23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MY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3441D9F-908B-0F43-9A45-01C2621F706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" y="6383887"/>
            <a:ext cx="1031414" cy="2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4" r:id="rId7"/>
    <p:sldLayoutId id="2147483664" r:id="rId8"/>
    <p:sldLayoutId id="2147483655" r:id="rId9"/>
    <p:sldLayoutId id="2147483656" r:id="rId10"/>
    <p:sldLayoutId id="2147483657" r:id="rId11"/>
    <p:sldLayoutId id="2147483658" r:id="rId12"/>
    <p:sldLayoutId id="2147483660" r:id="rId13"/>
    <p:sldLayoutId id="2147483672" r:id="rId14"/>
    <p:sldLayoutId id="2147483681" r:id="rId15"/>
    <p:sldLayoutId id="21474836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jp/blogs/news/vcpu-based-on-demand-instance-limits-are-now-available-in-amazon-ec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066DAB-0C31-2040-9E39-BF73B9C9980E}"/>
              </a:ext>
            </a:extLst>
          </p:cNvPr>
          <p:cNvSpPr/>
          <p:nvPr/>
        </p:nvSpPr>
        <p:spPr>
          <a:xfrm>
            <a:off x="0" y="-6184"/>
            <a:ext cx="12192000" cy="6858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878BF-75E5-754B-BD9A-4DDDA10B9A8B}"/>
              </a:ext>
            </a:extLst>
          </p:cNvPr>
          <p:cNvSpPr/>
          <p:nvPr/>
        </p:nvSpPr>
        <p:spPr>
          <a:xfrm>
            <a:off x="-3" y="3976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000"/>
                </a:schemeClr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375C0-BE60-9346-8982-070B11437B20}"/>
              </a:ext>
            </a:extLst>
          </p:cNvPr>
          <p:cNvSpPr txBox="1"/>
          <p:nvPr/>
        </p:nvSpPr>
        <p:spPr>
          <a:xfrm>
            <a:off x="2297346" y="3503607"/>
            <a:ext cx="759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VANTIQ on EKS with Terraform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24517-0613-E04B-942D-81E530B15956}"/>
              </a:ext>
            </a:extLst>
          </p:cNvPr>
          <p:cNvSpPr txBox="1"/>
          <p:nvPr/>
        </p:nvSpPr>
        <p:spPr>
          <a:xfrm>
            <a:off x="3535761" y="5123127"/>
            <a:ext cx="51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ato Black" panose="020F0A02020204030203" pitchFamily="34" charset="0"/>
              </a:rPr>
              <a:t>2020/6/22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2441E-360C-E94D-A869-D2216DBFC0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899" y="1693940"/>
            <a:ext cx="6696196" cy="1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4DB29-71EF-0948-BF95-941583DF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89"/>
            <a:ext cx="10515600" cy="373268"/>
          </a:xfrm>
        </p:spPr>
        <p:txBody>
          <a:bodyPr>
            <a:noAutofit/>
          </a:bodyPr>
          <a:lstStyle/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EKS configuration for VANTIQ</a:t>
            </a:r>
            <a:endParaRPr kumimoji="1" lang="ja-JP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Rectangle 28">
            <a:extLst>
              <a:ext uri="{FF2B5EF4-FFF2-40B4-BE49-F238E27FC236}">
                <a16:creationId xmlns:a16="http://schemas.microsoft.com/office/drawing/2014/main" id="{D900A5C2-2905-4E25-BB3F-6BE5FF08E2D5}"/>
              </a:ext>
            </a:extLst>
          </p:cNvPr>
          <p:cNvSpPr/>
          <p:nvPr/>
        </p:nvSpPr>
        <p:spPr>
          <a:xfrm>
            <a:off x="4442051" y="3735496"/>
            <a:ext cx="2753682" cy="28414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Private subnet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(172.20.</a:t>
            </a:r>
            <a:r>
              <a:rPr kumimoji="0" lang="en-US" altLang="ja-JP" sz="1200" kern="0" dirty="0">
                <a:solidFill>
                  <a:srgbClr val="FF0000"/>
                </a:solidFill>
                <a:latin typeface="Lato Light"/>
              </a:rPr>
              <a:t>11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8E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A009B8AA-05B7-430D-B8AF-48051E9965F2}"/>
              </a:ext>
            </a:extLst>
          </p:cNvPr>
          <p:cNvSpPr/>
          <p:nvPr/>
        </p:nvSpPr>
        <p:spPr>
          <a:xfrm>
            <a:off x="521293" y="2087229"/>
            <a:ext cx="11239837" cy="4707854"/>
          </a:xfrm>
          <a:prstGeom prst="rect">
            <a:avLst/>
          </a:prstGeom>
          <a:noFill/>
          <a:ln w="12700" cap="flat" cmpd="sng" algn="ctr">
            <a:solidFill>
              <a:srgbClr val="42A5F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VPC (172.20.0.0/16)</a:t>
            </a:r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187C6E08-A717-40ED-9DC3-A57444CDD2AF}"/>
              </a:ext>
            </a:extLst>
          </p:cNvPr>
          <p:cNvSpPr/>
          <p:nvPr/>
        </p:nvSpPr>
        <p:spPr>
          <a:xfrm>
            <a:off x="1207754" y="2866042"/>
            <a:ext cx="2744104" cy="6969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Public subnet (172.20.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.0/24)</a:t>
            </a:r>
          </a:p>
        </p:txBody>
      </p:sp>
      <p:sp>
        <p:nvSpPr>
          <p:cNvPr id="113" name="Rectangle 36">
            <a:extLst>
              <a:ext uri="{FF2B5EF4-FFF2-40B4-BE49-F238E27FC236}">
                <a16:creationId xmlns:a16="http://schemas.microsoft.com/office/drawing/2014/main" id="{E2B5D9FE-1A29-4402-90E9-9969B927E846}"/>
              </a:ext>
            </a:extLst>
          </p:cNvPr>
          <p:cNvSpPr/>
          <p:nvPr/>
        </p:nvSpPr>
        <p:spPr>
          <a:xfrm>
            <a:off x="1069733" y="2359599"/>
            <a:ext cx="3053972" cy="4300072"/>
          </a:xfrm>
          <a:prstGeom prst="rect">
            <a:avLst/>
          </a:prstGeom>
          <a:noFill/>
          <a:ln w="12700" cap="flat" cmpd="sng" algn="ctr">
            <a:solidFill>
              <a:srgbClr val="1E88E5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Availability Zone (ap-northeast-1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)</a:t>
            </a:r>
          </a:p>
        </p:txBody>
      </p:sp>
      <p:sp>
        <p:nvSpPr>
          <p:cNvPr id="114" name="Rectangle 36">
            <a:extLst>
              <a:ext uri="{FF2B5EF4-FFF2-40B4-BE49-F238E27FC236}">
                <a16:creationId xmlns:a16="http://schemas.microsoft.com/office/drawing/2014/main" id="{365A9FC2-0799-4530-8F69-82E9FBFF45AA}"/>
              </a:ext>
            </a:extLst>
          </p:cNvPr>
          <p:cNvSpPr/>
          <p:nvPr/>
        </p:nvSpPr>
        <p:spPr>
          <a:xfrm>
            <a:off x="4394357" y="2359599"/>
            <a:ext cx="2963572" cy="4300072"/>
          </a:xfrm>
          <a:prstGeom prst="rect">
            <a:avLst/>
          </a:prstGeom>
          <a:noFill/>
          <a:ln w="12700" cap="flat" cmpd="sng" algn="ctr">
            <a:solidFill>
              <a:srgbClr val="1E88E5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Availability Zone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(ap-northeast-1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8E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15" name="Rectangle 36">
            <a:extLst>
              <a:ext uri="{FF2B5EF4-FFF2-40B4-BE49-F238E27FC236}">
                <a16:creationId xmlns:a16="http://schemas.microsoft.com/office/drawing/2014/main" id="{648E2444-AF94-49B8-A3A6-9ACFE71F06F2}"/>
              </a:ext>
            </a:extLst>
          </p:cNvPr>
          <p:cNvSpPr/>
          <p:nvPr/>
        </p:nvSpPr>
        <p:spPr>
          <a:xfrm>
            <a:off x="7567113" y="2357307"/>
            <a:ext cx="2963572" cy="4302364"/>
          </a:xfrm>
          <a:prstGeom prst="rect">
            <a:avLst/>
          </a:prstGeom>
          <a:noFill/>
          <a:ln w="12700" cap="flat" cmpd="sng" algn="ctr">
            <a:solidFill>
              <a:srgbClr val="1E88E5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Availability Zone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(ap-northeast-1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d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8E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16" name="Rectangle 28">
            <a:extLst>
              <a:ext uri="{FF2B5EF4-FFF2-40B4-BE49-F238E27FC236}">
                <a16:creationId xmlns:a16="http://schemas.microsoft.com/office/drawing/2014/main" id="{22841975-4FC6-47E9-9F95-F54EF8C7D3B1}"/>
              </a:ext>
            </a:extLst>
          </p:cNvPr>
          <p:cNvSpPr/>
          <p:nvPr/>
        </p:nvSpPr>
        <p:spPr>
          <a:xfrm>
            <a:off x="1198176" y="3741098"/>
            <a:ext cx="2753682" cy="283587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Private subnet (172.20.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10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.0/24)</a:t>
            </a:r>
          </a:p>
        </p:txBody>
      </p:sp>
      <p:sp>
        <p:nvSpPr>
          <p:cNvPr id="118" name="TextBox 24">
            <a:extLst>
              <a:ext uri="{FF2B5EF4-FFF2-40B4-BE49-F238E27FC236}">
                <a16:creationId xmlns:a16="http://schemas.microsoft.com/office/drawing/2014/main" id="{0A47BD44-A25C-4755-B609-6AF69FE85C8C}"/>
              </a:ext>
            </a:extLst>
          </p:cNvPr>
          <p:cNvSpPr txBox="1"/>
          <p:nvPr/>
        </p:nvSpPr>
        <p:spPr>
          <a:xfrm>
            <a:off x="8419071" y="2310637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00" dirty="0">
                <a:solidFill>
                  <a:srgbClr val="2B2B2B"/>
                </a:solidFill>
                <a:latin typeface="Lato Light"/>
              </a:rPr>
              <a:t>Internet gateway</a:t>
            </a:r>
          </a:p>
        </p:txBody>
      </p:sp>
      <p:sp>
        <p:nvSpPr>
          <p:cNvPr id="119" name="TextBox 25">
            <a:extLst>
              <a:ext uri="{FF2B5EF4-FFF2-40B4-BE49-F238E27FC236}">
                <a16:creationId xmlns:a16="http://schemas.microsoft.com/office/drawing/2014/main" id="{54568687-AB8F-462A-999D-A7712B6E3DE9}"/>
              </a:ext>
            </a:extLst>
          </p:cNvPr>
          <p:cNvSpPr txBox="1"/>
          <p:nvPr/>
        </p:nvSpPr>
        <p:spPr>
          <a:xfrm>
            <a:off x="1976067" y="3327047"/>
            <a:ext cx="123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800" dirty="0">
                <a:solidFill>
                  <a:srgbClr val="2B2B2B"/>
                </a:solidFill>
                <a:latin typeface="Lato Light"/>
              </a:rPr>
              <a:t>NAT gateway</a:t>
            </a:r>
          </a:p>
        </p:txBody>
      </p:sp>
      <p:sp>
        <p:nvSpPr>
          <p:cNvPr id="120" name="Rectangle 38">
            <a:extLst>
              <a:ext uri="{FF2B5EF4-FFF2-40B4-BE49-F238E27FC236}">
                <a16:creationId xmlns:a16="http://schemas.microsoft.com/office/drawing/2014/main" id="{CE6F9FE2-771D-4D3B-B57B-7A2FB1A9BF38}"/>
              </a:ext>
            </a:extLst>
          </p:cNvPr>
          <p:cNvSpPr/>
          <p:nvPr/>
        </p:nvSpPr>
        <p:spPr>
          <a:xfrm>
            <a:off x="4471447" y="2864413"/>
            <a:ext cx="2744104" cy="693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Public subnet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(172.20.</a:t>
            </a:r>
            <a:r>
              <a:rPr kumimoji="0" lang="en-US" altLang="ja-JP" sz="1200" kern="0" dirty="0">
                <a:solidFill>
                  <a:srgbClr val="FF0000"/>
                </a:solidFill>
                <a:latin typeface="Lato Light"/>
              </a:rPr>
              <a:t>1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2A5F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2" name="Rectangle 38">
            <a:extLst>
              <a:ext uri="{FF2B5EF4-FFF2-40B4-BE49-F238E27FC236}">
                <a16:creationId xmlns:a16="http://schemas.microsoft.com/office/drawing/2014/main" id="{4FA1342A-8B71-4E63-83C2-BBF3378EC1B1}"/>
              </a:ext>
            </a:extLst>
          </p:cNvPr>
          <p:cNvSpPr/>
          <p:nvPr/>
        </p:nvSpPr>
        <p:spPr>
          <a:xfrm>
            <a:off x="7656943" y="2853988"/>
            <a:ext cx="2744104" cy="6735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Public subnet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(172.20.</a:t>
            </a:r>
            <a:r>
              <a:rPr kumimoji="0" lang="en-US" altLang="ja-JP" sz="1200" kern="0" dirty="0">
                <a:solidFill>
                  <a:srgbClr val="FF0000"/>
                </a:solidFill>
                <a:latin typeface="Lato Light"/>
              </a:rPr>
              <a:t>2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2A5F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3" name="Rectangle 28">
            <a:extLst>
              <a:ext uri="{FF2B5EF4-FFF2-40B4-BE49-F238E27FC236}">
                <a16:creationId xmlns:a16="http://schemas.microsoft.com/office/drawing/2014/main" id="{1C22DE51-6289-4597-A22B-E16D7082C9A2}"/>
              </a:ext>
            </a:extLst>
          </p:cNvPr>
          <p:cNvSpPr/>
          <p:nvPr/>
        </p:nvSpPr>
        <p:spPr>
          <a:xfrm>
            <a:off x="7647364" y="3741098"/>
            <a:ext cx="3871159" cy="28355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Private subnet 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(172.20.</a:t>
            </a:r>
            <a:r>
              <a:rPr kumimoji="0" lang="en-US" altLang="ja-JP" sz="1200" kern="0">
                <a:solidFill>
                  <a:srgbClr val="FF0000"/>
                </a:solidFill>
                <a:latin typeface="Lato Light"/>
              </a:rPr>
              <a:t>12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1E88E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8E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5" name="Rectangle 43">
            <a:extLst>
              <a:ext uri="{FF2B5EF4-FFF2-40B4-BE49-F238E27FC236}">
                <a16:creationId xmlns:a16="http://schemas.microsoft.com/office/drawing/2014/main" id="{670E29BB-D0E4-48C7-A4B5-447087E0AB99}"/>
              </a:ext>
            </a:extLst>
          </p:cNvPr>
          <p:cNvSpPr/>
          <p:nvPr/>
        </p:nvSpPr>
        <p:spPr>
          <a:xfrm>
            <a:off x="1274137" y="4096184"/>
            <a:ext cx="9058451" cy="431567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VANTIQ </a:t>
            </a: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node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group</a:t>
            </a:r>
          </a:p>
        </p:txBody>
      </p:sp>
      <p:sp>
        <p:nvSpPr>
          <p:cNvPr id="126" name="TextBox 25">
            <a:extLst>
              <a:ext uri="{FF2B5EF4-FFF2-40B4-BE49-F238E27FC236}">
                <a16:creationId xmlns:a16="http://schemas.microsoft.com/office/drawing/2014/main" id="{74D46AAB-C865-45E3-BF85-6F23A9757ACB}"/>
              </a:ext>
            </a:extLst>
          </p:cNvPr>
          <p:cNvSpPr txBox="1"/>
          <p:nvPr/>
        </p:nvSpPr>
        <p:spPr>
          <a:xfrm>
            <a:off x="4924695" y="3320957"/>
            <a:ext cx="123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800" dirty="0">
                <a:solidFill>
                  <a:srgbClr val="2B2B2B"/>
                </a:solidFill>
                <a:latin typeface="Lato Light"/>
              </a:rPr>
              <a:t>NAT gateway</a:t>
            </a:r>
          </a:p>
        </p:txBody>
      </p:sp>
      <p:sp>
        <p:nvSpPr>
          <p:cNvPr id="127" name="TextBox 25">
            <a:extLst>
              <a:ext uri="{FF2B5EF4-FFF2-40B4-BE49-F238E27FC236}">
                <a16:creationId xmlns:a16="http://schemas.microsoft.com/office/drawing/2014/main" id="{C69016CA-0F28-4C73-B0B5-5338BA4A6CB8}"/>
              </a:ext>
            </a:extLst>
          </p:cNvPr>
          <p:cNvSpPr txBox="1"/>
          <p:nvPr/>
        </p:nvSpPr>
        <p:spPr>
          <a:xfrm>
            <a:off x="7733362" y="3299265"/>
            <a:ext cx="123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800" dirty="0">
                <a:solidFill>
                  <a:srgbClr val="2B2B2B"/>
                </a:solidFill>
                <a:latin typeface="Lato Light"/>
              </a:rPr>
              <a:t>NAT gateway</a:t>
            </a:r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F0CF1B6A-0110-4DBA-A318-0BB78D9E6998}"/>
              </a:ext>
            </a:extLst>
          </p:cNvPr>
          <p:cNvSpPr/>
          <p:nvPr/>
        </p:nvSpPr>
        <p:spPr>
          <a:xfrm flipH="1">
            <a:off x="3791031" y="2259569"/>
            <a:ext cx="5022916" cy="6190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2B2B2B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id="{27A4993F-8E44-4BD1-B78A-8C82302253B8}"/>
              </a:ext>
            </a:extLst>
          </p:cNvPr>
          <p:cNvSpPr/>
          <p:nvPr/>
        </p:nvSpPr>
        <p:spPr>
          <a:xfrm flipH="1">
            <a:off x="7004554" y="2268765"/>
            <a:ext cx="1797957" cy="6190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2B2B2B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40" name="Freeform 11">
            <a:extLst>
              <a:ext uri="{FF2B5EF4-FFF2-40B4-BE49-F238E27FC236}">
                <a16:creationId xmlns:a16="http://schemas.microsoft.com/office/drawing/2014/main" id="{5361F91E-6B93-43B5-A4C7-7C8629BCCEC5}"/>
              </a:ext>
            </a:extLst>
          </p:cNvPr>
          <p:cNvSpPr/>
          <p:nvPr/>
        </p:nvSpPr>
        <p:spPr>
          <a:xfrm>
            <a:off x="9234459" y="2262883"/>
            <a:ext cx="980105" cy="61014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2B2B2B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cxnSp>
        <p:nvCxnSpPr>
          <p:cNvPr id="141" name="Straight Arrow Connector 30">
            <a:extLst>
              <a:ext uri="{FF2B5EF4-FFF2-40B4-BE49-F238E27FC236}">
                <a16:creationId xmlns:a16="http://schemas.microsoft.com/office/drawing/2014/main" id="{678C7697-A0FC-4EDE-A1E1-5CD3FC6488B2}"/>
              </a:ext>
            </a:extLst>
          </p:cNvPr>
          <p:cNvCxnSpPr>
            <a:cxnSpLocks/>
          </p:cNvCxnSpPr>
          <p:nvPr/>
        </p:nvCxnSpPr>
        <p:spPr>
          <a:xfrm>
            <a:off x="6026241" y="3558182"/>
            <a:ext cx="0" cy="176318"/>
          </a:xfrm>
          <a:prstGeom prst="straightConnector1">
            <a:avLst/>
          </a:prstGeom>
          <a:noFill/>
          <a:ln w="19050" cap="flat" cmpd="sng" algn="ctr">
            <a:solidFill>
              <a:srgbClr val="2B2B2B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cxnSp>
        <p:nvCxnSpPr>
          <p:cNvPr id="142" name="Straight Arrow Connector 30">
            <a:extLst>
              <a:ext uri="{FF2B5EF4-FFF2-40B4-BE49-F238E27FC236}">
                <a16:creationId xmlns:a16="http://schemas.microsoft.com/office/drawing/2014/main" id="{4290777C-E4E3-413C-ABE2-3AB295549940}"/>
              </a:ext>
            </a:extLst>
          </p:cNvPr>
          <p:cNvCxnSpPr>
            <a:cxnSpLocks/>
          </p:cNvCxnSpPr>
          <p:nvPr/>
        </p:nvCxnSpPr>
        <p:spPr>
          <a:xfrm>
            <a:off x="9108618" y="3527530"/>
            <a:ext cx="0" cy="206970"/>
          </a:xfrm>
          <a:prstGeom prst="straightConnector1">
            <a:avLst/>
          </a:prstGeom>
          <a:noFill/>
          <a:ln w="19050" cap="flat" cmpd="sng" algn="ctr">
            <a:solidFill>
              <a:srgbClr val="2B2B2B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cxnSp>
        <p:nvCxnSpPr>
          <p:cNvPr id="143" name="Straight Arrow Connector 30">
            <a:extLst>
              <a:ext uri="{FF2B5EF4-FFF2-40B4-BE49-F238E27FC236}">
                <a16:creationId xmlns:a16="http://schemas.microsoft.com/office/drawing/2014/main" id="{55D0FE6E-5AB1-46D2-ABEE-53B5B1AB6BEF}"/>
              </a:ext>
            </a:extLst>
          </p:cNvPr>
          <p:cNvCxnSpPr>
            <a:cxnSpLocks/>
          </p:cNvCxnSpPr>
          <p:nvPr/>
        </p:nvCxnSpPr>
        <p:spPr>
          <a:xfrm>
            <a:off x="3109595" y="3558182"/>
            <a:ext cx="0" cy="166982"/>
          </a:xfrm>
          <a:prstGeom prst="straightConnector1">
            <a:avLst/>
          </a:prstGeom>
          <a:noFill/>
          <a:ln w="19050" cap="flat" cmpd="sng" algn="ctr">
            <a:solidFill>
              <a:srgbClr val="2B2B2B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pic>
        <p:nvPicPr>
          <p:cNvPr id="144" name="Graphic 66">
            <a:extLst>
              <a:ext uri="{FF2B5EF4-FFF2-40B4-BE49-F238E27FC236}">
                <a16:creationId xmlns:a16="http://schemas.microsoft.com/office/drawing/2014/main" id="{5BC7FAD3-1385-4294-8491-5EA3FEAB7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363" y="2094469"/>
            <a:ext cx="330200" cy="330200"/>
          </a:xfrm>
          <a:prstGeom prst="rect">
            <a:avLst/>
          </a:prstGeom>
        </p:spPr>
      </p:pic>
      <p:pic>
        <p:nvPicPr>
          <p:cNvPr id="146" name="Graphic 13">
            <a:extLst>
              <a:ext uri="{FF2B5EF4-FFF2-40B4-BE49-F238E27FC236}">
                <a16:creationId xmlns:a16="http://schemas.microsoft.com/office/drawing/2014/main" id="{6567ED9B-1744-4AE8-A8E3-0736070FD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4287" y="3750788"/>
            <a:ext cx="274320" cy="274320"/>
          </a:xfrm>
          <a:prstGeom prst="rect">
            <a:avLst/>
          </a:prstGeom>
        </p:spPr>
      </p:pic>
      <p:pic>
        <p:nvPicPr>
          <p:cNvPr id="149" name="Graphic 13">
            <a:extLst>
              <a:ext uri="{FF2B5EF4-FFF2-40B4-BE49-F238E27FC236}">
                <a16:creationId xmlns:a16="http://schemas.microsoft.com/office/drawing/2014/main" id="{7C54261C-8BEB-4828-918B-452014586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039" y="3741098"/>
            <a:ext cx="274320" cy="274320"/>
          </a:xfrm>
          <a:prstGeom prst="rect">
            <a:avLst/>
          </a:prstGeom>
        </p:spPr>
      </p:pic>
      <p:pic>
        <p:nvPicPr>
          <p:cNvPr id="150" name="Graphic 13">
            <a:extLst>
              <a:ext uri="{FF2B5EF4-FFF2-40B4-BE49-F238E27FC236}">
                <a16:creationId xmlns:a16="http://schemas.microsoft.com/office/drawing/2014/main" id="{361BDB3B-4E22-4BBA-B314-AB6ACCA90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9641" y="3731335"/>
            <a:ext cx="274320" cy="274320"/>
          </a:xfrm>
          <a:prstGeom prst="rect">
            <a:avLst/>
          </a:prstGeom>
        </p:spPr>
      </p:pic>
      <p:pic>
        <p:nvPicPr>
          <p:cNvPr id="151" name="Graphic 10">
            <a:extLst>
              <a:ext uri="{FF2B5EF4-FFF2-40B4-BE49-F238E27FC236}">
                <a16:creationId xmlns:a16="http://schemas.microsoft.com/office/drawing/2014/main" id="{797C0997-56B8-4851-B189-054086D1ED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7177" y="2856569"/>
            <a:ext cx="274320" cy="274320"/>
          </a:xfrm>
          <a:prstGeom prst="rect">
            <a:avLst/>
          </a:prstGeom>
        </p:spPr>
      </p:pic>
      <p:pic>
        <p:nvPicPr>
          <p:cNvPr id="152" name="Graphic 10">
            <a:extLst>
              <a:ext uri="{FF2B5EF4-FFF2-40B4-BE49-F238E27FC236}">
                <a16:creationId xmlns:a16="http://schemas.microsoft.com/office/drawing/2014/main" id="{8B9ED2E6-17AA-43DA-A407-0549B193A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1447" y="2865206"/>
            <a:ext cx="274320" cy="274320"/>
          </a:xfrm>
          <a:prstGeom prst="rect">
            <a:avLst/>
          </a:prstGeom>
        </p:spPr>
      </p:pic>
      <p:pic>
        <p:nvPicPr>
          <p:cNvPr id="153" name="Graphic 10">
            <a:extLst>
              <a:ext uri="{FF2B5EF4-FFF2-40B4-BE49-F238E27FC236}">
                <a16:creationId xmlns:a16="http://schemas.microsoft.com/office/drawing/2014/main" id="{29B1AC23-ECCF-4CE8-B700-269048557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9641" y="2864930"/>
            <a:ext cx="274320" cy="274320"/>
          </a:xfrm>
          <a:prstGeom prst="rect">
            <a:avLst/>
          </a:prstGeom>
        </p:spPr>
      </p:pic>
      <p:pic>
        <p:nvPicPr>
          <p:cNvPr id="154" name="Graphic 64">
            <a:extLst>
              <a:ext uri="{FF2B5EF4-FFF2-40B4-BE49-F238E27FC236}">
                <a16:creationId xmlns:a16="http://schemas.microsoft.com/office/drawing/2014/main" id="{FB28249C-D2E6-49BC-8119-0540D1FFC5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4137" y="4087767"/>
            <a:ext cx="232359" cy="232359"/>
          </a:xfrm>
          <a:prstGeom prst="rect">
            <a:avLst/>
          </a:prstGeom>
        </p:spPr>
      </p:pic>
      <p:pic>
        <p:nvPicPr>
          <p:cNvPr id="155" name="Graphic 8">
            <a:extLst>
              <a:ext uri="{FF2B5EF4-FFF2-40B4-BE49-F238E27FC236}">
                <a16:creationId xmlns:a16="http://schemas.microsoft.com/office/drawing/2014/main" id="{B470D4AF-6D77-4E8B-A287-1A765E180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69209" y="4174545"/>
            <a:ext cx="286749" cy="286749"/>
          </a:xfrm>
          <a:prstGeom prst="rect">
            <a:avLst/>
          </a:prstGeom>
        </p:spPr>
      </p:pic>
      <p:pic>
        <p:nvPicPr>
          <p:cNvPr id="156" name="Graphic 8">
            <a:extLst>
              <a:ext uri="{FF2B5EF4-FFF2-40B4-BE49-F238E27FC236}">
                <a16:creationId xmlns:a16="http://schemas.microsoft.com/office/drawing/2014/main" id="{79D5C2D8-6AC5-4F38-A64D-D715FCAC50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0440" y="4169409"/>
            <a:ext cx="286749" cy="286749"/>
          </a:xfrm>
          <a:prstGeom prst="rect">
            <a:avLst/>
          </a:prstGeom>
        </p:spPr>
      </p:pic>
      <p:pic>
        <p:nvPicPr>
          <p:cNvPr id="157" name="Graphic 8">
            <a:extLst>
              <a:ext uri="{FF2B5EF4-FFF2-40B4-BE49-F238E27FC236}">
                <a16:creationId xmlns:a16="http://schemas.microsoft.com/office/drawing/2014/main" id="{F5F6A1BE-6275-4D2C-93BE-91423875AE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13350" y="4176641"/>
            <a:ext cx="286749" cy="286749"/>
          </a:xfrm>
          <a:prstGeom prst="rect">
            <a:avLst/>
          </a:prstGeom>
        </p:spPr>
      </p:pic>
      <p:pic>
        <p:nvPicPr>
          <p:cNvPr id="158" name="Graphic 40">
            <a:extLst>
              <a:ext uri="{FF2B5EF4-FFF2-40B4-BE49-F238E27FC236}">
                <a16:creationId xmlns:a16="http://schemas.microsoft.com/office/drawing/2014/main" id="{A6EBE297-E507-4C6B-896D-5B6E0E0248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4645" y="3081033"/>
            <a:ext cx="469900" cy="469900"/>
          </a:xfrm>
          <a:prstGeom prst="rect">
            <a:avLst/>
          </a:prstGeom>
        </p:spPr>
      </p:pic>
      <p:pic>
        <p:nvPicPr>
          <p:cNvPr id="159" name="Graphic 40">
            <a:extLst>
              <a:ext uri="{FF2B5EF4-FFF2-40B4-BE49-F238E27FC236}">
                <a16:creationId xmlns:a16="http://schemas.microsoft.com/office/drawing/2014/main" id="{9516056C-525D-416B-B7C8-1A74F66E94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4608" y="3057719"/>
            <a:ext cx="469900" cy="469900"/>
          </a:xfrm>
          <a:prstGeom prst="rect">
            <a:avLst/>
          </a:prstGeom>
        </p:spPr>
      </p:pic>
      <p:pic>
        <p:nvPicPr>
          <p:cNvPr id="160" name="Graphic 40">
            <a:extLst>
              <a:ext uri="{FF2B5EF4-FFF2-40B4-BE49-F238E27FC236}">
                <a16:creationId xmlns:a16="http://schemas.microsoft.com/office/drawing/2014/main" id="{E2868079-211E-4CC0-AC8A-79E7ABB5C5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91291" y="3062835"/>
            <a:ext cx="469900" cy="469900"/>
          </a:xfrm>
          <a:prstGeom prst="rect">
            <a:avLst/>
          </a:prstGeom>
        </p:spPr>
      </p:pic>
      <p:pic>
        <p:nvPicPr>
          <p:cNvPr id="161" name="Graphic 36">
            <a:extLst>
              <a:ext uri="{FF2B5EF4-FFF2-40B4-BE49-F238E27FC236}">
                <a16:creationId xmlns:a16="http://schemas.microsoft.com/office/drawing/2014/main" id="{3850044C-4DBB-4505-B4BA-D62B3CBD0E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89253" y="1941759"/>
            <a:ext cx="469900" cy="469900"/>
          </a:xfrm>
          <a:prstGeom prst="rect">
            <a:avLst/>
          </a:prstGeom>
        </p:spPr>
      </p:pic>
      <p:sp>
        <p:nvSpPr>
          <p:cNvPr id="162" name="Rectangle 43">
            <a:extLst>
              <a:ext uri="{FF2B5EF4-FFF2-40B4-BE49-F238E27FC236}">
                <a16:creationId xmlns:a16="http://schemas.microsoft.com/office/drawing/2014/main" id="{DD3861DD-FC9F-4E08-BFA3-8AF049970576}"/>
              </a:ext>
            </a:extLst>
          </p:cNvPr>
          <p:cNvSpPr/>
          <p:nvPr/>
        </p:nvSpPr>
        <p:spPr>
          <a:xfrm>
            <a:off x="1279308" y="4600976"/>
            <a:ext cx="9058451" cy="431567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MongoDB </a:t>
            </a: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node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group</a:t>
            </a:r>
          </a:p>
        </p:txBody>
      </p:sp>
      <p:pic>
        <p:nvPicPr>
          <p:cNvPr id="163" name="Graphic 64">
            <a:extLst>
              <a:ext uri="{FF2B5EF4-FFF2-40B4-BE49-F238E27FC236}">
                <a16:creationId xmlns:a16="http://schemas.microsoft.com/office/drawing/2014/main" id="{F1C98ABC-7DEF-4E75-B506-0C5BC26FA0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9308" y="4592559"/>
            <a:ext cx="232359" cy="232359"/>
          </a:xfrm>
          <a:prstGeom prst="rect">
            <a:avLst/>
          </a:prstGeom>
        </p:spPr>
      </p:pic>
      <p:pic>
        <p:nvPicPr>
          <p:cNvPr id="164" name="Graphic 8">
            <a:extLst>
              <a:ext uri="{FF2B5EF4-FFF2-40B4-BE49-F238E27FC236}">
                <a16:creationId xmlns:a16="http://schemas.microsoft.com/office/drawing/2014/main" id="{CCE69377-A5D8-48B0-974E-30A254985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74380" y="4679337"/>
            <a:ext cx="286749" cy="286749"/>
          </a:xfrm>
          <a:prstGeom prst="rect">
            <a:avLst/>
          </a:prstGeom>
        </p:spPr>
      </p:pic>
      <p:pic>
        <p:nvPicPr>
          <p:cNvPr id="165" name="Graphic 8">
            <a:extLst>
              <a:ext uri="{FF2B5EF4-FFF2-40B4-BE49-F238E27FC236}">
                <a16:creationId xmlns:a16="http://schemas.microsoft.com/office/drawing/2014/main" id="{1FC5F4DD-C97B-48ED-86FA-D1DF6E494C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5611" y="4674201"/>
            <a:ext cx="286749" cy="286749"/>
          </a:xfrm>
          <a:prstGeom prst="rect">
            <a:avLst/>
          </a:prstGeom>
        </p:spPr>
      </p:pic>
      <p:pic>
        <p:nvPicPr>
          <p:cNvPr id="166" name="Graphic 8">
            <a:extLst>
              <a:ext uri="{FF2B5EF4-FFF2-40B4-BE49-F238E27FC236}">
                <a16:creationId xmlns:a16="http://schemas.microsoft.com/office/drawing/2014/main" id="{9CE08738-61FC-47E9-9531-4CA0817537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18521" y="4681433"/>
            <a:ext cx="286749" cy="286749"/>
          </a:xfrm>
          <a:prstGeom prst="rect">
            <a:avLst/>
          </a:prstGeom>
        </p:spPr>
      </p:pic>
      <p:sp>
        <p:nvSpPr>
          <p:cNvPr id="167" name="Rectangle 43">
            <a:extLst>
              <a:ext uri="{FF2B5EF4-FFF2-40B4-BE49-F238E27FC236}">
                <a16:creationId xmlns:a16="http://schemas.microsoft.com/office/drawing/2014/main" id="{EF813F3E-AEBE-44BC-95F9-40187FDBF5D2}"/>
              </a:ext>
            </a:extLst>
          </p:cNvPr>
          <p:cNvSpPr/>
          <p:nvPr/>
        </p:nvSpPr>
        <p:spPr>
          <a:xfrm>
            <a:off x="1281456" y="5101950"/>
            <a:ext cx="9058451" cy="431567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kern="0" dirty="0" err="1">
                <a:solidFill>
                  <a:srgbClr val="D86613"/>
                </a:solidFill>
                <a:latin typeface="Lato Light"/>
              </a:rPr>
              <a:t>keycloak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node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group</a:t>
            </a:r>
          </a:p>
        </p:txBody>
      </p:sp>
      <p:pic>
        <p:nvPicPr>
          <p:cNvPr id="168" name="Graphic 64">
            <a:extLst>
              <a:ext uri="{FF2B5EF4-FFF2-40B4-BE49-F238E27FC236}">
                <a16:creationId xmlns:a16="http://schemas.microsoft.com/office/drawing/2014/main" id="{FF88E34F-62EA-47F7-907D-DBAD3F5CD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1456" y="5093533"/>
            <a:ext cx="232359" cy="232359"/>
          </a:xfrm>
          <a:prstGeom prst="rect">
            <a:avLst/>
          </a:prstGeom>
        </p:spPr>
      </p:pic>
      <p:pic>
        <p:nvPicPr>
          <p:cNvPr id="169" name="Graphic 8">
            <a:extLst>
              <a:ext uri="{FF2B5EF4-FFF2-40B4-BE49-F238E27FC236}">
                <a16:creationId xmlns:a16="http://schemas.microsoft.com/office/drawing/2014/main" id="{A50F86FA-9C3D-4671-867E-ADCE3BA303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76528" y="5180311"/>
            <a:ext cx="286749" cy="286749"/>
          </a:xfrm>
          <a:prstGeom prst="rect">
            <a:avLst/>
          </a:prstGeom>
        </p:spPr>
      </p:pic>
      <p:pic>
        <p:nvPicPr>
          <p:cNvPr id="170" name="Graphic 8">
            <a:extLst>
              <a:ext uri="{FF2B5EF4-FFF2-40B4-BE49-F238E27FC236}">
                <a16:creationId xmlns:a16="http://schemas.microsoft.com/office/drawing/2014/main" id="{FB7B2B7A-2F09-4285-AE5D-330898E855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7759" y="5175175"/>
            <a:ext cx="286749" cy="286749"/>
          </a:xfrm>
          <a:prstGeom prst="rect">
            <a:avLst/>
          </a:prstGeom>
        </p:spPr>
      </p:pic>
      <p:pic>
        <p:nvPicPr>
          <p:cNvPr id="171" name="Graphic 8">
            <a:extLst>
              <a:ext uri="{FF2B5EF4-FFF2-40B4-BE49-F238E27FC236}">
                <a16:creationId xmlns:a16="http://schemas.microsoft.com/office/drawing/2014/main" id="{BCA5530F-7E5B-4A48-B7EF-643A5D4562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0669" y="5182407"/>
            <a:ext cx="286749" cy="286749"/>
          </a:xfrm>
          <a:prstGeom prst="rect">
            <a:avLst/>
          </a:prstGeom>
        </p:spPr>
      </p:pic>
      <p:sp>
        <p:nvSpPr>
          <p:cNvPr id="172" name="Rectangle 43">
            <a:extLst>
              <a:ext uri="{FF2B5EF4-FFF2-40B4-BE49-F238E27FC236}">
                <a16:creationId xmlns:a16="http://schemas.microsoft.com/office/drawing/2014/main" id="{C2FD5EE4-B15B-4E3D-B5BD-053EEC7E5953}"/>
              </a:ext>
            </a:extLst>
          </p:cNvPr>
          <p:cNvSpPr/>
          <p:nvPr/>
        </p:nvSpPr>
        <p:spPr>
          <a:xfrm>
            <a:off x="1281456" y="5583496"/>
            <a:ext cx="9058451" cy="431567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Grafana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node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group</a:t>
            </a:r>
          </a:p>
        </p:txBody>
      </p:sp>
      <p:pic>
        <p:nvPicPr>
          <p:cNvPr id="173" name="Graphic 64">
            <a:extLst>
              <a:ext uri="{FF2B5EF4-FFF2-40B4-BE49-F238E27FC236}">
                <a16:creationId xmlns:a16="http://schemas.microsoft.com/office/drawing/2014/main" id="{F37B03E9-13C1-4B7C-B874-6B02FB17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1456" y="5575079"/>
            <a:ext cx="232359" cy="232359"/>
          </a:xfrm>
          <a:prstGeom prst="rect">
            <a:avLst/>
          </a:prstGeom>
        </p:spPr>
      </p:pic>
      <p:pic>
        <p:nvPicPr>
          <p:cNvPr id="174" name="Graphic 8">
            <a:extLst>
              <a:ext uri="{FF2B5EF4-FFF2-40B4-BE49-F238E27FC236}">
                <a16:creationId xmlns:a16="http://schemas.microsoft.com/office/drawing/2014/main" id="{1AC275D2-D7A1-486A-93FE-1CDF379C1B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76528" y="5661857"/>
            <a:ext cx="286749" cy="286749"/>
          </a:xfrm>
          <a:prstGeom prst="rect">
            <a:avLst/>
          </a:prstGeom>
        </p:spPr>
      </p:pic>
      <p:sp>
        <p:nvSpPr>
          <p:cNvPr id="175" name="Rectangle 43">
            <a:extLst>
              <a:ext uri="{FF2B5EF4-FFF2-40B4-BE49-F238E27FC236}">
                <a16:creationId xmlns:a16="http://schemas.microsoft.com/office/drawing/2014/main" id="{4CC33C78-0991-468A-B65D-87406619B084}"/>
              </a:ext>
            </a:extLst>
          </p:cNvPr>
          <p:cNvSpPr/>
          <p:nvPr/>
        </p:nvSpPr>
        <p:spPr>
          <a:xfrm>
            <a:off x="1274137" y="6078232"/>
            <a:ext cx="9058451" cy="431567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Metrics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900" kern="0" dirty="0">
                <a:solidFill>
                  <a:srgbClr val="D86613"/>
                </a:solidFill>
                <a:latin typeface="Lato Light"/>
              </a:rPr>
              <a:t>node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group</a:t>
            </a:r>
          </a:p>
        </p:txBody>
      </p:sp>
      <p:pic>
        <p:nvPicPr>
          <p:cNvPr id="176" name="Graphic 64">
            <a:extLst>
              <a:ext uri="{FF2B5EF4-FFF2-40B4-BE49-F238E27FC236}">
                <a16:creationId xmlns:a16="http://schemas.microsoft.com/office/drawing/2014/main" id="{7D9C12BF-86BC-492B-A40A-65F851A1B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4137" y="6069815"/>
            <a:ext cx="232359" cy="232359"/>
          </a:xfrm>
          <a:prstGeom prst="rect">
            <a:avLst/>
          </a:prstGeom>
        </p:spPr>
      </p:pic>
      <p:pic>
        <p:nvPicPr>
          <p:cNvPr id="177" name="Graphic 8">
            <a:extLst>
              <a:ext uri="{FF2B5EF4-FFF2-40B4-BE49-F238E27FC236}">
                <a16:creationId xmlns:a16="http://schemas.microsoft.com/office/drawing/2014/main" id="{5293FDC8-E1DA-4393-83A6-4F5FF64BB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69209" y="6156593"/>
            <a:ext cx="286749" cy="286749"/>
          </a:xfrm>
          <a:prstGeom prst="rect">
            <a:avLst/>
          </a:prstGeom>
        </p:spPr>
      </p:pic>
      <p:sp>
        <p:nvSpPr>
          <p:cNvPr id="178" name="Rectangle 79">
            <a:extLst>
              <a:ext uri="{FF2B5EF4-FFF2-40B4-BE49-F238E27FC236}">
                <a16:creationId xmlns:a16="http://schemas.microsoft.com/office/drawing/2014/main" id="{43252318-73FB-4ED6-91CF-B257493D87ED}"/>
              </a:ext>
            </a:extLst>
          </p:cNvPr>
          <p:cNvSpPr/>
          <p:nvPr/>
        </p:nvSpPr>
        <p:spPr>
          <a:xfrm>
            <a:off x="9317903" y="2640420"/>
            <a:ext cx="1261379" cy="87644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179" name="Graphic 8">
            <a:extLst>
              <a:ext uri="{FF2B5EF4-FFF2-40B4-BE49-F238E27FC236}">
                <a16:creationId xmlns:a16="http://schemas.microsoft.com/office/drawing/2014/main" id="{27A28762-4810-4E38-8E2D-F3A5FD95B3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0383" y="3065949"/>
            <a:ext cx="286749" cy="286749"/>
          </a:xfrm>
          <a:prstGeom prst="rect">
            <a:avLst/>
          </a:prstGeom>
        </p:spPr>
      </p:pic>
      <p:graphicFrame>
        <p:nvGraphicFramePr>
          <p:cNvPr id="180" name="表 2">
            <a:extLst>
              <a:ext uri="{FF2B5EF4-FFF2-40B4-BE49-F238E27FC236}">
                <a16:creationId xmlns:a16="http://schemas.microsoft.com/office/drawing/2014/main" id="{F674F341-7270-45DF-8BCF-369D814DD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27702"/>
              </p:ext>
            </p:extLst>
          </p:nvPr>
        </p:nvGraphicFramePr>
        <p:xfrm>
          <a:off x="6352445" y="4648169"/>
          <a:ext cx="2392830" cy="3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66">
                  <a:extLst>
                    <a:ext uri="{9D8B030D-6E8A-4147-A177-3AD203B41FA5}">
                      <a16:colId xmlns:a16="http://schemas.microsoft.com/office/drawing/2014/main" val="1531782021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3191308732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2914281124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1730951158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1614284423"/>
                    </a:ext>
                  </a:extLst>
                </a:gridCol>
              </a:tblGrid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rule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type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protcol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port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src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60577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in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solidFill>
                            <a:schemeClr val="tx1"/>
                          </a:solidFill>
                        </a:rPr>
                        <a:t>ssh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basion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3565144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938971532"/>
                  </a:ext>
                </a:extLst>
              </a:tr>
            </a:tbl>
          </a:graphicData>
        </a:graphic>
      </p:graphicFrame>
      <p:graphicFrame>
        <p:nvGraphicFramePr>
          <p:cNvPr id="181" name="表 2">
            <a:extLst>
              <a:ext uri="{FF2B5EF4-FFF2-40B4-BE49-F238E27FC236}">
                <a16:creationId xmlns:a16="http://schemas.microsoft.com/office/drawing/2014/main" id="{15EDC5E7-0234-4489-BC30-7D6E4858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11559"/>
              </p:ext>
            </p:extLst>
          </p:nvPr>
        </p:nvGraphicFramePr>
        <p:xfrm>
          <a:off x="9724511" y="3384133"/>
          <a:ext cx="2392830" cy="3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66">
                  <a:extLst>
                    <a:ext uri="{9D8B030D-6E8A-4147-A177-3AD203B41FA5}">
                      <a16:colId xmlns:a16="http://schemas.microsoft.com/office/drawing/2014/main" val="1531782021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3191308732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2914281124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1730951158"/>
                    </a:ext>
                  </a:extLst>
                </a:gridCol>
                <a:gridCol w="478566">
                  <a:extLst>
                    <a:ext uri="{9D8B030D-6E8A-4147-A177-3AD203B41FA5}">
                      <a16:colId xmlns:a16="http://schemas.microsoft.com/office/drawing/2014/main" val="1614284423"/>
                    </a:ext>
                  </a:extLst>
                </a:gridCol>
              </a:tblGrid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rule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type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protcol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port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src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60577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in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solidFill>
                            <a:schemeClr val="tx1"/>
                          </a:solidFill>
                        </a:rPr>
                        <a:t>ssh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3565144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938971532"/>
                  </a:ext>
                </a:extLst>
              </a:tr>
            </a:tbl>
          </a:graphicData>
        </a:graphic>
      </p:graphicFrame>
      <p:sp>
        <p:nvSpPr>
          <p:cNvPr id="182" name="Rectangle 79">
            <a:extLst>
              <a:ext uri="{FF2B5EF4-FFF2-40B4-BE49-F238E27FC236}">
                <a16:creationId xmlns:a16="http://schemas.microsoft.com/office/drawing/2014/main" id="{91DEFC81-EA6E-4944-8589-9C45860A88A8}"/>
              </a:ext>
            </a:extLst>
          </p:cNvPr>
          <p:cNvSpPr/>
          <p:nvPr/>
        </p:nvSpPr>
        <p:spPr>
          <a:xfrm>
            <a:off x="1297453" y="3800307"/>
            <a:ext cx="9218411" cy="27600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83" name="TextBox 25">
            <a:extLst>
              <a:ext uri="{FF2B5EF4-FFF2-40B4-BE49-F238E27FC236}">
                <a16:creationId xmlns:a16="http://schemas.microsoft.com/office/drawing/2014/main" id="{54E1451A-162C-4A9C-9EEB-AF9E334461C5}"/>
              </a:ext>
            </a:extLst>
          </p:cNvPr>
          <p:cNvSpPr txBox="1"/>
          <p:nvPr/>
        </p:nvSpPr>
        <p:spPr>
          <a:xfrm>
            <a:off x="9747804" y="3133017"/>
            <a:ext cx="123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800" dirty="0" err="1">
                <a:solidFill>
                  <a:srgbClr val="2B2B2B"/>
                </a:solidFill>
                <a:latin typeface="Lato Light"/>
              </a:rPr>
              <a:t>basion</a:t>
            </a:r>
            <a:endParaRPr kumimoji="0" lang="en-US" sz="800" dirty="0">
              <a:solidFill>
                <a:srgbClr val="2B2B2B"/>
              </a:solidFill>
              <a:latin typeface="Lato Light"/>
            </a:endParaRPr>
          </a:p>
        </p:txBody>
      </p:sp>
      <p:sp>
        <p:nvSpPr>
          <p:cNvPr id="184" name="Rectangle 25">
            <a:extLst>
              <a:ext uri="{FF2B5EF4-FFF2-40B4-BE49-F238E27FC236}">
                <a16:creationId xmlns:a16="http://schemas.microsoft.com/office/drawing/2014/main" id="{472A0EC4-0195-4048-9F46-F9E4754B984A}"/>
              </a:ext>
            </a:extLst>
          </p:cNvPr>
          <p:cNvSpPr/>
          <p:nvPr/>
        </p:nvSpPr>
        <p:spPr>
          <a:xfrm>
            <a:off x="513019" y="816971"/>
            <a:ext cx="7515454" cy="1078621"/>
          </a:xfrm>
          <a:prstGeom prst="rect">
            <a:avLst/>
          </a:prstGeom>
          <a:noFill/>
          <a:ln w="12700" cap="flat" cmpd="sng" algn="ctr">
            <a:solidFill>
              <a:srgbClr val="42A5F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42A5F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AWS Managed VPC</a:t>
            </a:r>
          </a:p>
        </p:txBody>
      </p:sp>
      <p:pic>
        <p:nvPicPr>
          <p:cNvPr id="185" name="Graphic 66">
            <a:extLst>
              <a:ext uri="{FF2B5EF4-FFF2-40B4-BE49-F238E27FC236}">
                <a16:creationId xmlns:a16="http://schemas.microsoft.com/office/drawing/2014/main" id="{574AED1C-7EB7-49A2-9CB7-1C074341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197" y="816971"/>
            <a:ext cx="330200" cy="330200"/>
          </a:xfrm>
          <a:prstGeom prst="rect">
            <a:avLst/>
          </a:prstGeom>
        </p:spPr>
      </p:pic>
      <p:sp>
        <p:nvSpPr>
          <p:cNvPr id="186" name="TextBox 26">
            <a:extLst>
              <a:ext uri="{FF2B5EF4-FFF2-40B4-BE49-F238E27FC236}">
                <a16:creationId xmlns:a16="http://schemas.microsoft.com/office/drawing/2014/main" id="{4840C0FA-01B3-4E10-83FB-9C3BB17B7843}"/>
              </a:ext>
            </a:extLst>
          </p:cNvPr>
          <p:cNvSpPr txBox="1"/>
          <p:nvPr/>
        </p:nvSpPr>
        <p:spPr>
          <a:xfrm>
            <a:off x="2326908" y="1642970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Amazon Elastic Kubernetes Service</a:t>
            </a:r>
            <a:endParaRPr lang="en-US" sz="600" dirty="0"/>
          </a:p>
        </p:txBody>
      </p:sp>
      <p:pic>
        <p:nvPicPr>
          <p:cNvPr id="187" name="Graphic 8">
            <a:extLst>
              <a:ext uri="{FF2B5EF4-FFF2-40B4-BE49-F238E27FC236}">
                <a16:creationId xmlns:a16="http://schemas.microsoft.com/office/drawing/2014/main" id="{9A5E3A4B-4CE5-4C74-AC72-83496E1FAE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59963" y="1147110"/>
            <a:ext cx="468718" cy="468718"/>
          </a:xfrm>
          <a:prstGeom prst="rect">
            <a:avLst/>
          </a:prstGeom>
        </p:spPr>
      </p:pic>
      <p:sp>
        <p:nvSpPr>
          <p:cNvPr id="188" name="Rectangle 79">
            <a:extLst>
              <a:ext uri="{FF2B5EF4-FFF2-40B4-BE49-F238E27FC236}">
                <a16:creationId xmlns:a16="http://schemas.microsoft.com/office/drawing/2014/main" id="{47235450-0DC4-4F55-B67F-52D954246CB0}"/>
              </a:ext>
            </a:extLst>
          </p:cNvPr>
          <p:cNvSpPr/>
          <p:nvPr/>
        </p:nvSpPr>
        <p:spPr>
          <a:xfrm>
            <a:off x="2576528" y="796630"/>
            <a:ext cx="2348167" cy="119812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graphicFrame>
        <p:nvGraphicFramePr>
          <p:cNvPr id="189" name="表 2">
            <a:extLst>
              <a:ext uri="{FF2B5EF4-FFF2-40B4-BE49-F238E27FC236}">
                <a16:creationId xmlns:a16="http://schemas.microsoft.com/office/drawing/2014/main" id="{71DF2DB6-EF57-46ED-AA97-AEAB91DC5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24642"/>
              </p:ext>
            </p:extLst>
          </p:nvPr>
        </p:nvGraphicFramePr>
        <p:xfrm>
          <a:off x="4604623" y="919967"/>
          <a:ext cx="2582535" cy="3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07">
                  <a:extLst>
                    <a:ext uri="{9D8B030D-6E8A-4147-A177-3AD203B41FA5}">
                      <a16:colId xmlns:a16="http://schemas.microsoft.com/office/drawing/2014/main" val="1531782021"/>
                    </a:ext>
                  </a:extLst>
                </a:gridCol>
                <a:gridCol w="516507">
                  <a:extLst>
                    <a:ext uri="{9D8B030D-6E8A-4147-A177-3AD203B41FA5}">
                      <a16:colId xmlns:a16="http://schemas.microsoft.com/office/drawing/2014/main" val="3191308732"/>
                    </a:ext>
                  </a:extLst>
                </a:gridCol>
                <a:gridCol w="516507">
                  <a:extLst>
                    <a:ext uri="{9D8B030D-6E8A-4147-A177-3AD203B41FA5}">
                      <a16:colId xmlns:a16="http://schemas.microsoft.com/office/drawing/2014/main" val="2914281124"/>
                    </a:ext>
                  </a:extLst>
                </a:gridCol>
                <a:gridCol w="311560">
                  <a:extLst>
                    <a:ext uri="{9D8B030D-6E8A-4147-A177-3AD203B41FA5}">
                      <a16:colId xmlns:a16="http://schemas.microsoft.com/office/drawing/2014/main" val="1730951158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1614284423"/>
                    </a:ext>
                  </a:extLst>
                </a:gridCol>
              </a:tblGrid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rule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type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protcol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port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src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60577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in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worker/master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3565144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938971532"/>
                  </a:ext>
                </a:extLst>
              </a:tr>
            </a:tbl>
          </a:graphicData>
        </a:graphic>
      </p:graphicFrame>
      <p:graphicFrame>
        <p:nvGraphicFramePr>
          <p:cNvPr id="190" name="表 2">
            <a:extLst>
              <a:ext uri="{FF2B5EF4-FFF2-40B4-BE49-F238E27FC236}">
                <a16:creationId xmlns:a16="http://schemas.microsoft.com/office/drawing/2014/main" id="{87235886-8438-4A41-A31C-56D81AFF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98101"/>
              </p:ext>
            </p:extLst>
          </p:nvPr>
        </p:nvGraphicFramePr>
        <p:xfrm>
          <a:off x="6169308" y="4050023"/>
          <a:ext cx="2582535" cy="3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07">
                  <a:extLst>
                    <a:ext uri="{9D8B030D-6E8A-4147-A177-3AD203B41FA5}">
                      <a16:colId xmlns:a16="http://schemas.microsoft.com/office/drawing/2014/main" val="1531782021"/>
                    </a:ext>
                  </a:extLst>
                </a:gridCol>
                <a:gridCol w="516507">
                  <a:extLst>
                    <a:ext uri="{9D8B030D-6E8A-4147-A177-3AD203B41FA5}">
                      <a16:colId xmlns:a16="http://schemas.microsoft.com/office/drawing/2014/main" val="3191308732"/>
                    </a:ext>
                  </a:extLst>
                </a:gridCol>
                <a:gridCol w="516507">
                  <a:extLst>
                    <a:ext uri="{9D8B030D-6E8A-4147-A177-3AD203B41FA5}">
                      <a16:colId xmlns:a16="http://schemas.microsoft.com/office/drawing/2014/main" val="2914281124"/>
                    </a:ext>
                  </a:extLst>
                </a:gridCol>
                <a:gridCol w="311560">
                  <a:extLst>
                    <a:ext uri="{9D8B030D-6E8A-4147-A177-3AD203B41FA5}">
                      <a16:colId xmlns:a16="http://schemas.microsoft.com/office/drawing/2014/main" val="1730951158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1614284423"/>
                    </a:ext>
                  </a:extLst>
                </a:gridCol>
              </a:tblGrid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rule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type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protcol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port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src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60577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in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worker/master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3565144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938971532"/>
                  </a:ext>
                </a:extLst>
              </a:tr>
            </a:tbl>
          </a:graphicData>
        </a:graphic>
      </p:graphicFrame>
      <p:sp>
        <p:nvSpPr>
          <p:cNvPr id="191" name="TextBox 4">
            <a:extLst>
              <a:ext uri="{FF2B5EF4-FFF2-40B4-BE49-F238E27FC236}">
                <a16:creationId xmlns:a16="http://schemas.microsoft.com/office/drawing/2014/main" id="{71162CB7-0B15-48CE-A9C1-DB9ACC206C47}"/>
              </a:ext>
            </a:extLst>
          </p:cNvPr>
          <p:cNvSpPr txBox="1"/>
          <p:nvPr/>
        </p:nvSpPr>
        <p:spPr>
          <a:xfrm>
            <a:off x="10469021" y="5197373"/>
            <a:ext cx="1248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Amazon RDS</a:t>
            </a:r>
          </a:p>
        </p:txBody>
      </p:sp>
      <p:pic>
        <p:nvPicPr>
          <p:cNvPr id="192" name="Graphic 15">
            <a:extLst>
              <a:ext uri="{FF2B5EF4-FFF2-40B4-BE49-F238E27FC236}">
                <a16:creationId xmlns:a16="http://schemas.microsoft.com/office/drawing/2014/main" id="{28E47A40-24C1-47D4-B1E2-EED7366FEB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91113" y="4816759"/>
            <a:ext cx="390612" cy="390612"/>
          </a:xfrm>
          <a:prstGeom prst="rect">
            <a:avLst/>
          </a:prstGeom>
        </p:spPr>
      </p:pic>
      <p:sp>
        <p:nvSpPr>
          <p:cNvPr id="193" name="Rectangle 79">
            <a:extLst>
              <a:ext uri="{FF2B5EF4-FFF2-40B4-BE49-F238E27FC236}">
                <a16:creationId xmlns:a16="http://schemas.microsoft.com/office/drawing/2014/main" id="{652F4540-9738-4F08-A754-750CD4444161}"/>
              </a:ext>
            </a:extLst>
          </p:cNvPr>
          <p:cNvSpPr/>
          <p:nvPr/>
        </p:nvSpPr>
        <p:spPr>
          <a:xfrm>
            <a:off x="10621054" y="4534004"/>
            <a:ext cx="1261379" cy="87644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graphicFrame>
        <p:nvGraphicFramePr>
          <p:cNvPr id="194" name="表 2">
            <a:extLst>
              <a:ext uri="{FF2B5EF4-FFF2-40B4-BE49-F238E27FC236}">
                <a16:creationId xmlns:a16="http://schemas.microsoft.com/office/drawing/2014/main" id="{AB9F90BB-7539-450F-859E-EE858283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44755"/>
              </p:ext>
            </p:extLst>
          </p:nvPr>
        </p:nvGraphicFramePr>
        <p:xfrm>
          <a:off x="9392025" y="5378369"/>
          <a:ext cx="2582535" cy="3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07">
                  <a:extLst>
                    <a:ext uri="{9D8B030D-6E8A-4147-A177-3AD203B41FA5}">
                      <a16:colId xmlns:a16="http://schemas.microsoft.com/office/drawing/2014/main" val="1531782021"/>
                    </a:ext>
                  </a:extLst>
                </a:gridCol>
                <a:gridCol w="516507">
                  <a:extLst>
                    <a:ext uri="{9D8B030D-6E8A-4147-A177-3AD203B41FA5}">
                      <a16:colId xmlns:a16="http://schemas.microsoft.com/office/drawing/2014/main" val="3191308732"/>
                    </a:ext>
                  </a:extLst>
                </a:gridCol>
                <a:gridCol w="516507">
                  <a:extLst>
                    <a:ext uri="{9D8B030D-6E8A-4147-A177-3AD203B41FA5}">
                      <a16:colId xmlns:a16="http://schemas.microsoft.com/office/drawing/2014/main" val="2914281124"/>
                    </a:ext>
                  </a:extLst>
                </a:gridCol>
                <a:gridCol w="311560">
                  <a:extLst>
                    <a:ext uri="{9D8B030D-6E8A-4147-A177-3AD203B41FA5}">
                      <a16:colId xmlns:a16="http://schemas.microsoft.com/office/drawing/2014/main" val="1730951158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1614284423"/>
                    </a:ext>
                  </a:extLst>
                </a:gridCol>
              </a:tblGrid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rule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type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protcol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port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src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60577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in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5432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worker/master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356514411"/>
                  </a:ext>
                </a:extLst>
              </a:tr>
              <a:tr h="130204"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6922" marR="26922" marT="13461" marB="13461"/>
                </a:tc>
                <a:extLst>
                  <a:ext uri="{0D108BD9-81ED-4DB2-BD59-A6C34878D82A}">
                    <a16:rowId xmlns:a16="http://schemas.microsoft.com/office/drawing/2014/main" val="2938971532"/>
                  </a:ext>
                </a:extLst>
              </a:tr>
            </a:tbl>
          </a:graphicData>
        </a:graphic>
      </p:graphicFrame>
      <p:pic>
        <p:nvPicPr>
          <p:cNvPr id="195" name="Graphic 13">
            <a:extLst>
              <a:ext uri="{FF2B5EF4-FFF2-40B4-BE49-F238E27FC236}">
                <a16:creationId xmlns:a16="http://schemas.microsoft.com/office/drawing/2014/main" id="{02C6A955-5AD6-4B5D-AFF0-59238E52D4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11887" y="1682792"/>
            <a:ext cx="385472" cy="385472"/>
          </a:xfrm>
          <a:prstGeom prst="rect">
            <a:avLst/>
          </a:prstGeom>
        </p:spPr>
      </p:pic>
      <p:sp>
        <p:nvSpPr>
          <p:cNvPr id="196" name="TextBox 26">
            <a:extLst>
              <a:ext uri="{FF2B5EF4-FFF2-40B4-BE49-F238E27FC236}">
                <a16:creationId xmlns:a16="http://schemas.microsoft.com/office/drawing/2014/main" id="{44F1EB05-3381-4EBF-8FEC-040170543D77}"/>
              </a:ext>
            </a:extLst>
          </p:cNvPr>
          <p:cNvSpPr txBox="1"/>
          <p:nvPr/>
        </p:nvSpPr>
        <p:spPr>
          <a:xfrm>
            <a:off x="4555070" y="1730127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Amazon Elastic network interface</a:t>
            </a:r>
            <a:endParaRPr lang="en-US" sz="600" dirty="0"/>
          </a:p>
        </p:txBody>
      </p:sp>
      <p:sp>
        <p:nvSpPr>
          <p:cNvPr id="74" name="TextBox 26">
            <a:extLst>
              <a:ext uri="{FF2B5EF4-FFF2-40B4-BE49-F238E27FC236}">
                <a16:creationId xmlns:a16="http://schemas.microsoft.com/office/drawing/2014/main" id="{D1FB6900-9C33-4E53-9AEB-292F3FC27B4D}"/>
              </a:ext>
            </a:extLst>
          </p:cNvPr>
          <p:cNvSpPr txBox="1"/>
          <p:nvPr/>
        </p:nvSpPr>
        <p:spPr>
          <a:xfrm>
            <a:off x="2739235" y="4277435"/>
            <a:ext cx="820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kern="0" dirty="0">
                <a:solidFill>
                  <a:srgbClr val="D86613"/>
                </a:solidFill>
                <a:latin typeface="Lato Light"/>
              </a:rPr>
              <a:t>c5.xlarge</a:t>
            </a:r>
          </a:p>
        </p:txBody>
      </p:sp>
      <p:sp>
        <p:nvSpPr>
          <p:cNvPr id="75" name="TextBox 26">
            <a:extLst>
              <a:ext uri="{FF2B5EF4-FFF2-40B4-BE49-F238E27FC236}">
                <a16:creationId xmlns:a16="http://schemas.microsoft.com/office/drawing/2014/main" id="{9D1E3703-529D-448F-81B7-83E8B59FD70C}"/>
              </a:ext>
            </a:extLst>
          </p:cNvPr>
          <p:cNvSpPr txBox="1"/>
          <p:nvPr/>
        </p:nvSpPr>
        <p:spPr>
          <a:xfrm>
            <a:off x="2739235" y="4788117"/>
            <a:ext cx="820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kern="0" dirty="0">
                <a:solidFill>
                  <a:srgbClr val="D86613"/>
                </a:solidFill>
                <a:latin typeface="Lato Light"/>
              </a:rPr>
              <a:t>r5.xlarge</a:t>
            </a:r>
          </a:p>
        </p:txBody>
      </p:sp>
      <p:sp>
        <p:nvSpPr>
          <p:cNvPr id="76" name="TextBox 26">
            <a:extLst>
              <a:ext uri="{FF2B5EF4-FFF2-40B4-BE49-F238E27FC236}">
                <a16:creationId xmlns:a16="http://schemas.microsoft.com/office/drawing/2014/main" id="{9C83926D-92ED-4F04-813F-C2765C0D8163}"/>
              </a:ext>
            </a:extLst>
          </p:cNvPr>
          <p:cNvSpPr txBox="1"/>
          <p:nvPr/>
        </p:nvSpPr>
        <p:spPr>
          <a:xfrm>
            <a:off x="2739235" y="5290539"/>
            <a:ext cx="820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kern="0" dirty="0">
                <a:solidFill>
                  <a:srgbClr val="D86613"/>
                </a:solidFill>
                <a:latin typeface="Lato Light"/>
              </a:rPr>
              <a:t>t3.medium</a:t>
            </a:r>
          </a:p>
        </p:txBody>
      </p:sp>
      <p:sp>
        <p:nvSpPr>
          <p:cNvPr id="77" name="TextBox 26">
            <a:extLst>
              <a:ext uri="{FF2B5EF4-FFF2-40B4-BE49-F238E27FC236}">
                <a16:creationId xmlns:a16="http://schemas.microsoft.com/office/drawing/2014/main" id="{69AE0EA4-C27D-4270-83BF-04FA59E56F33}"/>
              </a:ext>
            </a:extLst>
          </p:cNvPr>
          <p:cNvSpPr txBox="1"/>
          <p:nvPr/>
        </p:nvSpPr>
        <p:spPr>
          <a:xfrm>
            <a:off x="2739235" y="5773957"/>
            <a:ext cx="820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kern="0" dirty="0">
                <a:solidFill>
                  <a:srgbClr val="D86613"/>
                </a:solidFill>
                <a:latin typeface="Lato Light"/>
              </a:rPr>
              <a:t>c5.xlarge</a:t>
            </a:r>
          </a:p>
        </p:txBody>
      </p:sp>
      <p:sp>
        <p:nvSpPr>
          <p:cNvPr id="78" name="TextBox 26">
            <a:extLst>
              <a:ext uri="{FF2B5EF4-FFF2-40B4-BE49-F238E27FC236}">
                <a16:creationId xmlns:a16="http://schemas.microsoft.com/office/drawing/2014/main" id="{538CE27E-5FAF-4BAB-8B07-2C33BD3B4864}"/>
              </a:ext>
            </a:extLst>
          </p:cNvPr>
          <p:cNvSpPr txBox="1"/>
          <p:nvPr/>
        </p:nvSpPr>
        <p:spPr>
          <a:xfrm>
            <a:off x="2739235" y="6240974"/>
            <a:ext cx="820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kern="0" dirty="0">
                <a:solidFill>
                  <a:srgbClr val="D86613"/>
                </a:solidFill>
                <a:latin typeface="Lato Light"/>
              </a:rPr>
              <a:t>m5.xlarge</a:t>
            </a:r>
          </a:p>
        </p:txBody>
      </p:sp>
    </p:spTree>
    <p:extLst>
      <p:ext uri="{BB962C8B-B14F-4D97-AF65-F5344CB8AC3E}">
        <p14:creationId xmlns:p14="http://schemas.microsoft.com/office/powerpoint/2010/main" val="37134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で作成するリソース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A1AC89-E48D-6648-9569-1BC7845E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54996"/>
              </p:ext>
            </p:extLst>
          </p:nvPr>
        </p:nvGraphicFramePr>
        <p:xfrm>
          <a:off x="712247" y="1002470"/>
          <a:ext cx="10901576" cy="4577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5383">
                  <a:extLst>
                    <a:ext uri="{9D8B030D-6E8A-4147-A177-3AD203B41FA5}">
                      <a16:colId xmlns:a16="http://schemas.microsoft.com/office/drawing/2014/main" val="2753842358"/>
                    </a:ext>
                  </a:extLst>
                </a:gridCol>
                <a:gridCol w="1293586">
                  <a:extLst>
                    <a:ext uri="{9D8B030D-6E8A-4147-A177-3AD203B41FA5}">
                      <a16:colId xmlns:a16="http://schemas.microsoft.com/office/drawing/2014/main" val="1522530046"/>
                    </a:ext>
                  </a:extLst>
                </a:gridCol>
                <a:gridCol w="6480174">
                  <a:extLst>
                    <a:ext uri="{9D8B030D-6E8A-4147-A177-3AD203B41FA5}">
                      <a16:colId xmlns:a16="http://schemas.microsoft.com/office/drawing/2014/main" val="548138158"/>
                    </a:ext>
                  </a:extLst>
                </a:gridCol>
                <a:gridCol w="2262433">
                  <a:extLst>
                    <a:ext uri="{9D8B030D-6E8A-4147-A177-3AD203B41FA5}">
                      <a16:colId xmlns:a16="http://schemas.microsoft.com/office/drawing/2014/main" val="387602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モジュール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内容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備考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1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VPC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NAT Gateway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、踏み台サーバを配置する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Subnet(x 3AZ)</a:t>
                      </a:r>
                      <a:endParaRPr 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Worker Node, RDB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を配置する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Private Subnet(x 3AZ)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Internet Gateway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各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Subnet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NAT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Gateway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Public/Private Subnet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Route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設定</a:t>
                      </a:r>
                      <a:endParaRPr lang="en-JP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1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</a:t>
                      </a:r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EKS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とマネージドノードグループの作成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EKS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とマネージドノードグループに必要な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IAM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Role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マネージドノードグループの場合、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Master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Worker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Group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というように分けて作成が不可能なため、デフォルトの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Group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を使用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1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RDS-Postgres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PostgreSQL DB Serv</a:t>
                      </a:r>
                      <a:r>
                        <a:rPr lang="en-US" sz="14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配置用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Subnet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Group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Keycloak DB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PostgreSQL DB server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Group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の設定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シングル構成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basion</a:t>
                      </a:r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-instance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踏み台サーバを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Public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Subnet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に作成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Elastic IP(Public IP)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を割り当て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Group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の設定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main.tf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と同一のディレクトリに</a:t>
                      </a:r>
                      <a:r>
                        <a:rPr lang="en-US" altLang="ja-JP" sz="14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tf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ファイル配置</a:t>
                      </a:r>
                      <a:endParaRPr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r>
                        <a:rPr 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module</a:t>
                      </a:r>
                      <a:r>
                        <a:rPr lang="ja-JP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ではない</a:t>
                      </a:r>
                      <a:endParaRPr lang="en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0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2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で作成しないリソース（別途準備が必要）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8EEA4-2CEF-5342-B5C5-63BACDF3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ドメイン名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ドメイン名用証明書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EC2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用の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ssh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=&gt;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踏み台サーバへリソース作成後、転送が必要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SMTP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サービス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HA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構成の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keycloak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用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RDS(module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はシングル構成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=&gt;Backup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などの詳細な設定も必要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7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AWS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を使用するための準備作業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AWS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 (1/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9D54-789F-E94F-960F-1318B89F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 AWS</a:t>
            </a:r>
            <a:r>
              <a:rPr lang="ja-JP" altLang="en-US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アカウントを準備</a:t>
            </a:r>
            <a:endParaRPr lang="en-US" altLang="ja-JP" sz="2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2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aws</a:t>
            </a:r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 CLI</a:t>
            </a:r>
            <a:r>
              <a:rPr lang="ja-JP" altLang="en-US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をセットアップする</a:t>
            </a:r>
            <a:endParaRPr lang="en-US" altLang="ja-JP" sz="2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 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aws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cli</a:t>
            </a:r>
            <a:r>
              <a:rPr lang="ja-JP" altLang="en-US" sz="1500" dirty="0">
                <a:latin typeface="Courier" pitchFamily="2" charset="0"/>
                <a:ea typeface="Meiryo UI" panose="020B0604030504040204" pitchFamily="34" charset="-128"/>
              </a:rPr>
              <a:t>をインストール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kubectl</a:t>
            </a:r>
            <a:r>
              <a:rPr lang="ja-JP" altLang="en-US" sz="1500" dirty="0">
                <a:latin typeface="Courier" pitchFamily="2" charset="0"/>
                <a:ea typeface="Meiryo UI" panose="020B0604030504040204" pitchFamily="34" charset="-128"/>
              </a:rPr>
              <a:t>をインストール</a:t>
            </a:r>
            <a:endParaRPr lang="en-US" altLang="ja-JP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#</a:t>
            </a:r>
            <a:r>
              <a:rPr lang="en-US" sz="1500" dirty="0" err="1">
                <a:latin typeface="Courier" pitchFamily="2" charset="0"/>
                <a:ea typeface="Meiryo UI" panose="020B0604030504040204" pitchFamily="34" charset="-128"/>
              </a:rPr>
              <a:t>aws</a:t>
            </a:r>
            <a:r>
              <a:rPr lang="en-US" sz="1500" dirty="0">
                <a:latin typeface="Courier" pitchFamily="2" charset="0"/>
                <a:ea typeface="Meiryo UI" panose="020B0604030504040204" pitchFamily="34" charset="-128"/>
              </a:rPr>
              <a:t> 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cli</a:t>
            </a:r>
            <a:r>
              <a:rPr lang="ja-JP" altLang="en-US" sz="1500" dirty="0">
                <a:latin typeface="Courier" pitchFamily="2" charset="0"/>
                <a:ea typeface="Meiryo UI" panose="020B0604030504040204" pitchFamily="34" charset="-128"/>
              </a:rPr>
              <a:t>の初期設定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,Credential(access key</a:t>
            </a:r>
            <a:r>
              <a:rPr lang="ja-JP" altLang="en-US" sz="1500" dirty="0">
                <a:latin typeface="Courier" pitchFamily="2" charset="0"/>
                <a:ea typeface="Meiryo UI" panose="020B0604030504040204" pitchFamily="34" charset="-128"/>
              </a:rPr>
              <a:t> と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 secret key </a:t>
            </a:r>
            <a:r>
              <a:rPr lang="ja-JP" altLang="en-US" sz="1500" dirty="0">
                <a:latin typeface="Courier" pitchFamily="2" charset="0"/>
                <a:ea typeface="Meiryo UI" panose="020B0604030504040204" pitchFamily="34" charset="-128"/>
              </a:rPr>
              <a:t>の取得</a:t>
            </a:r>
            <a:r>
              <a:rPr lang="en-US" altLang="ja-JP" sz="1500" dirty="0">
                <a:latin typeface="Courier" pitchFamily="2" charset="0"/>
                <a:ea typeface="Meiryo UI" panose="020B0604030504040204" pitchFamily="34" charset="-128"/>
              </a:rPr>
              <a:t>)</a:t>
            </a:r>
            <a:endParaRPr lang="ja-JP" alt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AWS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を使用するための準備作業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WS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 (2/3) 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9D54-789F-E94F-960F-1318B89F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 Terraform</a:t>
            </a:r>
            <a:r>
              <a:rPr lang="ja-JP" alt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3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tfstate</a:t>
            </a:r>
            <a:r>
              <a:rPr lang="ja-JP" alt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データを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S3</a:t>
            </a:r>
            <a:r>
              <a:rPr lang="ja-JP" alt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に保存する場合、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Bucket</a:t>
            </a:r>
            <a:r>
              <a:rPr lang="ja-JP" alt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を作成する。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ローカルマシンで管理するのではあれば不要だが、共同作業ができなくなる。</a:t>
            </a:r>
            <a:r>
              <a:rPr lang="en-US" altLang="ja-JP" sz="3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altLang="ja-JP" sz="3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# 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S3 Bucket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を作成</a:t>
            </a:r>
            <a:endParaRPr lang="en-US" altLang="ja-JP" sz="20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000" dirty="0" err="1">
                <a:latin typeface="Courier" pitchFamily="2" charset="0"/>
                <a:ea typeface="Meiryo UI" panose="020B0604030504040204" pitchFamily="34" charset="-128"/>
              </a:rPr>
              <a:t>aws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 s3 mb s3://&lt;Bucket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名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&gt; --region &lt;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リージョン名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&gt; </a:t>
            </a:r>
            <a:endParaRPr lang="ja-JP" altLang="en-US" sz="20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#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　</a:t>
            </a:r>
            <a:r>
              <a:rPr lang="en-US" altLang="ja-JP" sz="2000" dirty="0">
                <a:latin typeface="Courier" pitchFamily="2" charset="0"/>
                <a:ea typeface="Meiryo UI" panose="020B0604030504040204" pitchFamily="34" charset="-128"/>
              </a:rPr>
              <a:t>S3 Bucket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のバージョニングを有効化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aws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s3api put-bucket-versioning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   --bucket &lt;Bucket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名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&gt;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   --versioning-configuration Status=Enabled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" pitchFamily="2" charset="0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# S3 Bucket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のバージョニング設定確認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" pitchFamily="2" charset="0"/>
                <a:ea typeface="Meiryo UI" panose="020B0604030504040204" pitchFamily="34" charset="-128"/>
              </a:rPr>
              <a:t>aws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 s3api get-bucket-versioning --bucket &lt;Bucket</a:t>
            </a:r>
            <a:r>
              <a:rPr lang="ja-JP" altLang="en-US" sz="2000" dirty="0">
                <a:latin typeface="Courier" pitchFamily="2" charset="0"/>
                <a:ea typeface="Meiryo UI" panose="020B0604030504040204" pitchFamily="34" charset="-128"/>
              </a:rPr>
              <a:t>名</a:t>
            </a:r>
            <a:r>
              <a:rPr lang="en-US" sz="2000" dirty="0">
                <a:latin typeface="Courier" pitchFamily="2" charset="0"/>
                <a:ea typeface="Meiryo UI" panose="020B0604030504040204" pitchFamily="34" charset="-128"/>
              </a:rPr>
              <a:t>&gt;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A9C-7A76-0743-95AC-9D6CE72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WS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を使用するための準備作業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AWS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r>
              <a:rPr lang="en-JP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 (3/3)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9D54-789F-E94F-960F-1318B89F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9913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アカウントで使用できる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VCPU</a:t>
            </a:r>
            <a:r>
              <a:rPr lang="ja-JP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のクオータを緩和申請する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下記サイトを参考に、クォータの引き揚げを申請する。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https://aws.amazon.com/jp/blogs/news/vcpu-based-on-demand-instance-limits-are-now-available-in-amazon-ec2/</a:t>
            </a: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2020/06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時点では、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c5,r5,t3,m5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といったインスタンスは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Running On-Demand Standard (A, C, D, H, I, M, R, T, Z) instances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」といった形でまとめられているため、必要数に応じて適用されている値から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vcpu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のクォータを挙げる。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4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052-BC4A-3640-955C-7C1E627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420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定義ファイルの構成</a:t>
            </a:r>
            <a:endParaRPr lang="en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A72A-0028-F643-8873-18F55397BF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0F274A2-1A38-8144-9348-BF94694F8555}"/>
              </a:ext>
            </a:extLst>
          </p:cNvPr>
          <p:cNvSpPr txBox="1">
            <a:spLocks/>
          </p:cNvSpPr>
          <p:nvPr/>
        </p:nvSpPr>
        <p:spPr>
          <a:xfrm>
            <a:off x="970960" y="998352"/>
            <a:ext cx="3469065" cy="5685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&lt;Root&gt;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├── env-dev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main.tf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basion-instance.tf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output.tf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└── variables.tf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├── env-prod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main.tf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basion-instance.tf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output.tf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variables.tf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├── env-template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main.tf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basion-instance.tf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output.tf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│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variables.tf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└── modules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eks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├──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rds-postgres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   └── 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vpc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B8C81E-A15A-9E46-B080-A4C0702E3F7C}"/>
              </a:ext>
            </a:extLst>
          </p:cNvPr>
          <p:cNvSpPr txBox="1">
            <a:spLocks/>
          </p:cNvSpPr>
          <p:nvPr/>
        </p:nvSpPr>
        <p:spPr>
          <a:xfrm>
            <a:off x="4967926" y="1150752"/>
            <a:ext cx="6385874" cy="532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複数の環境それぞれにパラメータをカスタマイズして適用することが可能である。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r>
              <a:rPr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main.tf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を含むディレクトリに移動し、そのカレントディレクトリで、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terraform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コマンドを実行する。例）テスト環境の構成する場合、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env-dev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ディレクトリに移動してコマンドを実行する。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環境ごとに別なパラメータを設定した定義を行う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env-dev – 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テスト用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env-prod – 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本番用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env-template – 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環境を追加時にコピーして使用する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modules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以下に再利用可能な共通の定義を配置している。基本的に</a:t>
            </a:r>
            <a:r>
              <a:rPr lang="ja-JP" altLang="en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</a:t>
            </a:r>
            <a:r>
              <a:rPr lang="ja-JP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しない。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startup_x_blue">
      <a:dk1>
        <a:srgbClr val="2B2B2B"/>
      </a:dk1>
      <a:lt1>
        <a:srgbClr val="FFFFFF"/>
      </a:lt1>
      <a:dk2>
        <a:srgbClr val="000000"/>
      </a:dk2>
      <a:lt2>
        <a:srgbClr val="FFFFFF"/>
      </a:lt2>
      <a:accent1>
        <a:srgbClr val="1565C0"/>
      </a:accent1>
      <a:accent2>
        <a:srgbClr val="1976D2"/>
      </a:accent2>
      <a:accent3>
        <a:srgbClr val="1E88E5"/>
      </a:accent3>
      <a:accent4>
        <a:srgbClr val="2196F3"/>
      </a:accent4>
      <a:accent5>
        <a:srgbClr val="42A5F5"/>
      </a:accent5>
      <a:accent6>
        <a:srgbClr val="64B5F6"/>
      </a:accent6>
      <a:hlink>
        <a:srgbClr val="1E88E5"/>
      </a:hlink>
      <a:folHlink>
        <a:srgbClr val="1565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TIQ_ProjectUpdate_EU_20190808" id="{08F8DAB9-33D1-8F4E-B210-7E3227D26D2B}" vid="{E1E74BA4-5E32-B549-8321-738B63733C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E0AA1CCFC4E74BA71B6A9C56AA41D8" ma:contentTypeVersion="12" ma:contentTypeDescription="Create a new document." ma:contentTypeScope="" ma:versionID="b1f6acaae9692e3a28a7e3d4f0116c97">
  <xsd:schema xmlns:xsd="http://www.w3.org/2001/XMLSchema" xmlns:xs="http://www.w3.org/2001/XMLSchema" xmlns:p="http://schemas.microsoft.com/office/2006/metadata/properties" xmlns:ns2="4ae13337-64ab-495d-b861-c14f65710fa4" xmlns:ns3="b77c6afc-19aa-45c2-b841-7b5383c08ac6" targetNamespace="http://schemas.microsoft.com/office/2006/metadata/properties" ma:root="true" ma:fieldsID="f60d91b465d6c94aa0e0bb796b7ca55f" ns2:_="" ns3:_="">
    <xsd:import namespace="4ae13337-64ab-495d-b861-c14f65710fa4"/>
    <xsd:import namespace="b77c6afc-19aa-45c2-b841-7b5383c08a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13337-64ab-495d-b861-c14f65710f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c6afc-19aa-45c2-b841-7b5383c08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0CAB0B-65E2-497A-9CFB-38F5BD90AF34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77c6afc-19aa-45c2-b841-7b5383c08ac6"/>
    <ds:schemaRef ds:uri="4ae13337-64ab-495d-b861-c14f65710fa4"/>
  </ds:schemaRefs>
</ds:datastoreItem>
</file>

<file path=customXml/itemProps2.xml><?xml version="1.0" encoding="utf-8"?>
<ds:datastoreItem xmlns:ds="http://schemas.openxmlformats.org/officeDocument/2006/customXml" ds:itemID="{AB86DC3C-5377-4E80-A667-D10B25DA8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13337-64ab-495d-b861-c14f65710fa4"/>
    <ds:schemaRef ds:uri="b77c6afc-19aa-45c2-b841-7b5383c08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7FAA8B-2608-43C3-9B7C-58DD1E822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8569</TotalTime>
  <Words>790</Words>
  <Application>Microsoft Office PowerPoint</Application>
  <PresentationFormat>ワイド画面</PresentationFormat>
  <Paragraphs>214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Courier</vt:lpstr>
      <vt:lpstr>Lato Light</vt:lpstr>
      <vt:lpstr>Meiryo UI</vt:lpstr>
      <vt:lpstr>Arial</vt:lpstr>
      <vt:lpstr>Arial</vt:lpstr>
      <vt:lpstr>Calibri</vt:lpstr>
      <vt:lpstr>Century Gothic</vt:lpstr>
      <vt:lpstr>Wingdings</vt:lpstr>
      <vt:lpstr>Office テーマ</vt:lpstr>
      <vt:lpstr>PowerPoint プレゼンテーション</vt:lpstr>
      <vt:lpstr>EKS configuration for VANTIQ</vt:lpstr>
      <vt:lpstr>Terraformで作成するリソース</vt:lpstr>
      <vt:lpstr>Terraformで作成しないリソース（別途準備が必要）</vt:lpstr>
      <vt:lpstr>AWSでTerraformを使用するための準備作業  (AWSアカウント) (1/3)</vt:lpstr>
      <vt:lpstr>AWSでTerraformを使用するための準備作業  (AWSアカウント) (2/3) </vt:lpstr>
      <vt:lpstr>AWSでTerraformを使用するための準備作業  (AWSアカウント) (3/3)</vt:lpstr>
      <vt:lpstr>Terraform定義ファイルの構成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Fujitake</dc:creator>
  <cp:lastModifiedBy>渡邊智広</cp:lastModifiedBy>
  <cp:revision>142</cp:revision>
  <cp:lastPrinted>2019-07-24T04:31:11Z</cp:lastPrinted>
  <dcterms:created xsi:type="dcterms:W3CDTF">2019-08-30T14:33:29Z</dcterms:created>
  <dcterms:modified xsi:type="dcterms:W3CDTF">2020-06-25T23:52:20Z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0x01010084E0AA1CCFC4E74BA71B6A9C56AA41D8</vt:lpwstr>
  </property>
</Properties>
</file>