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24" r:id="rId4"/>
    <p:sldMasterId id="2147483790" r:id="rId5"/>
    <p:sldMasterId id="2147483913" r:id="rId6"/>
    <p:sldMasterId id="2147483908" r:id="rId7"/>
    <p:sldMasterId id="2147483853" r:id="rId8"/>
    <p:sldMasterId id="2147483852" r:id="rId9"/>
  </p:sldMasterIdLst>
  <p:notesMasterIdLst>
    <p:notesMasterId r:id="rId84"/>
  </p:notesMasterIdLst>
  <p:handoutMasterIdLst>
    <p:handoutMasterId r:id="rId85"/>
  </p:handoutMasterIdLst>
  <p:sldIdLst>
    <p:sldId id="376" r:id="rId10"/>
    <p:sldId id="424" r:id="rId11"/>
    <p:sldId id="442" r:id="rId12"/>
    <p:sldId id="449" r:id="rId13"/>
    <p:sldId id="450" r:id="rId14"/>
    <p:sldId id="451" r:id="rId15"/>
    <p:sldId id="448" r:id="rId16"/>
    <p:sldId id="443" r:id="rId17"/>
    <p:sldId id="452" r:id="rId18"/>
    <p:sldId id="461" r:id="rId19"/>
    <p:sldId id="462" r:id="rId20"/>
    <p:sldId id="463" r:id="rId21"/>
    <p:sldId id="2147137435" r:id="rId22"/>
    <p:sldId id="2147137436" r:id="rId23"/>
    <p:sldId id="2147137437" r:id="rId24"/>
    <p:sldId id="458" r:id="rId25"/>
    <p:sldId id="470" r:id="rId26"/>
    <p:sldId id="474" r:id="rId27"/>
    <p:sldId id="471" r:id="rId28"/>
    <p:sldId id="475" r:id="rId29"/>
    <p:sldId id="481" r:id="rId30"/>
    <p:sldId id="444" r:id="rId31"/>
    <p:sldId id="486" r:id="rId32"/>
    <p:sldId id="487" r:id="rId33"/>
    <p:sldId id="490" r:id="rId34"/>
    <p:sldId id="488" r:id="rId35"/>
    <p:sldId id="489" r:id="rId36"/>
    <p:sldId id="2147137420" r:id="rId37"/>
    <p:sldId id="431" r:id="rId38"/>
    <p:sldId id="2147137450" r:id="rId39"/>
    <p:sldId id="495" r:id="rId40"/>
    <p:sldId id="484" r:id="rId41"/>
    <p:sldId id="485" r:id="rId42"/>
    <p:sldId id="2147137405" r:id="rId43"/>
    <p:sldId id="2147137406" r:id="rId44"/>
    <p:sldId id="432" r:id="rId45"/>
    <p:sldId id="492" r:id="rId46"/>
    <p:sldId id="493" r:id="rId47"/>
    <p:sldId id="494" r:id="rId48"/>
    <p:sldId id="2147137419" r:id="rId49"/>
    <p:sldId id="483" r:id="rId50"/>
    <p:sldId id="2147137449" r:id="rId51"/>
    <p:sldId id="2147137400" r:id="rId52"/>
    <p:sldId id="2147137401" r:id="rId53"/>
    <p:sldId id="2147137402" r:id="rId54"/>
    <p:sldId id="2147137403" r:id="rId55"/>
    <p:sldId id="482" r:id="rId56"/>
    <p:sldId id="502" r:id="rId57"/>
    <p:sldId id="503" r:id="rId58"/>
    <p:sldId id="498" r:id="rId59"/>
    <p:sldId id="500" r:id="rId60"/>
    <p:sldId id="501" r:id="rId61"/>
    <p:sldId id="499" r:id="rId62"/>
    <p:sldId id="496" r:id="rId63"/>
    <p:sldId id="497" r:id="rId64"/>
    <p:sldId id="2147137431" r:id="rId65"/>
    <p:sldId id="2147137430" r:id="rId66"/>
    <p:sldId id="2147137438" r:id="rId67"/>
    <p:sldId id="2147137439" r:id="rId68"/>
    <p:sldId id="2147137440" r:id="rId69"/>
    <p:sldId id="2147137409" r:id="rId70"/>
    <p:sldId id="440" r:id="rId71"/>
    <p:sldId id="445" r:id="rId72"/>
    <p:sldId id="2147137410" r:id="rId73"/>
    <p:sldId id="2147137411" r:id="rId74"/>
    <p:sldId id="2147137412" r:id="rId75"/>
    <p:sldId id="2147137448" r:id="rId76"/>
    <p:sldId id="2147137443" r:id="rId77"/>
    <p:sldId id="446" r:id="rId78"/>
    <p:sldId id="2147137432" r:id="rId79"/>
    <p:sldId id="2147137444" r:id="rId80"/>
    <p:sldId id="2147137445" r:id="rId81"/>
    <p:sldId id="2147137446" r:id="rId82"/>
    <p:sldId id="2147137447" r:id="rId83"/>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DBE5F1"/>
    <a:srgbClr val="2B4069"/>
    <a:srgbClr val="ECEEF1"/>
    <a:srgbClr val="ECEEF4"/>
    <a:srgbClr val="EBEDF4"/>
    <a:srgbClr val="F7F8FB"/>
    <a:srgbClr val="405F9E"/>
    <a:srgbClr val="C2CEE6"/>
    <a:srgbClr val="678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9FDE38-75FA-4827-B985-3131CF92E259}" v="513" dt="2023-02-21T13:48:03.560"/>
    <p1510:client id="{782C2816-EFE1-469F-8F3C-3B88243F519D}" v="131" dt="2023-02-01T05:39:20.586"/>
    <p1510:client id="{7AA19892-0F0B-4405-99EC-E1C8B4D70B93}" v="47" dt="2023-02-22T08:40:06.975"/>
    <p1510:client id="{7F4D68D6-0E1E-4D20-823D-4999AB6C3B62}" v="510" vWet="523" dt="2022-10-06T15:15:32.837"/>
    <p1510:client id="{9239542E-AAB9-B9E7-B4EF-7A2B0E68634A}" v="21" dt="2022-10-06T06:02:48.688"/>
    <p1510:client id="{BA534DE4-8437-4374-8929-0220956C4629}" v="6" dt="2023-02-20T01:12:09.090"/>
    <p1510:client id="{FCA9E95D-1DEC-2F43-A6D3-7DE4B786368B}" v="382" dt="2022-10-06T19:11:25.37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33" autoAdjust="0"/>
    <p:restoredTop sz="94807" autoAdjust="0"/>
  </p:normalViewPr>
  <p:slideViewPr>
    <p:cSldViewPr snapToGrid="0" showGuides="1">
      <p:cViewPr varScale="1">
        <p:scale>
          <a:sx n="77" d="100"/>
          <a:sy n="77" d="100"/>
        </p:scale>
        <p:origin x="102" y="210"/>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5" Type="http://schemas.openxmlformats.org/officeDocument/2006/relationships/slideMaster" Target="slideMasters/slideMaster2.xml"/><Relationship Id="rId90" Type="http://schemas.microsoft.com/office/2015/10/relationships/revisionInfo" Target="revisionInfo.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5.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7" Type="http://schemas.openxmlformats.org/officeDocument/2006/relationships/slideMaster" Target="slideMasters/slideMaster4.xml"/><Relationship Id="rId71" Type="http://schemas.openxmlformats.org/officeDocument/2006/relationships/slide" Target="slides/slide62.xml"/><Relationship Id="rId2" Type="http://schemas.openxmlformats.org/officeDocument/2006/relationships/customXml" Target="../customXml/item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viewProps" Target="viewProps.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A9554F-8F68-418C-BC8C-EBC8EB58C588}" type="datetimeFigureOut">
              <a:rPr kumimoji="1" lang="ja-JP" altLang="en-US" smtClean="0"/>
              <a:t>2023/3/23</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E54EB0-D7A5-428B-AB3E-E1911707456B}"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n-ea"/>
                <a:ea typeface="+mn-ea"/>
              </a:defRPr>
            </a:lvl1pPr>
          </a:lstStyle>
          <a:p>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n-ea"/>
                <a:ea typeface="+mn-ea"/>
              </a:defRPr>
            </a:lvl1pPr>
          </a:lstStyle>
          <a:p>
            <a:fld id="{187B8588-1665-0A4A-AD47-68FFFFC620D1}" type="datetimeFigureOut">
              <a:rPr lang="ja-JP" altLang="en-US" smtClean="0"/>
              <a:pPr/>
              <a:t>2023/3/23</a:t>
            </a:fld>
            <a:endParaRPr lang="ja-JP" altLang="en-US"/>
          </a:p>
        </p:txBody>
      </p:sp>
      <p:sp>
        <p:nvSpPr>
          <p:cNvPr id="4" name="スライド イメージ プレースホルダー 3"/>
          <p:cNvSpPr>
            <a:spLocks noGrp="1" noRot="1" noChangeAspect="1"/>
          </p:cNvSpPr>
          <p:nvPr>
            <p:ph type="sldImg" idx="2"/>
          </p:nvPr>
        </p:nvSpPr>
        <p:spPr>
          <a:xfrm>
            <a:off x="1200150" y="630237"/>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887785"/>
            <a:ext cx="5486400" cy="462597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n-ea"/>
                <a:ea typeface="+mn-ea"/>
              </a:defRPr>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n-ea"/>
                <a:ea typeface="+mn-ea"/>
              </a:defRPr>
            </a:lvl1pPr>
          </a:lstStyle>
          <a:p>
            <a:fld id="{AF9AAED7-EB68-B44B-A29A-E9CFE7A1147D}" type="slidenum">
              <a:rPr lang="ja-JP" altLang="en-US" smtClean="0"/>
              <a:pPr/>
              <a:t>‹#›</a:t>
            </a:fld>
            <a:endParaRPr lang="ja-JP" altLang="en-US"/>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ea"/>
        <a:ea typeface="+mn-ea"/>
        <a:cs typeface="+mn-cs"/>
      </a:defRPr>
    </a:lvl1pPr>
    <a:lvl2pPr marL="457200" algn="l" defTabSz="914400" rtl="0" eaLnBrk="1" latinLnBrk="0" hangingPunct="1">
      <a:defRPr kumimoji="1" sz="1200" kern="1200">
        <a:solidFill>
          <a:schemeClr val="tx1"/>
        </a:solidFill>
        <a:latin typeface="+mn-ea"/>
        <a:ea typeface="+mn-ea"/>
        <a:cs typeface="+mn-cs"/>
      </a:defRPr>
    </a:lvl2pPr>
    <a:lvl3pPr marL="914400" algn="l" defTabSz="914400" rtl="0" eaLnBrk="1" latinLnBrk="0" hangingPunct="1">
      <a:defRPr kumimoji="1" sz="1200" kern="1200">
        <a:solidFill>
          <a:schemeClr val="tx1"/>
        </a:solidFill>
        <a:latin typeface="+mn-ea"/>
        <a:ea typeface="+mn-ea"/>
        <a:cs typeface="+mn-cs"/>
      </a:defRPr>
    </a:lvl3pPr>
    <a:lvl4pPr marL="1371600" algn="l" defTabSz="914400" rtl="0" eaLnBrk="1" latinLnBrk="0" hangingPunct="1">
      <a:defRPr kumimoji="1" sz="1200" kern="1200">
        <a:solidFill>
          <a:schemeClr val="tx1"/>
        </a:solidFill>
        <a:latin typeface="+mn-ea"/>
        <a:ea typeface="+mn-ea"/>
        <a:cs typeface="+mn-cs"/>
      </a:defRPr>
    </a:lvl4pPr>
    <a:lvl5pPr marL="1828800" algn="l" defTabSz="914400" rtl="0" eaLnBrk="1" latinLnBrk="0" hangingPunct="1">
      <a:defRPr kumimoji="1" sz="1200" kern="1200">
        <a:solidFill>
          <a:schemeClr val="tx1"/>
        </a:solidFill>
        <a:latin typeface="+mn-ea"/>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200150" y="630238"/>
            <a:ext cx="44577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F9AAED7-EB68-B44B-A29A-E9CFE7A1147D}" type="slidenum">
              <a:rPr lang="ja-JP" altLang="en-US" smtClean="0"/>
              <a:pPr/>
              <a:t>10</a:t>
            </a:fld>
            <a:endParaRPr lang="ja-JP" altLang="en-US"/>
          </a:p>
        </p:txBody>
      </p:sp>
    </p:spTree>
    <p:extLst>
      <p:ext uri="{BB962C8B-B14F-4D97-AF65-F5344CB8AC3E}">
        <p14:creationId xmlns:p14="http://schemas.microsoft.com/office/powerpoint/2010/main" val="2684951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9.gi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
    <p:spTree>
      <p:nvGrpSpPr>
        <p:cNvPr id="1" name=""/>
        <p:cNvGrpSpPr/>
        <p:nvPr/>
      </p:nvGrpSpPr>
      <p:grpSpPr>
        <a:xfrm>
          <a:off x="0" y="0"/>
          <a:ext cx="0" cy="0"/>
          <a:chOff x="0" y="0"/>
          <a:chExt cx="0" cy="0"/>
        </a:xfrm>
      </p:grpSpPr>
      <p:sp>
        <p:nvSpPr>
          <p:cNvPr id="27" name="タイトル 4">
            <a:extLst>
              <a:ext uri="{FF2B5EF4-FFF2-40B4-BE49-F238E27FC236}">
                <a16:creationId xmlns:a16="http://schemas.microsoft.com/office/drawing/2014/main" id="{D3868AFC-B2EA-484C-AA64-489ED4273318}"/>
              </a:ext>
            </a:extLst>
          </p:cNvPr>
          <p:cNvSpPr>
            <a:spLocks noGrp="1"/>
          </p:cNvSpPr>
          <p:nvPr>
            <p:ph type="title" hasCustomPrompt="1"/>
          </p:nvPr>
        </p:nvSpPr>
        <p:spPr>
          <a:xfrm>
            <a:off x="331788" y="2708276"/>
            <a:ext cx="7177075" cy="325438"/>
          </a:xfrm>
        </p:spPr>
        <p:txBody>
          <a:bodyPr/>
          <a:lstStyle>
            <a:lvl1pPr>
              <a:defRPr>
                <a:solidFill>
                  <a:schemeClr val="tx1"/>
                </a:solidFill>
              </a:defRPr>
            </a:lvl1pPr>
          </a:lstStyle>
          <a:p>
            <a:pPr lvl="0"/>
            <a:r>
              <a:rPr kumimoji="1" lang="ja-JP" altLang="en-US"/>
              <a:t>○○○○御中</a:t>
            </a:r>
          </a:p>
        </p:txBody>
      </p:sp>
      <p:sp>
        <p:nvSpPr>
          <p:cNvPr id="25" name="テキスト プレースホルダー 16">
            <a:extLst>
              <a:ext uri="{FF2B5EF4-FFF2-40B4-BE49-F238E27FC236}">
                <a16:creationId xmlns:a16="http://schemas.microsoft.com/office/drawing/2014/main" id="{AAF55D8D-D54A-0249-91F2-93832BA0DDA6}"/>
              </a:ext>
            </a:extLst>
          </p:cNvPr>
          <p:cNvSpPr>
            <a:spLocks noGrp="1"/>
          </p:cNvSpPr>
          <p:nvPr>
            <p:ph type="body" sz="quarter" idx="12" hasCustomPrompt="1"/>
          </p:nvPr>
        </p:nvSpPr>
        <p:spPr>
          <a:xfrm>
            <a:off x="331490" y="3257650"/>
            <a:ext cx="7177385" cy="1699489"/>
          </a:xfrm>
          <a:prstGeom prst="rect">
            <a:avLst/>
          </a:prstGeom>
        </p:spPr>
        <p:txBody>
          <a:bodyPr lIns="0" rIns="0"/>
          <a:lstStyle>
            <a:lvl1pPr>
              <a:lnSpc>
                <a:spcPct val="120000"/>
              </a:lnSpc>
              <a:defRPr sz="24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p>
        </p:txBody>
      </p:sp>
      <p:sp>
        <p:nvSpPr>
          <p:cNvPr id="26" name="テキスト プレースホルダー 18">
            <a:extLst>
              <a:ext uri="{FF2B5EF4-FFF2-40B4-BE49-F238E27FC236}">
                <a16:creationId xmlns:a16="http://schemas.microsoft.com/office/drawing/2014/main" id="{32AE6953-680C-A842-B348-E2C64E3386AC}"/>
              </a:ext>
            </a:extLst>
          </p:cNvPr>
          <p:cNvSpPr>
            <a:spLocks noGrp="1"/>
          </p:cNvSpPr>
          <p:nvPr>
            <p:ph type="body" sz="quarter" idx="13" hasCustomPrompt="1"/>
          </p:nvPr>
        </p:nvSpPr>
        <p:spPr>
          <a:xfrm>
            <a:off x="331491" y="5882358"/>
            <a:ext cx="7177384" cy="786730"/>
          </a:xfrm>
          <a:prstGeom prst="rect">
            <a:avLst/>
          </a:prstGeom>
        </p:spPr>
        <p:txBody>
          <a:bodyPr lIns="0" rIns="0"/>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ja-JP" dirty="0"/>
              <a:t>2022</a:t>
            </a:r>
            <a:r>
              <a:rPr kumimoji="1" lang="ja-JP" altLang="en-US" dirty="0"/>
              <a:t>年 ○月 ○日</a:t>
            </a:r>
          </a:p>
          <a:p>
            <a:pPr lvl="0"/>
            <a:r>
              <a:rPr kumimoji="1" lang="ja-JP" altLang="en-US" dirty="0"/>
              <a:t>株式会社</a:t>
            </a:r>
            <a:r>
              <a:rPr kumimoji="1" lang="en-US" altLang="ja-JP" dirty="0"/>
              <a:t>NTT</a:t>
            </a:r>
            <a:r>
              <a:rPr kumimoji="1" lang="ja-JP" altLang="en-US" dirty="0"/>
              <a:t>データ経営研究所</a:t>
            </a:r>
          </a:p>
          <a:p>
            <a:pPr lvl="0"/>
            <a:r>
              <a:rPr kumimoji="1" lang="ja-JP" altLang="en-US" dirty="0"/>
              <a:t>○○○○○○○○○○○○○○</a:t>
            </a:r>
          </a:p>
        </p:txBody>
      </p:sp>
      <p:sp>
        <p:nvSpPr>
          <p:cNvPr id="17" name="正方形/長方形 16">
            <a:extLst>
              <a:ext uri="{FF2B5EF4-FFF2-40B4-BE49-F238E27FC236}">
                <a16:creationId xmlns:a16="http://schemas.microsoft.com/office/drawing/2014/main" id="{B35F000F-EF21-7942-A550-51B9B7114064}"/>
              </a:ext>
            </a:extLst>
          </p:cNvPr>
          <p:cNvSpPr/>
          <p:nvPr userDrawn="1"/>
        </p:nvSpPr>
        <p:spPr>
          <a:xfrm>
            <a:off x="1" y="0"/>
            <a:ext cx="9906000" cy="240376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pic>
        <p:nvPicPr>
          <p:cNvPr id="19" name="図 18">
            <a:extLst>
              <a:ext uri="{FF2B5EF4-FFF2-40B4-BE49-F238E27FC236}">
                <a16:creationId xmlns:a16="http://schemas.microsoft.com/office/drawing/2014/main" id="{BA3D2F71-2021-6A4E-AC43-8FD81BB606A8}"/>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306000" y="0"/>
            <a:ext cx="3600000" cy="2403761"/>
          </a:xfrm>
          <a:prstGeom prst="rect">
            <a:avLst/>
          </a:prstGeom>
        </p:spPr>
      </p:pic>
      <p:sp>
        <p:nvSpPr>
          <p:cNvPr id="23" name="テキスト ボックス 22">
            <a:extLst>
              <a:ext uri="{FF2B5EF4-FFF2-40B4-BE49-F238E27FC236}">
                <a16:creationId xmlns:a16="http://schemas.microsoft.com/office/drawing/2014/main" id="{F5B088D2-4AF7-3C42-B49B-F380DD5AB088}"/>
              </a:ext>
            </a:extLst>
          </p:cNvPr>
          <p:cNvSpPr txBox="1"/>
          <p:nvPr userDrawn="1"/>
        </p:nvSpPr>
        <p:spPr>
          <a:xfrm>
            <a:off x="10208091" y="2917862"/>
            <a:ext cx="3592650" cy="646331"/>
          </a:xfrm>
          <a:prstGeom prst="rect">
            <a:avLst/>
          </a:prstGeom>
          <a:noFill/>
        </p:spPr>
        <p:txBody>
          <a:bodyPr wrap="none" rtlCol="0">
            <a:spAutoFit/>
          </a:bodyPr>
          <a:lstStyle/>
          <a:p>
            <a:r>
              <a:rPr kumimoji="1" lang="ja-JP" altLang="en-US" sz="1800"/>
              <a:t>サービスロゴを併記する場合はこちらに</a:t>
            </a:r>
            <a:endParaRPr kumimoji="1" lang="en-US" altLang="ja-JP" sz="1800" dirty="0"/>
          </a:p>
          <a:p>
            <a:r>
              <a:rPr kumimoji="1" lang="en-US" altLang="ja-JP" sz="1800" dirty="0"/>
              <a:t>NTTDATA</a:t>
            </a:r>
            <a:r>
              <a:rPr kumimoji="1" lang="ja-JP" altLang="en-US" sz="1800"/>
              <a:t>ロゴと右揃えで配置</a:t>
            </a:r>
            <a:endParaRPr kumimoji="1" lang="en-US" altLang="ja-JP" sz="1800" dirty="0"/>
          </a:p>
        </p:txBody>
      </p:sp>
      <p:cxnSp>
        <p:nvCxnSpPr>
          <p:cNvPr id="15" name="直線矢印コネクタ 14">
            <a:extLst>
              <a:ext uri="{FF2B5EF4-FFF2-40B4-BE49-F238E27FC236}">
                <a16:creationId xmlns:a16="http://schemas.microsoft.com/office/drawing/2014/main" id="{A0FBF953-D5EB-674E-9F34-772567F4C813}"/>
              </a:ext>
            </a:extLst>
          </p:cNvPr>
          <p:cNvCxnSpPr>
            <a:cxnSpLocks/>
          </p:cNvCxnSpPr>
          <p:nvPr userDrawn="1"/>
        </p:nvCxnSpPr>
        <p:spPr>
          <a:xfrm flipH="1">
            <a:off x="10114154" y="3640150"/>
            <a:ext cx="3369962" cy="0"/>
          </a:xfrm>
          <a:prstGeom prst="straightConnector1">
            <a:avLst/>
          </a:prstGeom>
          <a:ln>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0EB2094B-F5F4-1E46-9BEA-446D88002AAE}"/>
              </a:ext>
            </a:extLst>
          </p:cNvPr>
          <p:cNvSpPr txBox="1"/>
          <p:nvPr userDrawn="1"/>
        </p:nvSpPr>
        <p:spPr>
          <a:xfrm>
            <a:off x="10208090" y="3832261"/>
            <a:ext cx="415498" cy="369332"/>
          </a:xfrm>
          <a:prstGeom prst="rect">
            <a:avLst/>
          </a:prstGeom>
          <a:noFill/>
        </p:spPr>
        <p:txBody>
          <a:bodyPr wrap="none" rtlCol="0">
            <a:spAutoFit/>
          </a:bodyPr>
          <a:lstStyle/>
          <a:p>
            <a:r>
              <a:rPr kumimoji="1" lang="ja-JP" altLang="en-US" sz="1800"/>
              <a:t>例</a:t>
            </a:r>
            <a:endParaRPr kumimoji="1" lang="en-US" altLang="ja-JP" sz="1800" dirty="0"/>
          </a:p>
        </p:txBody>
      </p:sp>
      <p:pic>
        <p:nvPicPr>
          <p:cNvPr id="24" name="図 23">
            <a:extLst>
              <a:ext uri="{FF2B5EF4-FFF2-40B4-BE49-F238E27FC236}">
                <a16:creationId xmlns:a16="http://schemas.microsoft.com/office/drawing/2014/main" id="{265711C3-3D09-CF4B-9499-4C0FAC2E065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53007" y="3865065"/>
            <a:ext cx="1810479" cy="2758373"/>
          </a:xfrm>
          <a:prstGeom prst="rect">
            <a:avLst/>
          </a:prstGeom>
        </p:spPr>
      </p:pic>
    </p:spTree>
    <p:extLst>
      <p:ext uri="{BB962C8B-B14F-4D97-AF65-F5344CB8AC3E}">
        <p14:creationId xmlns:p14="http://schemas.microsoft.com/office/powerpoint/2010/main" val="15365225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次A_写真あり">
    <p:bg>
      <p:bgRef idx="1001">
        <a:schemeClr val="bg1"/>
      </p:bgRef>
    </p:bg>
    <p:spTree>
      <p:nvGrpSpPr>
        <p:cNvPr id="1" name=""/>
        <p:cNvGrpSpPr/>
        <p:nvPr/>
      </p:nvGrpSpPr>
      <p:grpSpPr>
        <a:xfrm>
          <a:off x="0" y="0"/>
          <a:ext cx="0" cy="0"/>
          <a:chOff x="0" y="0"/>
          <a:chExt cx="0" cy="0"/>
        </a:xfrm>
      </p:grpSpPr>
      <p:sp>
        <p:nvSpPr>
          <p:cNvPr id="19" name="タイトル 1">
            <a:extLst>
              <a:ext uri="{FF2B5EF4-FFF2-40B4-BE49-F238E27FC236}">
                <a16:creationId xmlns:a16="http://schemas.microsoft.com/office/drawing/2014/main" id="{264EF314-A64E-3F4C-B03B-CEB36A067F2C}"/>
              </a:ext>
            </a:extLst>
          </p:cNvPr>
          <p:cNvSpPr>
            <a:spLocks noGrp="1"/>
          </p:cNvSpPr>
          <p:nvPr>
            <p:ph type="title" hasCustomPrompt="1"/>
          </p:nvPr>
        </p:nvSpPr>
        <p:spPr>
          <a:xfrm>
            <a:off x="331491" y="164693"/>
            <a:ext cx="7321847" cy="412538"/>
          </a:xfrm>
        </p:spPr>
        <p:txBody>
          <a:bodyPr/>
          <a:lstStyle>
            <a:lvl1pPr>
              <a:defRPr>
                <a:solidFill>
                  <a:schemeClr val="tx1"/>
                </a:solidFill>
              </a:defRPr>
            </a:lvl1pPr>
          </a:lstStyle>
          <a:p>
            <a:r>
              <a:rPr kumimoji="1" lang="ja-JP" altLang="en-US"/>
              <a:t>目次</a:t>
            </a:r>
          </a:p>
        </p:txBody>
      </p:sp>
      <p:sp>
        <p:nvSpPr>
          <p:cNvPr id="20" name="テキスト プレースホルダー 4">
            <a:extLst>
              <a:ext uri="{FF2B5EF4-FFF2-40B4-BE49-F238E27FC236}">
                <a16:creationId xmlns:a16="http://schemas.microsoft.com/office/drawing/2014/main" id="{84FF02D6-BC24-774F-8606-E31273FFA372}"/>
              </a:ext>
            </a:extLst>
          </p:cNvPr>
          <p:cNvSpPr>
            <a:spLocks noGrp="1"/>
          </p:cNvSpPr>
          <p:nvPr>
            <p:ph type="body" sz="quarter" idx="10"/>
          </p:nvPr>
        </p:nvSpPr>
        <p:spPr>
          <a:xfrm>
            <a:off x="331491" y="692150"/>
            <a:ext cx="7321847" cy="5797550"/>
          </a:xfrm>
          <a:prstGeom prst="rect">
            <a:avLst/>
          </a:prstGeom>
        </p:spPr>
        <p:txBody>
          <a:bodyPr/>
          <a:lstStyle>
            <a:lvl1pPr>
              <a:defRPr>
                <a:solidFill>
                  <a:schemeClr val="tx1"/>
                </a:solidFill>
                <a:latin typeface="+mn-ea"/>
                <a:ea typeface="+mn-ea"/>
              </a:defRPr>
            </a:lvl1pPr>
            <a:lvl2pPr>
              <a:defRPr>
                <a:solidFill>
                  <a:schemeClr val="tx1"/>
                </a:solidFill>
                <a:latin typeface="+mn-ea"/>
                <a:ea typeface="+mn-ea"/>
              </a:defRPr>
            </a:lvl2pPr>
            <a:lvl3pPr>
              <a:defRPr>
                <a:solidFill>
                  <a:schemeClr val="tx1"/>
                </a:solidFill>
                <a:latin typeface="+mn-ea"/>
                <a:ea typeface="+mn-ea"/>
              </a:defRPr>
            </a:lvl3pPr>
            <a:lvl4pPr>
              <a:defRPr>
                <a:solidFill>
                  <a:schemeClr val="tx1"/>
                </a:solidFill>
                <a:latin typeface="+mn-ea"/>
                <a:ea typeface="+mn-ea"/>
              </a:defRPr>
            </a:lvl4pPr>
            <a:lvl5pPr>
              <a:defRPr>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9" name="図 8">
            <a:extLst>
              <a:ext uri="{FF2B5EF4-FFF2-40B4-BE49-F238E27FC236}">
                <a16:creationId xmlns:a16="http://schemas.microsoft.com/office/drawing/2014/main" id="{8B9AD09D-7861-AC4C-949E-6155569799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20025" y="0"/>
            <a:ext cx="2085969" cy="5797550"/>
          </a:xfrm>
          <a:prstGeom prst="rect">
            <a:avLst/>
          </a:prstGeom>
        </p:spPr>
      </p:pic>
      <p:pic>
        <p:nvPicPr>
          <p:cNvPr id="13" name="図 12">
            <a:extLst>
              <a:ext uri="{FF2B5EF4-FFF2-40B4-BE49-F238E27FC236}">
                <a16:creationId xmlns:a16="http://schemas.microsoft.com/office/drawing/2014/main" id="{540C2BEA-F93E-7248-AE16-D510BB0098D7}"/>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7820324" y="4772324"/>
            <a:ext cx="2085676" cy="2085676"/>
          </a:xfrm>
          <a:prstGeom prst="rect">
            <a:avLst/>
          </a:prstGeom>
        </p:spPr>
      </p:pic>
      <p:cxnSp>
        <p:nvCxnSpPr>
          <p:cNvPr id="21" name="直線コネクタ 20">
            <a:extLst>
              <a:ext uri="{FF2B5EF4-FFF2-40B4-BE49-F238E27FC236}">
                <a16:creationId xmlns:a16="http://schemas.microsoft.com/office/drawing/2014/main" id="{5D66D3D4-EF1C-8843-AC5F-3EA89964E73A}"/>
              </a:ext>
            </a:extLst>
          </p:cNvPr>
          <p:cNvCxnSpPr>
            <a:cxnSpLocks/>
          </p:cNvCxnSpPr>
          <p:nvPr userDrawn="1"/>
        </p:nvCxnSpPr>
        <p:spPr>
          <a:xfrm>
            <a:off x="9083638" y="6597650"/>
            <a:ext cx="0" cy="26035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671A9F73-31F2-2249-AD17-1198AE7673DC}"/>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tx1"/>
                </a:solidFill>
                <a:latin typeface="+mn-lt"/>
              </a:rPr>
              <a:pPr algn="r"/>
              <a:t>‹#›</a:t>
            </a:fld>
            <a:endParaRPr kumimoji="0" lang="en-US" altLang="ja-JP" sz="1100" dirty="0">
              <a:solidFill>
                <a:schemeClr val="tx1"/>
              </a:solidFill>
              <a:latin typeface="+mn-lt"/>
              <a:cs typeface="Meiryo UI" pitchFamily="50" charset="-128"/>
            </a:endParaRPr>
          </a:p>
        </p:txBody>
      </p:sp>
    </p:spTree>
    <p:extLst>
      <p:ext uri="{BB962C8B-B14F-4D97-AF65-F5344CB8AC3E}">
        <p14:creationId xmlns:p14="http://schemas.microsoft.com/office/powerpoint/2010/main" val="352395905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B_写真あり">
    <p:bg>
      <p:bgRef idx="1001">
        <a:schemeClr val="bg1"/>
      </p:bgRef>
    </p:bg>
    <p:spTree>
      <p:nvGrpSpPr>
        <p:cNvPr id="1" name=""/>
        <p:cNvGrpSpPr/>
        <p:nvPr/>
      </p:nvGrpSpPr>
      <p:grpSpPr>
        <a:xfrm>
          <a:off x="0" y="0"/>
          <a:ext cx="0" cy="0"/>
          <a:chOff x="0" y="0"/>
          <a:chExt cx="0" cy="0"/>
        </a:xfrm>
      </p:grpSpPr>
      <p:sp>
        <p:nvSpPr>
          <p:cNvPr id="19" name="タイトル 1">
            <a:extLst>
              <a:ext uri="{FF2B5EF4-FFF2-40B4-BE49-F238E27FC236}">
                <a16:creationId xmlns:a16="http://schemas.microsoft.com/office/drawing/2014/main" id="{860DBB8D-37BB-544C-930B-578D0CA14258}"/>
              </a:ext>
            </a:extLst>
          </p:cNvPr>
          <p:cNvSpPr>
            <a:spLocks noGrp="1"/>
          </p:cNvSpPr>
          <p:nvPr>
            <p:ph type="title" hasCustomPrompt="1"/>
          </p:nvPr>
        </p:nvSpPr>
        <p:spPr>
          <a:xfrm>
            <a:off x="331491" y="164693"/>
            <a:ext cx="7321847" cy="412538"/>
          </a:xfrm>
        </p:spPr>
        <p:txBody>
          <a:bodyPr/>
          <a:lstStyle>
            <a:lvl1pPr>
              <a:defRPr>
                <a:solidFill>
                  <a:schemeClr val="tx1"/>
                </a:solidFill>
              </a:defRPr>
            </a:lvl1pPr>
          </a:lstStyle>
          <a:p>
            <a:r>
              <a:rPr kumimoji="1" lang="ja-JP" altLang="en-US"/>
              <a:t>目次</a:t>
            </a:r>
          </a:p>
        </p:txBody>
      </p:sp>
      <p:sp>
        <p:nvSpPr>
          <p:cNvPr id="20" name="テキスト プレースホルダー 4">
            <a:extLst>
              <a:ext uri="{FF2B5EF4-FFF2-40B4-BE49-F238E27FC236}">
                <a16:creationId xmlns:a16="http://schemas.microsoft.com/office/drawing/2014/main" id="{D215D7FA-6DB9-8142-8780-45B677F4E7FE}"/>
              </a:ext>
            </a:extLst>
          </p:cNvPr>
          <p:cNvSpPr>
            <a:spLocks noGrp="1"/>
          </p:cNvSpPr>
          <p:nvPr>
            <p:ph type="body" sz="quarter" idx="10"/>
          </p:nvPr>
        </p:nvSpPr>
        <p:spPr>
          <a:xfrm>
            <a:off x="331491" y="692150"/>
            <a:ext cx="7321847" cy="5797550"/>
          </a:xfrm>
          <a:prstGeom prst="rect">
            <a:avLst/>
          </a:prstGeom>
        </p:spPr>
        <p:txBody>
          <a:bodyPr/>
          <a:lstStyle>
            <a:lvl1pPr>
              <a:defRPr>
                <a:solidFill>
                  <a:schemeClr val="tx1"/>
                </a:solidFill>
                <a:latin typeface="+mn-ea"/>
                <a:ea typeface="+mn-ea"/>
              </a:defRPr>
            </a:lvl1pPr>
            <a:lvl2pPr>
              <a:defRPr>
                <a:solidFill>
                  <a:schemeClr val="tx1"/>
                </a:solidFill>
                <a:latin typeface="+mn-ea"/>
                <a:ea typeface="+mn-ea"/>
              </a:defRPr>
            </a:lvl2pPr>
            <a:lvl3pPr>
              <a:defRPr>
                <a:solidFill>
                  <a:schemeClr val="tx1"/>
                </a:solidFill>
                <a:latin typeface="+mn-ea"/>
                <a:ea typeface="+mn-ea"/>
              </a:defRPr>
            </a:lvl3pPr>
            <a:lvl4pPr>
              <a:defRPr>
                <a:solidFill>
                  <a:schemeClr val="tx1"/>
                </a:solidFill>
                <a:latin typeface="+mn-ea"/>
                <a:ea typeface="+mn-ea"/>
              </a:defRPr>
            </a:lvl4pPr>
            <a:lvl5pPr>
              <a:defRPr>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14" name="図 13">
            <a:extLst>
              <a:ext uri="{FF2B5EF4-FFF2-40B4-BE49-F238E27FC236}">
                <a16:creationId xmlns:a16="http://schemas.microsoft.com/office/drawing/2014/main" id="{F4A40320-50A1-5E45-8BB4-741BF472A5D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20025" y="0"/>
            <a:ext cx="2085969" cy="5797550"/>
          </a:xfrm>
          <a:prstGeom prst="rect">
            <a:avLst/>
          </a:prstGeom>
        </p:spPr>
      </p:pic>
      <p:pic>
        <p:nvPicPr>
          <p:cNvPr id="17" name="図 16">
            <a:extLst>
              <a:ext uri="{FF2B5EF4-FFF2-40B4-BE49-F238E27FC236}">
                <a16:creationId xmlns:a16="http://schemas.microsoft.com/office/drawing/2014/main" id="{356A0188-3C32-2D4F-A9EF-018E539E4FE4}"/>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7820324" y="4772324"/>
            <a:ext cx="2085676" cy="2085676"/>
          </a:xfrm>
          <a:prstGeom prst="rect">
            <a:avLst/>
          </a:prstGeom>
        </p:spPr>
      </p:pic>
      <p:cxnSp>
        <p:nvCxnSpPr>
          <p:cNvPr id="21" name="直線コネクタ 20">
            <a:extLst>
              <a:ext uri="{FF2B5EF4-FFF2-40B4-BE49-F238E27FC236}">
                <a16:creationId xmlns:a16="http://schemas.microsoft.com/office/drawing/2014/main" id="{7C34CA1B-8A8E-9C4E-A78F-3C2DDB5E8308}"/>
              </a:ext>
            </a:extLst>
          </p:cNvPr>
          <p:cNvCxnSpPr>
            <a:cxnSpLocks/>
          </p:cNvCxnSpPr>
          <p:nvPr userDrawn="1"/>
        </p:nvCxnSpPr>
        <p:spPr>
          <a:xfrm>
            <a:off x="9083638"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A4D4052D-347D-9F4A-B6E6-80BF39D7D634}"/>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23432444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C_写真あり">
    <p:bg>
      <p:bgPr>
        <a:solidFill>
          <a:schemeClr val="accent2"/>
        </a:solidFill>
        <a:effectLst/>
      </p:bgPr>
    </p:bg>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ADF530A1-940A-084C-A3F1-73ACF672CFD3}"/>
              </a:ext>
            </a:extLst>
          </p:cNvPr>
          <p:cNvSpPr>
            <a:spLocks noGrp="1"/>
          </p:cNvSpPr>
          <p:nvPr>
            <p:ph type="title" hasCustomPrompt="1"/>
          </p:nvPr>
        </p:nvSpPr>
        <p:spPr>
          <a:xfrm>
            <a:off x="331491" y="164693"/>
            <a:ext cx="7321847" cy="412538"/>
          </a:xfrm>
        </p:spPr>
        <p:txBody>
          <a:bodyPr/>
          <a:lstStyle>
            <a:lvl1pPr>
              <a:defRPr>
                <a:solidFill>
                  <a:schemeClr val="bg1"/>
                </a:solidFill>
              </a:defRPr>
            </a:lvl1pPr>
          </a:lstStyle>
          <a:p>
            <a:r>
              <a:rPr kumimoji="1" lang="ja-JP" altLang="en-US"/>
              <a:t>目次</a:t>
            </a:r>
          </a:p>
        </p:txBody>
      </p:sp>
      <p:sp>
        <p:nvSpPr>
          <p:cNvPr id="24" name="テキスト プレースホルダー 4">
            <a:extLst>
              <a:ext uri="{FF2B5EF4-FFF2-40B4-BE49-F238E27FC236}">
                <a16:creationId xmlns:a16="http://schemas.microsoft.com/office/drawing/2014/main" id="{FBF7112F-10B1-C64A-A941-0D666CB3AE73}"/>
              </a:ext>
            </a:extLst>
          </p:cNvPr>
          <p:cNvSpPr>
            <a:spLocks noGrp="1"/>
          </p:cNvSpPr>
          <p:nvPr>
            <p:ph type="body" sz="quarter" idx="10"/>
          </p:nvPr>
        </p:nvSpPr>
        <p:spPr>
          <a:xfrm>
            <a:off x="331491" y="692150"/>
            <a:ext cx="7321847" cy="5797550"/>
          </a:xfrm>
          <a:prstGeom prst="rect">
            <a:avLst/>
          </a:prstGeom>
        </p:spPr>
        <p:txBody>
          <a:bodyPr/>
          <a:lstStyle>
            <a:lvl1pPr>
              <a:defRPr>
                <a:solidFill>
                  <a:schemeClr val="bg1"/>
                </a:solidFill>
                <a:latin typeface="+mn-ea"/>
                <a:ea typeface="+mn-ea"/>
              </a:defRPr>
            </a:lvl1pPr>
            <a:lvl2pPr>
              <a:defRPr>
                <a:solidFill>
                  <a:schemeClr val="bg1"/>
                </a:solidFill>
                <a:latin typeface="+mn-ea"/>
                <a:ea typeface="+mn-ea"/>
              </a:defRPr>
            </a:lvl2pPr>
            <a:lvl3pPr>
              <a:defRPr>
                <a:solidFill>
                  <a:schemeClr val="bg1"/>
                </a:solidFill>
                <a:latin typeface="+mn-ea"/>
                <a:ea typeface="+mn-ea"/>
              </a:defRPr>
            </a:lvl3pPr>
            <a:lvl4pPr>
              <a:defRPr>
                <a:solidFill>
                  <a:schemeClr val="bg1"/>
                </a:solidFill>
                <a:latin typeface="+mn-ea"/>
                <a:ea typeface="+mn-ea"/>
              </a:defRPr>
            </a:lvl4pPr>
            <a:lvl5pPr>
              <a:defRPr>
                <a:solidFill>
                  <a:schemeClr val="bg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3" name="図 2">
            <a:extLst>
              <a:ext uri="{FF2B5EF4-FFF2-40B4-BE49-F238E27FC236}">
                <a16:creationId xmlns:a16="http://schemas.microsoft.com/office/drawing/2014/main" id="{00377209-93BD-5040-90B5-0FDC7696F5E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20025" y="0"/>
            <a:ext cx="2085969" cy="5797550"/>
          </a:xfrm>
          <a:prstGeom prst="rect">
            <a:avLst/>
          </a:prstGeom>
        </p:spPr>
      </p:pic>
      <p:pic>
        <p:nvPicPr>
          <p:cNvPr id="20" name="図 19">
            <a:extLst>
              <a:ext uri="{FF2B5EF4-FFF2-40B4-BE49-F238E27FC236}">
                <a16:creationId xmlns:a16="http://schemas.microsoft.com/office/drawing/2014/main" id="{F9F5F86A-EFD6-6B44-A0DC-6C3EDE420C2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820324" y="4772324"/>
            <a:ext cx="2085676" cy="2085676"/>
          </a:xfrm>
          <a:prstGeom prst="rect">
            <a:avLst/>
          </a:prstGeom>
        </p:spPr>
      </p:pic>
      <p:sp>
        <p:nvSpPr>
          <p:cNvPr id="25" name="テキスト ボックス 24">
            <a:extLst>
              <a:ext uri="{FF2B5EF4-FFF2-40B4-BE49-F238E27FC236}">
                <a16:creationId xmlns:a16="http://schemas.microsoft.com/office/drawing/2014/main" id="{BCB35534-B5E4-414B-BFAF-18C4E6EEF077}"/>
              </a:ext>
            </a:extLst>
          </p:cNvPr>
          <p:cNvSpPr txBox="1"/>
          <p:nvPr userDrawn="1"/>
        </p:nvSpPr>
        <p:spPr>
          <a:xfrm>
            <a:off x="4357146" y="6623438"/>
            <a:ext cx="3287760" cy="215444"/>
          </a:xfrm>
          <a:prstGeom prst="rect">
            <a:avLst/>
          </a:prstGeom>
          <a:noFill/>
          <a:ln>
            <a:noFill/>
          </a:ln>
        </p:spPr>
        <p:txBody>
          <a:bodyPr wrap="none" lIns="0" rIns="0" rtlCol="0">
            <a:spAutoFit/>
          </a:bodyPr>
          <a:lstStyle/>
          <a:p>
            <a:pPr algn="r"/>
            <a:r>
              <a:rPr kumimoji="0" lang="en-US" altLang="ja-JP" sz="800" dirty="0">
                <a:solidFill>
                  <a:schemeClr val="bg1"/>
                </a:solidFill>
                <a:latin typeface="+mn-lt"/>
                <a:cs typeface="Meiryo UI" pitchFamily="50" charset="-128"/>
              </a:rPr>
              <a:t>© 2022 NTT DATA INSTITUTE OF MANAGEMENT CONSULTING, Inc.</a:t>
            </a:r>
          </a:p>
        </p:txBody>
      </p:sp>
      <p:cxnSp>
        <p:nvCxnSpPr>
          <p:cNvPr id="26" name="直線コネクタ 25">
            <a:extLst>
              <a:ext uri="{FF2B5EF4-FFF2-40B4-BE49-F238E27FC236}">
                <a16:creationId xmlns:a16="http://schemas.microsoft.com/office/drawing/2014/main" id="{05CA2898-8D53-C04F-81C0-162C913057B6}"/>
              </a:ext>
            </a:extLst>
          </p:cNvPr>
          <p:cNvCxnSpPr>
            <a:cxnSpLocks/>
          </p:cNvCxnSpPr>
          <p:nvPr userDrawn="1"/>
        </p:nvCxnSpPr>
        <p:spPr>
          <a:xfrm>
            <a:off x="7820324"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22" name="図 21">
            <a:extLst>
              <a:ext uri="{FF2B5EF4-FFF2-40B4-BE49-F238E27FC236}">
                <a16:creationId xmlns:a16="http://schemas.microsoft.com/office/drawing/2014/main" id="{CBBC4FBF-816A-D348-91E5-46F1CEC3FDD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cxnSp>
        <p:nvCxnSpPr>
          <p:cNvPr id="27" name="直線コネクタ 26">
            <a:extLst>
              <a:ext uri="{FF2B5EF4-FFF2-40B4-BE49-F238E27FC236}">
                <a16:creationId xmlns:a16="http://schemas.microsoft.com/office/drawing/2014/main" id="{7DA41307-8633-3741-A5DE-CEE78A9FC518}"/>
              </a:ext>
            </a:extLst>
          </p:cNvPr>
          <p:cNvCxnSpPr>
            <a:cxnSpLocks/>
          </p:cNvCxnSpPr>
          <p:nvPr userDrawn="1"/>
        </p:nvCxnSpPr>
        <p:spPr>
          <a:xfrm>
            <a:off x="9083638"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DFF85D3A-88A5-F441-8134-7A9761ADAC67}"/>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22169939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中扉A">
    <p:bg>
      <p:bgPr>
        <a:solidFill>
          <a:schemeClr val="accent2"/>
        </a:solidFill>
        <a:effectLst/>
      </p:bgPr>
    </p:bg>
    <p:spTree>
      <p:nvGrpSpPr>
        <p:cNvPr id="1" name=""/>
        <p:cNvGrpSpPr/>
        <p:nvPr/>
      </p:nvGrpSpPr>
      <p:grpSpPr>
        <a:xfrm>
          <a:off x="0" y="0"/>
          <a:ext cx="0" cy="0"/>
          <a:chOff x="0" y="0"/>
          <a:chExt cx="0" cy="0"/>
        </a:xfrm>
      </p:grpSpPr>
      <p:sp>
        <p:nvSpPr>
          <p:cNvPr id="40" name="タイトル 3">
            <a:extLst>
              <a:ext uri="{FF2B5EF4-FFF2-40B4-BE49-F238E27FC236}">
                <a16:creationId xmlns:a16="http://schemas.microsoft.com/office/drawing/2014/main" id="{D06ABA6E-61F1-0D46-B98A-72EA24EB2996}"/>
              </a:ext>
            </a:extLst>
          </p:cNvPr>
          <p:cNvSpPr>
            <a:spLocks noGrp="1"/>
          </p:cNvSpPr>
          <p:nvPr>
            <p:ph type="title" hasCustomPrompt="1"/>
          </p:nvPr>
        </p:nvSpPr>
        <p:spPr>
          <a:xfrm>
            <a:off x="340550" y="1801775"/>
            <a:ext cx="4475757" cy="1374815"/>
          </a:xfrm>
        </p:spPr>
        <p:txBody>
          <a:bodyPr/>
          <a:lstStyle>
            <a:lvl1pPr>
              <a:defRPr>
                <a:solidFill>
                  <a:schemeClr val="bg1"/>
                </a:solidFill>
              </a:defRPr>
            </a:lvl1pPr>
          </a:lstStyle>
          <a:p>
            <a:r>
              <a:rPr kumimoji="1" lang="en-US" altLang="ja-JP" dirty="0"/>
              <a:t>01</a:t>
            </a:r>
            <a:endParaRPr kumimoji="1" lang="ja-JP" altLang="en-US"/>
          </a:p>
        </p:txBody>
      </p:sp>
      <p:sp>
        <p:nvSpPr>
          <p:cNvPr id="18" name="テキスト プレースホルダー 2">
            <a:extLst>
              <a:ext uri="{FF2B5EF4-FFF2-40B4-BE49-F238E27FC236}">
                <a16:creationId xmlns:a16="http://schemas.microsoft.com/office/drawing/2014/main" id="{FBD21E90-D61C-664D-A07C-16FB5CAB19BE}"/>
              </a:ext>
            </a:extLst>
          </p:cNvPr>
          <p:cNvSpPr>
            <a:spLocks noGrp="1"/>
          </p:cNvSpPr>
          <p:nvPr>
            <p:ph type="body" sz="quarter" idx="11" hasCustomPrompt="1"/>
          </p:nvPr>
        </p:nvSpPr>
        <p:spPr>
          <a:xfrm>
            <a:off x="331491" y="3429002"/>
            <a:ext cx="8185447" cy="2460171"/>
          </a:xfrm>
        </p:spPr>
        <p:txBody>
          <a:bodyPr/>
          <a:lstStyle>
            <a:lvl1pPr marL="0" indent="0">
              <a:buNone/>
              <a:defRPr>
                <a:solidFill>
                  <a:schemeClr val="bg1"/>
                </a:solidFill>
              </a:defRPr>
            </a:lvl1pPr>
          </a:lstStyle>
          <a:p>
            <a:pPr lvl="0"/>
            <a:r>
              <a:rPr kumimoji="1" lang="ja-JP" altLang="en-US"/>
              <a:t>中扉タイトル</a:t>
            </a:r>
          </a:p>
        </p:txBody>
      </p:sp>
      <p:sp>
        <p:nvSpPr>
          <p:cNvPr id="16" name="テキスト ボックス 15">
            <a:extLst>
              <a:ext uri="{FF2B5EF4-FFF2-40B4-BE49-F238E27FC236}">
                <a16:creationId xmlns:a16="http://schemas.microsoft.com/office/drawing/2014/main" id="{64B878C2-A842-6543-A0D7-CF1D12AA1D3F}"/>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267789935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中扉B">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DE8AA8-AC88-DE43-9C76-053127EAD250}"/>
              </a:ext>
            </a:extLst>
          </p:cNvPr>
          <p:cNvSpPr>
            <a:spLocks noGrp="1"/>
          </p:cNvSpPr>
          <p:nvPr>
            <p:ph type="title" hasCustomPrompt="1"/>
          </p:nvPr>
        </p:nvSpPr>
        <p:spPr>
          <a:xfrm>
            <a:off x="340549" y="1801775"/>
            <a:ext cx="4466401" cy="1374815"/>
          </a:xfrm>
        </p:spPr>
        <p:txBody>
          <a:bodyPr/>
          <a:lstStyle/>
          <a:p>
            <a:r>
              <a:rPr kumimoji="1" lang="en-US" altLang="ja-JP"/>
              <a:t>01</a:t>
            </a:r>
            <a:endParaRPr kumimoji="1" lang="ja-JP" altLang="en-US"/>
          </a:p>
        </p:txBody>
      </p:sp>
      <p:sp>
        <p:nvSpPr>
          <p:cNvPr id="8" name="テキスト プレースホルダー 2">
            <a:extLst>
              <a:ext uri="{FF2B5EF4-FFF2-40B4-BE49-F238E27FC236}">
                <a16:creationId xmlns:a16="http://schemas.microsoft.com/office/drawing/2014/main" id="{8725E56A-54BF-4142-B769-9F5FA6E05FDE}"/>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pic>
        <p:nvPicPr>
          <p:cNvPr id="5" name="図 4">
            <a:extLst>
              <a:ext uri="{FF2B5EF4-FFF2-40B4-BE49-F238E27FC236}">
                <a16:creationId xmlns:a16="http://schemas.microsoft.com/office/drawing/2014/main" id="{73E2DB3A-ACF5-B24D-9522-EB6CFC1F5D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pic>
        <p:nvPicPr>
          <p:cNvPr id="7" name="図 6">
            <a:extLst>
              <a:ext uri="{FF2B5EF4-FFF2-40B4-BE49-F238E27FC236}">
                <a16:creationId xmlns:a16="http://schemas.microsoft.com/office/drawing/2014/main" id="{A53CD543-A2EC-4C40-8EE3-13DA8F6767D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spTree>
    <p:extLst>
      <p:ext uri="{BB962C8B-B14F-4D97-AF65-F5344CB8AC3E}">
        <p14:creationId xmlns:p14="http://schemas.microsoft.com/office/powerpoint/2010/main" val="325918254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中扉C">
    <p:bg>
      <p:bgPr>
        <a:solidFill>
          <a:schemeClr val="tx2"/>
        </a:solidFill>
        <a:effectLst/>
      </p:bgPr>
    </p:bg>
    <p:spTree>
      <p:nvGrpSpPr>
        <p:cNvPr id="1" name=""/>
        <p:cNvGrpSpPr/>
        <p:nvPr/>
      </p:nvGrpSpPr>
      <p:grpSpPr>
        <a:xfrm>
          <a:off x="0" y="0"/>
          <a:ext cx="0" cy="0"/>
          <a:chOff x="0" y="0"/>
          <a:chExt cx="0" cy="0"/>
        </a:xfrm>
      </p:grpSpPr>
      <p:sp>
        <p:nvSpPr>
          <p:cNvPr id="11" name="タイトル 1">
            <a:extLst>
              <a:ext uri="{FF2B5EF4-FFF2-40B4-BE49-F238E27FC236}">
                <a16:creationId xmlns:a16="http://schemas.microsoft.com/office/drawing/2014/main" id="{8501C116-C1BA-8D4F-AC9F-FBC22C0901E8}"/>
              </a:ext>
            </a:extLst>
          </p:cNvPr>
          <p:cNvSpPr>
            <a:spLocks noGrp="1"/>
          </p:cNvSpPr>
          <p:nvPr>
            <p:ph type="title" hasCustomPrompt="1"/>
          </p:nvPr>
        </p:nvSpPr>
        <p:spPr>
          <a:xfrm>
            <a:off x="340549" y="1801775"/>
            <a:ext cx="4466401" cy="1374815"/>
          </a:xfrm>
        </p:spPr>
        <p:txBody>
          <a:bodyPr/>
          <a:lstStyle/>
          <a:p>
            <a:r>
              <a:rPr kumimoji="1" lang="en-US" altLang="ja-JP"/>
              <a:t>01</a:t>
            </a:r>
            <a:endParaRPr kumimoji="1" lang="ja-JP" altLang="en-US"/>
          </a:p>
        </p:txBody>
      </p:sp>
      <p:sp>
        <p:nvSpPr>
          <p:cNvPr id="10" name="テキスト プレースホルダー 2">
            <a:extLst>
              <a:ext uri="{FF2B5EF4-FFF2-40B4-BE49-F238E27FC236}">
                <a16:creationId xmlns:a16="http://schemas.microsoft.com/office/drawing/2014/main" id="{C7607A4E-C8AC-7A47-BB25-513F9B5EC2F1}"/>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pic>
        <p:nvPicPr>
          <p:cNvPr id="18" name="図 17">
            <a:extLst>
              <a:ext uri="{FF2B5EF4-FFF2-40B4-BE49-F238E27FC236}">
                <a16:creationId xmlns:a16="http://schemas.microsoft.com/office/drawing/2014/main" id="{3E568988-3791-0B4F-9A55-6E917AFF244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pic>
        <p:nvPicPr>
          <p:cNvPr id="13" name="図 12">
            <a:extLst>
              <a:ext uri="{FF2B5EF4-FFF2-40B4-BE49-F238E27FC236}">
                <a16:creationId xmlns:a16="http://schemas.microsoft.com/office/drawing/2014/main" id="{456735C5-23DF-EE42-B413-655CF910577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spTree>
    <p:extLst>
      <p:ext uri="{BB962C8B-B14F-4D97-AF65-F5344CB8AC3E}">
        <p14:creationId xmlns:p14="http://schemas.microsoft.com/office/powerpoint/2010/main" val="77715561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中扉D">
    <p:bg>
      <p:bgPr>
        <a:solidFill>
          <a:schemeClr val="accent3"/>
        </a:solidFill>
        <a:effectLst/>
      </p:bgPr>
    </p:bg>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9AD2935B-DBA7-8144-9755-03BE42EFFCF6}"/>
              </a:ext>
            </a:extLst>
          </p:cNvPr>
          <p:cNvSpPr>
            <a:spLocks noGrp="1"/>
          </p:cNvSpPr>
          <p:nvPr>
            <p:ph type="title" hasCustomPrompt="1"/>
          </p:nvPr>
        </p:nvSpPr>
        <p:spPr>
          <a:xfrm>
            <a:off x="340549" y="1801775"/>
            <a:ext cx="4466401" cy="1374815"/>
          </a:xfrm>
        </p:spPr>
        <p:txBody>
          <a:bodyPr/>
          <a:lstStyle/>
          <a:p>
            <a:r>
              <a:rPr kumimoji="1" lang="en-US" altLang="ja-JP"/>
              <a:t>01</a:t>
            </a:r>
            <a:endParaRPr kumimoji="1" lang="ja-JP" altLang="en-US"/>
          </a:p>
        </p:txBody>
      </p:sp>
      <p:sp>
        <p:nvSpPr>
          <p:cNvPr id="6" name="テキスト プレースホルダー 2">
            <a:extLst>
              <a:ext uri="{FF2B5EF4-FFF2-40B4-BE49-F238E27FC236}">
                <a16:creationId xmlns:a16="http://schemas.microsoft.com/office/drawing/2014/main" id="{F4077FE2-3CF4-2547-AB1C-F9F9F49775E4}"/>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pic>
        <p:nvPicPr>
          <p:cNvPr id="9" name="図 8">
            <a:extLst>
              <a:ext uri="{FF2B5EF4-FFF2-40B4-BE49-F238E27FC236}">
                <a16:creationId xmlns:a16="http://schemas.microsoft.com/office/drawing/2014/main" id="{B8D01504-AC65-E347-BCF9-994D45A8FC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pic>
        <p:nvPicPr>
          <p:cNvPr id="8" name="図 7">
            <a:extLst>
              <a:ext uri="{FF2B5EF4-FFF2-40B4-BE49-F238E27FC236}">
                <a16:creationId xmlns:a16="http://schemas.microsoft.com/office/drawing/2014/main" id="{BF63185B-C14D-594A-8CA9-1E5CEECDAD6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spTree>
    <p:extLst>
      <p:ext uri="{BB962C8B-B14F-4D97-AF65-F5344CB8AC3E}">
        <p14:creationId xmlns:p14="http://schemas.microsoft.com/office/powerpoint/2010/main" val="328122845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中扉E">
    <p:bg>
      <p:bgPr>
        <a:solidFill>
          <a:schemeClr val="accent4"/>
        </a:solidFill>
        <a:effectLst/>
      </p:bgPr>
    </p:bg>
    <p:spTree>
      <p:nvGrpSpPr>
        <p:cNvPr id="1" name=""/>
        <p:cNvGrpSpPr/>
        <p:nvPr/>
      </p:nvGrpSpPr>
      <p:grpSpPr>
        <a:xfrm>
          <a:off x="0" y="0"/>
          <a:ext cx="0" cy="0"/>
          <a:chOff x="0" y="0"/>
          <a:chExt cx="0" cy="0"/>
        </a:xfrm>
      </p:grpSpPr>
      <p:sp>
        <p:nvSpPr>
          <p:cNvPr id="37" name="タイトル 3">
            <a:extLst>
              <a:ext uri="{FF2B5EF4-FFF2-40B4-BE49-F238E27FC236}">
                <a16:creationId xmlns:a16="http://schemas.microsoft.com/office/drawing/2014/main" id="{4A1E99F5-3AB2-9C47-9EC1-D1DA3E78E501}"/>
              </a:ext>
            </a:extLst>
          </p:cNvPr>
          <p:cNvSpPr>
            <a:spLocks noGrp="1"/>
          </p:cNvSpPr>
          <p:nvPr>
            <p:ph type="title" hasCustomPrompt="1"/>
          </p:nvPr>
        </p:nvSpPr>
        <p:spPr>
          <a:xfrm>
            <a:off x="340550" y="1801775"/>
            <a:ext cx="4475757" cy="1374815"/>
          </a:xfrm>
        </p:spPr>
        <p:txBody>
          <a:bodyPr/>
          <a:lstStyle>
            <a:lvl1pPr>
              <a:defRPr>
                <a:solidFill>
                  <a:schemeClr val="bg1"/>
                </a:solidFill>
              </a:defRPr>
            </a:lvl1pPr>
          </a:lstStyle>
          <a:p>
            <a:r>
              <a:rPr kumimoji="1" lang="en-US" altLang="ja-JP" dirty="0"/>
              <a:t>01</a:t>
            </a:r>
            <a:endParaRPr kumimoji="1" lang="ja-JP" altLang="en-US"/>
          </a:p>
        </p:txBody>
      </p:sp>
      <p:sp>
        <p:nvSpPr>
          <p:cNvPr id="19" name="テキスト プレースホルダー 2">
            <a:extLst>
              <a:ext uri="{FF2B5EF4-FFF2-40B4-BE49-F238E27FC236}">
                <a16:creationId xmlns:a16="http://schemas.microsoft.com/office/drawing/2014/main" id="{D01BD5A1-6C50-FC47-89E3-4D411E18E979}"/>
              </a:ext>
            </a:extLst>
          </p:cNvPr>
          <p:cNvSpPr>
            <a:spLocks noGrp="1"/>
          </p:cNvSpPr>
          <p:nvPr>
            <p:ph type="body" sz="quarter" idx="11" hasCustomPrompt="1"/>
          </p:nvPr>
        </p:nvSpPr>
        <p:spPr>
          <a:xfrm>
            <a:off x="331491" y="3429002"/>
            <a:ext cx="8185447" cy="2460171"/>
          </a:xfrm>
        </p:spPr>
        <p:txBody>
          <a:bodyPr/>
          <a:lstStyle>
            <a:lvl1pPr marL="0" indent="0">
              <a:buNone/>
              <a:defRPr>
                <a:solidFill>
                  <a:schemeClr val="bg1"/>
                </a:solidFill>
              </a:defRPr>
            </a:lvl1pPr>
          </a:lstStyle>
          <a:p>
            <a:pPr lvl="0"/>
            <a:r>
              <a:rPr kumimoji="1" lang="ja-JP" altLang="en-US"/>
              <a:t>中扉タイトル</a:t>
            </a:r>
          </a:p>
        </p:txBody>
      </p:sp>
      <p:pic>
        <p:nvPicPr>
          <p:cNvPr id="18" name="図 17">
            <a:extLst>
              <a:ext uri="{FF2B5EF4-FFF2-40B4-BE49-F238E27FC236}">
                <a16:creationId xmlns:a16="http://schemas.microsoft.com/office/drawing/2014/main" id="{1F508F2E-1B31-DD4D-81BF-A890308F75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cxnSp>
        <p:nvCxnSpPr>
          <p:cNvPr id="15" name="直線コネクタ 14">
            <a:extLst>
              <a:ext uri="{FF2B5EF4-FFF2-40B4-BE49-F238E27FC236}">
                <a16:creationId xmlns:a16="http://schemas.microsoft.com/office/drawing/2014/main" id="{71B3BE39-54AD-2C43-92FF-B4978B112C73}"/>
              </a:ext>
            </a:extLst>
          </p:cNvPr>
          <p:cNvCxnSpPr>
            <a:cxnSpLocks/>
          </p:cNvCxnSpPr>
          <p:nvPr userDrawn="1"/>
        </p:nvCxnSpPr>
        <p:spPr>
          <a:xfrm>
            <a:off x="7820324"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図 12">
            <a:extLst>
              <a:ext uri="{FF2B5EF4-FFF2-40B4-BE49-F238E27FC236}">
                <a16:creationId xmlns:a16="http://schemas.microsoft.com/office/drawing/2014/main" id="{675F43DC-0DC0-A44D-A63F-7C6A39B3A50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cxnSp>
        <p:nvCxnSpPr>
          <p:cNvPr id="16" name="直線コネクタ 15">
            <a:extLst>
              <a:ext uri="{FF2B5EF4-FFF2-40B4-BE49-F238E27FC236}">
                <a16:creationId xmlns:a16="http://schemas.microsoft.com/office/drawing/2014/main" id="{EF3823C4-A5BA-7E4F-BC57-FF6C3DC7F9E3}"/>
              </a:ext>
            </a:extLst>
          </p:cNvPr>
          <p:cNvCxnSpPr>
            <a:cxnSpLocks/>
          </p:cNvCxnSpPr>
          <p:nvPr userDrawn="1"/>
        </p:nvCxnSpPr>
        <p:spPr>
          <a:xfrm>
            <a:off x="9083638"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B5D53225-B174-9B4A-B324-3AE9535FFD46}"/>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334766509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中扉F">
    <p:bg>
      <p:bgPr>
        <a:solidFill>
          <a:schemeClr val="accent5"/>
        </a:solidFill>
        <a:effectLst/>
      </p:bgPr>
    </p:bg>
    <p:spTree>
      <p:nvGrpSpPr>
        <p:cNvPr id="1" name=""/>
        <p:cNvGrpSpPr/>
        <p:nvPr/>
      </p:nvGrpSpPr>
      <p:grpSpPr>
        <a:xfrm>
          <a:off x="0" y="0"/>
          <a:ext cx="0" cy="0"/>
          <a:chOff x="0" y="0"/>
          <a:chExt cx="0" cy="0"/>
        </a:xfrm>
      </p:grpSpPr>
      <p:sp>
        <p:nvSpPr>
          <p:cNvPr id="16" name="タイトル 3">
            <a:extLst>
              <a:ext uri="{FF2B5EF4-FFF2-40B4-BE49-F238E27FC236}">
                <a16:creationId xmlns:a16="http://schemas.microsoft.com/office/drawing/2014/main" id="{39ED6336-ADD5-2D4B-AA70-A57250EE3416}"/>
              </a:ext>
            </a:extLst>
          </p:cNvPr>
          <p:cNvSpPr>
            <a:spLocks noGrp="1"/>
          </p:cNvSpPr>
          <p:nvPr>
            <p:ph type="title" hasCustomPrompt="1"/>
          </p:nvPr>
        </p:nvSpPr>
        <p:spPr>
          <a:xfrm>
            <a:off x="340550" y="1801775"/>
            <a:ext cx="4475757" cy="1374815"/>
          </a:xfrm>
        </p:spPr>
        <p:txBody>
          <a:bodyPr/>
          <a:lstStyle/>
          <a:p>
            <a:r>
              <a:rPr kumimoji="1" lang="en-US" altLang="ja-JP" dirty="0"/>
              <a:t>01</a:t>
            </a:r>
            <a:endParaRPr kumimoji="1" lang="ja-JP" altLang="en-US"/>
          </a:p>
        </p:txBody>
      </p:sp>
      <p:sp>
        <p:nvSpPr>
          <p:cNvPr id="10" name="テキスト プレースホルダー 2">
            <a:extLst>
              <a:ext uri="{FF2B5EF4-FFF2-40B4-BE49-F238E27FC236}">
                <a16:creationId xmlns:a16="http://schemas.microsoft.com/office/drawing/2014/main" id="{B1D3D993-BFDC-7D4B-9634-F29232DC1AEC}"/>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pic>
        <p:nvPicPr>
          <p:cNvPr id="9" name="図 8">
            <a:extLst>
              <a:ext uri="{FF2B5EF4-FFF2-40B4-BE49-F238E27FC236}">
                <a16:creationId xmlns:a16="http://schemas.microsoft.com/office/drawing/2014/main" id="{93DFFF59-5A99-E043-8163-240561EC5EF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pic>
        <p:nvPicPr>
          <p:cNvPr id="8" name="図 7">
            <a:extLst>
              <a:ext uri="{FF2B5EF4-FFF2-40B4-BE49-F238E27FC236}">
                <a16:creationId xmlns:a16="http://schemas.microsoft.com/office/drawing/2014/main" id="{8BBCFD81-9A00-5643-907A-AA0BA4EE8F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spTree>
    <p:extLst>
      <p:ext uri="{BB962C8B-B14F-4D97-AF65-F5344CB8AC3E}">
        <p14:creationId xmlns:p14="http://schemas.microsoft.com/office/powerpoint/2010/main" val="139313599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中扉G">
    <p:bg>
      <p:bgPr>
        <a:solidFill>
          <a:schemeClr val="accent6"/>
        </a:solidFill>
        <a:effectLst/>
      </p:bgPr>
    </p:bg>
    <p:spTree>
      <p:nvGrpSpPr>
        <p:cNvPr id="1" name=""/>
        <p:cNvGrpSpPr/>
        <p:nvPr/>
      </p:nvGrpSpPr>
      <p:grpSpPr>
        <a:xfrm>
          <a:off x="0" y="0"/>
          <a:ext cx="0" cy="0"/>
          <a:chOff x="0" y="0"/>
          <a:chExt cx="0" cy="0"/>
        </a:xfrm>
      </p:grpSpPr>
      <p:sp>
        <p:nvSpPr>
          <p:cNvPr id="33" name="タイトル 3">
            <a:extLst>
              <a:ext uri="{FF2B5EF4-FFF2-40B4-BE49-F238E27FC236}">
                <a16:creationId xmlns:a16="http://schemas.microsoft.com/office/drawing/2014/main" id="{65920A1F-5531-3E48-B6BC-CAC232DD4536}"/>
              </a:ext>
            </a:extLst>
          </p:cNvPr>
          <p:cNvSpPr>
            <a:spLocks noGrp="1"/>
          </p:cNvSpPr>
          <p:nvPr>
            <p:ph type="title" hasCustomPrompt="1"/>
          </p:nvPr>
        </p:nvSpPr>
        <p:spPr>
          <a:xfrm>
            <a:off x="340550" y="1801775"/>
            <a:ext cx="4475757" cy="1374815"/>
          </a:xfrm>
        </p:spPr>
        <p:txBody>
          <a:bodyPr/>
          <a:lstStyle>
            <a:lvl1pPr>
              <a:defRPr>
                <a:solidFill>
                  <a:schemeClr val="bg1"/>
                </a:solidFill>
              </a:defRPr>
            </a:lvl1pPr>
          </a:lstStyle>
          <a:p>
            <a:r>
              <a:rPr kumimoji="1" lang="en-US" altLang="ja-JP" dirty="0"/>
              <a:t>01</a:t>
            </a:r>
            <a:endParaRPr kumimoji="1" lang="ja-JP" altLang="en-US"/>
          </a:p>
        </p:txBody>
      </p:sp>
      <p:sp>
        <p:nvSpPr>
          <p:cNvPr id="19" name="テキスト プレースホルダー 2">
            <a:extLst>
              <a:ext uri="{FF2B5EF4-FFF2-40B4-BE49-F238E27FC236}">
                <a16:creationId xmlns:a16="http://schemas.microsoft.com/office/drawing/2014/main" id="{A3FD89DF-8A46-3E4D-84C1-412EC71605CF}"/>
              </a:ext>
            </a:extLst>
          </p:cNvPr>
          <p:cNvSpPr>
            <a:spLocks noGrp="1"/>
          </p:cNvSpPr>
          <p:nvPr>
            <p:ph type="body" sz="quarter" idx="11" hasCustomPrompt="1"/>
          </p:nvPr>
        </p:nvSpPr>
        <p:spPr>
          <a:xfrm>
            <a:off x="331491" y="3429002"/>
            <a:ext cx="8185447" cy="2460171"/>
          </a:xfrm>
        </p:spPr>
        <p:txBody>
          <a:bodyPr/>
          <a:lstStyle>
            <a:lvl1pPr marL="0" indent="0">
              <a:buNone/>
              <a:defRPr>
                <a:solidFill>
                  <a:schemeClr val="bg1"/>
                </a:solidFill>
              </a:defRPr>
            </a:lvl1pPr>
          </a:lstStyle>
          <a:p>
            <a:pPr lvl="0"/>
            <a:r>
              <a:rPr kumimoji="1" lang="ja-JP" altLang="en-US"/>
              <a:t>中扉タイトル</a:t>
            </a:r>
          </a:p>
        </p:txBody>
      </p:sp>
      <p:pic>
        <p:nvPicPr>
          <p:cNvPr id="18" name="図 17">
            <a:extLst>
              <a:ext uri="{FF2B5EF4-FFF2-40B4-BE49-F238E27FC236}">
                <a16:creationId xmlns:a16="http://schemas.microsoft.com/office/drawing/2014/main" id="{267C423B-6197-B641-AFF5-08B7A4C680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cxnSp>
        <p:nvCxnSpPr>
          <p:cNvPr id="15" name="直線コネクタ 14">
            <a:extLst>
              <a:ext uri="{FF2B5EF4-FFF2-40B4-BE49-F238E27FC236}">
                <a16:creationId xmlns:a16="http://schemas.microsoft.com/office/drawing/2014/main" id="{A0CB6A67-FC2B-FC44-BE84-EF4C223DF827}"/>
              </a:ext>
            </a:extLst>
          </p:cNvPr>
          <p:cNvCxnSpPr>
            <a:cxnSpLocks/>
          </p:cNvCxnSpPr>
          <p:nvPr userDrawn="1"/>
        </p:nvCxnSpPr>
        <p:spPr>
          <a:xfrm>
            <a:off x="7820324"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図 12">
            <a:extLst>
              <a:ext uri="{FF2B5EF4-FFF2-40B4-BE49-F238E27FC236}">
                <a16:creationId xmlns:a16="http://schemas.microsoft.com/office/drawing/2014/main" id="{53262D48-1540-B947-9F2C-8858D01F704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cxnSp>
        <p:nvCxnSpPr>
          <p:cNvPr id="16" name="直線コネクタ 15">
            <a:extLst>
              <a:ext uri="{FF2B5EF4-FFF2-40B4-BE49-F238E27FC236}">
                <a16:creationId xmlns:a16="http://schemas.microsoft.com/office/drawing/2014/main" id="{0558111B-6CF7-D146-B378-A78B4391F38E}"/>
              </a:ext>
            </a:extLst>
          </p:cNvPr>
          <p:cNvCxnSpPr>
            <a:cxnSpLocks/>
          </p:cNvCxnSpPr>
          <p:nvPr userDrawn="1"/>
        </p:nvCxnSpPr>
        <p:spPr>
          <a:xfrm>
            <a:off x="9083638"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B01173B4-8B84-5342-94B8-C3A9ACC66DF9}"/>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7036705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B">
    <p:spTree>
      <p:nvGrpSpPr>
        <p:cNvPr id="1" name=""/>
        <p:cNvGrpSpPr/>
        <p:nvPr/>
      </p:nvGrpSpPr>
      <p:grpSpPr>
        <a:xfrm>
          <a:off x="0" y="0"/>
          <a:ext cx="0" cy="0"/>
          <a:chOff x="0" y="0"/>
          <a:chExt cx="0" cy="0"/>
        </a:xfrm>
      </p:grpSpPr>
      <p:sp>
        <p:nvSpPr>
          <p:cNvPr id="29" name="テキスト プレースホルダー 16">
            <a:extLst>
              <a:ext uri="{FF2B5EF4-FFF2-40B4-BE49-F238E27FC236}">
                <a16:creationId xmlns:a16="http://schemas.microsoft.com/office/drawing/2014/main" id="{C9E29E36-2233-EE48-83B7-440A2BDBB64B}"/>
              </a:ext>
            </a:extLst>
          </p:cNvPr>
          <p:cNvSpPr>
            <a:spLocks noGrp="1"/>
          </p:cNvSpPr>
          <p:nvPr>
            <p:ph type="body" sz="quarter" idx="12" hasCustomPrompt="1"/>
          </p:nvPr>
        </p:nvSpPr>
        <p:spPr>
          <a:xfrm>
            <a:off x="331490" y="3257650"/>
            <a:ext cx="7177385" cy="1699489"/>
          </a:xfrm>
          <a:prstGeom prst="rect">
            <a:avLst/>
          </a:prstGeom>
        </p:spPr>
        <p:txBody>
          <a:bodyPr lIns="0" rIns="0"/>
          <a:lstStyle>
            <a:lvl1pPr>
              <a:lnSpc>
                <a:spcPct val="120000"/>
              </a:lnSpc>
              <a:defRPr sz="24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p>
        </p:txBody>
      </p:sp>
      <p:sp>
        <p:nvSpPr>
          <p:cNvPr id="30" name="テキスト プレースホルダー 18">
            <a:extLst>
              <a:ext uri="{FF2B5EF4-FFF2-40B4-BE49-F238E27FC236}">
                <a16:creationId xmlns:a16="http://schemas.microsoft.com/office/drawing/2014/main" id="{4BDBC451-4788-AB42-8D23-0E4D129A40E4}"/>
              </a:ext>
            </a:extLst>
          </p:cNvPr>
          <p:cNvSpPr>
            <a:spLocks noGrp="1"/>
          </p:cNvSpPr>
          <p:nvPr>
            <p:ph type="body" sz="quarter" idx="13" hasCustomPrompt="1"/>
          </p:nvPr>
        </p:nvSpPr>
        <p:spPr>
          <a:xfrm>
            <a:off x="331491" y="5882358"/>
            <a:ext cx="7177384" cy="786730"/>
          </a:xfrm>
          <a:prstGeom prst="rect">
            <a:avLst/>
          </a:prstGeom>
        </p:spPr>
        <p:txBody>
          <a:bodyPr lIns="0" rIns="0"/>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ja-JP" dirty="0"/>
              <a:t>2022</a:t>
            </a:r>
            <a:r>
              <a:rPr kumimoji="1" lang="ja-JP" altLang="en-US" dirty="0"/>
              <a:t>年 ○月 ○日</a:t>
            </a:r>
          </a:p>
          <a:p>
            <a:pPr lvl="0"/>
            <a:r>
              <a:rPr kumimoji="1" lang="ja-JP" altLang="en-US" dirty="0"/>
              <a:t>株式会社</a:t>
            </a:r>
            <a:r>
              <a:rPr kumimoji="1" lang="en-US" altLang="ja-JP" dirty="0"/>
              <a:t>NTT</a:t>
            </a:r>
            <a:r>
              <a:rPr kumimoji="1" lang="ja-JP" altLang="en-US" dirty="0"/>
              <a:t>データ経営研究所</a:t>
            </a:r>
          </a:p>
          <a:p>
            <a:pPr lvl="0"/>
            <a:r>
              <a:rPr kumimoji="1" lang="ja-JP" altLang="en-US" dirty="0"/>
              <a:t>○○○○○○○○○○○○○○</a:t>
            </a:r>
          </a:p>
        </p:txBody>
      </p:sp>
      <p:sp>
        <p:nvSpPr>
          <p:cNvPr id="15" name="正方形/長方形 14">
            <a:extLst>
              <a:ext uri="{FF2B5EF4-FFF2-40B4-BE49-F238E27FC236}">
                <a16:creationId xmlns:a16="http://schemas.microsoft.com/office/drawing/2014/main" id="{906DA2A4-285E-9B45-97BA-F59BF25C2FB1}"/>
              </a:ext>
            </a:extLst>
          </p:cNvPr>
          <p:cNvSpPr/>
          <p:nvPr userDrawn="1"/>
        </p:nvSpPr>
        <p:spPr>
          <a:xfrm>
            <a:off x="1" y="0"/>
            <a:ext cx="9906000" cy="240376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pic>
        <p:nvPicPr>
          <p:cNvPr id="32" name="図 31">
            <a:extLst>
              <a:ext uri="{FF2B5EF4-FFF2-40B4-BE49-F238E27FC236}">
                <a16:creationId xmlns:a16="http://schemas.microsoft.com/office/drawing/2014/main" id="{49409664-F39A-7F4F-926A-0C629A3FA2B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306002" y="0"/>
            <a:ext cx="3599998" cy="2403761"/>
          </a:xfrm>
          <a:prstGeom prst="rect">
            <a:avLst/>
          </a:prstGeom>
        </p:spPr>
      </p:pic>
      <p:pic>
        <p:nvPicPr>
          <p:cNvPr id="12" name="図 11">
            <a:extLst>
              <a:ext uri="{FF2B5EF4-FFF2-40B4-BE49-F238E27FC236}">
                <a16:creationId xmlns:a16="http://schemas.microsoft.com/office/drawing/2014/main" id="{866C78FE-E3A6-C041-8532-3A00E7E4C5A8}"/>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020638" y="2640511"/>
            <a:ext cx="1641497" cy="562365"/>
          </a:xfrm>
          <a:prstGeom prst="rect">
            <a:avLst/>
          </a:prstGeom>
        </p:spPr>
      </p:pic>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47848837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中扉H">
    <p:bg>
      <p:bgPr>
        <a:solidFill>
          <a:schemeClr val="bg2"/>
        </a:solidFill>
        <a:effectLst/>
      </p:bgPr>
    </p:bg>
    <p:spTree>
      <p:nvGrpSpPr>
        <p:cNvPr id="1" name=""/>
        <p:cNvGrpSpPr/>
        <p:nvPr/>
      </p:nvGrpSpPr>
      <p:grpSpPr>
        <a:xfrm>
          <a:off x="0" y="0"/>
          <a:ext cx="0" cy="0"/>
          <a:chOff x="0" y="0"/>
          <a:chExt cx="0" cy="0"/>
        </a:xfrm>
      </p:grpSpPr>
      <p:sp>
        <p:nvSpPr>
          <p:cNvPr id="16" name="タイトル 3">
            <a:extLst>
              <a:ext uri="{FF2B5EF4-FFF2-40B4-BE49-F238E27FC236}">
                <a16:creationId xmlns:a16="http://schemas.microsoft.com/office/drawing/2014/main" id="{8216DD4D-E1C2-6241-B3D3-560988A6C6AF}"/>
              </a:ext>
            </a:extLst>
          </p:cNvPr>
          <p:cNvSpPr>
            <a:spLocks noGrp="1"/>
          </p:cNvSpPr>
          <p:nvPr>
            <p:ph type="title" hasCustomPrompt="1"/>
          </p:nvPr>
        </p:nvSpPr>
        <p:spPr>
          <a:xfrm>
            <a:off x="340550" y="1801775"/>
            <a:ext cx="4475757" cy="1374815"/>
          </a:xfrm>
        </p:spPr>
        <p:txBody>
          <a:bodyPr/>
          <a:lstStyle/>
          <a:p>
            <a:r>
              <a:rPr kumimoji="1" lang="en-US" altLang="ja-JP" dirty="0"/>
              <a:t>01</a:t>
            </a:r>
            <a:endParaRPr kumimoji="1" lang="ja-JP" altLang="en-US"/>
          </a:p>
        </p:txBody>
      </p:sp>
      <p:sp>
        <p:nvSpPr>
          <p:cNvPr id="9" name="テキスト プレースホルダー 2">
            <a:extLst>
              <a:ext uri="{FF2B5EF4-FFF2-40B4-BE49-F238E27FC236}">
                <a16:creationId xmlns:a16="http://schemas.microsoft.com/office/drawing/2014/main" id="{6944D63C-AF07-E14A-AE43-B2299D8ED9CA}"/>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pic>
        <p:nvPicPr>
          <p:cNvPr id="8" name="図 7">
            <a:extLst>
              <a:ext uri="{FF2B5EF4-FFF2-40B4-BE49-F238E27FC236}">
                <a16:creationId xmlns:a16="http://schemas.microsoft.com/office/drawing/2014/main" id="{A6C2C4FE-195B-E948-A8C9-8D628F1221D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pic>
        <p:nvPicPr>
          <p:cNvPr id="7" name="図 6">
            <a:extLst>
              <a:ext uri="{FF2B5EF4-FFF2-40B4-BE49-F238E27FC236}">
                <a16:creationId xmlns:a16="http://schemas.microsoft.com/office/drawing/2014/main" id="{C4AF8165-79AD-C941-9268-BC3B2FA93B2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spTree>
    <p:extLst>
      <p:ext uri="{BB962C8B-B14F-4D97-AF65-F5344CB8AC3E}">
        <p14:creationId xmlns:p14="http://schemas.microsoft.com/office/powerpoint/2010/main" val="119680987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中扉I">
    <p:bg>
      <p:bgPr>
        <a:solidFill>
          <a:schemeClr val="bg1"/>
        </a:solidFill>
        <a:effectLst/>
      </p:bgPr>
    </p:bg>
    <p:spTree>
      <p:nvGrpSpPr>
        <p:cNvPr id="1" name=""/>
        <p:cNvGrpSpPr/>
        <p:nvPr/>
      </p:nvGrpSpPr>
      <p:grpSpPr>
        <a:xfrm>
          <a:off x="0" y="0"/>
          <a:ext cx="0" cy="0"/>
          <a:chOff x="0" y="0"/>
          <a:chExt cx="0" cy="0"/>
        </a:xfrm>
      </p:grpSpPr>
      <p:sp>
        <p:nvSpPr>
          <p:cNvPr id="11" name="タイトル 3">
            <a:extLst>
              <a:ext uri="{FF2B5EF4-FFF2-40B4-BE49-F238E27FC236}">
                <a16:creationId xmlns:a16="http://schemas.microsoft.com/office/drawing/2014/main" id="{E357830C-F5DF-4940-92AF-5D10338548AA}"/>
              </a:ext>
            </a:extLst>
          </p:cNvPr>
          <p:cNvSpPr>
            <a:spLocks noGrp="1"/>
          </p:cNvSpPr>
          <p:nvPr>
            <p:ph type="title" hasCustomPrompt="1"/>
          </p:nvPr>
        </p:nvSpPr>
        <p:spPr>
          <a:xfrm>
            <a:off x="340550" y="1801775"/>
            <a:ext cx="4475757" cy="1374815"/>
          </a:xfrm>
        </p:spPr>
        <p:txBody>
          <a:bodyPr/>
          <a:lstStyle/>
          <a:p>
            <a:r>
              <a:rPr kumimoji="1" lang="en-US" altLang="ja-JP" dirty="0"/>
              <a:t>01</a:t>
            </a:r>
            <a:endParaRPr kumimoji="1" lang="ja-JP" altLang="en-US"/>
          </a:p>
        </p:txBody>
      </p:sp>
      <p:sp>
        <p:nvSpPr>
          <p:cNvPr id="7" name="テキスト プレースホルダー 2">
            <a:extLst>
              <a:ext uri="{FF2B5EF4-FFF2-40B4-BE49-F238E27FC236}">
                <a16:creationId xmlns:a16="http://schemas.microsoft.com/office/drawing/2014/main" id="{E946C1C6-749F-8048-96ED-D0223F2681FD}"/>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spTree>
    <p:extLst>
      <p:ext uri="{BB962C8B-B14F-4D97-AF65-F5344CB8AC3E}">
        <p14:creationId xmlns:p14="http://schemas.microsoft.com/office/powerpoint/2010/main" val="10065537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中扉J">
    <p:bg>
      <p:bgPr>
        <a:solidFill>
          <a:schemeClr val="bg1"/>
        </a:solidFill>
        <a:effectLst/>
      </p:bgPr>
    </p:bg>
    <p:spTree>
      <p:nvGrpSpPr>
        <p:cNvPr id="1" name=""/>
        <p:cNvGrpSpPr/>
        <p:nvPr/>
      </p:nvGrpSpPr>
      <p:grpSpPr>
        <a:xfrm>
          <a:off x="0" y="0"/>
          <a:ext cx="0" cy="0"/>
          <a:chOff x="0" y="0"/>
          <a:chExt cx="0" cy="0"/>
        </a:xfrm>
      </p:grpSpPr>
      <p:sp>
        <p:nvSpPr>
          <p:cNvPr id="11" name="タイトル 3">
            <a:extLst>
              <a:ext uri="{FF2B5EF4-FFF2-40B4-BE49-F238E27FC236}">
                <a16:creationId xmlns:a16="http://schemas.microsoft.com/office/drawing/2014/main" id="{F98C28D5-A6FD-D946-A78E-EB2801FEEE72}"/>
              </a:ext>
            </a:extLst>
          </p:cNvPr>
          <p:cNvSpPr>
            <a:spLocks noGrp="1"/>
          </p:cNvSpPr>
          <p:nvPr>
            <p:ph type="title" hasCustomPrompt="1"/>
          </p:nvPr>
        </p:nvSpPr>
        <p:spPr>
          <a:xfrm>
            <a:off x="340550" y="1801775"/>
            <a:ext cx="4475757" cy="1374815"/>
          </a:xfrm>
        </p:spPr>
        <p:txBody>
          <a:bodyPr/>
          <a:lstStyle/>
          <a:p>
            <a:r>
              <a:rPr kumimoji="1" lang="en-US" altLang="ja-JP" dirty="0"/>
              <a:t>01</a:t>
            </a:r>
            <a:endParaRPr kumimoji="1" lang="ja-JP" altLang="en-US"/>
          </a:p>
        </p:txBody>
      </p:sp>
      <p:sp>
        <p:nvSpPr>
          <p:cNvPr id="8" name="テキスト プレースホルダー 2">
            <a:extLst>
              <a:ext uri="{FF2B5EF4-FFF2-40B4-BE49-F238E27FC236}">
                <a16:creationId xmlns:a16="http://schemas.microsoft.com/office/drawing/2014/main" id="{4CF3BAB1-B622-404D-A172-E9E184AEC5A6}"/>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spTree>
    <p:extLst>
      <p:ext uri="{BB962C8B-B14F-4D97-AF65-F5344CB8AC3E}">
        <p14:creationId xmlns:p14="http://schemas.microsoft.com/office/powerpoint/2010/main" val="323606836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コンテンツB">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1F77EE-9DF9-8847-B74D-DAE7D40F8D1E}"/>
              </a:ext>
            </a:extLst>
          </p:cNvPr>
          <p:cNvSpPr>
            <a:spLocks noGrp="1"/>
          </p:cNvSpPr>
          <p:nvPr>
            <p:ph type="title" hasCustomPrompt="1"/>
          </p:nvPr>
        </p:nvSpPr>
        <p:spPr/>
        <p:txBody>
          <a:bodyPr/>
          <a:lstStyle/>
          <a:p>
            <a:r>
              <a:rPr kumimoji="1" lang="ja-JP" altLang="en-US"/>
              <a:t>［タイトル］</a:t>
            </a:r>
          </a:p>
        </p:txBody>
      </p:sp>
      <p:sp>
        <p:nvSpPr>
          <p:cNvPr id="4" name="テキスト プレースホルダー 3">
            <a:extLst>
              <a:ext uri="{FF2B5EF4-FFF2-40B4-BE49-F238E27FC236}">
                <a16:creationId xmlns:a16="http://schemas.microsoft.com/office/drawing/2014/main" id="{257AB5C0-48AC-A342-8863-43A85345298E}"/>
              </a:ext>
            </a:extLst>
          </p:cNvPr>
          <p:cNvSpPr>
            <a:spLocks noGrp="1"/>
          </p:cNvSpPr>
          <p:nvPr>
            <p:ph type="body" sz="quarter" idx="10" hasCustomPrompt="1"/>
          </p:nvPr>
        </p:nvSpPr>
        <p:spPr>
          <a:xfrm>
            <a:off x="331788" y="692151"/>
            <a:ext cx="9242425" cy="648970"/>
          </a:xfrm>
        </p:spPr>
        <p:txBody>
          <a:bodyPr/>
          <a:lstStyle/>
          <a:p>
            <a:pPr lvl="0"/>
            <a:r>
              <a:rPr kumimoji="1" lang="ja-JP" altLang="en-US" dirty="0"/>
              <a:t>テキストの入力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428327790"/>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コンテンツA">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AD4885B-2DFA-D04D-AE48-F73602DA6A2E}"/>
              </a:ext>
            </a:extLst>
          </p:cNvPr>
          <p:cNvSpPr>
            <a:spLocks noGrp="1"/>
          </p:cNvSpPr>
          <p:nvPr>
            <p:ph type="title" hasCustomPrompt="1"/>
          </p:nvPr>
        </p:nvSpPr>
        <p:spPr/>
        <p:txBody>
          <a:bodyPr/>
          <a:lstStyle/>
          <a:p>
            <a:r>
              <a:rPr kumimoji="1" lang="ja-JP" altLang="en-US"/>
              <a:t>［タイトル］</a:t>
            </a:r>
          </a:p>
        </p:txBody>
      </p:sp>
      <p:sp>
        <p:nvSpPr>
          <p:cNvPr id="3" name="Text Placeholder 2">
            <a:extLst>
              <a:ext uri="{FF2B5EF4-FFF2-40B4-BE49-F238E27FC236}">
                <a16:creationId xmlns:a16="http://schemas.microsoft.com/office/drawing/2014/main" id="{C5C3BFEB-E3E2-40B7-A253-8DF9A4ADA8FA}"/>
              </a:ext>
            </a:extLst>
          </p:cNvPr>
          <p:cNvSpPr>
            <a:spLocks noGrp="1"/>
          </p:cNvSpPr>
          <p:nvPr>
            <p:ph type="body" sz="quarter" idx="12" hasCustomPrompt="1"/>
          </p:nvPr>
        </p:nvSpPr>
        <p:spPr>
          <a:xfrm>
            <a:off x="331490" y="689356"/>
            <a:ext cx="9243021" cy="363157"/>
          </a:xfrm>
          <a:prstGeom prst="rect">
            <a:avLst/>
          </a:prstGeom>
        </p:spPr>
        <p:txBody>
          <a:bodyPr tIns="46800" anchor="ctr" anchorCtr="0">
            <a:noAutofit/>
          </a:bodyPr>
          <a:lstStyle>
            <a:lvl1pPr>
              <a:defRPr lang="en-US" sz="2000" b="1" spc="0" baseline="0" dirty="0">
                <a:solidFill>
                  <a:schemeClr val="tx1"/>
                </a:solidFill>
                <a:latin typeface="+mj-ea"/>
                <a:ea typeface="+mj-ea"/>
                <a:cs typeface="Arial"/>
              </a:defRPr>
            </a:lvl1pPr>
          </a:lstStyle>
          <a:p>
            <a:pPr marL="226470" marR="0" lvl="0" indent="-226470">
              <a:lnSpc>
                <a:spcPct val="100000"/>
              </a:lnSpc>
              <a:spcBef>
                <a:spcPct val="20000"/>
              </a:spcBef>
              <a:buClrTx/>
              <a:buSzTx/>
              <a:buFont typeface="+mj-lt"/>
              <a:buNone/>
              <a:tabLst/>
            </a:pPr>
            <a:r>
              <a:rPr lang="ja-JP" altLang="en-US"/>
              <a:t>［サブタイトル］</a:t>
            </a:r>
            <a:endParaRPr lang="en-US" dirty="0"/>
          </a:p>
        </p:txBody>
      </p:sp>
      <p:sp>
        <p:nvSpPr>
          <p:cNvPr id="7" name="テキスト プレースホルダー 7">
            <a:extLst>
              <a:ext uri="{FF2B5EF4-FFF2-40B4-BE49-F238E27FC236}">
                <a16:creationId xmlns:a16="http://schemas.microsoft.com/office/drawing/2014/main" id="{C1BF904A-EDA9-CB42-9930-B694DF35C532}"/>
              </a:ext>
            </a:extLst>
          </p:cNvPr>
          <p:cNvSpPr>
            <a:spLocks noGrp="1"/>
          </p:cNvSpPr>
          <p:nvPr>
            <p:ph type="body" sz="quarter" idx="13" hasCustomPrompt="1"/>
          </p:nvPr>
        </p:nvSpPr>
        <p:spPr>
          <a:xfrm>
            <a:off x="331491" y="1160463"/>
            <a:ext cx="9243021"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396042262"/>
      </p:ext>
    </p:extLst>
  </p:cSld>
  <p:clrMapOvr>
    <a:masterClrMapping/>
  </p:clrMapOvr>
  <p:extLst>
    <p:ext uri="{DCECCB84-F9BA-43D5-87BE-67443E8EF086}">
      <p15:sldGuideLst xmlns:p15="http://schemas.microsoft.com/office/powerpoint/2012/main">
        <p15:guide id="3" orient="horz" pos="663" userDrawn="1">
          <p15:clr>
            <a:srgbClr val="FBAE40"/>
          </p15:clr>
        </p15:guide>
        <p15:guide id="4" orient="horz" pos="731"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コンテンツB">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1F77EE-9DF9-8847-B74D-DAE7D40F8D1E}"/>
              </a:ext>
            </a:extLst>
          </p:cNvPr>
          <p:cNvSpPr>
            <a:spLocks noGrp="1"/>
          </p:cNvSpPr>
          <p:nvPr>
            <p:ph type="title" hasCustomPrompt="1"/>
          </p:nvPr>
        </p:nvSpPr>
        <p:spPr/>
        <p:txBody>
          <a:bodyPr/>
          <a:lstStyle/>
          <a:p>
            <a:r>
              <a:rPr kumimoji="1" lang="ja-JP" altLang="en-US"/>
              <a:t>［タイトル］</a:t>
            </a:r>
          </a:p>
        </p:txBody>
      </p:sp>
      <p:sp>
        <p:nvSpPr>
          <p:cNvPr id="4" name="テキスト プレースホルダー 3">
            <a:extLst>
              <a:ext uri="{FF2B5EF4-FFF2-40B4-BE49-F238E27FC236}">
                <a16:creationId xmlns:a16="http://schemas.microsoft.com/office/drawing/2014/main" id="{257AB5C0-48AC-A342-8863-43A85345298E}"/>
              </a:ext>
            </a:extLst>
          </p:cNvPr>
          <p:cNvSpPr>
            <a:spLocks noGrp="1"/>
          </p:cNvSpPr>
          <p:nvPr>
            <p:ph type="body" sz="quarter" idx="10" hasCustomPrompt="1"/>
          </p:nvPr>
        </p:nvSpPr>
        <p:spPr>
          <a:xfrm>
            <a:off x="331788" y="692151"/>
            <a:ext cx="9242425" cy="648970"/>
          </a:xfrm>
        </p:spPr>
        <p:txBody>
          <a:bodyPr/>
          <a:lstStyle/>
          <a:p>
            <a:pPr lvl="0"/>
            <a:r>
              <a:rPr kumimoji="1" lang="ja-JP" altLang="en-US" dirty="0"/>
              <a:t>テキストの入力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606829036"/>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コンテンツC">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5284491" y="164693"/>
            <a:ext cx="4290020" cy="412538"/>
          </a:xfrm>
        </p:spPr>
        <p:txBody>
          <a:bodyPr/>
          <a:lstStyle/>
          <a:p>
            <a:r>
              <a:rPr kumimoji="1" lang="ja-JP" altLang="en-US"/>
              <a:t>［タイトル］</a:t>
            </a:r>
          </a:p>
        </p:txBody>
      </p:sp>
      <p:pic>
        <p:nvPicPr>
          <p:cNvPr id="2" name="図 1">
            <a:extLst>
              <a:ext uri="{FF2B5EF4-FFF2-40B4-BE49-F238E27FC236}">
                <a16:creationId xmlns:a16="http://schemas.microsoft.com/office/drawing/2014/main" id="{04FB84B0-3BCF-114D-8BC7-C7AEA4D473F5}"/>
              </a:ext>
            </a:extLst>
          </p:cNvPr>
          <p:cNvPicPr>
            <a:picLocks noChangeAspect="1"/>
          </p:cNvPicPr>
          <p:nvPr userDrawn="1"/>
        </p:nvPicPr>
        <p:blipFill>
          <a:blip r:embed="rId2"/>
          <a:stretch>
            <a:fillRect/>
          </a:stretch>
        </p:blipFill>
        <p:spPr>
          <a:xfrm>
            <a:off x="0" y="0"/>
            <a:ext cx="4953000" cy="6858000"/>
          </a:xfrm>
          <a:prstGeom prst="rect">
            <a:avLst/>
          </a:prstGeom>
        </p:spPr>
      </p:pic>
      <p:sp>
        <p:nvSpPr>
          <p:cNvPr id="8" name="テキスト プレースホルダー 7">
            <a:extLst>
              <a:ext uri="{FF2B5EF4-FFF2-40B4-BE49-F238E27FC236}">
                <a16:creationId xmlns:a16="http://schemas.microsoft.com/office/drawing/2014/main" id="{7A82C159-A3E3-5C4A-85F2-522452EB1EBD}"/>
              </a:ext>
            </a:extLst>
          </p:cNvPr>
          <p:cNvSpPr>
            <a:spLocks noGrp="1"/>
          </p:cNvSpPr>
          <p:nvPr>
            <p:ph type="body" sz="quarter" idx="13" hasCustomPrompt="1"/>
          </p:nvPr>
        </p:nvSpPr>
        <p:spPr>
          <a:xfrm>
            <a:off x="5284492" y="692151"/>
            <a:ext cx="4290020"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893088525"/>
      </p:ext>
    </p:extLst>
  </p:cSld>
  <p:clrMapOvr>
    <a:masterClrMapping/>
  </p:clrMapOvr>
  <p:extLst>
    <p:ext uri="{DCECCB84-F9BA-43D5-87BE-67443E8EF086}">
      <p15:sldGuideLst xmlns:p15="http://schemas.microsoft.com/office/powerpoint/2012/main">
        <p15:guide id="1" pos="3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コンテンツ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31491" y="3700676"/>
            <a:ext cx="9243020" cy="412538"/>
          </a:xfrm>
        </p:spPr>
        <p:txBody>
          <a:bodyPr/>
          <a:lstStyle/>
          <a:p>
            <a:r>
              <a:rPr kumimoji="1" lang="ja-JP" altLang="en-US"/>
              <a:t>［タイトル］</a:t>
            </a:r>
          </a:p>
        </p:txBody>
      </p:sp>
      <p:pic>
        <p:nvPicPr>
          <p:cNvPr id="2" name="図 1">
            <a:extLst>
              <a:ext uri="{FF2B5EF4-FFF2-40B4-BE49-F238E27FC236}">
                <a16:creationId xmlns:a16="http://schemas.microsoft.com/office/drawing/2014/main" id="{E240AB3A-033A-AD4A-9002-9D106C05D0C0}"/>
              </a:ext>
            </a:extLst>
          </p:cNvPr>
          <p:cNvPicPr>
            <a:picLocks noChangeAspect="1"/>
          </p:cNvPicPr>
          <p:nvPr userDrawn="1"/>
        </p:nvPicPr>
        <p:blipFill>
          <a:blip r:embed="rId2"/>
          <a:stretch>
            <a:fillRect/>
          </a:stretch>
        </p:blipFill>
        <p:spPr>
          <a:xfrm>
            <a:off x="0" y="0"/>
            <a:ext cx="9906000" cy="3429000"/>
          </a:xfrm>
          <a:prstGeom prst="rect">
            <a:avLst/>
          </a:prstGeom>
        </p:spPr>
      </p:pic>
      <p:sp>
        <p:nvSpPr>
          <p:cNvPr id="8" name="テキスト プレースホルダー 7">
            <a:extLst>
              <a:ext uri="{FF2B5EF4-FFF2-40B4-BE49-F238E27FC236}">
                <a16:creationId xmlns:a16="http://schemas.microsoft.com/office/drawing/2014/main" id="{7A82C159-A3E3-5C4A-85F2-522452EB1EBD}"/>
              </a:ext>
            </a:extLst>
          </p:cNvPr>
          <p:cNvSpPr>
            <a:spLocks noGrp="1"/>
          </p:cNvSpPr>
          <p:nvPr>
            <p:ph type="body" sz="quarter" idx="13" hasCustomPrompt="1"/>
          </p:nvPr>
        </p:nvSpPr>
        <p:spPr>
          <a:xfrm>
            <a:off x="331491" y="4221163"/>
            <a:ext cx="9243020"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165515069"/>
      </p:ext>
    </p:extLst>
  </p:cSld>
  <p:clrMapOvr>
    <a:masterClrMapping/>
  </p:clrMapOvr>
  <p:extLst>
    <p:ext uri="{DCECCB84-F9BA-43D5-87BE-67443E8EF086}">
      <p15:sldGuideLst xmlns:p15="http://schemas.microsoft.com/office/powerpoint/2012/main">
        <p15:guide id="1" orient="horz" pos="2591" userDrawn="1">
          <p15:clr>
            <a:srgbClr val="FBAE40"/>
          </p15:clr>
        </p15:guide>
        <p15:guide id="2" orient="horz" pos="265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コンテンツA">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AD4885B-2DFA-D04D-AE48-F73602DA6A2E}"/>
              </a:ext>
            </a:extLst>
          </p:cNvPr>
          <p:cNvSpPr>
            <a:spLocks noGrp="1"/>
          </p:cNvSpPr>
          <p:nvPr>
            <p:ph type="title" hasCustomPrompt="1"/>
          </p:nvPr>
        </p:nvSpPr>
        <p:spPr/>
        <p:txBody>
          <a:bodyPr/>
          <a:lstStyle/>
          <a:p>
            <a:r>
              <a:rPr kumimoji="1" lang="ja-JP" altLang="en-US"/>
              <a:t>［タイトル］</a:t>
            </a:r>
          </a:p>
        </p:txBody>
      </p:sp>
      <p:sp>
        <p:nvSpPr>
          <p:cNvPr id="3" name="Text Placeholder 2">
            <a:extLst>
              <a:ext uri="{FF2B5EF4-FFF2-40B4-BE49-F238E27FC236}">
                <a16:creationId xmlns:a16="http://schemas.microsoft.com/office/drawing/2014/main" id="{C5C3BFEB-E3E2-40B7-A253-8DF9A4ADA8FA}"/>
              </a:ext>
            </a:extLst>
          </p:cNvPr>
          <p:cNvSpPr>
            <a:spLocks noGrp="1"/>
          </p:cNvSpPr>
          <p:nvPr>
            <p:ph type="body" sz="quarter" idx="12" hasCustomPrompt="1"/>
          </p:nvPr>
        </p:nvSpPr>
        <p:spPr>
          <a:xfrm>
            <a:off x="331490" y="689356"/>
            <a:ext cx="9243021" cy="363157"/>
          </a:xfrm>
          <a:prstGeom prst="rect">
            <a:avLst/>
          </a:prstGeom>
        </p:spPr>
        <p:txBody>
          <a:bodyPr tIns="46800" anchor="ctr" anchorCtr="0">
            <a:noAutofit/>
          </a:bodyPr>
          <a:lstStyle>
            <a:lvl1pPr>
              <a:defRPr lang="en-US" sz="2000" b="1" spc="0" baseline="0" dirty="0">
                <a:solidFill>
                  <a:schemeClr val="bg1"/>
                </a:solidFill>
                <a:latin typeface="+mj-ea"/>
                <a:ea typeface="+mj-ea"/>
                <a:cs typeface="Arial"/>
              </a:defRPr>
            </a:lvl1pPr>
          </a:lstStyle>
          <a:p>
            <a:pPr marL="226470" marR="0" lvl="0" indent="-226470">
              <a:lnSpc>
                <a:spcPct val="100000"/>
              </a:lnSpc>
              <a:spcBef>
                <a:spcPct val="20000"/>
              </a:spcBef>
              <a:buClrTx/>
              <a:buSzTx/>
              <a:buFont typeface="+mj-lt"/>
              <a:buNone/>
              <a:tabLst/>
            </a:pPr>
            <a:r>
              <a:rPr lang="ja-JP" altLang="en-US"/>
              <a:t>［サブタイトル］</a:t>
            </a:r>
            <a:endParaRPr lang="en-US" dirty="0"/>
          </a:p>
        </p:txBody>
      </p:sp>
      <p:sp>
        <p:nvSpPr>
          <p:cNvPr id="7" name="テキスト プレースホルダー 7">
            <a:extLst>
              <a:ext uri="{FF2B5EF4-FFF2-40B4-BE49-F238E27FC236}">
                <a16:creationId xmlns:a16="http://schemas.microsoft.com/office/drawing/2014/main" id="{7D31131B-AA9F-174B-B0F4-E06C45EFB247}"/>
              </a:ext>
            </a:extLst>
          </p:cNvPr>
          <p:cNvSpPr>
            <a:spLocks noGrp="1"/>
          </p:cNvSpPr>
          <p:nvPr>
            <p:ph type="body" sz="quarter" idx="13" hasCustomPrompt="1"/>
          </p:nvPr>
        </p:nvSpPr>
        <p:spPr>
          <a:xfrm>
            <a:off x="331491" y="1160463"/>
            <a:ext cx="9243021"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998639116"/>
      </p:ext>
    </p:extLst>
  </p:cSld>
  <p:clrMapOvr>
    <a:masterClrMapping/>
  </p:clrMapOvr>
  <p:extLst>
    <p:ext uri="{DCECCB84-F9BA-43D5-87BE-67443E8EF086}">
      <p15:sldGuideLst xmlns:p15="http://schemas.microsoft.com/office/powerpoint/2012/main">
        <p15:guide id="3" orient="horz" pos="663" userDrawn="1">
          <p15:clr>
            <a:srgbClr val="FBAE40"/>
          </p15:clr>
        </p15:guide>
        <p15:guide id="4" orient="horz" pos="731"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コンテンツB">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p:txBody>
          <a:bodyPr/>
          <a:lstStyle/>
          <a:p>
            <a:r>
              <a:rPr kumimoji="1" lang="ja-JP" altLang="en-US"/>
              <a:t>［タイトル］</a:t>
            </a:r>
          </a:p>
        </p:txBody>
      </p:sp>
      <p:sp>
        <p:nvSpPr>
          <p:cNvPr id="4" name="テキスト プレースホルダー 7">
            <a:extLst>
              <a:ext uri="{FF2B5EF4-FFF2-40B4-BE49-F238E27FC236}">
                <a16:creationId xmlns:a16="http://schemas.microsoft.com/office/drawing/2014/main" id="{C02BC9B8-0AC5-0141-A592-2D1CBD062239}"/>
              </a:ext>
            </a:extLst>
          </p:cNvPr>
          <p:cNvSpPr>
            <a:spLocks noGrp="1"/>
          </p:cNvSpPr>
          <p:nvPr>
            <p:ph type="body" sz="quarter" idx="13" hasCustomPrompt="1"/>
          </p:nvPr>
        </p:nvSpPr>
        <p:spPr>
          <a:xfrm>
            <a:off x="331491" y="692151"/>
            <a:ext cx="9243021" cy="669290"/>
          </a:xfrm>
          <a:prstGeom prst="rect">
            <a:avLst/>
          </a:prstGeom>
        </p:spPr>
        <p:txBody>
          <a:bodyPr/>
          <a:lstStyle>
            <a:lvl1pPr marL="0" indent="0">
              <a:buNone/>
              <a:tabL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06979746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C">
    <p:bg>
      <p:bgPr>
        <a:solidFill>
          <a:schemeClr val="accent2"/>
        </a:solidFill>
        <a:effectLst/>
      </p:bgPr>
    </p:bg>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CCAEC040-EEFE-C444-83DD-41B27D064E83}"/>
              </a:ext>
            </a:extLst>
          </p:cNvPr>
          <p:cNvSpPr>
            <a:spLocks noGrp="1"/>
          </p:cNvSpPr>
          <p:nvPr>
            <p:ph type="title" hasCustomPrompt="1"/>
          </p:nvPr>
        </p:nvSpPr>
        <p:spPr>
          <a:xfrm>
            <a:off x="331788" y="2708276"/>
            <a:ext cx="7177075" cy="325438"/>
          </a:xfrm>
        </p:spPr>
        <p:txBody>
          <a:bodyPr/>
          <a:lstStyle>
            <a:lvl1pPr>
              <a:defRPr>
                <a:solidFill>
                  <a:schemeClr val="bg1"/>
                </a:solidFill>
              </a:defRPr>
            </a:lvl1pPr>
          </a:lstStyle>
          <a:p>
            <a:pPr lvl="0"/>
            <a:r>
              <a:rPr kumimoji="1" lang="ja-JP" altLang="en-US"/>
              <a:t>○○○○御中</a:t>
            </a:r>
          </a:p>
        </p:txBody>
      </p:sp>
      <p:sp>
        <p:nvSpPr>
          <p:cNvPr id="20" name="テキスト プレースホルダー 16">
            <a:extLst>
              <a:ext uri="{FF2B5EF4-FFF2-40B4-BE49-F238E27FC236}">
                <a16:creationId xmlns:a16="http://schemas.microsoft.com/office/drawing/2014/main" id="{69DA06EE-F669-A248-B816-9503F01A10EF}"/>
              </a:ext>
            </a:extLst>
          </p:cNvPr>
          <p:cNvSpPr>
            <a:spLocks noGrp="1"/>
          </p:cNvSpPr>
          <p:nvPr>
            <p:ph type="body" sz="quarter" idx="12" hasCustomPrompt="1"/>
          </p:nvPr>
        </p:nvSpPr>
        <p:spPr>
          <a:xfrm>
            <a:off x="331490" y="3257650"/>
            <a:ext cx="7177385" cy="1699489"/>
          </a:xfrm>
          <a:prstGeom prst="rect">
            <a:avLst/>
          </a:prstGeom>
        </p:spPr>
        <p:txBody>
          <a:bodyPr lIns="0" rIns="0"/>
          <a:lstStyle>
            <a:lvl1pPr>
              <a:lnSpc>
                <a:spcPct val="120000"/>
              </a:lnSpc>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p>
        </p:txBody>
      </p:sp>
      <p:sp>
        <p:nvSpPr>
          <p:cNvPr id="22" name="テキスト プレースホルダー 18">
            <a:extLst>
              <a:ext uri="{FF2B5EF4-FFF2-40B4-BE49-F238E27FC236}">
                <a16:creationId xmlns:a16="http://schemas.microsoft.com/office/drawing/2014/main" id="{F19E2444-AC3A-064A-9BA1-9990E25E935C}"/>
              </a:ext>
            </a:extLst>
          </p:cNvPr>
          <p:cNvSpPr>
            <a:spLocks noGrp="1"/>
          </p:cNvSpPr>
          <p:nvPr>
            <p:ph type="body" sz="quarter" idx="13" hasCustomPrompt="1"/>
          </p:nvPr>
        </p:nvSpPr>
        <p:spPr>
          <a:xfrm>
            <a:off x="331491" y="5882358"/>
            <a:ext cx="7177384" cy="786730"/>
          </a:xfrm>
          <a:prstGeom prst="rect">
            <a:avLst/>
          </a:prstGeom>
        </p:spPr>
        <p:txBody>
          <a:bodyPr lIns="0" rIns="0"/>
          <a:lstStyle>
            <a:lvl1pPr>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ja-JP" dirty="0"/>
              <a:t>2022</a:t>
            </a:r>
            <a:r>
              <a:rPr kumimoji="1" lang="ja-JP" altLang="en-US" dirty="0"/>
              <a:t>年 ○月 ○日</a:t>
            </a:r>
          </a:p>
          <a:p>
            <a:pPr lvl="0"/>
            <a:r>
              <a:rPr kumimoji="1" lang="ja-JP" altLang="en-US" dirty="0"/>
              <a:t>株式会社</a:t>
            </a:r>
            <a:r>
              <a:rPr kumimoji="1" lang="en-US" altLang="ja-JP" dirty="0"/>
              <a:t>NTT</a:t>
            </a:r>
            <a:r>
              <a:rPr kumimoji="1" lang="ja-JP" altLang="en-US" dirty="0"/>
              <a:t>データ経営研究所</a:t>
            </a:r>
          </a:p>
          <a:p>
            <a:pPr lvl="0"/>
            <a:r>
              <a:rPr kumimoji="1" lang="ja-JP" altLang="en-US" dirty="0"/>
              <a:t>○○○○○○○○○○○○○○</a:t>
            </a:r>
          </a:p>
        </p:txBody>
      </p:sp>
      <p:sp>
        <p:nvSpPr>
          <p:cNvPr id="6" name="正方形/長方形 5">
            <a:extLst>
              <a:ext uri="{FF2B5EF4-FFF2-40B4-BE49-F238E27FC236}">
                <a16:creationId xmlns:a16="http://schemas.microsoft.com/office/drawing/2014/main" id="{BF1C8481-7D27-A74E-9740-DD4483246E71}"/>
              </a:ext>
            </a:extLst>
          </p:cNvPr>
          <p:cNvSpPr/>
          <p:nvPr userDrawn="1"/>
        </p:nvSpPr>
        <p:spPr>
          <a:xfrm>
            <a:off x="1" y="0"/>
            <a:ext cx="9906000" cy="2403761"/>
          </a:xfrm>
          <a:prstGeom prst="rect">
            <a:avLst/>
          </a:prstGeom>
          <a:solidFill>
            <a:srgbClr val="1D264D"/>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pic>
        <p:nvPicPr>
          <p:cNvPr id="17" name="図 16">
            <a:extLst>
              <a:ext uri="{FF2B5EF4-FFF2-40B4-BE49-F238E27FC236}">
                <a16:creationId xmlns:a16="http://schemas.microsoft.com/office/drawing/2014/main" id="{9E332B7C-2774-D747-B738-DFFE71FF42B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06000" y="0"/>
            <a:ext cx="3600000" cy="2403761"/>
          </a:xfrm>
          <a:prstGeom prst="rect">
            <a:avLst/>
          </a:prstGeom>
        </p:spPr>
      </p:pic>
      <p:pic>
        <p:nvPicPr>
          <p:cNvPr id="10" name="図 9">
            <a:extLst>
              <a:ext uri="{FF2B5EF4-FFF2-40B4-BE49-F238E27FC236}">
                <a16:creationId xmlns:a16="http://schemas.microsoft.com/office/drawing/2014/main" id="{B869AFE1-023E-9444-AE7D-68D6CB600E83}"/>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020638" y="2640140"/>
            <a:ext cx="1641498" cy="563107"/>
          </a:xfrm>
          <a:prstGeom prst="rect">
            <a:avLst/>
          </a:prstGeom>
        </p:spPr>
      </p:pic>
      <p:sp>
        <p:nvSpPr>
          <p:cNvPr id="16" name="テキスト ボックス 15">
            <a:extLst>
              <a:ext uri="{FF2B5EF4-FFF2-40B4-BE49-F238E27FC236}">
                <a16:creationId xmlns:a16="http://schemas.microsoft.com/office/drawing/2014/main" id="{AC64BE3C-F985-7842-8067-AF5BF3B168DC}"/>
              </a:ext>
            </a:extLst>
          </p:cNvPr>
          <p:cNvSpPr txBox="1"/>
          <p:nvPr userDrawn="1"/>
        </p:nvSpPr>
        <p:spPr>
          <a:xfrm>
            <a:off x="6286752" y="6623438"/>
            <a:ext cx="3287760" cy="215444"/>
          </a:xfrm>
          <a:prstGeom prst="rect">
            <a:avLst/>
          </a:prstGeom>
          <a:noFill/>
          <a:ln>
            <a:noFill/>
          </a:ln>
        </p:spPr>
        <p:txBody>
          <a:bodyPr wrap="none" lIns="0" rIns="0" rtlCol="0">
            <a:spAutoFit/>
          </a:bodyPr>
          <a:lstStyle/>
          <a:p>
            <a:pPr algn="r"/>
            <a:r>
              <a:rPr kumimoji="0" lang="en-US" altLang="ja-JP" sz="800">
                <a:solidFill>
                  <a:schemeClr val="bg1"/>
                </a:solidFill>
                <a:latin typeface="+mn-lt"/>
                <a:cs typeface="Meiryo UI" pitchFamily="50" charset="-128"/>
              </a:rPr>
              <a:t>© 2022 NTT DATA INSTITUTE OF MANAGEMENT CONSULTING, Inc.</a:t>
            </a:r>
            <a:endParaRPr kumimoji="0" lang="en-US" altLang="ja-JP" sz="800" dirty="0">
              <a:solidFill>
                <a:schemeClr val="bg1"/>
              </a:solidFill>
              <a:latin typeface="+mn-lt"/>
              <a:cs typeface="Meiryo UI" pitchFamily="50" charset="-128"/>
            </a:endParaRPr>
          </a:p>
        </p:txBody>
      </p:sp>
      <p:sp>
        <p:nvSpPr>
          <p:cNvPr id="13" name="テキスト ボックス 12">
            <a:extLst>
              <a:ext uri="{FF2B5EF4-FFF2-40B4-BE49-F238E27FC236}">
                <a16:creationId xmlns:a16="http://schemas.microsoft.com/office/drawing/2014/main" id="{B614B9F6-94C1-874D-837D-F4D519B2A913}"/>
              </a:ext>
            </a:extLst>
          </p:cNvPr>
          <p:cNvSpPr txBox="1"/>
          <p:nvPr userDrawn="1"/>
        </p:nvSpPr>
        <p:spPr>
          <a:xfrm>
            <a:off x="10208091" y="2917862"/>
            <a:ext cx="3592650" cy="646331"/>
          </a:xfrm>
          <a:prstGeom prst="rect">
            <a:avLst/>
          </a:prstGeom>
          <a:noFill/>
        </p:spPr>
        <p:txBody>
          <a:bodyPr wrap="none" rtlCol="0">
            <a:spAutoFit/>
          </a:bodyPr>
          <a:lstStyle/>
          <a:p>
            <a:r>
              <a:rPr kumimoji="1" lang="ja-JP" altLang="en-US" sz="1800"/>
              <a:t>サービスロゴを併記する場合はこちらに</a:t>
            </a:r>
            <a:endParaRPr kumimoji="1" lang="en-US" altLang="ja-JP" sz="1800" dirty="0"/>
          </a:p>
          <a:p>
            <a:r>
              <a:rPr kumimoji="1" lang="en-US" altLang="ja-JP" sz="1800" dirty="0"/>
              <a:t>NTTDATA</a:t>
            </a:r>
            <a:r>
              <a:rPr kumimoji="1" lang="ja-JP" altLang="en-US" sz="1800"/>
              <a:t>ロゴと右揃えで配置</a:t>
            </a:r>
            <a:endParaRPr kumimoji="1" lang="en-US" altLang="ja-JP" sz="1800" dirty="0"/>
          </a:p>
        </p:txBody>
      </p:sp>
      <p:cxnSp>
        <p:nvCxnSpPr>
          <p:cNvPr id="9" name="直線矢印コネクタ 8">
            <a:extLst>
              <a:ext uri="{FF2B5EF4-FFF2-40B4-BE49-F238E27FC236}">
                <a16:creationId xmlns:a16="http://schemas.microsoft.com/office/drawing/2014/main" id="{96E83C00-A05B-DF4C-BB89-3AAB8B58965E}"/>
              </a:ext>
            </a:extLst>
          </p:cNvPr>
          <p:cNvCxnSpPr>
            <a:cxnSpLocks/>
          </p:cNvCxnSpPr>
          <p:nvPr userDrawn="1"/>
        </p:nvCxnSpPr>
        <p:spPr>
          <a:xfrm flipH="1">
            <a:off x="10114154" y="3640150"/>
            <a:ext cx="3369962" cy="0"/>
          </a:xfrm>
          <a:prstGeom prst="straightConnector1">
            <a:avLst/>
          </a:prstGeom>
          <a:ln>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999E7CBC-989B-AB4F-BB76-FD22326E6745}"/>
              </a:ext>
            </a:extLst>
          </p:cNvPr>
          <p:cNvSpPr txBox="1"/>
          <p:nvPr userDrawn="1"/>
        </p:nvSpPr>
        <p:spPr>
          <a:xfrm>
            <a:off x="10208090" y="3832261"/>
            <a:ext cx="415498" cy="369332"/>
          </a:xfrm>
          <a:prstGeom prst="rect">
            <a:avLst/>
          </a:prstGeom>
          <a:noFill/>
        </p:spPr>
        <p:txBody>
          <a:bodyPr wrap="none" rtlCol="0">
            <a:spAutoFit/>
          </a:bodyPr>
          <a:lstStyle/>
          <a:p>
            <a:r>
              <a:rPr kumimoji="1" lang="ja-JP" altLang="en-US" sz="1800"/>
              <a:t>例</a:t>
            </a:r>
            <a:endParaRPr kumimoji="1" lang="en-US" altLang="ja-JP" sz="1800" dirty="0"/>
          </a:p>
        </p:txBody>
      </p:sp>
      <p:pic>
        <p:nvPicPr>
          <p:cNvPr id="3" name="図 2">
            <a:extLst>
              <a:ext uri="{FF2B5EF4-FFF2-40B4-BE49-F238E27FC236}">
                <a16:creationId xmlns:a16="http://schemas.microsoft.com/office/drawing/2014/main" id="{454AE20B-55B9-2940-83F5-D6B9678113F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53007" y="3865065"/>
            <a:ext cx="1810479" cy="2758373"/>
          </a:xfrm>
          <a:prstGeom prst="rect">
            <a:avLst/>
          </a:prstGeom>
        </p:spPr>
      </p:pic>
    </p:spTree>
    <p:extLst>
      <p:ext uri="{BB962C8B-B14F-4D97-AF65-F5344CB8AC3E}">
        <p14:creationId xmlns:p14="http://schemas.microsoft.com/office/powerpoint/2010/main" val="93871064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コンテンツC">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5284491" y="164693"/>
            <a:ext cx="4290020" cy="412538"/>
          </a:xfrm>
        </p:spPr>
        <p:txBody>
          <a:bodyPr/>
          <a:lstStyle/>
          <a:p>
            <a:r>
              <a:rPr kumimoji="1" lang="ja-JP" altLang="en-US"/>
              <a:t>［タイトル］</a:t>
            </a:r>
          </a:p>
        </p:txBody>
      </p:sp>
      <p:pic>
        <p:nvPicPr>
          <p:cNvPr id="2" name="図 1">
            <a:extLst>
              <a:ext uri="{FF2B5EF4-FFF2-40B4-BE49-F238E27FC236}">
                <a16:creationId xmlns:a16="http://schemas.microsoft.com/office/drawing/2014/main" id="{722DC13E-7840-E648-9BD6-FC3234B28E59}"/>
              </a:ext>
            </a:extLst>
          </p:cNvPr>
          <p:cNvPicPr>
            <a:picLocks noChangeAspect="1"/>
          </p:cNvPicPr>
          <p:nvPr userDrawn="1"/>
        </p:nvPicPr>
        <p:blipFill>
          <a:blip r:embed="rId2"/>
          <a:stretch>
            <a:fillRect/>
          </a:stretch>
        </p:blipFill>
        <p:spPr>
          <a:xfrm>
            <a:off x="0" y="0"/>
            <a:ext cx="4953000" cy="6858000"/>
          </a:xfrm>
          <a:prstGeom prst="rect">
            <a:avLst/>
          </a:prstGeom>
        </p:spPr>
      </p:pic>
      <p:sp>
        <p:nvSpPr>
          <p:cNvPr id="7" name="テキスト プレースホルダー 7">
            <a:extLst>
              <a:ext uri="{FF2B5EF4-FFF2-40B4-BE49-F238E27FC236}">
                <a16:creationId xmlns:a16="http://schemas.microsoft.com/office/drawing/2014/main" id="{D3E057B5-B95A-F142-9C2C-4A17527A5A6F}"/>
              </a:ext>
            </a:extLst>
          </p:cNvPr>
          <p:cNvSpPr>
            <a:spLocks noGrp="1"/>
          </p:cNvSpPr>
          <p:nvPr>
            <p:ph type="body" sz="quarter" idx="13" hasCustomPrompt="1"/>
          </p:nvPr>
        </p:nvSpPr>
        <p:spPr>
          <a:xfrm>
            <a:off x="5284492" y="692151"/>
            <a:ext cx="4290020"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728986482"/>
      </p:ext>
    </p:extLst>
  </p:cSld>
  <p:clrMapOvr>
    <a:masterClrMapping/>
  </p:clrMapOvr>
  <p:extLst>
    <p:ext uri="{DCECCB84-F9BA-43D5-87BE-67443E8EF086}">
      <p15:sldGuideLst xmlns:p15="http://schemas.microsoft.com/office/powerpoint/2012/main">
        <p15:guide id="1" pos="3322"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コンテンツ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31491" y="3700676"/>
            <a:ext cx="9243020" cy="412538"/>
          </a:xfrm>
        </p:spPr>
        <p:txBody>
          <a:bodyPr/>
          <a:lstStyle/>
          <a:p>
            <a:r>
              <a:rPr kumimoji="1" lang="ja-JP" altLang="en-US"/>
              <a:t>［タイトル］</a:t>
            </a:r>
          </a:p>
        </p:txBody>
      </p:sp>
      <p:pic>
        <p:nvPicPr>
          <p:cNvPr id="2" name="図 1">
            <a:extLst>
              <a:ext uri="{FF2B5EF4-FFF2-40B4-BE49-F238E27FC236}">
                <a16:creationId xmlns:a16="http://schemas.microsoft.com/office/drawing/2014/main" id="{B374F8D8-F53B-A349-A350-56D8A9906484}"/>
              </a:ext>
            </a:extLst>
          </p:cNvPr>
          <p:cNvPicPr>
            <a:picLocks noChangeAspect="1"/>
          </p:cNvPicPr>
          <p:nvPr userDrawn="1"/>
        </p:nvPicPr>
        <p:blipFill>
          <a:blip r:embed="rId2"/>
          <a:stretch>
            <a:fillRect/>
          </a:stretch>
        </p:blipFill>
        <p:spPr>
          <a:xfrm>
            <a:off x="0" y="0"/>
            <a:ext cx="9906000" cy="3429000"/>
          </a:xfrm>
          <a:prstGeom prst="rect">
            <a:avLst/>
          </a:prstGeom>
        </p:spPr>
      </p:pic>
      <p:sp>
        <p:nvSpPr>
          <p:cNvPr id="7" name="テキスト プレースホルダー 7">
            <a:extLst>
              <a:ext uri="{FF2B5EF4-FFF2-40B4-BE49-F238E27FC236}">
                <a16:creationId xmlns:a16="http://schemas.microsoft.com/office/drawing/2014/main" id="{141577B3-E425-974F-8C9C-0D7B9B327BDD}"/>
              </a:ext>
            </a:extLst>
          </p:cNvPr>
          <p:cNvSpPr>
            <a:spLocks noGrp="1"/>
          </p:cNvSpPr>
          <p:nvPr>
            <p:ph type="body" sz="quarter" idx="13" hasCustomPrompt="1"/>
          </p:nvPr>
        </p:nvSpPr>
        <p:spPr>
          <a:xfrm>
            <a:off x="331491" y="4221163"/>
            <a:ext cx="9243020"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545887075"/>
      </p:ext>
    </p:extLst>
  </p:cSld>
  <p:clrMapOvr>
    <a:masterClrMapping/>
  </p:clrMapOvr>
  <p:extLst>
    <p:ext uri="{DCECCB84-F9BA-43D5-87BE-67443E8EF086}">
      <p15:sldGuideLst xmlns:p15="http://schemas.microsoft.com/office/powerpoint/2012/main">
        <p15:guide id="1" orient="horz" pos="2591" userDrawn="1">
          <p15:clr>
            <a:srgbClr val="FBAE40"/>
          </p15:clr>
        </p15:guide>
        <p15:guide id="2" orient="horz" pos="26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裏表紙A">
    <p:bg>
      <p:bgPr>
        <a:solidFill>
          <a:schemeClr val="bg1"/>
        </a:solidFill>
        <a:effectLst/>
      </p:bgPr>
    </p:bg>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DE3DF6E-7C0D-4243-A88A-1FEDAF3DA0EF}"/>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2077465"/>
            <a:ext cx="6482082" cy="4780535"/>
          </a:xfrm>
          <a:prstGeom prst="rect">
            <a:avLst/>
          </a:prstGeom>
        </p:spPr>
      </p:pic>
      <p:pic>
        <p:nvPicPr>
          <p:cNvPr id="5" name="図 4">
            <a:extLst>
              <a:ext uri="{FF2B5EF4-FFF2-40B4-BE49-F238E27FC236}">
                <a16:creationId xmlns:a16="http://schemas.microsoft.com/office/drawing/2014/main" id="{390A487B-16B8-2244-AC81-C53D9CB66D3F}"/>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5987435" y="2792937"/>
            <a:ext cx="3302596" cy="1131445"/>
          </a:xfrm>
          <a:prstGeom prst="rect">
            <a:avLst/>
          </a:prstGeom>
        </p:spPr>
      </p:pic>
    </p:spTree>
    <p:extLst>
      <p:ext uri="{BB962C8B-B14F-4D97-AF65-F5344CB8AC3E}">
        <p14:creationId xmlns:p14="http://schemas.microsoft.com/office/powerpoint/2010/main" val="3276699012"/>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裏表紙B">
    <p:bg>
      <p:bgPr>
        <a:solidFill>
          <a:schemeClr val="bg1"/>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543F6B6-14E2-F441-AE02-931CA94084D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2077465"/>
            <a:ext cx="6482081" cy="4780535"/>
          </a:xfrm>
          <a:prstGeom prst="rect">
            <a:avLst/>
          </a:prstGeom>
        </p:spPr>
      </p:pic>
      <p:pic>
        <p:nvPicPr>
          <p:cNvPr id="7" name="図 6">
            <a:extLst>
              <a:ext uri="{FF2B5EF4-FFF2-40B4-BE49-F238E27FC236}">
                <a16:creationId xmlns:a16="http://schemas.microsoft.com/office/drawing/2014/main" id="{41F090B0-1BEE-0D4C-9408-D8891D31BBC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5987435" y="2792937"/>
            <a:ext cx="3302596" cy="1131445"/>
          </a:xfrm>
          <a:prstGeom prst="rect">
            <a:avLst/>
          </a:prstGeom>
        </p:spPr>
      </p:pic>
    </p:spTree>
    <p:extLst>
      <p:ext uri="{BB962C8B-B14F-4D97-AF65-F5344CB8AC3E}">
        <p14:creationId xmlns:p14="http://schemas.microsoft.com/office/powerpoint/2010/main" val="145321110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裏表紙C">
    <p:bg>
      <p:bgPr>
        <a:solidFill>
          <a:schemeClr val="accent2"/>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77DC0DD-4963-3A48-A8D2-06F39F353C4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077466"/>
            <a:ext cx="6482081" cy="4780534"/>
          </a:xfrm>
          <a:prstGeom prst="rect">
            <a:avLst/>
          </a:prstGeom>
        </p:spPr>
      </p:pic>
      <p:pic>
        <p:nvPicPr>
          <p:cNvPr id="8" name="図 7">
            <a:extLst>
              <a:ext uri="{FF2B5EF4-FFF2-40B4-BE49-F238E27FC236}">
                <a16:creationId xmlns:a16="http://schemas.microsoft.com/office/drawing/2014/main" id="{53D56238-4CA6-0845-852C-0F7A39C6A664}"/>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5987433" y="2791445"/>
            <a:ext cx="3302598" cy="1132937"/>
          </a:xfrm>
          <a:prstGeom prst="rect">
            <a:avLst/>
          </a:prstGeom>
        </p:spPr>
      </p:pic>
      <p:sp>
        <p:nvSpPr>
          <p:cNvPr id="7" name="テキスト ボックス 6">
            <a:extLst>
              <a:ext uri="{FF2B5EF4-FFF2-40B4-BE49-F238E27FC236}">
                <a16:creationId xmlns:a16="http://schemas.microsoft.com/office/drawing/2014/main" id="{6EBFAA56-E08A-CB4D-83B5-C3ADE95A5CE5}"/>
              </a:ext>
            </a:extLst>
          </p:cNvPr>
          <p:cNvSpPr txBox="1"/>
          <p:nvPr userDrawn="1"/>
        </p:nvSpPr>
        <p:spPr>
          <a:xfrm>
            <a:off x="6286752" y="6623438"/>
            <a:ext cx="3287760" cy="215444"/>
          </a:xfrm>
          <a:prstGeom prst="rect">
            <a:avLst/>
          </a:prstGeom>
          <a:noFill/>
          <a:ln>
            <a:noFill/>
          </a:ln>
        </p:spPr>
        <p:txBody>
          <a:bodyPr wrap="none" lIns="0" rIns="0" rtlCol="0">
            <a:spAutoFit/>
          </a:bodyPr>
          <a:lstStyle/>
          <a:p>
            <a:pPr algn="r"/>
            <a:r>
              <a:rPr kumimoji="0" lang="en-US" altLang="ja-JP" sz="800" dirty="0">
                <a:solidFill>
                  <a:schemeClr val="bg1"/>
                </a:solidFill>
                <a:latin typeface="+mn-lt"/>
                <a:cs typeface="Meiryo UI" pitchFamily="50" charset="-128"/>
              </a:rPr>
              <a:t>© 2022 NTT DATA INSTITUTE OF MANAGEMENT CONSULTING, Inc.</a:t>
            </a:r>
          </a:p>
        </p:txBody>
      </p:sp>
    </p:spTree>
    <p:extLst>
      <p:ext uri="{BB962C8B-B14F-4D97-AF65-F5344CB8AC3E}">
        <p14:creationId xmlns:p14="http://schemas.microsoft.com/office/powerpoint/2010/main" val="345503385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BA_写真あり">
    <p:spTree>
      <p:nvGrpSpPr>
        <p:cNvPr id="1" name=""/>
        <p:cNvGrpSpPr/>
        <p:nvPr/>
      </p:nvGrpSpPr>
      <p:grpSpPr>
        <a:xfrm>
          <a:off x="0" y="0"/>
          <a:ext cx="0" cy="0"/>
          <a:chOff x="0" y="0"/>
          <a:chExt cx="0" cy="0"/>
        </a:xfrm>
      </p:grpSpPr>
      <p:sp>
        <p:nvSpPr>
          <p:cNvPr id="31" name="タイトル 4">
            <a:extLst>
              <a:ext uri="{FF2B5EF4-FFF2-40B4-BE49-F238E27FC236}">
                <a16:creationId xmlns:a16="http://schemas.microsoft.com/office/drawing/2014/main" id="{DAEB2D63-6F42-DE40-80ED-B03614E6EE3B}"/>
              </a:ext>
            </a:extLst>
          </p:cNvPr>
          <p:cNvSpPr>
            <a:spLocks noGrp="1"/>
          </p:cNvSpPr>
          <p:nvPr>
            <p:ph type="title" hasCustomPrompt="1"/>
          </p:nvPr>
        </p:nvSpPr>
        <p:spPr>
          <a:xfrm>
            <a:off x="331788" y="2708276"/>
            <a:ext cx="7177075" cy="325438"/>
          </a:xfrm>
        </p:spPr>
        <p:txBody>
          <a:bodyPr/>
          <a:lstStyle>
            <a:lvl1pPr>
              <a:defRPr>
                <a:solidFill>
                  <a:schemeClr val="tx1"/>
                </a:solidFill>
              </a:defRPr>
            </a:lvl1pPr>
          </a:lstStyle>
          <a:p>
            <a:pPr lvl="0"/>
            <a:r>
              <a:rPr kumimoji="1" lang="ja-JP" altLang="en-US"/>
              <a:t>○○○○御中</a:t>
            </a:r>
          </a:p>
        </p:txBody>
      </p:sp>
      <p:sp>
        <p:nvSpPr>
          <p:cNvPr id="29" name="テキスト プレースホルダー 16">
            <a:extLst>
              <a:ext uri="{FF2B5EF4-FFF2-40B4-BE49-F238E27FC236}">
                <a16:creationId xmlns:a16="http://schemas.microsoft.com/office/drawing/2014/main" id="{626B9BF8-9F92-6F4F-8E20-85EEC8A41651}"/>
              </a:ext>
            </a:extLst>
          </p:cNvPr>
          <p:cNvSpPr>
            <a:spLocks noGrp="1"/>
          </p:cNvSpPr>
          <p:nvPr>
            <p:ph type="body" sz="quarter" idx="12" hasCustomPrompt="1"/>
          </p:nvPr>
        </p:nvSpPr>
        <p:spPr>
          <a:xfrm>
            <a:off x="331490" y="3257650"/>
            <a:ext cx="7177385" cy="1699489"/>
          </a:xfrm>
          <a:prstGeom prst="rect">
            <a:avLst/>
          </a:prstGeom>
        </p:spPr>
        <p:txBody>
          <a:bodyPr lIns="0" rIns="0"/>
          <a:lstStyle>
            <a:lvl1pPr>
              <a:lnSpc>
                <a:spcPct val="120000"/>
              </a:lnSpc>
              <a:defRPr sz="24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p>
        </p:txBody>
      </p:sp>
      <p:sp>
        <p:nvSpPr>
          <p:cNvPr id="30" name="テキスト プレースホルダー 18">
            <a:extLst>
              <a:ext uri="{FF2B5EF4-FFF2-40B4-BE49-F238E27FC236}">
                <a16:creationId xmlns:a16="http://schemas.microsoft.com/office/drawing/2014/main" id="{8E10F5D0-9F6F-6146-9CD1-B36564345522}"/>
              </a:ext>
            </a:extLst>
          </p:cNvPr>
          <p:cNvSpPr>
            <a:spLocks noGrp="1"/>
          </p:cNvSpPr>
          <p:nvPr>
            <p:ph type="body" sz="quarter" idx="13" hasCustomPrompt="1"/>
          </p:nvPr>
        </p:nvSpPr>
        <p:spPr>
          <a:xfrm>
            <a:off x="331491" y="5882358"/>
            <a:ext cx="7177384" cy="786730"/>
          </a:xfrm>
          <a:prstGeom prst="rect">
            <a:avLst/>
          </a:prstGeom>
        </p:spPr>
        <p:txBody>
          <a:bodyPr lIns="0" rIns="0"/>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ja-JP" dirty="0"/>
              <a:t>2022</a:t>
            </a:r>
            <a:r>
              <a:rPr kumimoji="1" lang="ja-JP" altLang="en-US" dirty="0"/>
              <a:t>年 ○月 ○日</a:t>
            </a:r>
          </a:p>
          <a:p>
            <a:pPr lvl="0"/>
            <a:r>
              <a:rPr kumimoji="1" lang="ja-JP" altLang="en-US" dirty="0"/>
              <a:t>株式会社</a:t>
            </a:r>
            <a:r>
              <a:rPr kumimoji="1" lang="en-US" altLang="ja-JP" dirty="0"/>
              <a:t>NTT</a:t>
            </a:r>
            <a:r>
              <a:rPr kumimoji="1" lang="ja-JP" altLang="en-US" dirty="0"/>
              <a:t>データ経営研究所</a:t>
            </a:r>
          </a:p>
          <a:p>
            <a:pPr lvl="0"/>
            <a:r>
              <a:rPr kumimoji="1" lang="ja-JP" altLang="en-US" dirty="0"/>
              <a:t>○○○○○○○○○○○○○○</a:t>
            </a:r>
          </a:p>
        </p:txBody>
      </p:sp>
      <p:pic>
        <p:nvPicPr>
          <p:cNvPr id="12" name="図 11">
            <a:extLst>
              <a:ext uri="{FF2B5EF4-FFF2-40B4-BE49-F238E27FC236}">
                <a16:creationId xmlns:a16="http://schemas.microsoft.com/office/drawing/2014/main" id="{90BAE1D0-B847-E24E-B7DA-8A2D03EFC54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7508874" cy="2403761"/>
          </a:xfrm>
          <a:prstGeom prst="rect">
            <a:avLst/>
          </a:prstGeom>
        </p:spPr>
      </p:pic>
      <p:pic>
        <p:nvPicPr>
          <p:cNvPr id="22" name="図 21">
            <a:extLst>
              <a:ext uri="{FF2B5EF4-FFF2-40B4-BE49-F238E27FC236}">
                <a16:creationId xmlns:a16="http://schemas.microsoft.com/office/drawing/2014/main" id="{9B22D6D9-28B6-F745-BA08-7E7C0B49E1DD}"/>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6305999" y="0"/>
            <a:ext cx="3600000" cy="2403761"/>
          </a:xfrm>
          <a:prstGeom prst="rect">
            <a:avLst/>
          </a:prstGeom>
        </p:spPr>
      </p:pic>
      <p:pic>
        <p:nvPicPr>
          <p:cNvPr id="13" name="図 12">
            <a:extLst>
              <a:ext uri="{FF2B5EF4-FFF2-40B4-BE49-F238E27FC236}">
                <a16:creationId xmlns:a16="http://schemas.microsoft.com/office/drawing/2014/main" id="{8F3E8D9D-42A5-BF4F-9138-FEEE258C77F5}"/>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8020638" y="2640511"/>
            <a:ext cx="1641497" cy="562365"/>
          </a:xfrm>
          <a:prstGeom prst="rect">
            <a:avLst/>
          </a:prstGeom>
        </p:spPr>
      </p:pic>
      <p:sp>
        <p:nvSpPr>
          <p:cNvPr id="27" name="テキスト ボックス 26">
            <a:extLst>
              <a:ext uri="{FF2B5EF4-FFF2-40B4-BE49-F238E27FC236}">
                <a16:creationId xmlns:a16="http://schemas.microsoft.com/office/drawing/2014/main" id="{461D181A-5706-B944-AB69-AC4F76E59775}"/>
              </a:ext>
            </a:extLst>
          </p:cNvPr>
          <p:cNvSpPr txBox="1"/>
          <p:nvPr userDrawn="1"/>
        </p:nvSpPr>
        <p:spPr>
          <a:xfrm>
            <a:off x="10208091" y="2917862"/>
            <a:ext cx="3592650" cy="646331"/>
          </a:xfrm>
          <a:prstGeom prst="rect">
            <a:avLst/>
          </a:prstGeom>
          <a:noFill/>
        </p:spPr>
        <p:txBody>
          <a:bodyPr wrap="none" rtlCol="0">
            <a:spAutoFit/>
          </a:bodyPr>
          <a:lstStyle/>
          <a:p>
            <a:r>
              <a:rPr kumimoji="1" lang="ja-JP" altLang="en-US" sz="1800"/>
              <a:t>サービスロゴを併記する場合はこちらに</a:t>
            </a:r>
            <a:endParaRPr kumimoji="1" lang="en-US" altLang="ja-JP" sz="1800" dirty="0"/>
          </a:p>
          <a:p>
            <a:r>
              <a:rPr kumimoji="1" lang="en-US" altLang="ja-JP" sz="1800" dirty="0"/>
              <a:t>NTTDATA</a:t>
            </a:r>
            <a:r>
              <a:rPr kumimoji="1" lang="ja-JP" altLang="en-US" sz="1800"/>
              <a:t>ロゴと右揃えで配置</a:t>
            </a:r>
            <a:endParaRPr kumimoji="1" lang="en-US" altLang="ja-JP" sz="1800" dirty="0"/>
          </a:p>
        </p:txBody>
      </p:sp>
      <p:cxnSp>
        <p:nvCxnSpPr>
          <p:cNvPr id="25" name="直線矢印コネクタ 24">
            <a:extLst>
              <a:ext uri="{FF2B5EF4-FFF2-40B4-BE49-F238E27FC236}">
                <a16:creationId xmlns:a16="http://schemas.microsoft.com/office/drawing/2014/main" id="{53D17304-2170-3842-81DD-54288DF7E843}"/>
              </a:ext>
            </a:extLst>
          </p:cNvPr>
          <p:cNvCxnSpPr>
            <a:cxnSpLocks/>
          </p:cNvCxnSpPr>
          <p:nvPr userDrawn="1"/>
        </p:nvCxnSpPr>
        <p:spPr>
          <a:xfrm flipH="1">
            <a:off x="10114154" y="3640150"/>
            <a:ext cx="3369962" cy="0"/>
          </a:xfrm>
          <a:prstGeom prst="straightConnector1">
            <a:avLst/>
          </a:prstGeom>
          <a:ln>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E2B104D-7AA8-A44B-BD96-CABEE425E2DC}"/>
              </a:ext>
            </a:extLst>
          </p:cNvPr>
          <p:cNvSpPr txBox="1"/>
          <p:nvPr userDrawn="1"/>
        </p:nvSpPr>
        <p:spPr>
          <a:xfrm>
            <a:off x="10208090" y="3832261"/>
            <a:ext cx="415498" cy="369332"/>
          </a:xfrm>
          <a:prstGeom prst="rect">
            <a:avLst/>
          </a:prstGeom>
          <a:noFill/>
        </p:spPr>
        <p:txBody>
          <a:bodyPr wrap="none" rtlCol="0">
            <a:spAutoFit/>
          </a:bodyPr>
          <a:lstStyle/>
          <a:p>
            <a:r>
              <a:rPr kumimoji="1" lang="ja-JP" altLang="en-US" sz="1800"/>
              <a:t>例</a:t>
            </a:r>
            <a:endParaRPr kumimoji="1" lang="en-US" altLang="ja-JP" sz="1800" dirty="0"/>
          </a:p>
        </p:txBody>
      </p:sp>
      <p:pic>
        <p:nvPicPr>
          <p:cNvPr id="28" name="図 27">
            <a:extLst>
              <a:ext uri="{FF2B5EF4-FFF2-40B4-BE49-F238E27FC236}">
                <a16:creationId xmlns:a16="http://schemas.microsoft.com/office/drawing/2014/main" id="{9CF502A3-4413-4F4C-A78A-4562A5C149EB}"/>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653007" y="3865065"/>
            <a:ext cx="1810479" cy="2758373"/>
          </a:xfrm>
          <a:prstGeom prst="rect">
            <a:avLst/>
          </a:prstGeom>
        </p:spPr>
      </p:pic>
    </p:spTree>
    <p:extLst>
      <p:ext uri="{BB962C8B-B14F-4D97-AF65-F5344CB8AC3E}">
        <p14:creationId xmlns:p14="http://schemas.microsoft.com/office/powerpoint/2010/main" val="209507455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表紙B_写真あり">
    <p:spTree>
      <p:nvGrpSpPr>
        <p:cNvPr id="1" name=""/>
        <p:cNvGrpSpPr/>
        <p:nvPr/>
      </p:nvGrpSpPr>
      <p:grpSpPr>
        <a:xfrm>
          <a:off x="0" y="0"/>
          <a:ext cx="0" cy="0"/>
          <a:chOff x="0" y="0"/>
          <a:chExt cx="0" cy="0"/>
        </a:xfrm>
      </p:grpSpPr>
      <p:sp>
        <p:nvSpPr>
          <p:cNvPr id="35" name="タイトル 4">
            <a:extLst>
              <a:ext uri="{FF2B5EF4-FFF2-40B4-BE49-F238E27FC236}">
                <a16:creationId xmlns:a16="http://schemas.microsoft.com/office/drawing/2014/main" id="{7F7FE76B-2B72-F445-B054-DF922DCFDDAC}"/>
              </a:ext>
            </a:extLst>
          </p:cNvPr>
          <p:cNvSpPr>
            <a:spLocks noGrp="1"/>
          </p:cNvSpPr>
          <p:nvPr>
            <p:ph type="title" hasCustomPrompt="1"/>
          </p:nvPr>
        </p:nvSpPr>
        <p:spPr>
          <a:xfrm>
            <a:off x="331788" y="2708276"/>
            <a:ext cx="7177075" cy="325438"/>
          </a:xfrm>
        </p:spPr>
        <p:txBody>
          <a:bodyPr/>
          <a:lstStyle>
            <a:lvl1pPr>
              <a:defRPr>
                <a:solidFill>
                  <a:schemeClr val="tx1"/>
                </a:solidFill>
              </a:defRPr>
            </a:lvl1pPr>
          </a:lstStyle>
          <a:p>
            <a:pPr lvl="0"/>
            <a:r>
              <a:rPr kumimoji="1" lang="ja-JP" altLang="en-US"/>
              <a:t>○○○○御中</a:t>
            </a:r>
          </a:p>
        </p:txBody>
      </p:sp>
      <p:sp>
        <p:nvSpPr>
          <p:cNvPr id="33" name="テキスト プレースホルダー 16">
            <a:extLst>
              <a:ext uri="{FF2B5EF4-FFF2-40B4-BE49-F238E27FC236}">
                <a16:creationId xmlns:a16="http://schemas.microsoft.com/office/drawing/2014/main" id="{E3237D89-4FFD-9645-82EF-42AE21A32150}"/>
              </a:ext>
            </a:extLst>
          </p:cNvPr>
          <p:cNvSpPr>
            <a:spLocks noGrp="1"/>
          </p:cNvSpPr>
          <p:nvPr>
            <p:ph type="body" sz="quarter" idx="12" hasCustomPrompt="1"/>
          </p:nvPr>
        </p:nvSpPr>
        <p:spPr>
          <a:xfrm>
            <a:off x="331490" y="3257650"/>
            <a:ext cx="7177385" cy="1699489"/>
          </a:xfrm>
          <a:prstGeom prst="rect">
            <a:avLst/>
          </a:prstGeom>
        </p:spPr>
        <p:txBody>
          <a:bodyPr lIns="0" rIns="0"/>
          <a:lstStyle>
            <a:lvl1pPr>
              <a:lnSpc>
                <a:spcPct val="120000"/>
              </a:lnSpc>
              <a:defRPr sz="24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p>
        </p:txBody>
      </p:sp>
      <p:sp>
        <p:nvSpPr>
          <p:cNvPr id="34" name="テキスト プレースホルダー 18">
            <a:extLst>
              <a:ext uri="{FF2B5EF4-FFF2-40B4-BE49-F238E27FC236}">
                <a16:creationId xmlns:a16="http://schemas.microsoft.com/office/drawing/2014/main" id="{CC5E5581-933D-AE49-AF30-8BD9F0C44292}"/>
              </a:ext>
            </a:extLst>
          </p:cNvPr>
          <p:cNvSpPr>
            <a:spLocks noGrp="1"/>
          </p:cNvSpPr>
          <p:nvPr>
            <p:ph type="body" sz="quarter" idx="13" hasCustomPrompt="1"/>
          </p:nvPr>
        </p:nvSpPr>
        <p:spPr>
          <a:xfrm>
            <a:off x="331491" y="5882358"/>
            <a:ext cx="7177384" cy="786730"/>
          </a:xfrm>
          <a:prstGeom prst="rect">
            <a:avLst/>
          </a:prstGeom>
        </p:spPr>
        <p:txBody>
          <a:bodyPr lIns="0" rIns="0"/>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ja-JP" dirty="0"/>
              <a:t>2022</a:t>
            </a:r>
            <a:r>
              <a:rPr kumimoji="1" lang="ja-JP" altLang="en-US" dirty="0"/>
              <a:t>年 ○月 ○日</a:t>
            </a:r>
          </a:p>
          <a:p>
            <a:pPr lvl="0"/>
            <a:r>
              <a:rPr kumimoji="1" lang="ja-JP" altLang="en-US" dirty="0"/>
              <a:t>株式会社</a:t>
            </a:r>
            <a:r>
              <a:rPr kumimoji="1" lang="en-US" altLang="ja-JP" dirty="0"/>
              <a:t>NTT</a:t>
            </a:r>
            <a:r>
              <a:rPr kumimoji="1" lang="ja-JP" altLang="en-US" dirty="0"/>
              <a:t>データ経営研究所</a:t>
            </a:r>
          </a:p>
          <a:p>
            <a:pPr lvl="0"/>
            <a:r>
              <a:rPr kumimoji="1" lang="ja-JP" altLang="en-US" dirty="0"/>
              <a:t>○○○○○○○○○○○○○○</a:t>
            </a:r>
          </a:p>
        </p:txBody>
      </p:sp>
      <p:sp>
        <p:nvSpPr>
          <p:cNvPr id="8" name="テキスト ボックス 7">
            <a:extLst>
              <a:ext uri="{FF2B5EF4-FFF2-40B4-BE49-F238E27FC236}">
                <a16:creationId xmlns:a16="http://schemas.microsoft.com/office/drawing/2014/main" id="{F7A1702F-4C57-DD46-98F4-7CDB41BF734A}"/>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357766170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表紙C_写真あり">
    <p:bg>
      <p:bgPr>
        <a:solidFill>
          <a:schemeClr val="accent2"/>
        </a:solidFill>
        <a:effectLst/>
      </p:bgPr>
    </p:bg>
    <p:spTree>
      <p:nvGrpSpPr>
        <p:cNvPr id="1" name=""/>
        <p:cNvGrpSpPr/>
        <p:nvPr/>
      </p:nvGrpSpPr>
      <p:grpSpPr>
        <a:xfrm>
          <a:off x="0" y="0"/>
          <a:ext cx="0" cy="0"/>
          <a:chOff x="0" y="0"/>
          <a:chExt cx="0" cy="0"/>
        </a:xfrm>
      </p:grpSpPr>
      <p:sp>
        <p:nvSpPr>
          <p:cNvPr id="35" name="タイトル 4">
            <a:extLst>
              <a:ext uri="{FF2B5EF4-FFF2-40B4-BE49-F238E27FC236}">
                <a16:creationId xmlns:a16="http://schemas.microsoft.com/office/drawing/2014/main" id="{3BC5E597-0591-1E48-B456-49696C2C1E9B}"/>
              </a:ext>
            </a:extLst>
          </p:cNvPr>
          <p:cNvSpPr>
            <a:spLocks noGrp="1"/>
          </p:cNvSpPr>
          <p:nvPr>
            <p:ph type="title" hasCustomPrompt="1"/>
          </p:nvPr>
        </p:nvSpPr>
        <p:spPr>
          <a:xfrm>
            <a:off x="331788" y="2708276"/>
            <a:ext cx="7177075" cy="325438"/>
          </a:xfrm>
        </p:spPr>
        <p:txBody>
          <a:bodyPr/>
          <a:lstStyle>
            <a:lvl1pPr>
              <a:defRPr>
                <a:solidFill>
                  <a:schemeClr val="bg1"/>
                </a:solidFill>
              </a:defRPr>
            </a:lvl1pPr>
          </a:lstStyle>
          <a:p>
            <a:pPr lvl="0"/>
            <a:r>
              <a:rPr kumimoji="1" lang="ja-JP" altLang="en-US"/>
              <a:t>○○○○御中</a:t>
            </a:r>
          </a:p>
        </p:txBody>
      </p:sp>
      <p:sp>
        <p:nvSpPr>
          <p:cNvPr id="33" name="テキスト プレースホルダー 16">
            <a:extLst>
              <a:ext uri="{FF2B5EF4-FFF2-40B4-BE49-F238E27FC236}">
                <a16:creationId xmlns:a16="http://schemas.microsoft.com/office/drawing/2014/main" id="{EACB12DF-D76D-C743-AED2-AEC0EF2804E9}"/>
              </a:ext>
            </a:extLst>
          </p:cNvPr>
          <p:cNvSpPr>
            <a:spLocks noGrp="1"/>
          </p:cNvSpPr>
          <p:nvPr>
            <p:ph type="body" sz="quarter" idx="12" hasCustomPrompt="1"/>
          </p:nvPr>
        </p:nvSpPr>
        <p:spPr>
          <a:xfrm>
            <a:off x="331490" y="3257650"/>
            <a:ext cx="7177385" cy="1699489"/>
          </a:xfrm>
          <a:prstGeom prst="rect">
            <a:avLst/>
          </a:prstGeom>
        </p:spPr>
        <p:txBody>
          <a:bodyPr lIns="0" rIns="0"/>
          <a:lstStyle>
            <a:lvl1pPr>
              <a:lnSpc>
                <a:spcPct val="120000"/>
              </a:lnSpc>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p>
        </p:txBody>
      </p:sp>
      <p:sp>
        <p:nvSpPr>
          <p:cNvPr id="34" name="テキスト プレースホルダー 18">
            <a:extLst>
              <a:ext uri="{FF2B5EF4-FFF2-40B4-BE49-F238E27FC236}">
                <a16:creationId xmlns:a16="http://schemas.microsoft.com/office/drawing/2014/main" id="{15C87D92-2797-9949-BDA3-74353F8FF1DB}"/>
              </a:ext>
            </a:extLst>
          </p:cNvPr>
          <p:cNvSpPr>
            <a:spLocks noGrp="1"/>
          </p:cNvSpPr>
          <p:nvPr>
            <p:ph type="body" sz="quarter" idx="13" hasCustomPrompt="1"/>
          </p:nvPr>
        </p:nvSpPr>
        <p:spPr>
          <a:xfrm>
            <a:off x="331491" y="5882358"/>
            <a:ext cx="7177384" cy="786730"/>
          </a:xfrm>
          <a:prstGeom prst="rect">
            <a:avLst/>
          </a:prstGeom>
        </p:spPr>
        <p:txBody>
          <a:bodyPr lIns="0" rIns="0"/>
          <a:lstStyle>
            <a:lvl1pPr>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ja-JP" dirty="0"/>
              <a:t>2022</a:t>
            </a:r>
            <a:r>
              <a:rPr kumimoji="1" lang="ja-JP" altLang="en-US" dirty="0"/>
              <a:t>年 ○月 ○日</a:t>
            </a:r>
          </a:p>
          <a:p>
            <a:pPr lvl="0"/>
            <a:r>
              <a:rPr kumimoji="1" lang="ja-JP" altLang="en-US" dirty="0"/>
              <a:t>株式会社</a:t>
            </a:r>
            <a:r>
              <a:rPr kumimoji="1" lang="en-US" altLang="ja-JP" dirty="0"/>
              <a:t>NTT</a:t>
            </a:r>
            <a:r>
              <a:rPr kumimoji="1" lang="ja-JP" altLang="en-US" dirty="0"/>
              <a:t>データ経営研究所</a:t>
            </a:r>
          </a:p>
          <a:p>
            <a:pPr lvl="0"/>
            <a:r>
              <a:rPr kumimoji="1" lang="ja-JP" altLang="en-US" dirty="0"/>
              <a:t>○○○○○○○○○○○○○○</a:t>
            </a:r>
          </a:p>
        </p:txBody>
      </p:sp>
      <p:pic>
        <p:nvPicPr>
          <p:cNvPr id="13" name="図 12">
            <a:extLst>
              <a:ext uri="{FF2B5EF4-FFF2-40B4-BE49-F238E27FC236}">
                <a16:creationId xmlns:a16="http://schemas.microsoft.com/office/drawing/2014/main" id="{5B390AF8-CEC7-824F-B832-F1AB05C30A6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7508874" cy="2403761"/>
          </a:xfrm>
          <a:prstGeom prst="rect">
            <a:avLst/>
          </a:prstGeom>
        </p:spPr>
      </p:pic>
      <p:pic>
        <p:nvPicPr>
          <p:cNvPr id="15" name="図 14">
            <a:extLst>
              <a:ext uri="{FF2B5EF4-FFF2-40B4-BE49-F238E27FC236}">
                <a16:creationId xmlns:a16="http://schemas.microsoft.com/office/drawing/2014/main" id="{D0048547-20D1-A14A-880B-F7B64D9F5DA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06000" y="0"/>
            <a:ext cx="3600000" cy="2403761"/>
          </a:xfrm>
          <a:prstGeom prst="rect">
            <a:avLst/>
          </a:prstGeom>
        </p:spPr>
      </p:pic>
      <p:pic>
        <p:nvPicPr>
          <p:cNvPr id="14" name="図 13">
            <a:extLst>
              <a:ext uri="{FF2B5EF4-FFF2-40B4-BE49-F238E27FC236}">
                <a16:creationId xmlns:a16="http://schemas.microsoft.com/office/drawing/2014/main" id="{AD77AE2A-F8CF-1F4E-99C5-6DC82B91D27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8020638" y="2640140"/>
            <a:ext cx="1641498" cy="563107"/>
          </a:xfrm>
          <a:prstGeom prst="rect">
            <a:avLst/>
          </a:prstGeom>
        </p:spPr>
      </p:pic>
      <p:sp>
        <p:nvSpPr>
          <p:cNvPr id="32" name="テキスト ボックス 31">
            <a:extLst>
              <a:ext uri="{FF2B5EF4-FFF2-40B4-BE49-F238E27FC236}">
                <a16:creationId xmlns:a16="http://schemas.microsoft.com/office/drawing/2014/main" id="{F0BD5EEB-B096-434B-8568-E6237E37BBAF}"/>
              </a:ext>
            </a:extLst>
          </p:cNvPr>
          <p:cNvSpPr txBox="1"/>
          <p:nvPr userDrawn="1"/>
        </p:nvSpPr>
        <p:spPr>
          <a:xfrm>
            <a:off x="6286752" y="6623438"/>
            <a:ext cx="3287760" cy="215444"/>
          </a:xfrm>
          <a:prstGeom prst="rect">
            <a:avLst/>
          </a:prstGeom>
          <a:noFill/>
          <a:ln>
            <a:noFill/>
          </a:ln>
        </p:spPr>
        <p:txBody>
          <a:bodyPr wrap="none" lIns="0" rIns="0" rtlCol="0">
            <a:spAutoFit/>
          </a:bodyPr>
          <a:lstStyle/>
          <a:p>
            <a:pPr algn="r"/>
            <a:r>
              <a:rPr kumimoji="0" lang="en-US" altLang="ja-JP" sz="800" dirty="0">
                <a:solidFill>
                  <a:schemeClr val="bg1"/>
                </a:solidFill>
                <a:latin typeface="+mn-lt"/>
                <a:cs typeface="Meiryo UI" pitchFamily="50" charset="-128"/>
              </a:rPr>
              <a:t>© 2022 NTT DATA INSTITUTE OF MANAGEMENT CONSULTING, Inc.</a:t>
            </a:r>
          </a:p>
        </p:txBody>
      </p:sp>
      <p:sp>
        <p:nvSpPr>
          <p:cNvPr id="29" name="テキスト ボックス 28">
            <a:extLst>
              <a:ext uri="{FF2B5EF4-FFF2-40B4-BE49-F238E27FC236}">
                <a16:creationId xmlns:a16="http://schemas.microsoft.com/office/drawing/2014/main" id="{248F1E09-51F1-134B-9292-4A242E2CDBCC}"/>
              </a:ext>
            </a:extLst>
          </p:cNvPr>
          <p:cNvSpPr txBox="1"/>
          <p:nvPr userDrawn="1"/>
        </p:nvSpPr>
        <p:spPr>
          <a:xfrm>
            <a:off x="10208091" y="2917862"/>
            <a:ext cx="3592650" cy="646331"/>
          </a:xfrm>
          <a:prstGeom prst="rect">
            <a:avLst/>
          </a:prstGeom>
          <a:noFill/>
        </p:spPr>
        <p:txBody>
          <a:bodyPr wrap="none" rtlCol="0">
            <a:spAutoFit/>
          </a:bodyPr>
          <a:lstStyle/>
          <a:p>
            <a:r>
              <a:rPr kumimoji="1" lang="ja-JP" altLang="en-US" sz="1800"/>
              <a:t>サービスロゴを併記する場合はこちらに</a:t>
            </a:r>
            <a:endParaRPr kumimoji="1" lang="en-US" altLang="ja-JP" sz="1800" dirty="0"/>
          </a:p>
          <a:p>
            <a:r>
              <a:rPr kumimoji="1" lang="en-US" altLang="ja-JP" sz="1800" dirty="0"/>
              <a:t>NTTDATA</a:t>
            </a:r>
            <a:r>
              <a:rPr kumimoji="1" lang="ja-JP" altLang="en-US" sz="1800"/>
              <a:t>ロゴと右揃えで配置</a:t>
            </a:r>
            <a:endParaRPr kumimoji="1" lang="en-US" altLang="ja-JP" sz="1800" dirty="0"/>
          </a:p>
        </p:txBody>
      </p:sp>
      <p:cxnSp>
        <p:nvCxnSpPr>
          <p:cNvPr id="27" name="直線矢印コネクタ 26">
            <a:extLst>
              <a:ext uri="{FF2B5EF4-FFF2-40B4-BE49-F238E27FC236}">
                <a16:creationId xmlns:a16="http://schemas.microsoft.com/office/drawing/2014/main" id="{6923F4F4-AA5D-CA49-AD92-0C098F193A58}"/>
              </a:ext>
            </a:extLst>
          </p:cNvPr>
          <p:cNvCxnSpPr>
            <a:cxnSpLocks/>
          </p:cNvCxnSpPr>
          <p:nvPr userDrawn="1"/>
        </p:nvCxnSpPr>
        <p:spPr>
          <a:xfrm flipH="1">
            <a:off x="10114154" y="3640150"/>
            <a:ext cx="3369962" cy="0"/>
          </a:xfrm>
          <a:prstGeom prst="straightConnector1">
            <a:avLst/>
          </a:prstGeom>
          <a:ln>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486344C5-5736-B340-AE6F-C527DB55A1FE}"/>
              </a:ext>
            </a:extLst>
          </p:cNvPr>
          <p:cNvSpPr txBox="1"/>
          <p:nvPr userDrawn="1"/>
        </p:nvSpPr>
        <p:spPr>
          <a:xfrm>
            <a:off x="10208090" y="3832261"/>
            <a:ext cx="415498" cy="369332"/>
          </a:xfrm>
          <a:prstGeom prst="rect">
            <a:avLst/>
          </a:prstGeom>
          <a:noFill/>
        </p:spPr>
        <p:txBody>
          <a:bodyPr wrap="none" rtlCol="0">
            <a:spAutoFit/>
          </a:bodyPr>
          <a:lstStyle/>
          <a:p>
            <a:r>
              <a:rPr kumimoji="1" lang="ja-JP" altLang="en-US" sz="1800"/>
              <a:t>例</a:t>
            </a:r>
            <a:endParaRPr kumimoji="1" lang="en-US" altLang="ja-JP" sz="1800" dirty="0"/>
          </a:p>
        </p:txBody>
      </p:sp>
      <p:pic>
        <p:nvPicPr>
          <p:cNvPr id="30" name="図 29">
            <a:extLst>
              <a:ext uri="{FF2B5EF4-FFF2-40B4-BE49-F238E27FC236}">
                <a16:creationId xmlns:a16="http://schemas.microsoft.com/office/drawing/2014/main" id="{BB058353-6D31-6F47-9883-33F6B1EEE8A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653007" y="3865065"/>
            <a:ext cx="1810479" cy="2758373"/>
          </a:xfrm>
          <a:prstGeom prst="rect">
            <a:avLst/>
          </a:prstGeom>
        </p:spPr>
      </p:pic>
    </p:spTree>
    <p:extLst>
      <p:ext uri="{BB962C8B-B14F-4D97-AF65-F5344CB8AC3E}">
        <p14:creationId xmlns:p14="http://schemas.microsoft.com/office/powerpoint/2010/main" val="389765520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目次A">
    <p:bg>
      <p:bgRef idx="1001">
        <a:schemeClr val="bg1"/>
      </p:bgRef>
    </p:bg>
    <p:spTree>
      <p:nvGrpSpPr>
        <p:cNvPr id="1" name=""/>
        <p:cNvGrpSpPr/>
        <p:nvPr/>
      </p:nvGrpSpPr>
      <p:grpSpPr>
        <a:xfrm>
          <a:off x="0" y="0"/>
          <a:ext cx="0" cy="0"/>
          <a:chOff x="0" y="0"/>
          <a:chExt cx="0" cy="0"/>
        </a:xfrm>
      </p:grpSpPr>
      <p:sp>
        <p:nvSpPr>
          <p:cNvPr id="16" name="タイトル 1">
            <a:extLst>
              <a:ext uri="{FF2B5EF4-FFF2-40B4-BE49-F238E27FC236}">
                <a16:creationId xmlns:a16="http://schemas.microsoft.com/office/drawing/2014/main" id="{BBAE3FA2-1464-6D4B-8787-C48A0BC48186}"/>
              </a:ext>
            </a:extLst>
          </p:cNvPr>
          <p:cNvSpPr>
            <a:spLocks noGrp="1"/>
          </p:cNvSpPr>
          <p:nvPr>
            <p:ph type="title" hasCustomPrompt="1"/>
          </p:nvPr>
        </p:nvSpPr>
        <p:spPr>
          <a:xfrm>
            <a:off x="331491" y="164693"/>
            <a:ext cx="7321847" cy="412538"/>
          </a:xfrm>
        </p:spPr>
        <p:txBody>
          <a:bodyPr/>
          <a:lstStyle>
            <a:lvl1pPr>
              <a:defRPr>
                <a:solidFill>
                  <a:schemeClr val="tx1"/>
                </a:solidFill>
              </a:defRPr>
            </a:lvl1pPr>
          </a:lstStyle>
          <a:p>
            <a:r>
              <a:rPr kumimoji="1" lang="ja-JP" altLang="en-US"/>
              <a:t>目次</a:t>
            </a:r>
          </a:p>
        </p:txBody>
      </p:sp>
      <p:sp>
        <p:nvSpPr>
          <p:cNvPr id="17" name="テキスト プレースホルダー 4">
            <a:extLst>
              <a:ext uri="{FF2B5EF4-FFF2-40B4-BE49-F238E27FC236}">
                <a16:creationId xmlns:a16="http://schemas.microsoft.com/office/drawing/2014/main" id="{BD1CB523-85FF-A047-8B9B-84BA47FE1D38}"/>
              </a:ext>
            </a:extLst>
          </p:cNvPr>
          <p:cNvSpPr>
            <a:spLocks noGrp="1"/>
          </p:cNvSpPr>
          <p:nvPr>
            <p:ph type="body" sz="quarter" idx="10"/>
          </p:nvPr>
        </p:nvSpPr>
        <p:spPr>
          <a:xfrm>
            <a:off x="331491" y="692150"/>
            <a:ext cx="7321847" cy="5797550"/>
          </a:xfrm>
          <a:prstGeom prst="rect">
            <a:avLst/>
          </a:prstGeom>
        </p:spPr>
        <p:txBody>
          <a:bodyPr/>
          <a:lstStyle>
            <a:lvl1pPr>
              <a:defRPr>
                <a:solidFill>
                  <a:schemeClr val="tx1"/>
                </a:solidFill>
                <a:latin typeface="+mn-ea"/>
                <a:ea typeface="+mn-ea"/>
              </a:defRPr>
            </a:lvl1pPr>
            <a:lvl2pPr>
              <a:defRPr>
                <a:solidFill>
                  <a:schemeClr val="tx1"/>
                </a:solidFill>
                <a:latin typeface="+mn-ea"/>
                <a:ea typeface="+mn-ea"/>
              </a:defRPr>
            </a:lvl2pPr>
            <a:lvl3pPr>
              <a:defRPr>
                <a:solidFill>
                  <a:schemeClr val="tx1"/>
                </a:solidFill>
                <a:latin typeface="+mn-ea"/>
                <a:ea typeface="+mn-ea"/>
              </a:defRPr>
            </a:lvl3pPr>
            <a:lvl4pPr>
              <a:defRPr>
                <a:solidFill>
                  <a:schemeClr val="tx1"/>
                </a:solidFill>
                <a:latin typeface="+mn-ea"/>
                <a:ea typeface="+mn-ea"/>
              </a:defRPr>
            </a:lvl4pPr>
            <a:lvl5pPr>
              <a:defRPr>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3" name="正方形/長方形 12">
            <a:extLst>
              <a:ext uri="{FF2B5EF4-FFF2-40B4-BE49-F238E27FC236}">
                <a16:creationId xmlns:a16="http://schemas.microsoft.com/office/drawing/2014/main" id="{E70671B4-D85D-B14E-82F8-9CF01FC6EE18}"/>
              </a:ext>
            </a:extLst>
          </p:cNvPr>
          <p:cNvSpPr/>
          <p:nvPr userDrawn="1"/>
        </p:nvSpPr>
        <p:spPr>
          <a:xfrm>
            <a:off x="7820324" y="0"/>
            <a:ext cx="208567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solidFill>
                <a:schemeClr val="accent2"/>
              </a:solidFill>
            </a:endParaRPr>
          </a:p>
        </p:txBody>
      </p:sp>
      <p:pic>
        <p:nvPicPr>
          <p:cNvPr id="14" name="図 13">
            <a:extLst>
              <a:ext uri="{FF2B5EF4-FFF2-40B4-BE49-F238E27FC236}">
                <a16:creationId xmlns:a16="http://schemas.microsoft.com/office/drawing/2014/main" id="{A286677C-676D-0D49-B2C4-56A70ECBA09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820324" y="4772324"/>
            <a:ext cx="2085676" cy="2085676"/>
          </a:xfrm>
          <a:prstGeom prst="rect">
            <a:avLst/>
          </a:prstGeom>
        </p:spPr>
      </p:pic>
      <p:pic>
        <p:nvPicPr>
          <p:cNvPr id="15" name="図 14">
            <a:extLst>
              <a:ext uri="{FF2B5EF4-FFF2-40B4-BE49-F238E27FC236}">
                <a16:creationId xmlns:a16="http://schemas.microsoft.com/office/drawing/2014/main" id="{6C244BF9-F7CF-7840-8844-2E7ED6175FA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cxnSp>
        <p:nvCxnSpPr>
          <p:cNvPr id="18" name="直線コネクタ 17">
            <a:extLst>
              <a:ext uri="{FF2B5EF4-FFF2-40B4-BE49-F238E27FC236}">
                <a16:creationId xmlns:a16="http://schemas.microsoft.com/office/drawing/2014/main" id="{A5F39659-31BA-3444-83B8-D09F59133F19}"/>
              </a:ext>
            </a:extLst>
          </p:cNvPr>
          <p:cNvCxnSpPr>
            <a:cxnSpLocks/>
          </p:cNvCxnSpPr>
          <p:nvPr userDrawn="1"/>
        </p:nvCxnSpPr>
        <p:spPr>
          <a:xfrm>
            <a:off x="9083638" y="6597650"/>
            <a:ext cx="0" cy="26035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9C329398-3F3A-E64B-A959-DAA180CE3F5C}"/>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tx1"/>
                </a:solidFill>
                <a:latin typeface="+mn-lt"/>
              </a:rPr>
              <a:pPr algn="r"/>
              <a:t>‹#›</a:t>
            </a:fld>
            <a:endParaRPr kumimoji="0" lang="en-US" altLang="ja-JP" sz="1100" dirty="0">
              <a:solidFill>
                <a:schemeClr val="tx1"/>
              </a:solidFill>
              <a:latin typeface="+mn-lt"/>
              <a:cs typeface="Meiryo UI" pitchFamily="50" charset="-128"/>
            </a:endParaRPr>
          </a:p>
        </p:txBody>
      </p:sp>
    </p:spTree>
    <p:extLst>
      <p:ext uri="{BB962C8B-B14F-4D97-AF65-F5344CB8AC3E}">
        <p14:creationId xmlns:p14="http://schemas.microsoft.com/office/powerpoint/2010/main" val="35868932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目次B">
    <p:bg>
      <p:bgRef idx="1001">
        <a:schemeClr val="bg1"/>
      </p:bgRef>
    </p:bg>
    <p:spTree>
      <p:nvGrpSpPr>
        <p:cNvPr id="1" name=""/>
        <p:cNvGrpSpPr/>
        <p:nvPr/>
      </p:nvGrpSpPr>
      <p:grpSpPr>
        <a:xfrm>
          <a:off x="0" y="0"/>
          <a:ext cx="0" cy="0"/>
          <a:chOff x="0" y="0"/>
          <a:chExt cx="0" cy="0"/>
        </a:xfrm>
      </p:grpSpPr>
      <p:sp>
        <p:nvSpPr>
          <p:cNvPr id="17" name="タイトル 1">
            <a:extLst>
              <a:ext uri="{FF2B5EF4-FFF2-40B4-BE49-F238E27FC236}">
                <a16:creationId xmlns:a16="http://schemas.microsoft.com/office/drawing/2014/main" id="{E6701CD2-677C-D142-82A1-12E0EBA9A65F}"/>
              </a:ext>
            </a:extLst>
          </p:cNvPr>
          <p:cNvSpPr>
            <a:spLocks noGrp="1"/>
          </p:cNvSpPr>
          <p:nvPr>
            <p:ph type="title" hasCustomPrompt="1"/>
          </p:nvPr>
        </p:nvSpPr>
        <p:spPr>
          <a:xfrm>
            <a:off x="331491" y="164693"/>
            <a:ext cx="7321847" cy="412538"/>
          </a:xfrm>
        </p:spPr>
        <p:txBody>
          <a:bodyPr/>
          <a:lstStyle>
            <a:lvl1pPr>
              <a:defRPr>
                <a:solidFill>
                  <a:schemeClr val="tx1"/>
                </a:solidFill>
              </a:defRPr>
            </a:lvl1pPr>
          </a:lstStyle>
          <a:p>
            <a:r>
              <a:rPr kumimoji="1" lang="ja-JP" altLang="en-US"/>
              <a:t>目次</a:t>
            </a:r>
          </a:p>
        </p:txBody>
      </p:sp>
      <p:sp>
        <p:nvSpPr>
          <p:cNvPr id="18" name="テキスト プレースホルダー 4">
            <a:extLst>
              <a:ext uri="{FF2B5EF4-FFF2-40B4-BE49-F238E27FC236}">
                <a16:creationId xmlns:a16="http://schemas.microsoft.com/office/drawing/2014/main" id="{570EBE81-ADFD-9E45-9FD9-FE2272EDCA88}"/>
              </a:ext>
            </a:extLst>
          </p:cNvPr>
          <p:cNvSpPr>
            <a:spLocks noGrp="1"/>
          </p:cNvSpPr>
          <p:nvPr>
            <p:ph type="body" sz="quarter" idx="10"/>
          </p:nvPr>
        </p:nvSpPr>
        <p:spPr>
          <a:xfrm>
            <a:off x="331491" y="692150"/>
            <a:ext cx="7321847" cy="5797550"/>
          </a:xfrm>
          <a:prstGeom prst="rect">
            <a:avLst/>
          </a:prstGeom>
        </p:spPr>
        <p:txBody>
          <a:bodyPr/>
          <a:lstStyle>
            <a:lvl1pPr>
              <a:defRPr>
                <a:solidFill>
                  <a:schemeClr val="tx1"/>
                </a:solidFill>
                <a:latin typeface="+mn-ea"/>
                <a:ea typeface="+mn-ea"/>
              </a:defRPr>
            </a:lvl1pPr>
            <a:lvl2pPr>
              <a:defRPr>
                <a:solidFill>
                  <a:schemeClr val="tx1"/>
                </a:solidFill>
                <a:latin typeface="+mn-ea"/>
                <a:ea typeface="+mn-ea"/>
              </a:defRPr>
            </a:lvl2pPr>
            <a:lvl3pPr>
              <a:defRPr>
                <a:solidFill>
                  <a:schemeClr val="tx1"/>
                </a:solidFill>
                <a:latin typeface="+mn-ea"/>
                <a:ea typeface="+mn-ea"/>
              </a:defRPr>
            </a:lvl3pPr>
            <a:lvl4pPr>
              <a:defRPr>
                <a:solidFill>
                  <a:schemeClr val="tx1"/>
                </a:solidFill>
                <a:latin typeface="+mn-ea"/>
                <a:ea typeface="+mn-ea"/>
              </a:defRPr>
            </a:lvl4pPr>
            <a:lvl5pPr>
              <a:defRPr>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3" name="テキスト ボックス 22">
            <a:extLst>
              <a:ext uri="{FF2B5EF4-FFF2-40B4-BE49-F238E27FC236}">
                <a16:creationId xmlns:a16="http://schemas.microsoft.com/office/drawing/2014/main" id="{F7A1702F-4C57-DD46-98F4-7CDB41BF734A}"/>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175554636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次C">
    <p:bg>
      <p:bgPr>
        <a:solidFill>
          <a:schemeClr val="accent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51DA0-E136-254B-9C8E-DD3202B3BA8F}"/>
              </a:ext>
            </a:extLst>
          </p:cNvPr>
          <p:cNvSpPr>
            <a:spLocks noGrp="1"/>
          </p:cNvSpPr>
          <p:nvPr>
            <p:ph type="title" hasCustomPrompt="1"/>
          </p:nvPr>
        </p:nvSpPr>
        <p:spPr>
          <a:xfrm>
            <a:off x="331491" y="164693"/>
            <a:ext cx="7321847" cy="412538"/>
          </a:xfrm>
        </p:spPr>
        <p:txBody>
          <a:bodyPr/>
          <a:lstStyle>
            <a:lvl1pPr>
              <a:defRPr>
                <a:solidFill>
                  <a:schemeClr val="bg1"/>
                </a:solidFill>
              </a:defRPr>
            </a:lvl1pPr>
          </a:lstStyle>
          <a:p>
            <a:r>
              <a:rPr kumimoji="1" lang="ja-JP" altLang="en-US"/>
              <a:t>目次</a:t>
            </a:r>
          </a:p>
        </p:txBody>
      </p:sp>
      <p:sp>
        <p:nvSpPr>
          <p:cNvPr id="5" name="テキスト プレースホルダー 4">
            <a:extLst>
              <a:ext uri="{FF2B5EF4-FFF2-40B4-BE49-F238E27FC236}">
                <a16:creationId xmlns:a16="http://schemas.microsoft.com/office/drawing/2014/main" id="{FB808FD6-AE48-AF47-931E-E220778DFFFE}"/>
              </a:ext>
            </a:extLst>
          </p:cNvPr>
          <p:cNvSpPr>
            <a:spLocks noGrp="1"/>
          </p:cNvSpPr>
          <p:nvPr>
            <p:ph type="body" sz="quarter" idx="10"/>
          </p:nvPr>
        </p:nvSpPr>
        <p:spPr>
          <a:xfrm>
            <a:off x="331491" y="692150"/>
            <a:ext cx="7321847" cy="5797550"/>
          </a:xfrm>
          <a:prstGeom prst="rect">
            <a:avLst/>
          </a:prstGeom>
        </p:spPr>
        <p:txBody>
          <a:bodyPr/>
          <a:lstStyle>
            <a:lvl1pPr>
              <a:defRPr>
                <a:solidFill>
                  <a:schemeClr val="bg1"/>
                </a:solidFill>
                <a:latin typeface="+mn-ea"/>
                <a:ea typeface="+mn-ea"/>
              </a:defRPr>
            </a:lvl1pPr>
            <a:lvl2pPr>
              <a:defRPr>
                <a:solidFill>
                  <a:schemeClr val="bg1"/>
                </a:solidFill>
                <a:latin typeface="+mn-ea"/>
                <a:ea typeface="+mn-ea"/>
              </a:defRPr>
            </a:lvl2pPr>
            <a:lvl3pPr>
              <a:defRPr>
                <a:solidFill>
                  <a:schemeClr val="bg1"/>
                </a:solidFill>
                <a:latin typeface="+mn-ea"/>
                <a:ea typeface="+mn-ea"/>
              </a:defRPr>
            </a:lvl3pPr>
            <a:lvl4pPr>
              <a:defRPr>
                <a:solidFill>
                  <a:schemeClr val="bg1"/>
                </a:solidFill>
                <a:latin typeface="+mn-ea"/>
                <a:ea typeface="+mn-ea"/>
              </a:defRPr>
            </a:lvl4pPr>
            <a:lvl5pPr>
              <a:defRPr>
                <a:solidFill>
                  <a:schemeClr val="bg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正方形/長方形 10">
            <a:extLst>
              <a:ext uri="{FF2B5EF4-FFF2-40B4-BE49-F238E27FC236}">
                <a16:creationId xmlns:a16="http://schemas.microsoft.com/office/drawing/2014/main" id="{3687A8B2-9E93-354F-B8D1-B6B918CEA90A}"/>
              </a:ext>
            </a:extLst>
          </p:cNvPr>
          <p:cNvSpPr/>
          <p:nvPr userDrawn="1"/>
        </p:nvSpPr>
        <p:spPr>
          <a:xfrm>
            <a:off x="7820324" y="0"/>
            <a:ext cx="2085676" cy="6858000"/>
          </a:xfrm>
          <a:prstGeom prst="rect">
            <a:avLst/>
          </a:prstGeom>
          <a:solidFill>
            <a:srgbClr val="3B486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solidFill>
                <a:schemeClr val="accent2"/>
              </a:solidFill>
            </a:endParaRPr>
          </a:p>
        </p:txBody>
      </p:sp>
      <p:pic>
        <p:nvPicPr>
          <p:cNvPr id="7" name="図 6">
            <a:extLst>
              <a:ext uri="{FF2B5EF4-FFF2-40B4-BE49-F238E27FC236}">
                <a16:creationId xmlns:a16="http://schemas.microsoft.com/office/drawing/2014/main" id="{F8B9B30C-B4CC-7748-A83A-F9E76473878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20324" y="4772324"/>
            <a:ext cx="2085676" cy="2085676"/>
          </a:xfrm>
          <a:prstGeom prst="rect">
            <a:avLst/>
          </a:prstGeom>
        </p:spPr>
      </p:pic>
      <p:sp>
        <p:nvSpPr>
          <p:cNvPr id="29" name="テキスト ボックス 28">
            <a:extLst>
              <a:ext uri="{FF2B5EF4-FFF2-40B4-BE49-F238E27FC236}">
                <a16:creationId xmlns:a16="http://schemas.microsoft.com/office/drawing/2014/main" id="{9CE94EA5-B308-374E-9CB5-E83142A05316}"/>
              </a:ext>
            </a:extLst>
          </p:cNvPr>
          <p:cNvSpPr txBox="1"/>
          <p:nvPr userDrawn="1"/>
        </p:nvSpPr>
        <p:spPr>
          <a:xfrm>
            <a:off x="4357146" y="6623438"/>
            <a:ext cx="3287760" cy="215444"/>
          </a:xfrm>
          <a:prstGeom prst="rect">
            <a:avLst/>
          </a:prstGeom>
          <a:noFill/>
          <a:ln>
            <a:noFill/>
          </a:ln>
        </p:spPr>
        <p:txBody>
          <a:bodyPr wrap="none" lIns="0" rIns="0" rtlCol="0">
            <a:spAutoFit/>
          </a:bodyPr>
          <a:lstStyle/>
          <a:p>
            <a:pPr algn="r"/>
            <a:r>
              <a:rPr kumimoji="0" lang="en-US" altLang="ja-JP" sz="800" dirty="0">
                <a:solidFill>
                  <a:schemeClr val="bg1"/>
                </a:solidFill>
                <a:latin typeface="+mn-lt"/>
                <a:cs typeface="Meiryo UI" pitchFamily="50" charset="-128"/>
              </a:rPr>
              <a:t>© 2022 NTT DATA INSTITUTE OF MANAGEMENT CONSULTING, Inc.</a:t>
            </a:r>
          </a:p>
        </p:txBody>
      </p:sp>
      <p:cxnSp>
        <p:nvCxnSpPr>
          <p:cNvPr id="15" name="直線コネクタ 14">
            <a:extLst>
              <a:ext uri="{FF2B5EF4-FFF2-40B4-BE49-F238E27FC236}">
                <a16:creationId xmlns:a16="http://schemas.microsoft.com/office/drawing/2014/main" id="{B3DBF0BE-6AA5-F745-9FC5-44881C89F49C}"/>
              </a:ext>
            </a:extLst>
          </p:cNvPr>
          <p:cNvCxnSpPr>
            <a:cxnSpLocks/>
          </p:cNvCxnSpPr>
          <p:nvPr userDrawn="1"/>
        </p:nvCxnSpPr>
        <p:spPr>
          <a:xfrm>
            <a:off x="7820324"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4" name="図 3">
            <a:extLst>
              <a:ext uri="{FF2B5EF4-FFF2-40B4-BE49-F238E27FC236}">
                <a16:creationId xmlns:a16="http://schemas.microsoft.com/office/drawing/2014/main" id="{9A14CAF1-A85E-9344-A0FE-8B8C363B83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cxnSp>
        <p:nvCxnSpPr>
          <p:cNvPr id="16" name="直線コネクタ 15">
            <a:extLst>
              <a:ext uri="{FF2B5EF4-FFF2-40B4-BE49-F238E27FC236}">
                <a16:creationId xmlns:a16="http://schemas.microsoft.com/office/drawing/2014/main" id="{16B41417-B48C-CE43-966E-9152FFAC935E}"/>
              </a:ext>
            </a:extLst>
          </p:cNvPr>
          <p:cNvCxnSpPr>
            <a:cxnSpLocks/>
          </p:cNvCxnSpPr>
          <p:nvPr userDrawn="1"/>
        </p:nvCxnSpPr>
        <p:spPr>
          <a:xfrm>
            <a:off x="9083638"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00B52987-9405-2B46-8E23-D359E72DD129}"/>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259812559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4.xml"/><Relationship Id="rId4"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9.gif"/><Relationship Id="rId5" Type="http://schemas.openxmlformats.org/officeDocument/2006/relationships/theme" Target="../theme/theme5.xml"/><Relationship Id="rId4"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タイトル プレースホルダー 2">
            <a:extLst>
              <a:ext uri="{FF2B5EF4-FFF2-40B4-BE49-F238E27FC236}">
                <a16:creationId xmlns:a16="http://schemas.microsoft.com/office/drawing/2014/main" id="{8D373499-E559-1940-9889-99FA98286D29}"/>
              </a:ext>
            </a:extLst>
          </p:cNvPr>
          <p:cNvSpPr>
            <a:spLocks noGrp="1"/>
          </p:cNvSpPr>
          <p:nvPr>
            <p:ph type="title"/>
          </p:nvPr>
        </p:nvSpPr>
        <p:spPr>
          <a:xfrm>
            <a:off x="331787" y="2718664"/>
            <a:ext cx="7177087" cy="307777"/>
          </a:xfrm>
          <a:prstGeom prst="rect">
            <a:avLst/>
          </a:prstGeom>
        </p:spPr>
        <p:txBody>
          <a:bodyPr vert="horz" wrap="square" lIns="0" tIns="0" rIns="0" bIns="0" rtlCol="0" anchor="t" anchorCtr="0">
            <a:noAutofit/>
          </a:bodyPr>
          <a:lstStyle/>
          <a:p>
            <a:r>
              <a:rPr kumimoji="1" lang="ja-JP" altLang="en-US"/>
              <a:t>マスター タイトルの書式設定</a:t>
            </a:r>
          </a:p>
        </p:txBody>
      </p:sp>
      <p:sp>
        <p:nvSpPr>
          <p:cNvPr id="8" name="テキスト ボックス 7">
            <a:extLst>
              <a:ext uri="{FF2B5EF4-FFF2-40B4-BE49-F238E27FC236}">
                <a16:creationId xmlns:a16="http://schemas.microsoft.com/office/drawing/2014/main" id="{56B23970-ECEC-DA4B-A68E-FE269BD873BC}"/>
              </a:ext>
            </a:extLst>
          </p:cNvPr>
          <p:cNvSpPr txBox="1"/>
          <p:nvPr userDrawn="1"/>
        </p:nvSpPr>
        <p:spPr>
          <a:xfrm>
            <a:off x="6286752" y="6623438"/>
            <a:ext cx="3287760" cy="215444"/>
          </a:xfrm>
          <a:prstGeom prst="rect">
            <a:avLst/>
          </a:prstGeom>
          <a:noFill/>
          <a:ln>
            <a:noFill/>
          </a:ln>
        </p:spPr>
        <p:txBody>
          <a:bodyPr wrap="none" lIns="0" rIns="0" rtlCol="0">
            <a:spAutoFit/>
          </a:bodyPr>
          <a:lstStyle/>
          <a:p>
            <a:pPr algn="r"/>
            <a:r>
              <a:rPr kumimoji="0" lang="en-US" altLang="ja-JP" sz="800">
                <a:solidFill>
                  <a:schemeClr val="tx1"/>
                </a:solidFill>
                <a:latin typeface="+mn-lt"/>
                <a:cs typeface="Meiryo UI" pitchFamily="50" charset="-128"/>
              </a:rPr>
              <a:t>© 2022 NTT DATA INSTITUTE OF MANAGEMENT CONSULTING, Inc.</a:t>
            </a:r>
            <a:endParaRPr kumimoji="0" lang="en-US" altLang="ja-JP" sz="800" dirty="0">
              <a:solidFill>
                <a:schemeClr val="tx1"/>
              </a:solidFill>
              <a:latin typeface="+mn-lt"/>
              <a:cs typeface="Meiryo UI" pitchFamily="50" charset="-128"/>
            </a:endParaRPr>
          </a:p>
        </p:txBody>
      </p:sp>
    </p:spTree>
    <p:extLst>
      <p:ext uri="{BB962C8B-B14F-4D97-AF65-F5344CB8AC3E}">
        <p14:creationId xmlns:p14="http://schemas.microsoft.com/office/powerpoint/2010/main" val="2208126996"/>
      </p:ext>
    </p:extLst>
  </p:cSld>
  <p:clrMap bg1="lt1" tx1="dk1" bg2="lt2" tx2="dk2" accent1="accent1" accent2="accent2" accent3="accent3" accent4="accent4" accent5="accent5" accent6="accent6" hlink="hlink" folHlink="folHlink"/>
  <p:sldLayoutIdLst>
    <p:sldLayoutId id="2147483927" r:id="rId1"/>
    <p:sldLayoutId id="2147483926" r:id="rId2"/>
    <p:sldLayoutId id="2147483925" r:id="rId3"/>
    <p:sldLayoutId id="2147483930" r:id="rId4"/>
    <p:sldLayoutId id="2147483929" r:id="rId5"/>
    <p:sldLayoutId id="2147483928" r:id="rId6"/>
  </p:sldLayoutIdLst>
  <p:hf hdr="0" ftr="0" dt="0"/>
  <p:txStyles>
    <p:titleStyle>
      <a:lvl1pPr algn="l" defTabSz="609559" rtl="0" eaLnBrk="1" fontAlgn="base" hangingPunct="1">
        <a:spcBef>
          <a:spcPct val="0"/>
        </a:spcBef>
        <a:spcAft>
          <a:spcPct val="0"/>
        </a:spcAft>
        <a:defRPr kumimoji="1" sz="2000" b="0" i="0" kern="1200" spc="0" baseline="0">
          <a:solidFill>
            <a:schemeClr val="tx1"/>
          </a:solidFill>
          <a:latin typeface="+mn-ea"/>
          <a:ea typeface="+mn-ea"/>
          <a:cs typeface="HGPGothicE" charset="-128"/>
        </a:defRPr>
      </a:lvl1pPr>
      <a:lvl2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9"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8"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76"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34"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609559" rtl="0" eaLnBrk="1" fontAlgn="base" hangingPunct="1">
        <a:spcBef>
          <a:spcPct val="20000"/>
        </a:spcBef>
        <a:spcAft>
          <a:spcPct val="0"/>
        </a:spcAft>
        <a:buFont typeface="Arial" pitchFamily="34" charset="0"/>
        <a:buNone/>
        <a:defRPr kumimoji="1" sz="2000" kern="1200">
          <a:solidFill>
            <a:schemeClr val="tx1"/>
          </a:solidFill>
          <a:latin typeface="+mn-ea"/>
          <a:ea typeface="+mn-ea"/>
          <a:cs typeface="Arial"/>
        </a:defRPr>
      </a:lvl1pPr>
      <a:lvl2pPr marL="910105" indent="-300545"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2pPr>
      <a:lvl3pPr marL="1454051" indent="-234935"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3pPr>
      <a:lvl4pPr marL="2059377" indent="-230703"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4pPr>
      <a:lvl5pPr marL="2666818" indent="-228585"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9" rtl="0" eaLnBrk="1" latinLnBrk="0" hangingPunct="1">
        <a:defRPr kumimoji="1" sz="2400" kern="1200">
          <a:solidFill>
            <a:schemeClr val="tx1"/>
          </a:solidFill>
          <a:latin typeface="+mn-lt"/>
          <a:ea typeface="+mn-ea"/>
          <a:cs typeface="+mn-cs"/>
        </a:defRPr>
      </a:lvl1pPr>
      <a:lvl2pPr marL="609559" algn="l" defTabSz="609559" rtl="0" eaLnBrk="1" latinLnBrk="0" hangingPunct="1">
        <a:defRPr kumimoji="1" sz="2400" kern="1200">
          <a:solidFill>
            <a:schemeClr val="tx1"/>
          </a:solidFill>
          <a:latin typeface="+mn-lt"/>
          <a:ea typeface="+mn-ea"/>
          <a:cs typeface="+mn-cs"/>
        </a:defRPr>
      </a:lvl2pPr>
      <a:lvl3pPr marL="1219118" algn="l" defTabSz="609559" rtl="0" eaLnBrk="1" latinLnBrk="0" hangingPunct="1">
        <a:defRPr kumimoji="1" sz="2400" kern="1200">
          <a:solidFill>
            <a:schemeClr val="tx1"/>
          </a:solidFill>
          <a:latin typeface="+mn-lt"/>
          <a:ea typeface="+mn-ea"/>
          <a:cs typeface="+mn-cs"/>
        </a:defRPr>
      </a:lvl3pPr>
      <a:lvl4pPr marL="1828676" algn="l" defTabSz="609559" rtl="0" eaLnBrk="1" latinLnBrk="0" hangingPunct="1">
        <a:defRPr kumimoji="1" sz="2400" kern="1200">
          <a:solidFill>
            <a:schemeClr val="tx1"/>
          </a:solidFill>
          <a:latin typeface="+mn-lt"/>
          <a:ea typeface="+mn-ea"/>
          <a:cs typeface="+mn-cs"/>
        </a:defRPr>
      </a:lvl4pPr>
      <a:lvl5pPr marL="2438234" algn="l" defTabSz="609559" rtl="0" eaLnBrk="1" latinLnBrk="0" hangingPunct="1">
        <a:defRPr kumimoji="1" sz="2400" kern="1200">
          <a:solidFill>
            <a:schemeClr val="tx1"/>
          </a:solidFill>
          <a:latin typeface="+mn-lt"/>
          <a:ea typeface="+mn-ea"/>
          <a:cs typeface="+mn-cs"/>
        </a:defRPr>
      </a:lvl5pPr>
      <a:lvl6pPr marL="3047792" algn="l" defTabSz="609559" rtl="0" eaLnBrk="1" latinLnBrk="0" hangingPunct="1">
        <a:defRPr kumimoji="1" sz="2400" kern="1200">
          <a:solidFill>
            <a:schemeClr val="tx1"/>
          </a:solidFill>
          <a:latin typeface="+mn-lt"/>
          <a:ea typeface="+mn-ea"/>
          <a:cs typeface="+mn-cs"/>
        </a:defRPr>
      </a:lvl6pPr>
      <a:lvl7pPr marL="3657351" algn="l" defTabSz="609559" rtl="0" eaLnBrk="1" latinLnBrk="0" hangingPunct="1">
        <a:defRPr kumimoji="1" sz="2400" kern="1200">
          <a:solidFill>
            <a:schemeClr val="tx1"/>
          </a:solidFill>
          <a:latin typeface="+mn-lt"/>
          <a:ea typeface="+mn-ea"/>
          <a:cs typeface="+mn-cs"/>
        </a:defRPr>
      </a:lvl7pPr>
      <a:lvl8pPr marL="4266908" algn="l" defTabSz="609559" rtl="0" eaLnBrk="1" latinLnBrk="0" hangingPunct="1">
        <a:defRPr kumimoji="1" sz="2400" kern="1200">
          <a:solidFill>
            <a:schemeClr val="tx1"/>
          </a:solidFill>
          <a:latin typeface="+mn-lt"/>
          <a:ea typeface="+mn-ea"/>
          <a:cs typeface="+mn-cs"/>
        </a:defRPr>
      </a:lvl8pPr>
      <a:lvl9pPr marL="4876467" algn="l" defTabSz="609559"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09">
          <p15:clr>
            <a:srgbClr val="F26B43"/>
          </p15:clr>
        </p15:guide>
        <p15:guide id="2" pos="4730" userDrawn="1">
          <p15:clr>
            <a:srgbClr val="F26B43"/>
          </p15:clr>
        </p15:guide>
        <p15:guide id="3" orient="horz" pos="1706" userDrawn="1">
          <p15:clr>
            <a:srgbClr val="F26B43"/>
          </p15:clr>
        </p15:guide>
        <p15:guide id="4" pos="6031">
          <p15:clr>
            <a:srgbClr val="F26B43"/>
          </p15:clr>
        </p15:guide>
        <p15:guide id="5" orient="horz" pos="4269">
          <p15:clr>
            <a:srgbClr val="F26B43"/>
          </p15:clr>
        </p15:guide>
        <p15:guide id="6" orient="horz" pos="4201">
          <p15:clr>
            <a:srgbClr val="F26B43"/>
          </p15:clr>
        </p15:guide>
        <p15:guide id="7" orient="horz" pos="2047" userDrawn="1">
          <p15:clr>
            <a:srgbClr val="F26B43"/>
          </p15:clr>
        </p15:guide>
        <p15:guide id="8" orient="horz" pos="3702">
          <p15:clr>
            <a:srgbClr val="F26B43"/>
          </p15:clr>
        </p15:guide>
        <p15:guide id="9" orient="horz" pos="1911" userDrawn="1">
          <p15:clr>
            <a:srgbClr val="F26B43"/>
          </p15:clr>
        </p15:guide>
        <p15:guide id="10" orient="horz" pos="504">
          <p15:clr>
            <a:srgbClr val="F26B43"/>
          </p15:clr>
        </p15:guide>
        <p15:guide id="11" orient="horz" pos="21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331491" y="164693"/>
            <a:ext cx="7321847" cy="412538"/>
          </a:xfrm>
          <a:prstGeom prst="rect">
            <a:avLst/>
          </a:prstGeom>
        </p:spPr>
        <p:txBody>
          <a:bodyPr vert="horz" lIns="0" tIns="45720" rIns="0" bIns="45720" rtlCol="0" anchor="t" anchorCtr="0">
            <a:noAutofit/>
          </a:bodyPr>
          <a:lstStyle/>
          <a:p>
            <a:r>
              <a:rPr kumimoji="1" lang="ja-JP" altLang="en-US"/>
              <a:t>マスター タイトルの書式設定</a:t>
            </a:r>
          </a:p>
        </p:txBody>
      </p:sp>
      <p:sp>
        <p:nvSpPr>
          <p:cNvPr id="12" name="テキスト プレースホルダー 2">
            <a:extLst>
              <a:ext uri="{FF2B5EF4-FFF2-40B4-BE49-F238E27FC236}">
                <a16:creationId xmlns:a16="http://schemas.microsoft.com/office/drawing/2014/main" id="{1E7F193E-E725-A748-98D4-293E16F59813}"/>
              </a:ext>
            </a:extLst>
          </p:cNvPr>
          <p:cNvSpPr>
            <a:spLocks noGrp="1"/>
          </p:cNvSpPr>
          <p:nvPr>
            <p:ph type="body" idx="1"/>
          </p:nvPr>
        </p:nvSpPr>
        <p:spPr>
          <a:xfrm>
            <a:off x="331491" y="692150"/>
            <a:ext cx="7321847" cy="5797550"/>
          </a:xfrm>
          <a:prstGeom prst="rect">
            <a:avLst/>
          </a:prstGeom>
        </p:spPr>
        <p:txBody>
          <a:bodyPr vert="horz" lIns="0" tIns="45720" rIns="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80658603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791" r:id="rId3"/>
    <p:sldLayoutId id="2147483834" r:id="rId4"/>
    <p:sldLayoutId id="2147483833" r:id="rId5"/>
    <p:sldLayoutId id="2147483832" r:id="rId6"/>
  </p:sldLayoutIdLst>
  <p:hf hdr="0" ftr="0" dt="0"/>
  <p:txStyles>
    <p:titleStyle>
      <a:lvl1pPr algn="l" defTabSz="609559" rtl="0" eaLnBrk="1" fontAlgn="base" hangingPunct="1">
        <a:spcBef>
          <a:spcPct val="0"/>
        </a:spcBef>
        <a:spcAft>
          <a:spcPct val="0"/>
        </a:spcAft>
        <a:defRPr kumimoji="1" sz="2400" b="1" i="0" kern="1200" spc="0" baseline="0">
          <a:solidFill>
            <a:schemeClr val="tx1"/>
          </a:solidFill>
          <a:latin typeface="+mj-ea"/>
          <a:ea typeface="+mj-ea"/>
          <a:cs typeface="HGPGothicE" charset="-128"/>
        </a:defRPr>
      </a:lvl1pPr>
      <a:lvl2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9"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8"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76"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34"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9" rtl="0" eaLnBrk="1" latinLnBrk="0" hangingPunct="1">
        <a:defRPr kumimoji="1" sz="2400" kern="1200">
          <a:solidFill>
            <a:schemeClr val="tx1"/>
          </a:solidFill>
          <a:latin typeface="+mn-lt"/>
          <a:ea typeface="+mn-ea"/>
          <a:cs typeface="+mn-cs"/>
        </a:defRPr>
      </a:lvl1pPr>
      <a:lvl2pPr marL="609559" algn="l" defTabSz="609559" rtl="0" eaLnBrk="1" latinLnBrk="0" hangingPunct="1">
        <a:defRPr kumimoji="1" sz="2400" kern="1200">
          <a:solidFill>
            <a:schemeClr val="tx1"/>
          </a:solidFill>
          <a:latin typeface="+mn-lt"/>
          <a:ea typeface="+mn-ea"/>
          <a:cs typeface="+mn-cs"/>
        </a:defRPr>
      </a:lvl2pPr>
      <a:lvl3pPr marL="1219118" algn="l" defTabSz="609559" rtl="0" eaLnBrk="1" latinLnBrk="0" hangingPunct="1">
        <a:defRPr kumimoji="1" sz="2400" kern="1200">
          <a:solidFill>
            <a:schemeClr val="tx1"/>
          </a:solidFill>
          <a:latin typeface="+mn-lt"/>
          <a:ea typeface="+mn-ea"/>
          <a:cs typeface="+mn-cs"/>
        </a:defRPr>
      </a:lvl3pPr>
      <a:lvl4pPr marL="1828676" algn="l" defTabSz="609559" rtl="0" eaLnBrk="1" latinLnBrk="0" hangingPunct="1">
        <a:defRPr kumimoji="1" sz="2400" kern="1200">
          <a:solidFill>
            <a:schemeClr val="tx1"/>
          </a:solidFill>
          <a:latin typeface="+mn-lt"/>
          <a:ea typeface="+mn-ea"/>
          <a:cs typeface="+mn-cs"/>
        </a:defRPr>
      </a:lvl4pPr>
      <a:lvl5pPr marL="2438234" algn="l" defTabSz="609559" rtl="0" eaLnBrk="1" latinLnBrk="0" hangingPunct="1">
        <a:defRPr kumimoji="1" sz="2400" kern="1200">
          <a:solidFill>
            <a:schemeClr val="tx1"/>
          </a:solidFill>
          <a:latin typeface="+mn-lt"/>
          <a:ea typeface="+mn-ea"/>
          <a:cs typeface="+mn-cs"/>
        </a:defRPr>
      </a:lvl5pPr>
      <a:lvl6pPr marL="3047792" algn="l" defTabSz="609559" rtl="0" eaLnBrk="1" latinLnBrk="0" hangingPunct="1">
        <a:defRPr kumimoji="1" sz="2400" kern="1200">
          <a:solidFill>
            <a:schemeClr val="tx1"/>
          </a:solidFill>
          <a:latin typeface="+mn-lt"/>
          <a:ea typeface="+mn-ea"/>
          <a:cs typeface="+mn-cs"/>
        </a:defRPr>
      </a:lvl6pPr>
      <a:lvl7pPr marL="3657351" algn="l" defTabSz="609559" rtl="0" eaLnBrk="1" latinLnBrk="0" hangingPunct="1">
        <a:defRPr kumimoji="1" sz="2400" kern="1200">
          <a:solidFill>
            <a:schemeClr val="tx1"/>
          </a:solidFill>
          <a:latin typeface="+mn-lt"/>
          <a:ea typeface="+mn-ea"/>
          <a:cs typeface="+mn-cs"/>
        </a:defRPr>
      </a:lvl7pPr>
      <a:lvl8pPr marL="4266908" algn="l" defTabSz="609559" rtl="0" eaLnBrk="1" latinLnBrk="0" hangingPunct="1">
        <a:defRPr kumimoji="1" sz="2400" kern="1200">
          <a:solidFill>
            <a:schemeClr val="tx1"/>
          </a:solidFill>
          <a:latin typeface="+mn-lt"/>
          <a:ea typeface="+mn-ea"/>
          <a:cs typeface="+mn-cs"/>
        </a:defRPr>
      </a:lvl8pPr>
      <a:lvl9pPr marL="4876467" algn="l" defTabSz="609559"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09">
          <p15:clr>
            <a:srgbClr val="F26B43"/>
          </p15:clr>
        </p15:guide>
        <p15:guide id="2" pos="4926">
          <p15:clr>
            <a:srgbClr val="F26B43"/>
          </p15:clr>
        </p15:guide>
        <p15:guide id="3" pos="4821">
          <p15:clr>
            <a:srgbClr val="F26B43"/>
          </p15:clr>
        </p15:guide>
        <p15:guide id="4" orient="horz" pos="2160">
          <p15:clr>
            <a:srgbClr val="F26B43"/>
          </p15:clr>
        </p15:guide>
        <p15:guide id="5" orient="horz" pos="4088">
          <p15:clr>
            <a:srgbClr val="F26B43"/>
          </p15:clr>
        </p15:guide>
        <p15:guide id="6" orient="horz" pos="436">
          <p15:clr>
            <a:srgbClr val="F26B43"/>
          </p15:clr>
        </p15:guide>
        <p15:guide id="7" orient="horz" pos="4269">
          <p15:clr>
            <a:srgbClr val="F26B43"/>
          </p15:clr>
        </p15:guide>
        <p15:guide id="8" pos="6031">
          <p15:clr>
            <a:srgbClr val="F26B43"/>
          </p15:clr>
        </p15:guide>
        <p15:guide id="9" orient="horz" pos="41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340549" y="1801775"/>
            <a:ext cx="11783313" cy="1374815"/>
          </a:xfrm>
          <a:prstGeom prst="rect">
            <a:avLst/>
          </a:prstGeom>
        </p:spPr>
        <p:txBody>
          <a:bodyPr vert="horz" lIns="0" tIns="45720" rIns="0" bIns="45720" rtlCol="0" anchor="t" anchorCtr="0">
            <a:noAutofit/>
          </a:bodyPr>
          <a:lstStyle/>
          <a:p>
            <a:r>
              <a:rPr kumimoji="1" lang="ja-JP" altLang="en-US"/>
              <a:t>マスター タイトルの書式設定</a:t>
            </a:r>
          </a:p>
        </p:txBody>
      </p:sp>
      <p:sp>
        <p:nvSpPr>
          <p:cNvPr id="4" name="テキスト プレースホルダー 3">
            <a:extLst>
              <a:ext uri="{FF2B5EF4-FFF2-40B4-BE49-F238E27FC236}">
                <a16:creationId xmlns:a16="http://schemas.microsoft.com/office/drawing/2014/main" id="{CCADAF22-691C-254C-B297-E5ACCA5FEA47}"/>
              </a:ext>
            </a:extLst>
          </p:cNvPr>
          <p:cNvSpPr>
            <a:spLocks noGrp="1"/>
          </p:cNvSpPr>
          <p:nvPr>
            <p:ph type="body" idx="1"/>
          </p:nvPr>
        </p:nvSpPr>
        <p:spPr>
          <a:xfrm>
            <a:off x="331489" y="3429002"/>
            <a:ext cx="8185449" cy="2358189"/>
          </a:xfrm>
          <a:prstGeom prst="rect">
            <a:avLst/>
          </a:prstGeom>
        </p:spPr>
        <p:txBody>
          <a:bodyPr vert="horz" lIns="0" tIns="45720" rIns="0" bIns="45720" rtlCol="0">
            <a:noAutofit/>
          </a:bodyPr>
          <a:lstStyle/>
          <a:p>
            <a:pPr lvl="0"/>
            <a:r>
              <a:rPr kumimoji="1" lang="ja-JP" altLang="en-US"/>
              <a:t>マスター テキストの書式設定</a:t>
            </a:r>
            <a:endParaRPr kumimoji="1" lang="en-US" altLang="ja-JP" dirty="0"/>
          </a:p>
          <a:p>
            <a:pPr lvl="1"/>
            <a:r>
              <a:rPr kumimoji="1" lang="ja-JP" altLang="en-US"/>
              <a:t>第</a:t>
            </a:r>
            <a:r>
              <a:rPr kumimoji="1" lang="en-US" altLang="ja-JP" dirty="0"/>
              <a:t>2</a:t>
            </a:r>
            <a:r>
              <a:rPr kumimoji="1" lang="ja-JP" altLang="en-US"/>
              <a:t>レベル</a:t>
            </a:r>
            <a:endParaRPr kumimoji="1" lang="en-US" altLang="ja-JP" dirty="0"/>
          </a:p>
          <a:p>
            <a:pPr lvl="2"/>
            <a:r>
              <a:rPr kumimoji="1" lang="ja-JP" altLang="en-US"/>
              <a:t>第</a:t>
            </a:r>
            <a:r>
              <a:rPr kumimoji="1" lang="en-US" altLang="ja-JP" dirty="0"/>
              <a:t>3</a:t>
            </a:r>
            <a:r>
              <a:rPr kumimoji="1" lang="ja-JP" altLang="en-US"/>
              <a:t>レベル</a:t>
            </a:r>
            <a:endParaRPr kumimoji="1" lang="en-US" altLang="ja-JP" dirty="0"/>
          </a:p>
          <a:p>
            <a:pPr lvl="3"/>
            <a:r>
              <a:rPr kumimoji="1" lang="ja-JP" altLang="en-US"/>
              <a:t>第</a:t>
            </a:r>
            <a:r>
              <a:rPr kumimoji="1" lang="en-US" altLang="ja-JP" dirty="0"/>
              <a:t>4</a:t>
            </a:r>
            <a:r>
              <a:rPr kumimoji="1" lang="ja-JP" altLang="en-US"/>
              <a:t>レベル</a:t>
            </a:r>
            <a:endParaRPr kumimoji="1" lang="en-US" altLang="ja-JP" dirty="0"/>
          </a:p>
          <a:p>
            <a:pPr lvl="4"/>
            <a:r>
              <a:rPr kumimoji="1" lang="ja-JP" altLang="en-US"/>
              <a:t>第</a:t>
            </a:r>
            <a:r>
              <a:rPr kumimoji="1" lang="en-US" altLang="ja-JP" dirty="0"/>
              <a:t>5</a:t>
            </a:r>
            <a:r>
              <a:rPr kumimoji="1" lang="ja-JP" altLang="en-US"/>
              <a:t>レベル</a:t>
            </a:r>
            <a:endParaRPr kumimoji="1" lang="en-US" altLang="ja-JP" dirty="0"/>
          </a:p>
          <a:p>
            <a:pPr lvl="0"/>
            <a:endParaRPr kumimoji="1" lang="ja-JP" altLang="en-US"/>
          </a:p>
        </p:txBody>
      </p:sp>
      <p:sp>
        <p:nvSpPr>
          <p:cNvPr id="13" name="テキスト ボックス 12">
            <a:extLst>
              <a:ext uri="{FF2B5EF4-FFF2-40B4-BE49-F238E27FC236}">
                <a16:creationId xmlns:a16="http://schemas.microsoft.com/office/drawing/2014/main" id="{0E7DACEB-658B-9C4D-8B1A-4FF85BB060FC}"/>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tx1"/>
                </a:solidFill>
                <a:latin typeface="+mn-lt"/>
              </a:rPr>
              <a:pPr algn="r"/>
              <a:t>‹#›</a:t>
            </a:fld>
            <a:endParaRPr kumimoji="0" lang="en-US" altLang="ja-JP" sz="1100" dirty="0">
              <a:solidFill>
                <a:schemeClr val="tx1"/>
              </a:solidFill>
              <a:latin typeface="+mn-lt"/>
              <a:cs typeface="Meiryo UI" pitchFamily="50" charset="-128"/>
            </a:endParaRPr>
          </a:p>
        </p:txBody>
      </p:sp>
    </p:spTree>
    <p:extLst>
      <p:ext uri="{BB962C8B-B14F-4D97-AF65-F5344CB8AC3E}">
        <p14:creationId xmlns:p14="http://schemas.microsoft.com/office/powerpoint/2010/main" val="2057136539"/>
      </p:ext>
    </p:extLst>
  </p:cSld>
  <p:clrMap bg1="lt1" tx1="dk1" bg2="lt2" tx2="dk2" accent1="accent1" accent2="accent2" accent3="accent3" accent4="accent4" accent5="accent5" accent6="accent6" hlink="hlink" folHlink="folHlink"/>
  <p:sldLayoutIdLst>
    <p:sldLayoutId id="2147483915" r:id="rId1"/>
    <p:sldLayoutId id="2147483914"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31" r:id="rId11"/>
  </p:sldLayoutIdLst>
  <p:hf hdr="0" ftr="0" dt="0"/>
  <p:txStyles>
    <p:titleStyle>
      <a:lvl1pPr algn="l" defTabSz="609559" rtl="0" eaLnBrk="1" fontAlgn="base" hangingPunct="1">
        <a:spcBef>
          <a:spcPct val="0"/>
        </a:spcBef>
        <a:spcAft>
          <a:spcPct val="0"/>
        </a:spcAft>
        <a:defRPr kumimoji="1" sz="8000" b="0" i="0" kern="1200" spc="200" baseline="0">
          <a:solidFill>
            <a:schemeClr val="tx1"/>
          </a:solidFill>
          <a:latin typeface="+mj-ea"/>
          <a:ea typeface="+mj-ea"/>
          <a:cs typeface="HGPGothicE" charset="-128"/>
        </a:defRPr>
      </a:lvl1pPr>
      <a:lvl2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9"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8"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76"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34"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2" rtl="0" eaLnBrk="1" fontAlgn="base" hangingPunct="1">
        <a:spcBef>
          <a:spcPts val="550"/>
        </a:spcBef>
        <a:spcAft>
          <a:spcPct val="0"/>
        </a:spcAft>
        <a:buFont typeface="Arial" panose="020B0604020202020204" pitchFamily="34" charset="0"/>
        <a:buNone/>
        <a:tabLst/>
        <a:defRPr kumimoji="1" sz="2400" b="1" i="0" kern="1200" spc="0">
          <a:solidFill>
            <a:schemeClr val="tx1"/>
          </a:solidFill>
          <a:latin typeface="+mn-ea"/>
          <a:ea typeface="+mn-ea"/>
          <a:cs typeface="Arial"/>
        </a:defRPr>
      </a:lvl1pPr>
      <a:lvl2pPr marL="360002" indent="-180001" algn="l" defTabSz="288002" rtl="0" eaLnBrk="1" fontAlgn="base" hangingPunct="1">
        <a:spcBef>
          <a:spcPts val="550"/>
        </a:spcBef>
        <a:spcAft>
          <a:spcPct val="0"/>
        </a:spcAft>
        <a:buFont typeface="Arial" panose="020B0604020202020204" pitchFamily="34" charset="0"/>
        <a:buChar char="•"/>
        <a:tabLst/>
        <a:defRPr kumimoji="1" sz="2400" b="1" i="0" kern="1200" spc="0">
          <a:solidFill>
            <a:schemeClr val="tx1"/>
          </a:solidFill>
          <a:latin typeface="+mn-ea"/>
          <a:ea typeface="+mn-ea"/>
          <a:cs typeface="Arial"/>
        </a:defRPr>
      </a:lvl2pPr>
      <a:lvl3pPr marL="540004" indent="-180001" algn="l" defTabSz="288002" rtl="0" eaLnBrk="1" fontAlgn="base" hangingPunct="1">
        <a:spcBef>
          <a:spcPts val="550"/>
        </a:spcBef>
        <a:spcAft>
          <a:spcPct val="0"/>
        </a:spcAft>
        <a:buFont typeface="Arial" panose="020B0604020202020204" pitchFamily="34" charset="0"/>
        <a:buChar char="•"/>
        <a:tabLst/>
        <a:defRPr kumimoji="1" sz="2400" b="1" i="0" kern="1200" spc="0">
          <a:solidFill>
            <a:schemeClr val="tx1"/>
          </a:solidFill>
          <a:latin typeface="+mn-ea"/>
          <a:ea typeface="+mn-ea"/>
          <a:cs typeface="Arial"/>
        </a:defRPr>
      </a:lvl3pPr>
      <a:lvl4pPr marL="720005" indent="-180001" algn="l" defTabSz="288002" rtl="0" eaLnBrk="1" fontAlgn="base" hangingPunct="1">
        <a:spcBef>
          <a:spcPts val="550"/>
        </a:spcBef>
        <a:spcAft>
          <a:spcPct val="0"/>
        </a:spcAft>
        <a:buFont typeface="Arial" panose="020B0604020202020204" pitchFamily="34" charset="0"/>
        <a:buChar char="•"/>
        <a:tabLst/>
        <a:defRPr kumimoji="1" sz="2400" b="1" i="0" kern="1200" spc="0">
          <a:solidFill>
            <a:schemeClr val="tx1"/>
          </a:solidFill>
          <a:latin typeface="+mn-ea"/>
          <a:ea typeface="+mn-ea"/>
          <a:cs typeface="Arial"/>
        </a:defRPr>
      </a:lvl4pPr>
      <a:lvl5pPr marL="900006" indent="-180001" algn="l" defTabSz="288002" rtl="0" eaLnBrk="1" fontAlgn="base" hangingPunct="1">
        <a:spcBef>
          <a:spcPts val="550"/>
        </a:spcBef>
        <a:spcAft>
          <a:spcPct val="0"/>
        </a:spcAft>
        <a:buFont typeface="Arial" panose="020B0604020202020204" pitchFamily="34" charset="0"/>
        <a:buChar char="•"/>
        <a:tabLst/>
        <a:defRPr kumimoji="1" sz="2400" b="1" i="0" kern="1200" spc="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9" rtl="0" eaLnBrk="1" latinLnBrk="0" hangingPunct="1">
        <a:defRPr kumimoji="1" sz="2400" kern="1200">
          <a:solidFill>
            <a:schemeClr val="tx1"/>
          </a:solidFill>
          <a:latin typeface="+mn-lt"/>
          <a:ea typeface="+mn-ea"/>
          <a:cs typeface="+mn-cs"/>
        </a:defRPr>
      </a:lvl1pPr>
      <a:lvl2pPr marL="609559" algn="l" defTabSz="609559" rtl="0" eaLnBrk="1" latinLnBrk="0" hangingPunct="1">
        <a:defRPr kumimoji="1" sz="2400" kern="1200">
          <a:solidFill>
            <a:schemeClr val="tx1"/>
          </a:solidFill>
          <a:latin typeface="+mn-lt"/>
          <a:ea typeface="+mn-ea"/>
          <a:cs typeface="+mn-cs"/>
        </a:defRPr>
      </a:lvl2pPr>
      <a:lvl3pPr marL="1219118" algn="l" defTabSz="609559" rtl="0" eaLnBrk="1" latinLnBrk="0" hangingPunct="1">
        <a:defRPr kumimoji="1" sz="2400" kern="1200">
          <a:solidFill>
            <a:schemeClr val="tx1"/>
          </a:solidFill>
          <a:latin typeface="+mn-lt"/>
          <a:ea typeface="+mn-ea"/>
          <a:cs typeface="+mn-cs"/>
        </a:defRPr>
      </a:lvl3pPr>
      <a:lvl4pPr marL="1828676" algn="l" defTabSz="609559" rtl="0" eaLnBrk="1" latinLnBrk="0" hangingPunct="1">
        <a:defRPr kumimoji="1" sz="2400" kern="1200">
          <a:solidFill>
            <a:schemeClr val="tx1"/>
          </a:solidFill>
          <a:latin typeface="+mn-lt"/>
          <a:ea typeface="+mn-ea"/>
          <a:cs typeface="+mn-cs"/>
        </a:defRPr>
      </a:lvl4pPr>
      <a:lvl5pPr marL="2438234" algn="l" defTabSz="609559" rtl="0" eaLnBrk="1" latinLnBrk="0" hangingPunct="1">
        <a:defRPr kumimoji="1" sz="2400" kern="1200">
          <a:solidFill>
            <a:schemeClr val="tx1"/>
          </a:solidFill>
          <a:latin typeface="+mn-lt"/>
          <a:ea typeface="+mn-ea"/>
          <a:cs typeface="+mn-cs"/>
        </a:defRPr>
      </a:lvl5pPr>
      <a:lvl6pPr marL="3047792" algn="l" defTabSz="609559" rtl="0" eaLnBrk="1" latinLnBrk="0" hangingPunct="1">
        <a:defRPr kumimoji="1" sz="2400" kern="1200">
          <a:solidFill>
            <a:schemeClr val="tx1"/>
          </a:solidFill>
          <a:latin typeface="+mn-lt"/>
          <a:ea typeface="+mn-ea"/>
          <a:cs typeface="+mn-cs"/>
        </a:defRPr>
      </a:lvl6pPr>
      <a:lvl7pPr marL="3657351" algn="l" defTabSz="609559" rtl="0" eaLnBrk="1" latinLnBrk="0" hangingPunct="1">
        <a:defRPr kumimoji="1" sz="2400" kern="1200">
          <a:solidFill>
            <a:schemeClr val="tx1"/>
          </a:solidFill>
          <a:latin typeface="+mn-lt"/>
          <a:ea typeface="+mn-ea"/>
          <a:cs typeface="+mn-cs"/>
        </a:defRPr>
      </a:lvl7pPr>
      <a:lvl8pPr marL="4266908" algn="l" defTabSz="609559" rtl="0" eaLnBrk="1" latinLnBrk="0" hangingPunct="1">
        <a:defRPr kumimoji="1" sz="2400" kern="1200">
          <a:solidFill>
            <a:schemeClr val="tx1"/>
          </a:solidFill>
          <a:latin typeface="+mn-lt"/>
          <a:ea typeface="+mn-ea"/>
          <a:cs typeface="+mn-cs"/>
        </a:defRPr>
      </a:lvl8pPr>
      <a:lvl9pPr marL="4876467" algn="l" defTabSz="609559"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09" userDrawn="1">
          <p15:clr>
            <a:srgbClr val="F26B43"/>
          </p15:clr>
        </p15:guide>
        <p15:guide id="4" orient="horz" pos="2160" userDrawn="1">
          <p15:clr>
            <a:srgbClr val="F26B43"/>
          </p15:clr>
        </p15:guide>
        <p15:guide id="7" pos="6031" userDrawn="1">
          <p15:clr>
            <a:srgbClr val="F26B43"/>
          </p15:clr>
        </p15:guide>
        <p15:guide id="8" orient="horz" pos="4269" userDrawn="1">
          <p15:clr>
            <a:srgbClr val="F26B43"/>
          </p15:clr>
        </p15:guide>
        <p15:guide id="9" orient="horz" pos="4156" userDrawn="1">
          <p15:clr>
            <a:srgbClr val="F26B43"/>
          </p15:clr>
        </p15:guide>
        <p15:guide id="10" orient="horz" pos="4088" userDrawn="1">
          <p15:clr>
            <a:srgbClr val="F26B43"/>
          </p15:clr>
        </p15:guide>
        <p15:guide id="11" orient="horz" pos="2001" userDrawn="1">
          <p15:clr>
            <a:srgbClr val="F26B43"/>
          </p15:clr>
        </p15:guide>
        <p15:guide id="12" pos="3028" userDrawn="1">
          <p15:clr>
            <a:srgbClr val="F26B43"/>
          </p15:clr>
        </p15:guide>
        <p15:guide id="13" pos="536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331490" y="164693"/>
            <a:ext cx="9243021" cy="412538"/>
          </a:xfrm>
          <a:prstGeom prst="rect">
            <a:avLst/>
          </a:prstGeom>
        </p:spPr>
        <p:txBody>
          <a:bodyPr vert="horz" lIns="0" tIns="45720" rIns="0" bIns="45720" rtlCol="0" anchor="t" anchorCtr="0">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DD323A-9269-AE42-951E-F08FD291D3E6}"/>
              </a:ext>
            </a:extLst>
          </p:cNvPr>
          <p:cNvSpPr>
            <a:spLocks noGrp="1"/>
          </p:cNvSpPr>
          <p:nvPr>
            <p:ph type="body" idx="1"/>
          </p:nvPr>
        </p:nvSpPr>
        <p:spPr>
          <a:xfrm>
            <a:off x="331491" y="692150"/>
            <a:ext cx="9252068" cy="5797550"/>
          </a:xfrm>
          <a:prstGeom prst="rect">
            <a:avLst/>
          </a:prstGeom>
        </p:spPr>
        <p:txBody>
          <a:bodyPr vert="horz" lIns="0" tIns="45720" rIns="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7" name="テキスト ボックス 16">
            <a:extLst>
              <a:ext uri="{FF2B5EF4-FFF2-40B4-BE49-F238E27FC236}">
                <a16:creationId xmlns:a16="http://schemas.microsoft.com/office/drawing/2014/main" id="{F8FAFC4E-F3F0-D947-B10D-2319BEB244D1}"/>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tx1"/>
                </a:solidFill>
                <a:latin typeface="+mn-lt"/>
              </a:rPr>
              <a:pPr algn="r"/>
              <a:t>‹#›</a:t>
            </a:fld>
            <a:endParaRPr kumimoji="0" lang="en-US" altLang="ja-JP" sz="1100" dirty="0">
              <a:solidFill>
                <a:schemeClr val="tx1"/>
              </a:solidFill>
              <a:latin typeface="+mn-lt"/>
              <a:cs typeface="Meiryo UI" pitchFamily="50" charset="-128"/>
            </a:endParaRPr>
          </a:p>
        </p:txBody>
      </p:sp>
    </p:spTree>
    <p:extLst>
      <p:ext uri="{BB962C8B-B14F-4D97-AF65-F5344CB8AC3E}">
        <p14:creationId xmlns:p14="http://schemas.microsoft.com/office/powerpoint/2010/main" val="3713879408"/>
      </p:ext>
    </p:extLst>
  </p:cSld>
  <p:clrMap bg1="lt1" tx1="dk1" bg2="lt2" tx2="dk2" accent1="accent1" accent2="accent2" accent3="accent3" accent4="accent4" accent5="accent5" accent6="accent6" hlink="hlink" folHlink="folHlink"/>
  <p:sldLayoutIdLst>
    <p:sldLayoutId id="2147483910" r:id="rId1"/>
    <p:sldLayoutId id="2147483909" r:id="rId2"/>
    <p:sldLayoutId id="2147483911" r:id="rId3"/>
    <p:sldLayoutId id="2147483912" r:id="rId4"/>
  </p:sldLayoutIdLst>
  <p:hf hdr="0" ftr="0" dt="0"/>
  <p:txStyles>
    <p:titleStyle>
      <a:lvl1pPr algn="l" defTabSz="609559" rtl="0" eaLnBrk="1" fontAlgn="base" hangingPunct="1">
        <a:spcBef>
          <a:spcPct val="0"/>
        </a:spcBef>
        <a:spcAft>
          <a:spcPct val="0"/>
        </a:spcAft>
        <a:defRPr kumimoji="1" sz="2400" b="1" i="0" kern="1200" spc="0" baseline="0">
          <a:solidFill>
            <a:schemeClr val="tx1"/>
          </a:solidFill>
          <a:latin typeface="+mj-ea"/>
          <a:ea typeface="+mj-ea"/>
          <a:cs typeface="HGPGothicE" charset="-128"/>
        </a:defRPr>
      </a:lvl1pPr>
      <a:lvl2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9"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8"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76"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34"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9" rtl="0" eaLnBrk="1" latinLnBrk="0" hangingPunct="1">
        <a:defRPr kumimoji="1" sz="2400" kern="1200">
          <a:solidFill>
            <a:schemeClr val="tx1"/>
          </a:solidFill>
          <a:latin typeface="+mn-lt"/>
          <a:ea typeface="+mn-ea"/>
          <a:cs typeface="+mn-cs"/>
        </a:defRPr>
      </a:lvl1pPr>
      <a:lvl2pPr marL="609559" algn="l" defTabSz="609559" rtl="0" eaLnBrk="1" latinLnBrk="0" hangingPunct="1">
        <a:defRPr kumimoji="1" sz="2400" kern="1200">
          <a:solidFill>
            <a:schemeClr val="tx1"/>
          </a:solidFill>
          <a:latin typeface="+mn-lt"/>
          <a:ea typeface="+mn-ea"/>
          <a:cs typeface="+mn-cs"/>
        </a:defRPr>
      </a:lvl2pPr>
      <a:lvl3pPr marL="1219118" algn="l" defTabSz="609559" rtl="0" eaLnBrk="1" latinLnBrk="0" hangingPunct="1">
        <a:defRPr kumimoji="1" sz="2400" kern="1200">
          <a:solidFill>
            <a:schemeClr val="tx1"/>
          </a:solidFill>
          <a:latin typeface="+mn-lt"/>
          <a:ea typeface="+mn-ea"/>
          <a:cs typeface="+mn-cs"/>
        </a:defRPr>
      </a:lvl3pPr>
      <a:lvl4pPr marL="1828676" algn="l" defTabSz="609559" rtl="0" eaLnBrk="1" latinLnBrk="0" hangingPunct="1">
        <a:defRPr kumimoji="1" sz="2400" kern="1200">
          <a:solidFill>
            <a:schemeClr val="tx1"/>
          </a:solidFill>
          <a:latin typeface="+mn-lt"/>
          <a:ea typeface="+mn-ea"/>
          <a:cs typeface="+mn-cs"/>
        </a:defRPr>
      </a:lvl4pPr>
      <a:lvl5pPr marL="2438234" algn="l" defTabSz="609559" rtl="0" eaLnBrk="1" latinLnBrk="0" hangingPunct="1">
        <a:defRPr kumimoji="1" sz="2400" kern="1200">
          <a:solidFill>
            <a:schemeClr val="tx1"/>
          </a:solidFill>
          <a:latin typeface="+mn-lt"/>
          <a:ea typeface="+mn-ea"/>
          <a:cs typeface="+mn-cs"/>
        </a:defRPr>
      </a:lvl5pPr>
      <a:lvl6pPr marL="3047792" algn="l" defTabSz="609559" rtl="0" eaLnBrk="1" latinLnBrk="0" hangingPunct="1">
        <a:defRPr kumimoji="1" sz="2400" kern="1200">
          <a:solidFill>
            <a:schemeClr val="tx1"/>
          </a:solidFill>
          <a:latin typeface="+mn-lt"/>
          <a:ea typeface="+mn-ea"/>
          <a:cs typeface="+mn-cs"/>
        </a:defRPr>
      </a:lvl6pPr>
      <a:lvl7pPr marL="3657351" algn="l" defTabSz="609559" rtl="0" eaLnBrk="1" latinLnBrk="0" hangingPunct="1">
        <a:defRPr kumimoji="1" sz="2400" kern="1200">
          <a:solidFill>
            <a:schemeClr val="tx1"/>
          </a:solidFill>
          <a:latin typeface="+mn-lt"/>
          <a:ea typeface="+mn-ea"/>
          <a:cs typeface="+mn-cs"/>
        </a:defRPr>
      </a:lvl7pPr>
      <a:lvl8pPr marL="4266908" algn="l" defTabSz="609559" rtl="0" eaLnBrk="1" latinLnBrk="0" hangingPunct="1">
        <a:defRPr kumimoji="1" sz="2400" kern="1200">
          <a:solidFill>
            <a:schemeClr val="tx1"/>
          </a:solidFill>
          <a:latin typeface="+mn-lt"/>
          <a:ea typeface="+mn-ea"/>
          <a:cs typeface="+mn-cs"/>
        </a:defRPr>
      </a:lvl8pPr>
      <a:lvl9pPr marL="4876467" algn="l" defTabSz="609559"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09" userDrawn="1">
          <p15:clr>
            <a:srgbClr val="F26B43"/>
          </p15:clr>
        </p15:guide>
        <p15:guide id="4" orient="horz" pos="2160" userDrawn="1">
          <p15:clr>
            <a:srgbClr val="F26B43"/>
          </p15:clr>
        </p15:guide>
        <p15:guide id="6" orient="horz" pos="436" userDrawn="1">
          <p15:clr>
            <a:srgbClr val="F26B43"/>
          </p15:clr>
        </p15:guide>
        <p15:guide id="7" pos="3121" userDrawn="1">
          <p15:clr>
            <a:srgbClr val="F26B43"/>
          </p15:clr>
        </p15:guide>
        <p15:guide id="8" pos="6031" userDrawn="1">
          <p15:clr>
            <a:srgbClr val="F26B43"/>
          </p15:clr>
        </p15:guide>
        <p15:guide id="9" orient="horz" pos="4088" userDrawn="1">
          <p15:clr>
            <a:srgbClr val="F26B43"/>
          </p15:clr>
        </p15:guide>
        <p15:guide id="10" orient="horz" pos="368" userDrawn="1">
          <p15:clr>
            <a:srgbClr val="F26B43"/>
          </p15:clr>
        </p15:guide>
        <p15:guide id="11" orient="horz" pos="4269" userDrawn="1">
          <p15:clr>
            <a:srgbClr val="F26B43"/>
          </p15:clr>
        </p15:guide>
        <p15:guide id="12" orient="horz" pos="415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331490" y="164693"/>
            <a:ext cx="9243021" cy="412538"/>
          </a:xfrm>
          <a:prstGeom prst="rect">
            <a:avLst/>
          </a:prstGeom>
        </p:spPr>
        <p:txBody>
          <a:bodyPr vert="horz" lIns="0" tIns="45720" rIns="0" bIns="45720" rtlCol="0" anchor="t" anchorCtr="0">
            <a:normAutofit/>
          </a:bodyPr>
          <a:lstStyle/>
          <a:p>
            <a:r>
              <a:rPr kumimoji="1" lang="ja-JP" altLang="en-US"/>
              <a:t>マスター タイトルの書式設定</a:t>
            </a:r>
          </a:p>
        </p:txBody>
      </p:sp>
      <p:sp>
        <p:nvSpPr>
          <p:cNvPr id="10" name="テキスト プレースホルダー 2">
            <a:extLst>
              <a:ext uri="{FF2B5EF4-FFF2-40B4-BE49-F238E27FC236}">
                <a16:creationId xmlns:a16="http://schemas.microsoft.com/office/drawing/2014/main" id="{ACDA7E9A-9E6E-2942-AC20-74A5A8920A1C}"/>
              </a:ext>
            </a:extLst>
          </p:cNvPr>
          <p:cNvSpPr>
            <a:spLocks noGrp="1"/>
          </p:cNvSpPr>
          <p:nvPr>
            <p:ph type="body" idx="1"/>
          </p:nvPr>
        </p:nvSpPr>
        <p:spPr>
          <a:xfrm>
            <a:off x="331491" y="692150"/>
            <a:ext cx="9252068" cy="5797550"/>
          </a:xfrm>
          <a:prstGeom prst="rect">
            <a:avLst/>
          </a:prstGeom>
        </p:spPr>
        <p:txBody>
          <a:bodyPr vert="horz" lIns="0" tIns="45720" rIns="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3" name="テキスト ボックス 12">
            <a:extLst>
              <a:ext uri="{FF2B5EF4-FFF2-40B4-BE49-F238E27FC236}">
                <a16:creationId xmlns:a16="http://schemas.microsoft.com/office/drawing/2014/main" id="{04E21C77-E2F3-5744-B495-789192475120}"/>
              </a:ext>
            </a:extLst>
          </p:cNvPr>
          <p:cNvSpPr txBox="1"/>
          <p:nvPr userDrawn="1"/>
        </p:nvSpPr>
        <p:spPr>
          <a:xfrm>
            <a:off x="4357146" y="6623438"/>
            <a:ext cx="3287760" cy="215444"/>
          </a:xfrm>
          <a:prstGeom prst="rect">
            <a:avLst/>
          </a:prstGeom>
          <a:noFill/>
          <a:ln>
            <a:noFill/>
          </a:ln>
        </p:spPr>
        <p:txBody>
          <a:bodyPr wrap="none" lIns="0" rIns="0" rtlCol="0">
            <a:spAutoFit/>
          </a:bodyPr>
          <a:lstStyle/>
          <a:p>
            <a:pPr algn="r"/>
            <a:r>
              <a:rPr kumimoji="0" lang="en-US" altLang="ja-JP" sz="800" dirty="0">
                <a:solidFill>
                  <a:schemeClr val="bg1"/>
                </a:solidFill>
                <a:latin typeface="+mn-lt"/>
                <a:cs typeface="Meiryo UI" pitchFamily="50" charset="-128"/>
              </a:rPr>
              <a:t>© 2022 NTT DATA INSTITUTE OF MANAGEMENT CONSULTING, Inc.</a:t>
            </a:r>
          </a:p>
        </p:txBody>
      </p:sp>
      <p:cxnSp>
        <p:nvCxnSpPr>
          <p:cNvPr id="14" name="直線コネクタ 13">
            <a:extLst>
              <a:ext uri="{FF2B5EF4-FFF2-40B4-BE49-F238E27FC236}">
                <a16:creationId xmlns:a16="http://schemas.microsoft.com/office/drawing/2014/main" id="{26ABC15C-563B-F04A-83C3-B0D991357E0E}"/>
              </a:ext>
            </a:extLst>
          </p:cNvPr>
          <p:cNvCxnSpPr>
            <a:cxnSpLocks/>
          </p:cNvCxnSpPr>
          <p:nvPr userDrawn="1"/>
        </p:nvCxnSpPr>
        <p:spPr>
          <a:xfrm>
            <a:off x="7820324"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a:extLst>
              <a:ext uri="{FF2B5EF4-FFF2-40B4-BE49-F238E27FC236}">
                <a16:creationId xmlns:a16="http://schemas.microsoft.com/office/drawing/2014/main" id="{270EE0AC-2C8E-D84F-9AAB-1BAD29C74906}"/>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cxnSp>
        <p:nvCxnSpPr>
          <p:cNvPr id="17" name="直線コネクタ 16">
            <a:extLst>
              <a:ext uri="{FF2B5EF4-FFF2-40B4-BE49-F238E27FC236}">
                <a16:creationId xmlns:a16="http://schemas.microsoft.com/office/drawing/2014/main" id="{1974EA4F-0DCA-734C-A634-22D6F1BD7FB1}"/>
              </a:ext>
            </a:extLst>
          </p:cNvPr>
          <p:cNvCxnSpPr>
            <a:cxnSpLocks/>
          </p:cNvCxnSpPr>
          <p:nvPr userDrawn="1"/>
        </p:nvCxnSpPr>
        <p:spPr>
          <a:xfrm>
            <a:off x="9083638"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868894EE-0BB6-C742-A4D7-3DB96B9B356E}"/>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3615148030"/>
      </p:ext>
    </p:extLst>
  </p:cSld>
  <p:clrMap bg1="lt1" tx1="dk1" bg2="lt2" tx2="dk2" accent1="accent1" accent2="accent2" accent3="accent3" accent4="accent4" accent5="accent5" accent6="accent6" hlink="hlink" folHlink="folHlink"/>
  <p:sldLayoutIdLst>
    <p:sldLayoutId id="2147483863" r:id="rId1"/>
    <p:sldLayoutId id="2147483854" r:id="rId2"/>
    <p:sldLayoutId id="2147483885" r:id="rId3"/>
    <p:sldLayoutId id="2147483886" r:id="rId4"/>
  </p:sldLayoutIdLst>
  <p:hf hdr="0" ftr="0" dt="0"/>
  <p:txStyles>
    <p:titleStyle>
      <a:lvl1pPr algn="l" defTabSz="609559" rtl="0" eaLnBrk="1" fontAlgn="base" hangingPunct="1">
        <a:spcBef>
          <a:spcPct val="0"/>
        </a:spcBef>
        <a:spcAft>
          <a:spcPct val="0"/>
        </a:spcAft>
        <a:defRPr kumimoji="1" sz="2400" b="1" i="0" kern="1200" spc="0" baseline="0">
          <a:solidFill>
            <a:schemeClr val="bg1"/>
          </a:solidFill>
          <a:latin typeface="+mj-ea"/>
          <a:ea typeface="+mj-ea"/>
          <a:cs typeface="HGPGothicE" charset="-128"/>
        </a:defRPr>
      </a:lvl1pPr>
      <a:lvl2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9"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8"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76"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34"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bg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bg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bg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bg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bg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9" rtl="0" eaLnBrk="1" latinLnBrk="0" hangingPunct="1">
        <a:defRPr kumimoji="1" sz="2400" kern="1200">
          <a:solidFill>
            <a:schemeClr val="tx1"/>
          </a:solidFill>
          <a:latin typeface="+mn-lt"/>
          <a:ea typeface="+mn-ea"/>
          <a:cs typeface="+mn-cs"/>
        </a:defRPr>
      </a:lvl1pPr>
      <a:lvl2pPr marL="609559" algn="l" defTabSz="609559" rtl="0" eaLnBrk="1" latinLnBrk="0" hangingPunct="1">
        <a:defRPr kumimoji="1" sz="2400" kern="1200">
          <a:solidFill>
            <a:schemeClr val="tx1"/>
          </a:solidFill>
          <a:latin typeface="+mn-lt"/>
          <a:ea typeface="+mn-ea"/>
          <a:cs typeface="+mn-cs"/>
        </a:defRPr>
      </a:lvl2pPr>
      <a:lvl3pPr marL="1219118" algn="l" defTabSz="609559" rtl="0" eaLnBrk="1" latinLnBrk="0" hangingPunct="1">
        <a:defRPr kumimoji="1" sz="2400" kern="1200">
          <a:solidFill>
            <a:schemeClr val="tx1"/>
          </a:solidFill>
          <a:latin typeface="+mn-lt"/>
          <a:ea typeface="+mn-ea"/>
          <a:cs typeface="+mn-cs"/>
        </a:defRPr>
      </a:lvl3pPr>
      <a:lvl4pPr marL="1828676" algn="l" defTabSz="609559" rtl="0" eaLnBrk="1" latinLnBrk="0" hangingPunct="1">
        <a:defRPr kumimoji="1" sz="2400" kern="1200">
          <a:solidFill>
            <a:schemeClr val="tx1"/>
          </a:solidFill>
          <a:latin typeface="+mn-lt"/>
          <a:ea typeface="+mn-ea"/>
          <a:cs typeface="+mn-cs"/>
        </a:defRPr>
      </a:lvl4pPr>
      <a:lvl5pPr marL="2438234" algn="l" defTabSz="609559" rtl="0" eaLnBrk="1" latinLnBrk="0" hangingPunct="1">
        <a:defRPr kumimoji="1" sz="2400" kern="1200">
          <a:solidFill>
            <a:schemeClr val="tx1"/>
          </a:solidFill>
          <a:latin typeface="+mn-lt"/>
          <a:ea typeface="+mn-ea"/>
          <a:cs typeface="+mn-cs"/>
        </a:defRPr>
      </a:lvl5pPr>
      <a:lvl6pPr marL="3047792" algn="l" defTabSz="609559" rtl="0" eaLnBrk="1" latinLnBrk="0" hangingPunct="1">
        <a:defRPr kumimoji="1" sz="2400" kern="1200">
          <a:solidFill>
            <a:schemeClr val="tx1"/>
          </a:solidFill>
          <a:latin typeface="+mn-lt"/>
          <a:ea typeface="+mn-ea"/>
          <a:cs typeface="+mn-cs"/>
        </a:defRPr>
      </a:lvl6pPr>
      <a:lvl7pPr marL="3657351" algn="l" defTabSz="609559" rtl="0" eaLnBrk="1" latinLnBrk="0" hangingPunct="1">
        <a:defRPr kumimoji="1" sz="2400" kern="1200">
          <a:solidFill>
            <a:schemeClr val="tx1"/>
          </a:solidFill>
          <a:latin typeface="+mn-lt"/>
          <a:ea typeface="+mn-ea"/>
          <a:cs typeface="+mn-cs"/>
        </a:defRPr>
      </a:lvl7pPr>
      <a:lvl8pPr marL="4266908" algn="l" defTabSz="609559" rtl="0" eaLnBrk="1" latinLnBrk="0" hangingPunct="1">
        <a:defRPr kumimoji="1" sz="2400" kern="1200">
          <a:solidFill>
            <a:schemeClr val="tx1"/>
          </a:solidFill>
          <a:latin typeface="+mn-lt"/>
          <a:ea typeface="+mn-ea"/>
          <a:cs typeface="+mn-cs"/>
        </a:defRPr>
      </a:lvl8pPr>
      <a:lvl9pPr marL="4876467" algn="l" defTabSz="609559"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09" userDrawn="1">
          <p15:clr>
            <a:srgbClr val="F26B43"/>
          </p15:clr>
        </p15:guide>
        <p15:guide id="4" orient="horz" pos="2160" userDrawn="1">
          <p15:clr>
            <a:srgbClr val="F26B43"/>
          </p15:clr>
        </p15:guide>
        <p15:guide id="5" orient="horz" pos="4156" userDrawn="1">
          <p15:clr>
            <a:srgbClr val="F26B43"/>
          </p15:clr>
        </p15:guide>
        <p15:guide id="6" orient="horz" pos="436" userDrawn="1">
          <p15:clr>
            <a:srgbClr val="F26B43"/>
          </p15:clr>
        </p15:guide>
        <p15:guide id="7" pos="3121" userDrawn="1">
          <p15:clr>
            <a:srgbClr val="F26B43"/>
          </p15:clr>
        </p15:guide>
        <p15:guide id="8" pos="6031" userDrawn="1">
          <p15:clr>
            <a:srgbClr val="F26B43"/>
          </p15:clr>
        </p15:guide>
        <p15:guide id="9" orient="horz" pos="4088" userDrawn="1">
          <p15:clr>
            <a:srgbClr val="F26B43"/>
          </p15:clr>
        </p15:guide>
        <p15:guide id="10" orient="horz" pos="368" userDrawn="1">
          <p15:clr>
            <a:srgbClr val="F26B43"/>
          </p15:clr>
        </p15:guide>
        <p15:guide id="11" orient="horz" pos="4269"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321CC23-A8DD-2841-8A35-D68DC2B10133}"/>
              </a:ext>
            </a:extLst>
          </p:cNvPr>
          <p:cNvSpPr txBox="1"/>
          <p:nvPr userDrawn="1"/>
        </p:nvSpPr>
        <p:spPr>
          <a:xfrm>
            <a:off x="6548008" y="6623438"/>
            <a:ext cx="3287760" cy="215444"/>
          </a:xfrm>
          <a:prstGeom prst="rect">
            <a:avLst/>
          </a:prstGeom>
          <a:noFill/>
          <a:ln>
            <a:noFill/>
          </a:ln>
        </p:spPr>
        <p:txBody>
          <a:bodyPr wrap="none" lIns="0" rIns="0" rtlCol="0">
            <a:spAutoFit/>
          </a:bodyPr>
          <a:lstStyle/>
          <a:p>
            <a:pPr algn="r"/>
            <a:r>
              <a:rPr kumimoji="0" lang="en-US" altLang="ja-JP" sz="800" dirty="0">
                <a:solidFill>
                  <a:schemeClr val="tx1"/>
                </a:solidFill>
                <a:latin typeface="+mn-lt"/>
                <a:cs typeface="Meiryo UI" pitchFamily="50" charset="-128"/>
              </a:rPr>
              <a:t>© 2022 NTT DATA INSTITUTE OF MANAGEMENT CONSULTING, Inc.</a:t>
            </a:r>
          </a:p>
        </p:txBody>
      </p:sp>
    </p:spTree>
    <p:extLst>
      <p:ext uri="{BB962C8B-B14F-4D97-AF65-F5344CB8AC3E}">
        <p14:creationId xmlns:p14="http://schemas.microsoft.com/office/powerpoint/2010/main" val="4268014743"/>
      </p:ext>
    </p:extLst>
  </p:cSld>
  <p:clrMap bg1="lt1" tx1="dk1" bg2="lt2" tx2="dk2" accent1="accent1" accent2="accent2" accent3="accent3" accent4="accent4" accent5="accent5" accent6="accent6" hlink="hlink" folHlink="folHlink"/>
  <p:sldLayoutIdLst>
    <p:sldLayoutId id="2147483851" r:id="rId1"/>
    <p:sldLayoutId id="2147483850" r:id="rId2"/>
    <p:sldLayoutId id="2147483773" r:id="rId3"/>
  </p:sldLayoutIdLst>
  <p:hf hdr="0" ftr="0" dt="0"/>
  <p:txStyles>
    <p:titleStyle>
      <a:lvl1pPr algn="l" defTabSz="609559" rtl="0" eaLnBrk="1" fontAlgn="base" hangingPunct="1">
        <a:spcBef>
          <a:spcPct val="0"/>
        </a:spcBef>
        <a:spcAft>
          <a:spcPct val="0"/>
        </a:spcAft>
        <a:defRPr kumimoji="1" sz="2400" b="1" i="0" kern="1200" spc="200" baseline="0">
          <a:solidFill>
            <a:schemeClr val="tx1"/>
          </a:solidFill>
          <a:latin typeface="+mj-ea"/>
          <a:ea typeface="+mj-ea"/>
          <a:cs typeface="HGPGothicE" charset="-128"/>
        </a:defRPr>
      </a:lvl1pPr>
      <a:lvl2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9"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8"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76"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34"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609559" rtl="0" eaLnBrk="1" fontAlgn="base" hangingPunct="1">
        <a:spcBef>
          <a:spcPct val="20000"/>
        </a:spcBef>
        <a:spcAft>
          <a:spcPct val="0"/>
        </a:spcAft>
        <a:buFont typeface="Arial" pitchFamily="34" charset="0"/>
        <a:buNone/>
        <a:defRPr kumimoji="1" sz="1800" kern="1200">
          <a:solidFill>
            <a:schemeClr val="tx1"/>
          </a:solidFill>
          <a:latin typeface="+mn-ea"/>
          <a:ea typeface="+mn-ea"/>
          <a:cs typeface="Arial"/>
        </a:defRPr>
      </a:lvl1pPr>
      <a:lvl2pPr marL="910105" indent="-300545"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2pPr>
      <a:lvl3pPr marL="1454051" indent="-234935"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3pPr>
      <a:lvl4pPr marL="2059377" indent="-230703"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4pPr>
      <a:lvl5pPr marL="2666818" indent="-228585"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9" rtl="0" eaLnBrk="1" latinLnBrk="0" hangingPunct="1">
        <a:defRPr kumimoji="1" sz="2400" kern="1200">
          <a:solidFill>
            <a:schemeClr val="tx1"/>
          </a:solidFill>
          <a:latin typeface="+mn-lt"/>
          <a:ea typeface="+mn-ea"/>
          <a:cs typeface="+mn-cs"/>
        </a:defRPr>
      </a:lvl1pPr>
      <a:lvl2pPr marL="609559" algn="l" defTabSz="609559" rtl="0" eaLnBrk="1" latinLnBrk="0" hangingPunct="1">
        <a:defRPr kumimoji="1" sz="2400" kern="1200">
          <a:solidFill>
            <a:schemeClr val="tx1"/>
          </a:solidFill>
          <a:latin typeface="+mn-lt"/>
          <a:ea typeface="+mn-ea"/>
          <a:cs typeface="+mn-cs"/>
        </a:defRPr>
      </a:lvl2pPr>
      <a:lvl3pPr marL="1219118" algn="l" defTabSz="609559" rtl="0" eaLnBrk="1" latinLnBrk="0" hangingPunct="1">
        <a:defRPr kumimoji="1" sz="2400" kern="1200">
          <a:solidFill>
            <a:schemeClr val="tx1"/>
          </a:solidFill>
          <a:latin typeface="+mn-lt"/>
          <a:ea typeface="+mn-ea"/>
          <a:cs typeface="+mn-cs"/>
        </a:defRPr>
      </a:lvl3pPr>
      <a:lvl4pPr marL="1828676" algn="l" defTabSz="609559" rtl="0" eaLnBrk="1" latinLnBrk="0" hangingPunct="1">
        <a:defRPr kumimoji="1" sz="2400" kern="1200">
          <a:solidFill>
            <a:schemeClr val="tx1"/>
          </a:solidFill>
          <a:latin typeface="+mn-lt"/>
          <a:ea typeface="+mn-ea"/>
          <a:cs typeface="+mn-cs"/>
        </a:defRPr>
      </a:lvl4pPr>
      <a:lvl5pPr marL="2438234" algn="l" defTabSz="609559" rtl="0" eaLnBrk="1" latinLnBrk="0" hangingPunct="1">
        <a:defRPr kumimoji="1" sz="2400" kern="1200">
          <a:solidFill>
            <a:schemeClr val="tx1"/>
          </a:solidFill>
          <a:latin typeface="+mn-lt"/>
          <a:ea typeface="+mn-ea"/>
          <a:cs typeface="+mn-cs"/>
        </a:defRPr>
      </a:lvl5pPr>
      <a:lvl6pPr marL="3047792" algn="l" defTabSz="609559" rtl="0" eaLnBrk="1" latinLnBrk="0" hangingPunct="1">
        <a:defRPr kumimoji="1" sz="2400" kern="1200">
          <a:solidFill>
            <a:schemeClr val="tx1"/>
          </a:solidFill>
          <a:latin typeface="+mn-lt"/>
          <a:ea typeface="+mn-ea"/>
          <a:cs typeface="+mn-cs"/>
        </a:defRPr>
      </a:lvl6pPr>
      <a:lvl7pPr marL="3657351" algn="l" defTabSz="609559" rtl="0" eaLnBrk="1" latinLnBrk="0" hangingPunct="1">
        <a:defRPr kumimoji="1" sz="2400" kern="1200">
          <a:solidFill>
            <a:schemeClr val="tx1"/>
          </a:solidFill>
          <a:latin typeface="+mn-lt"/>
          <a:ea typeface="+mn-ea"/>
          <a:cs typeface="+mn-cs"/>
        </a:defRPr>
      </a:lvl7pPr>
      <a:lvl8pPr marL="4266908" algn="l" defTabSz="609559" rtl="0" eaLnBrk="1" latinLnBrk="0" hangingPunct="1">
        <a:defRPr kumimoji="1" sz="2400" kern="1200">
          <a:solidFill>
            <a:schemeClr val="tx1"/>
          </a:solidFill>
          <a:latin typeface="+mn-lt"/>
          <a:ea typeface="+mn-ea"/>
          <a:cs typeface="+mn-cs"/>
        </a:defRPr>
      </a:lvl8pPr>
      <a:lvl9pPr marL="4876467" algn="l" defTabSz="609559"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69" userDrawn="1">
          <p15:clr>
            <a:srgbClr val="F26B43"/>
          </p15:clr>
        </p15:guide>
        <p15:guide id="2" orient="horz" pos="420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25.xml"/><Relationship Id="rId6" Type="http://schemas.openxmlformats.org/officeDocument/2006/relationships/image" Target="../media/image37.png"/><Relationship Id="rId5" Type="http://schemas.openxmlformats.org/officeDocument/2006/relationships/image" Target="../media/image36.svg"/><Relationship Id="rId10" Type="http://schemas.openxmlformats.org/officeDocument/2006/relationships/image" Target="../media/image41.svg"/><Relationship Id="rId4" Type="http://schemas.openxmlformats.org/officeDocument/2006/relationships/image" Target="../media/image35.png"/><Relationship Id="rId9"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331800" y="686061"/>
            <a:ext cx="7177075" cy="325438"/>
          </a:xfrm>
        </p:spPr>
        <p:txBody>
          <a:bodyPr/>
          <a:lstStyle/>
          <a:p>
            <a:r>
              <a:rPr lang="ja-JP" altLang="en-US" dirty="0">
                <a:latin typeface="Meiryo UI" panose="020B0604030504040204" pitchFamily="34" charset="-128"/>
                <a:ea typeface="Meiryo UI" panose="020B0604030504040204" pitchFamily="34" charset="-128"/>
              </a:rPr>
              <a:t>令和</a:t>
            </a:r>
            <a:r>
              <a:rPr lang="en-US" altLang="ja-JP" dirty="0">
                <a:latin typeface="Meiryo UI" panose="020B0604030504040204" pitchFamily="34" charset="-128"/>
                <a:ea typeface="Meiryo UI" panose="020B0604030504040204" pitchFamily="34" charset="-128"/>
              </a:rPr>
              <a:t>3</a:t>
            </a:r>
            <a:r>
              <a:rPr lang="ja-JP" altLang="en-US" dirty="0">
                <a:latin typeface="Meiryo UI" panose="020B0604030504040204" pitchFamily="34" charset="-128"/>
                <a:ea typeface="Meiryo UI" panose="020B0604030504040204" pitchFamily="34" charset="-128"/>
              </a:rPr>
              <a:t>年度補正予算</a:t>
            </a:r>
            <a:r>
              <a:rPr lang="en-US" altLang="ja-JP" dirty="0">
                <a:latin typeface="Meiryo UI" panose="020B0604030504040204" pitchFamily="34" charset="-128"/>
                <a:ea typeface="Meiryo UI" panose="020B0604030504040204" pitchFamily="34" charset="-128"/>
              </a:rPr>
              <a:t>Trusted Web</a:t>
            </a:r>
            <a:r>
              <a:rPr lang="ja-JP" altLang="en-US" dirty="0">
                <a:latin typeface="Meiryo UI" panose="020B0604030504040204" pitchFamily="34" charset="-128"/>
                <a:ea typeface="Meiryo UI" panose="020B0604030504040204" pitchFamily="34" charset="-128"/>
              </a:rPr>
              <a:t>共同開発支援事業費</a:t>
            </a:r>
            <a:br>
              <a:rPr lang="en-US" altLang="ja-JP" dirty="0">
                <a:latin typeface="Meiryo UI" panose="020B0604030504040204" pitchFamily="34" charset="-128"/>
                <a:ea typeface="Meiryo UI" panose="020B0604030504040204" pitchFamily="34" charset="-128"/>
              </a:rPr>
            </a:br>
            <a:r>
              <a:rPr lang="ja-JP" altLang="en-US" dirty="0">
                <a:latin typeface="Meiryo UI" panose="020B0604030504040204" pitchFamily="34" charset="-128"/>
                <a:ea typeface="Meiryo UI" panose="020B0604030504040204" pitchFamily="34" charset="-128"/>
              </a:rPr>
              <a:t>「</a:t>
            </a:r>
            <a:r>
              <a:rPr lang="en-US" altLang="ja-JP" dirty="0">
                <a:latin typeface="Meiryo UI" panose="020B0604030504040204" pitchFamily="34" charset="-128"/>
                <a:ea typeface="Meiryo UI" panose="020B0604030504040204" pitchFamily="34" charset="-128"/>
              </a:rPr>
              <a:t>Trusted Web</a:t>
            </a:r>
            <a:r>
              <a:rPr lang="ja-JP" altLang="en-US" dirty="0">
                <a:latin typeface="Meiryo UI" panose="020B0604030504040204" pitchFamily="34" charset="-128"/>
                <a:ea typeface="Meiryo UI" panose="020B0604030504040204" pitchFamily="34" charset="-128"/>
              </a:rPr>
              <a:t>の実現に向けたユースケース実証事業」</a:t>
            </a:r>
            <a:br>
              <a:rPr lang="en-US" altLang="ja-JP" dirty="0">
                <a:latin typeface="Meiryo UI" panose="020B0604030504040204" pitchFamily="34" charset="-128"/>
                <a:ea typeface="Meiryo UI" panose="020B0604030504040204" pitchFamily="34" charset="-128"/>
              </a:rPr>
            </a:br>
            <a:r>
              <a:rPr lang="ja-JP" altLang="en-US" dirty="0">
                <a:latin typeface="Meiryo UI" panose="020B0604030504040204" pitchFamily="34" charset="-128"/>
                <a:ea typeface="Meiryo UI" panose="020B0604030504040204" pitchFamily="34" charset="-128"/>
              </a:rPr>
              <a:t>最終報告書概要版</a:t>
            </a:r>
            <a:br>
              <a:rPr lang="en-US" altLang="ja-JP" dirty="0">
                <a:latin typeface="Meiryo UI" panose="020B0604030504040204" pitchFamily="34" charset="-128"/>
                <a:ea typeface="Meiryo UI" panose="020B0604030504040204" pitchFamily="34" charset="-128"/>
              </a:rPr>
            </a:br>
            <a:endParaRPr kumimoji="1" lang="ja-JP" altLang="en-US" dirty="0">
              <a:latin typeface="Meiryo UI" panose="020B0604030504040204" pitchFamily="34" charset="-128"/>
              <a:ea typeface="Meiryo UI" panose="020B0604030504040204" pitchFamily="34" charset="-128"/>
            </a:endParaRPr>
          </a:p>
        </p:txBody>
      </p:sp>
      <p:sp>
        <p:nvSpPr>
          <p:cNvPr id="6" name="テキスト プレースホルダー 2"/>
          <p:cNvSpPr>
            <a:spLocks noGrp="1"/>
          </p:cNvSpPr>
          <p:nvPr>
            <p:ph type="body" sz="quarter" idx="12"/>
          </p:nvPr>
        </p:nvSpPr>
        <p:spPr>
          <a:xfrm>
            <a:off x="331168" y="2013501"/>
            <a:ext cx="7177385" cy="1699489"/>
          </a:xfrm>
        </p:spPr>
        <p:txBody>
          <a:bodyPr lIns="0" tIns="45720" rIns="0" bIns="45720" anchor="t"/>
          <a:lstStyle/>
          <a:p>
            <a:r>
              <a:rPr kumimoji="1" lang="en-US" altLang="ja-JP" dirty="0">
                <a:solidFill>
                  <a:srgbClr val="FF0000"/>
                </a:solidFill>
                <a:latin typeface="Meiryo UI" panose="020B0604030504040204" pitchFamily="34" charset="-128"/>
                <a:ea typeface="Meiryo UI" panose="020B0604030504040204" pitchFamily="34" charset="-128"/>
              </a:rPr>
              <a:t> </a:t>
            </a:r>
            <a:r>
              <a:rPr kumimoji="1" lang="ja-JP" altLang="en-US" dirty="0">
                <a:latin typeface="Meiryo UI" panose="020B0604030504040204" pitchFamily="34" charset="-128"/>
                <a:ea typeface="Meiryo UI" panose="020B0604030504040204" pitchFamily="34" charset="-128"/>
              </a:rPr>
              <a:t>法人税制と工業会証明書</a:t>
            </a:r>
            <a:endParaRPr kumimoji="1" lang="en-US" altLang="ja-JP" dirty="0">
              <a:latin typeface="Meiryo UI" panose="020B0604030504040204" pitchFamily="34" charset="-128"/>
              <a:ea typeface="Meiryo UI" panose="020B0604030504040204" pitchFamily="34" charset="-128"/>
            </a:endParaRPr>
          </a:p>
          <a:p>
            <a:endParaRPr lang="en-US" altLang="ja-JP" sz="2000" dirty="0">
              <a:solidFill>
                <a:srgbClr val="FF0000"/>
              </a:solidFill>
              <a:latin typeface="Meiryo UI" panose="020B0604030504040204" pitchFamily="34" charset="-128"/>
              <a:ea typeface="Meiryo UI" panose="020B0604030504040204" pitchFamily="34" charset="-128"/>
            </a:endParaRPr>
          </a:p>
          <a:p>
            <a:r>
              <a:rPr kumimoji="1" lang="ja-JP" altLang="en-US" sz="2000" dirty="0">
                <a:latin typeface="Meiryo UI" panose="020B0604030504040204" pitchFamily="34" charset="-128"/>
                <a:ea typeface="Meiryo UI" panose="020B0604030504040204" pitchFamily="34" charset="-128"/>
              </a:rPr>
              <a:t>一般社団法人情報サービス産業協会</a:t>
            </a:r>
          </a:p>
          <a:p>
            <a:r>
              <a:rPr kumimoji="1" lang="ja-JP" altLang="en-US" sz="2000" dirty="0">
                <a:latin typeface="Meiryo UI" panose="020B0604030504040204" pitchFamily="34" charset="-128"/>
                <a:ea typeface="Meiryo UI" panose="020B0604030504040204" pitchFamily="34" charset="-128"/>
              </a:rPr>
              <a:t>工業会証明書デジタル化コンソーシアム</a:t>
            </a:r>
          </a:p>
          <a:p>
            <a:endParaRPr kumimoji="1" lang="en-US" altLang="ja-JP" sz="2000" dirty="0">
              <a:solidFill>
                <a:srgbClr val="FF0000"/>
              </a:solidFill>
              <a:latin typeface="Meiryo UI" panose="020B0604030504040204" pitchFamily="34" charset="-128"/>
              <a:ea typeface="Meiryo UI" panose="020B0604030504040204" pitchFamily="34" charset="-128"/>
            </a:endParaRPr>
          </a:p>
        </p:txBody>
      </p:sp>
      <p:sp>
        <p:nvSpPr>
          <p:cNvPr id="7" name="テキスト プレースホルダー 3"/>
          <p:cNvSpPr>
            <a:spLocks noGrp="1"/>
          </p:cNvSpPr>
          <p:nvPr>
            <p:ph type="body" sz="quarter" idx="13"/>
          </p:nvPr>
        </p:nvSpPr>
        <p:spPr>
          <a:xfrm>
            <a:off x="331168" y="6071270"/>
            <a:ext cx="7177384" cy="509700"/>
          </a:xfrm>
        </p:spPr>
        <p:txBody>
          <a:bodyPr lIns="0" tIns="45720" rIns="0" bIns="45720" anchor="t"/>
          <a:lstStyle/>
          <a:p>
            <a:r>
              <a:rPr kumimoji="1" lang="en-US" altLang="ja-JP" sz="1600" dirty="0">
                <a:solidFill>
                  <a:srgbClr val="000000"/>
                </a:solidFill>
                <a:latin typeface="Meiryo UI" panose="020B0604030504040204" pitchFamily="34" charset="-128"/>
                <a:ea typeface="Meiryo UI" panose="020B0604030504040204" pitchFamily="34" charset="-128"/>
              </a:rPr>
              <a:t>2023</a:t>
            </a:r>
            <a:r>
              <a:rPr kumimoji="1" lang="ja-JP" altLang="en-US" sz="1600" dirty="0">
                <a:solidFill>
                  <a:srgbClr val="000000"/>
                </a:solidFill>
                <a:latin typeface="Meiryo UI" panose="020B0604030504040204" pitchFamily="34" charset="-128"/>
                <a:ea typeface="Meiryo UI" panose="020B0604030504040204" pitchFamily="34" charset="-128"/>
              </a:rPr>
              <a:t>年</a:t>
            </a:r>
            <a:r>
              <a:rPr kumimoji="1" lang="en-US" altLang="ja-JP" sz="1600" dirty="0">
                <a:solidFill>
                  <a:srgbClr val="000000"/>
                </a:solidFill>
                <a:latin typeface="Meiryo UI" panose="020B0604030504040204" pitchFamily="34" charset="-128"/>
                <a:ea typeface="Meiryo UI" panose="020B0604030504040204" pitchFamily="34" charset="-128"/>
              </a:rPr>
              <a:t>3</a:t>
            </a:r>
            <a:r>
              <a:rPr kumimoji="1" lang="ja-JP" altLang="en-US" sz="1600" dirty="0">
                <a:solidFill>
                  <a:srgbClr val="000000"/>
                </a:solidFill>
                <a:latin typeface="Meiryo UI" panose="020B0604030504040204" pitchFamily="34" charset="-128"/>
                <a:ea typeface="Meiryo UI" panose="020B0604030504040204" pitchFamily="34" charset="-128"/>
              </a:rPr>
              <a:t>月</a:t>
            </a:r>
            <a:r>
              <a:rPr kumimoji="1" lang="en-US" altLang="ja-JP" sz="1600" dirty="0">
                <a:solidFill>
                  <a:srgbClr val="000000"/>
                </a:solidFill>
                <a:latin typeface="Meiryo UI" panose="020B0604030504040204" pitchFamily="34" charset="-128"/>
                <a:ea typeface="Meiryo UI" panose="020B0604030504040204" pitchFamily="34" charset="-128"/>
              </a:rPr>
              <a:t>24</a:t>
            </a:r>
            <a:r>
              <a:rPr kumimoji="1" lang="ja-JP" altLang="en-US" sz="1600" dirty="0">
                <a:solidFill>
                  <a:srgbClr val="000000"/>
                </a:solidFill>
                <a:latin typeface="Meiryo UI" panose="020B0604030504040204" pitchFamily="34" charset="-128"/>
                <a:ea typeface="Meiryo UI" panose="020B0604030504040204" pitchFamily="34" charset="-128"/>
              </a:rPr>
              <a:t>日</a:t>
            </a:r>
          </a:p>
        </p:txBody>
      </p:sp>
      <p:sp>
        <p:nvSpPr>
          <p:cNvPr id="8" name="テキスト ボックス 7"/>
          <p:cNvSpPr txBox="1"/>
          <p:nvPr/>
        </p:nvSpPr>
        <p:spPr>
          <a:xfrm>
            <a:off x="9464566" y="6580970"/>
            <a:ext cx="457200" cy="355857"/>
          </a:xfrm>
          <a:prstGeom prst="rect">
            <a:avLst/>
          </a:prstGeom>
          <a:noFill/>
        </p:spPr>
        <p:txBody>
          <a:bodyPr wrap="none" lIns="0" rIns="0" rtlCol="0">
            <a:noAutofit/>
          </a:bodyPr>
          <a:lstStyle/>
          <a:p>
            <a:pPr algn="l" defTabSz="288000"/>
            <a:r>
              <a:rPr kumimoji="1" lang="ja-JP" altLang="en-US" sz="1200" dirty="0">
                <a:latin typeface="+mn-ea"/>
              </a:rPr>
              <a:t>１</a:t>
            </a:r>
          </a:p>
        </p:txBody>
      </p:sp>
    </p:spTree>
    <p:extLst>
      <p:ext uri="{BB962C8B-B14F-4D97-AF65-F5344CB8AC3E}">
        <p14:creationId xmlns:p14="http://schemas.microsoft.com/office/powerpoint/2010/main" val="2984428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２．事業の概要</a:t>
            </a:r>
            <a:br>
              <a:rPr lang="en-US" altLang="ja-JP" dirty="0"/>
            </a:br>
            <a:r>
              <a:rPr lang="en-US" altLang="ja-JP" sz="2200" dirty="0"/>
              <a:t>2.1</a:t>
            </a:r>
            <a:r>
              <a:rPr lang="ja-JP" altLang="en-US" sz="2200" dirty="0"/>
              <a:t>　実証概要及び実証の範囲</a:t>
            </a:r>
            <a:br>
              <a:rPr lang="ja-JP" altLang="en-US" sz="2200" dirty="0"/>
            </a:br>
            <a:br>
              <a:rPr lang="ja-JP" altLang="en-US" sz="2200" dirty="0"/>
            </a:br>
            <a:endParaRPr lang="en-US" altLang="ja-JP" dirty="0"/>
          </a:p>
        </p:txBody>
      </p:sp>
      <p:sp>
        <p:nvSpPr>
          <p:cNvPr id="3" name="テキスト ボックス 2">
            <a:extLst>
              <a:ext uri="{FF2B5EF4-FFF2-40B4-BE49-F238E27FC236}">
                <a16:creationId xmlns:a16="http://schemas.microsoft.com/office/drawing/2014/main" id="{73FF580A-8AAC-4F7A-8849-CECFB0A0DB0A}"/>
              </a:ext>
            </a:extLst>
          </p:cNvPr>
          <p:cNvSpPr txBox="1"/>
          <p:nvPr/>
        </p:nvSpPr>
        <p:spPr>
          <a:xfrm>
            <a:off x="310895" y="797840"/>
            <a:ext cx="9185753" cy="335989"/>
          </a:xfrm>
          <a:prstGeom prst="rect">
            <a:avLst/>
          </a:prstGeom>
          <a:noFill/>
        </p:spPr>
        <p:txBody>
          <a:bodyPr wrap="square" rtlCol="0">
            <a:spAutoFit/>
          </a:bodyPr>
          <a:lstStyle/>
          <a:p>
            <a:pPr eaLnBrk="0" fontAlgn="base" hangingPunct="0">
              <a:lnSpc>
                <a:spcPts val="1920"/>
              </a:lnSpc>
              <a:spcBef>
                <a:spcPct val="50000"/>
              </a:spcBef>
              <a:spcAft>
                <a:spcPct val="0"/>
              </a:spcAft>
            </a:pPr>
            <a:r>
              <a:rPr kumimoji="0" lang="en-US" altLang="ja-JP" sz="1600" dirty="0">
                <a:solidFill>
                  <a:prstClr val="black"/>
                </a:solidFill>
                <a:latin typeface="Meiryo UI" panose="020B0604030504040204" pitchFamily="50" charset="-128"/>
              </a:rPr>
              <a:t>2.1.2 </a:t>
            </a:r>
            <a:r>
              <a:rPr kumimoji="0" lang="ja-JP" altLang="en-US" sz="1600" dirty="0">
                <a:solidFill>
                  <a:prstClr val="black"/>
                </a:solidFill>
                <a:latin typeface="Meiryo UI" panose="020B0604030504040204" pitchFamily="50" charset="-128"/>
              </a:rPr>
              <a:t>当実証プロジェクトの想定する実現価値</a:t>
            </a:r>
          </a:p>
        </p:txBody>
      </p:sp>
      <p:pic>
        <p:nvPicPr>
          <p:cNvPr id="4" name="図 3">
            <a:extLst>
              <a:ext uri="{FF2B5EF4-FFF2-40B4-BE49-F238E27FC236}">
                <a16:creationId xmlns:a16="http://schemas.microsoft.com/office/drawing/2014/main" id="{CC99327E-DFB3-421A-BEE1-915DA9253BE3}"/>
              </a:ext>
            </a:extLst>
          </p:cNvPr>
          <p:cNvPicPr>
            <a:picLocks noChangeAspect="1"/>
          </p:cNvPicPr>
          <p:nvPr/>
        </p:nvPicPr>
        <p:blipFill>
          <a:blip r:embed="rId3"/>
          <a:stretch>
            <a:fillRect/>
          </a:stretch>
        </p:blipFill>
        <p:spPr>
          <a:xfrm>
            <a:off x="1082960" y="1808372"/>
            <a:ext cx="8107912" cy="4676577"/>
          </a:xfrm>
          <a:prstGeom prst="rect">
            <a:avLst/>
          </a:prstGeom>
        </p:spPr>
      </p:pic>
      <p:sp>
        <p:nvSpPr>
          <p:cNvPr id="6" name="テキスト ボックス 5">
            <a:extLst>
              <a:ext uri="{FF2B5EF4-FFF2-40B4-BE49-F238E27FC236}">
                <a16:creationId xmlns:a16="http://schemas.microsoft.com/office/drawing/2014/main" id="{1D934168-E63B-7AD0-5E33-49358C991FAA}"/>
              </a:ext>
            </a:extLst>
          </p:cNvPr>
          <p:cNvSpPr txBox="1"/>
          <p:nvPr/>
        </p:nvSpPr>
        <p:spPr>
          <a:xfrm>
            <a:off x="706055" y="1324482"/>
            <a:ext cx="7812911" cy="338554"/>
          </a:xfrm>
          <a:prstGeom prst="rect">
            <a:avLst/>
          </a:prstGeom>
          <a:noFill/>
        </p:spPr>
        <p:txBody>
          <a:bodyPr wrap="square">
            <a:spAutoFit/>
          </a:bodyPr>
          <a:lstStyle/>
          <a:p>
            <a:pPr indent="133350" algn="just"/>
            <a:r>
              <a:rPr lang="ja-JP" altLang="en-US" sz="1600" dirty="0">
                <a:effectLst/>
                <a:latin typeface="Century" panose="02040604050505020304" pitchFamily="18" charset="0"/>
                <a:ea typeface="Meiryo UI" panose="020B0604030504040204" pitchFamily="50" charset="-128"/>
                <a:cs typeface="Century" panose="02040604050505020304" pitchFamily="18" charset="0"/>
              </a:rPr>
              <a:t>当実証プロジェクトの想定する実現仮（ユースケース）</a:t>
            </a:r>
            <a:r>
              <a:rPr lang="ja-JP" altLang="ja-JP" sz="1600" dirty="0">
                <a:effectLst/>
                <a:latin typeface="Century" panose="02040604050505020304" pitchFamily="18" charset="0"/>
                <a:ea typeface="Meiryo UI" panose="020B0604030504040204" pitchFamily="50" charset="-128"/>
                <a:cs typeface="Century" panose="02040604050505020304" pitchFamily="18" charset="0"/>
              </a:rPr>
              <a:t>を以下に示す。</a:t>
            </a:r>
          </a:p>
        </p:txBody>
      </p:sp>
    </p:spTree>
    <p:extLst>
      <p:ext uri="{BB962C8B-B14F-4D97-AF65-F5344CB8AC3E}">
        <p14:creationId xmlns:p14="http://schemas.microsoft.com/office/powerpoint/2010/main" val="370657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２．事業の概要</a:t>
            </a:r>
            <a:br>
              <a:rPr lang="en-US" altLang="ja-JP" dirty="0"/>
            </a:br>
            <a:r>
              <a:rPr lang="en-US" altLang="ja-JP" sz="2200" dirty="0"/>
              <a:t>2.1</a:t>
            </a:r>
            <a:r>
              <a:rPr lang="ja-JP" altLang="en-US" sz="2200" dirty="0"/>
              <a:t>　実証概要及び実証の範囲</a:t>
            </a:r>
            <a:br>
              <a:rPr lang="ja-JP" altLang="en-US" sz="2200" dirty="0"/>
            </a:br>
            <a:br>
              <a:rPr lang="ja-JP" altLang="en-US" sz="2200" dirty="0"/>
            </a:br>
            <a:endParaRPr lang="en-US" altLang="ja-JP" dirty="0"/>
          </a:p>
        </p:txBody>
      </p:sp>
      <p:sp>
        <p:nvSpPr>
          <p:cNvPr id="3" name="テキスト ボックス 2">
            <a:extLst>
              <a:ext uri="{FF2B5EF4-FFF2-40B4-BE49-F238E27FC236}">
                <a16:creationId xmlns:a16="http://schemas.microsoft.com/office/drawing/2014/main" id="{85EBB8FC-5322-46D2-8DF0-5BD4F5CBF691}"/>
              </a:ext>
            </a:extLst>
          </p:cNvPr>
          <p:cNvSpPr txBox="1"/>
          <p:nvPr/>
        </p:nvSpPr>
        <p:spPr>
          <a:xfrm>
            <a:off x="310895" y="797840"/>
            <a:ext cx="9185753" cy="335989"/>
          </a:xfrm>
          <a:prstGeom prst="rect">
            <a:avLst/>
          </a:prstGeom>
          <a:noFill/>
        </p:spPr>
        <p:txBody>
          <a:bodyPr wrap="square" rtlCol="0">
            <a:spAutoFit/>
          </a:bodyPr>
          <a:lstStyle/>
          <a:p>
            <a:pPr eaLnBrk="0" fontAlgn="base" hangingPunct="0">
              <a:lnSpc>
                <a:spcPts val="1920"/>
              </a:lnSpc>
              <a:spcBef>
                <a:spcPct val="50000"/>
              </a:spcBef>
              <a:spcAft>
                <a:spcPct val="0"/>
              </a:spcAft>
            </a:pPr>
            <a:r>
              <a:rPr kumimoji="0" lang="en-US" altLang="ja-JP" sz="1600" dirty="0">
                <a:solidFill>
                  <a:prstClr val="black"/>
                </a:solidFill>
                <a:latin typeface="Meiryo UI" panose="020B0604030504040204" pitchFamily="50" charset="-128"/>
              </a:rPr>
              <a:t>2.1.3 </a:t>
            </a:r>
            <a:r>
              <a:rPr kumimoji="0" lang="ja-JP" altLang="en-US" sz="1600" dirty="0">
                <a:solidFill>
                  <a:prstClr val="black"/>
                </a:solidFill>
                <a:latin typeface="Meiryo UI" panose="020B0604030504040204" pitchFamily="50" charset="-128"/>
              </a:rPr>
              <a:t>事業内容</a:t>
            </a:r>
          </a:p>
        </p:txBody>
      </p:sp>
      <p:sp>
        <p:nvSpPr>
          <p:cNvPr id="4" name="テキスト ボックス 3">
            <a:extLst>
              <a:ext uri="{FF2B5EF4-FFF2-40B4-BE49-F238E27FC236}">
                <a16:creationId xmlns:a16="http://schemas.microsoft.com/office/drawing/2014/main" id="{43B2E981-F3D4-4619-B4D2-49A9B2D94330}"/>
              </a:ext>
            </a:extLst>
          </p:cNvPr>
          <p:cNvSpPr txBox="1"/>
          <p:nvPr/>
        </p:nvSpPr>
        <p:spPr>
          <a:xfrm>
            <a:off x="523800" y="1522289"/>
            <a:ext cx="8821810" cy="2456057"/>
          </a:xfrm>
          <a:prstGeom prst="rect">
            <a:avLst/>
          </a:prstGeom>
          <a:noFill/>
        </p:spPr>
        <p:txBody>
          <a:bodyPr wrap="square">
            <a:spAutoFit/>
          </a:bodyPr>
          <a:lstStyle/>
          <a:p>
            <a:pPr eaLnBrk="0" fontAlgn="base" hangingPunct="0">
              <a:lnSpc>
                <a:spcPct val="90000"/>
              </a:lnSpc>
              <a:spcBef>
                <a:spcPct val="50000"/>
              </a:spcBef>
              <a:spcAft>
                <a:spcPct val="0"/>
              </a:spcAft>
            </a:pPr>
            <a:r>
              <a:rPr kumimoji="0" lang="ja-JP" altLang="en-US" sz="1600" dirty="0">
                <a:solidFill>
                  <a:prstClr val="black"/>
                </a:solidFill>
                <a:latin typeface="Meiryo UI" panose="020B0604030504040204" pitchFamily="50" charset="-128"/>
              </a:rPr>
              <a:t>　証明書交付手続きに関しては、現在、申請から交付に至る一連のプロセスをすべて書面に拠り実施しているが、これをできる限りデジタル化した事業運営を目指すものである。</a:t>
            </a:r>
          </a:p>
          <a:p>
            <a:pPr eaLnBrk="0" fontAlgn="base" hangingPunct="0">
              <a:lnSpc>
                <a:spcPct val="90000"/>
              </a:lnSpc>
              <a:spcBef>
                <a:spcPct val="50000"/>
              </a:spcBef>
              <a:spcAft>
                <a:spcPct val="0"/>
              </a:spcAft>
            </a:pPr>
            <a:r>
              <a:rPr kumimoji="0" lang="ja-JP" altLang="en-US" sz="1600" dirty="0">
                <a:solidFill>
                  <a:prstClr val="black"/>
                </a:solidFill>
                <a:latin typeface="Meiryo UI" panose="020B0604030504040204" pitchFamily="50" charset="-128"/>
              </a:rPr>
              <a:t>検証は、代表団体を軸に実施するが、法人税制の工業会証明書の交付団体は代表団体のみではないし、中小企業経営強化税制の場合、所管省庁と国税庁、さらに中小企業経営力向上計画を認定する業種の主務官庁が関わることから、ある程度汎用性の高い仕様・方式を検討する想定である。</a:t>
            </a:r>
          </a:p>
          <a:p>
            <a:pPr eaLnBrk="0" fontAlgn="base" hangingPunct="0">
              <a:lnSpc>
                <a:spcPct val="90000"/>
              </a:lnSpc>
              <a:spcBef>
                <a:spcPct val="50000"/>
              </a:spcBef>
              <a:spcAft>
                <a:spcPct val="0"/>
              </a:spcAft>
            </a:pPr>
            <a:r>
              <a:rPr kumimoji="0" lang="ja-JP" altLang="en-US" sz="1600" dirty="0">
                <a:solidFill>
                  <a:prstClr val="black"/>
                </a:solidFill>
                <a:latin typeface="Meiryo UI" panose="020B0604030504040204" pitchFamily="50" charset="-128"/>
              </a:rPr>
              <a:t>　また、将来、特定の工業会等に閉じる事業ではなく、公共性の高い事業内容である認識のもと、関連する工業会等（約</a:t>
            </a:r>
            <a:r>
              <a:rPr kumimoji="0" lang="en-US" altLang="ja-JP" sz="1600" dirty="0">
                <a:solidFill>
                  <a:prstClr val="black"/>
                </a:solidFill>
                <a:latin typeface="Meiryo UI" panose="020B0604030504040204" pitchFamily="50" charset="-128"/>
              </a:rPr>
              <a:t>150</a:t>
            </a:r>
            <a:r>
              <a:rPr kumimoji="0" lang="ja-JP" altLang="en-US" sz="1600" dirty="0">
                <a:solidFill>
                  <a:prstClr val="black"/>
                </a:solidFill>
                <a:latin typeface="Meiryo UI" panose="020B0604030504040204" pitchFamily="50" charset="-128"/>
              </a:rPr>
              <a:t>団体）での共同事業運営を想定する。</a:t>
            </a:r>
          </a:p>
          <a:p>
            <a:pPr eaLnBrk="0" fontAlgn="base" hangingPunct="0">
              <a:lnSpc>
                <a:spcPct val="90000"/>
              </a:lnSpc>
              <a:spcBef>
                <a:spcPct val="50000"/>
              </a:spcBef>
              <a:spcAft>
                <a:spcPct val="0"/>
              </a:spcAft>
            </a:pPr>
            <a:r>
              <a:rPr kumimoji="0" lang="ja-JP" altLang="en-US" sz="1600" dirty="0">
                <a:solidFill>
                  <a:prstClr val="black"/>
                </a:solidFill>
                <a:latin typeface="Meiryo UI" panose="020B0604030504040204" pitchFamily="50" charset="-128"/>
              </a:rPr>
              <a:t>　また、類似する行政文書扱いではない証明書であって、官公庁で検証がなされている文書についても、当該のスキームが適用できないか検討を進める。</a:t>
            </a:r>
          </a:p>
        </p:txBody>
      </p:sp>
    </p:spTree>
    <p:extLst>
      <p:ext uri="{BB962C8B-B14F-4D97-AF65-F5344CB8AC3E}">
        <p14:creationId xmlns:p14="http://schemas.microsoft.com/office/powerpoint/2010/main" val="255597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２．事業の概要</a:t>
            </a:r>
            <a:br>
              <a:rPr lang="en-US" altLang="ja-JP" dirty="0"/>
            </a:br>
            <a:r>
              <a:rPr lang="en-US" altLang="ja-JP" sz="2200" dirty="0"/>
              <a:t>2.1</a:t>
            </a:r>
            <a:r>
              <a:rPr lang="ja-JP" altLang="en-US" sz="2200" dirty="0"/>
              <a:t>　実証概要及び実証の範囲</a:t>
            </a:r>
            <a:br>
              <a:rPr lang="ja-JP" altLang="en-US" sz="2200" dirty="0"/>
            </a:br>
            <a:br>
              <a:rPr lang="ja-JP" altLang="en-US" sz="2200" dirty="0"/>
            </a:br>
            <a:endParaRPr lang="en-US" altLang="ja-JP" dirty="0"/>
          </a:p>
        </p:txBody>
      </p:sp>
      <p:sp>
        <p:nvSpPr>
          <p:cNvPr id="3" name="テキスト ボックス 2">
            <a:extLst>
              <a:ext uri="{FF2B5EF4-FFF2-40B4-BE49-F238E27FC236}">
                <a16:creationId xmlns:a16="http://schemas.microsoft.com/office/drawing/2014/main" id="{F5FBDE18-B708-4C86-AB8C-A881D2208FE4}"/>
              </a:ext>
            </a:extLst>
          </p:cNvPr>
          <p:cNvSpPr txBox="1"/>
          <p:nvPr/>
        </p:nvSpPr>
        <p:spPr>
          <a:xfrm>
            <a:off x="310895" y="797840"/>
            <a:ext cx="9185753" cy="335989"/>
          </a:xfrm>
          <a:prstGeom prst="rect">
            <a:avLst/>
          </a:prstGeom>
          <a:noFill/>
        </p:spPr>
        <p:txBody>
          <a:bodyPr wrap="square" rtlCol="0">
            <a:spAutoFit/>
          </a:bodyPr>
          <a:lstStyle/>
          <a:p>
            <a:pPr eaLnBrk="0" fontAlgn="base" hangingPunct="0">
              <a:lnSpc>
                <a:spcPts val="1920"/>
              </a:lnSpc>
              <a:spcBef>
                <a:spcPct val="50000"/>
              </a:spcBef>
              <a:spcAft>
                <a:spcPct val="0"/>
              </a:spcAft>
            </a:pPr>
            <a:r>
              <a:rPr kumimoji="0" lang="en-US" altLang="ja-JP" sz="1600" dirty="0">
                <a:solidFill>
                  <a:prstClr val="black"/>
                </a:solidFill>
                <a:latin typeface="Meiryo UI" panose="020B0604030504040204" pitchFamily="50" charset="-128"/>
              </a:rPr>
              <a:t>2.1.3 </a:t>
            </a:r>
            <a:r>
              <a:rPr kumimoji="0" lang="ja-JP" altLang="en-US" sz="1600" dirty="0">
                <a:solidFill>
                  <a:prstClr val="black"/>
                </a:solidFill>
                <a:latin typeface="Meiryo UI" panose="020B0604030504040204" pitchFamily="50" charset="-128"/>
              </a:rPr>
              <a:t>事業内容</a:t>
            </a:r>
          </a:p>
        </p:txBody>
      </p:sp>
      <p:sp>
        <p:nvSpPr>
          <p:cNvPr id="4" name="テキスト ボックス 3">
            <a:extLst>
              <a:ext uri="{FF2B5EF4-FFF2-40B4-BE49-F238E27FC236}">
                <a16:creationId xmlns:a16="http://schemas.microsoft.com/office/drawing/2014/main" id="{294D4C25-32D5-4AEA-945C-127DBD7EF18F}"/>
              </a:ext>
            </a:extLst>
          </p:cNvPr>
          <p:cNvSpPr txBox="1"/>
          <p:nvPr/>
        </p:nvSpPr>
        <p:spPr>
          <a:xfrm>
            <a:off x="482620" y="1137177"/>
            <a:ext cx="9243021" cy="5743111"/>
          </a:xfrm>
          <a:prstGeom prst="rect">
            <a:avLst/>
          </a:prstGeom>
          <a:noFill/>
        </p:spPr>
        <p:txBody>
          <a:bodyPr wrap="square">
            <a:spAutoFit/>
          </a:bodyPr>
          <a:lstStyle/>
          <a:p>
            <a:pPr eaLnBrk="0" fontAlgn="base" hangingPunct="0">
              <a:lnSpc>
                <a:spcPct val="90000"/>
              </a:lnSpc>
              <a:spcBef>
                <a:spcPct val="50000"/>
              </a:spcBef>
              <a:spcAft>
                <a:spcPct val="0"/>
              </a:spcAft>
            </a:pPr>
            <a:r>
              <a:rPr kumimoji="0" lang="ja-JP" altLang="en-US" sz="1600" dirty="0">
                <a:solidFill>
                  <a:prstClr val="black"/>
                </a:solidFill>
                <a:latin typeface="Meiryo UI" panose="020B0604030504040204" pitchFamily="50" charset="-128"/>
              </a:rPr>
              <a:t>＜事業シナリオ＞</a:t>
            </a:r>
            <a:endParaRPr kumimoji="0" lang="ja-JP" altLang="en-US" sz="1400" dirty="0">
              <a:solidFill>
                <a:prstClr val="black"/>
              </a:solidFill>
              <a:latin typeface="Meiryo UI" panose="020B0604030504040204" pitchFamily="50" charset="-128"/>
            </a:endParaRPr>
          </a:p>
          <a:p>
            <a:pPr marL="266700" indent="-266700" eaLnBrk="0" fontAlgn="base" hangingPunct="0">
              <a:lnSpc>
                <a:spcPct val="90000"/>
              </a:lnSpc>
              <a:spcBef>
                <a:spcPct val="50000"/>
              </a:spcBef>
              <a:spcAft>
                <a:spcPct val="0"/>
              </a:spcAft>
            </a:pPr>
            <a:r>
              <a:rPr kumimoji="0" lang="ja-JP" altLang="en-US" sz="1400" dirty="0">
                <a:solidFill>
                  <a:prstClr val="black"/>
                </a:solidFill>
                <a:latin typeface="Meiryo UI" panose="020B0604030504040204" pitchFamily="50" charset="-128"/>
              </a:rPr>
              <a:t>① 租税特別措置法等の適用申請に必要な工業会証明書の申請に必要となる、当該適用製品等の利用証明（納入済証明）を、中小事業者から全国の</a:t>
            </a:r>
            <a:r>
              <a:rPr kumimoji="0" lang="en-US" altLang="ja-JP" sz="1400" dirty="0">
                <a:solidFill>
                  <a:prstClr val="black"/>
                </a:solidFill>
                <a:latin typeface="Meiryo UI" panose="020B0604030504040204" pitchFamily="50" charset="-128"/>
              </a:rPr>
              <a:t>IT</a:t>
            </a:r>
            <a:r>
              <a:rPr kumimoji="0" lang="ja-JP" altLang="en-US" sz="1400" dirty="0">
                <a:solidFill>
                  <a:prstClr val="black"/>
                </a:solidFill>
                <a:latin typeface="Meiryo UI" panose="020B0604030504040204" pitchFamily="50" charset="-128"/>
              </a:rPr>
              <a:t>企業等の設備メーカー等に対し、利用証明（納入済証明）の発行の申請をデジタルで行う（申請フォーム、申請書類のデジタル化）</a:t>
            </a:r>
          </a:p>
          <a:p>
            <a:pPr marL="266700" indent="-266700" eaLnBrk="0" fontAlgn="base" hangingPunct="0">
              <a:lnSpc>
                <a:spcPct val="90000"/>
              </a:lnSpc>
              <a:spcBef>
                <a:spcPct val="50000"/>
              </a:spcBef>
              <a:spcAft>
                <a:spcPct val="0"/>
              </a:spcAft>
            </a:pPr>
            <a:r>
              <a:rPr kumimoji="0" lang="ja-JP" altLang="en-US" sz="1400" dirty="0">
                <a:solidFill>
                  <a:prstClr val="black"/>
                </a:solidFill>
                <a:latin typeface="Meiryo UI" panose="020B0604030504040204" pitchFamily="50" charset="-128"/>
              </a:rPr>
              <a:t>② 中小事業者からの依頼に基づき、租税特別措置法等の適用申請に必要な工業会証明書の申請に必要となる、当該適用製品等の利用証明（納入済証明）を、設備メーカー等がデジタル証明書として発行する。</a:t>
            </a:r>
          </a:p>
          <a:p>
            <a:pPr marL="266700" indent="-266700" eaLnBrk="0" fontAlgn="base" hangingPunct="0">
              <a:lnSpc>
                <a:spcPct val="90000"/>
              </a:lnSpc>
              <a:spcBef>
                <a:spcPct val="50000"/>
              </a:spcBef>
              <a:spcAft>
                <a:spcPct val="0"/>
              </a:spcAft>
            </a:pPr>
            <a:r>
              <a:rPr kumimoji="0" lang="ja-JP" altLang="en-US" sz="1400" dirty="0">
                <a:solidFill>
                  <a:prstClr val="black"/>
                </a:solidFill>
                <a:latin typeface="Meiryo UI" panose="020B0604030504040204" pitchFamily="50" charset="-128"/>
              </a:rPr>
              <a:t>③ 中小事業者から工業会証明書発行者である代表団体等の工業会（中小企業庁工業会リスト掲載団体）に対し、デジタルで証明書発行申請や必要となる付帯証明書等（利用証明等）を申請、連携を執り行う。</a:t>
            </a:r>
          </a:p>
          <a:p>
            <a:pPr marL="266700" indent="-266700" eaLnBrk="0" fontAlgn="base" hangingPunct="0">
              <a:lnSpc>
                <a:spcPct val="90000"/>
              </a:lnSpc>
              <a:spcBef>
                <a:spcPct val="50000"/>
              </a:spcBef>
              <a:spcAft>
                <a:spcPct val="0"/>
              </a:spcAft>
            </a:pPr>
            <a:r>
              <a:rPr kumimoji="0" lang="ja-JP" altLang="en-US" sz="1400" dirty="0">
                <a:solidFill>
                  <a:prstClr val="black"/>
                </a:solidFill>
                <a:latin typeface="Meiryo UI" panose="020B0604030504040204" pitchFamily="50" charset="-128"/>
              </a:rPr>
              <a:t>④ 証明書発行者である代表団体等の工業会（中小企業庁工業会リスト掲載団体）が、デジタルの申請書類や必要となる付帯証明書等をもとに審査実施し、証明書発行可否判断を実施する。</a:t>
            </a:r>
          </a:p>
          <a:p>
            <a:pPr marL="266700" indent="-266700" eaLnBrk="0" fontAlgn="base" hangingPunct="0">
              <a:lnSpc>
                <a:spcPct val="90000"/>
              </a:lnSpc>
              <a:spcBef>
                <a:spcPct val="50000"/>
              </a:spcBef>
              <a:spcAft>
                <a:spcPct val="0"/>
              </a:spcAft>
            </a:pPr>
            <a:r>
              <a:rPr kumimoji="0" lang="ja-JP" altLang="en-US" sz="1400" dirty="0">
                <a:solidFill>
                  <a:prstClr val="black"/>
                </a:solidFill>
                <a:latin typeface="Meiryo UI" panose="020B0604030504040204" pitchFamily="50" charset="-128"/>
              </a:rPr>
              <a:t>⑤ 証明書発行審査完了後、証明書発行者である代表団体等の工業会（中小企業庁工業会リスト掲載団体）が証明書を</a:t>
            </a:r>
            <a:r>
              <a:rPr kumimoji="0" lang="en-US" altLang="ja-JP" sz="1400" dirty="0">
                <a:solidFill>
                  <a:prstClr val="black"/>
                </a:solidFill>
                <a:latin typeface="Meiryo UI" panose="020B0604030504040204" pitchFamily="50" charset="-128"/>
              </a:rPr>
              <a:t>VC</a:t>
            </a:r>
            <a:r>
              <a:rPr kumimoji="0" lang="ja-JP" altLang="en-US" sz="1400" dirty="0">
                <a:solidFill>
                  <a:prstClr val="black"/>
                </a:solidFill>
                <a:latin typeface="Meiryo UI" panose="020B0604030504040204" pitchFamily="50" charset="-128"/>
              </a:rPr>
              <a:t>（</a:t>
            </a:r>
            <a:r>
              <a:rPr kumimoji="0" lang="en-US" altLang="ja-JP" sz="1400" dirty="0">
                <a:solidFill>
                  <a:prstClr val="black"/>
                </a:solidFill>
                <a:latin typeface="Meiryo UI" panose="020B0604030504040204" pitchFamily="50" charset="-128"/>
              </a:rPr>
              <a:t>Verifiable Credentials</a:t>
            </a:r>
            <a:r>
              <a:rPr kumimoji="0" lang="ja-JP" altLang="en-US" sz="1400" dirty="0">
                <a:solidFill>
                  <a:prstClr val="black"/>
                </a:solidFill>
                <a:latin typeface="Meiryo UI" panose="020B0604030504040204" pitchFamily="50" charset="-128"/>
              </a:rPr>
              <a:t>）にて発行し、</a:t>
            </a:r>
            <a:r>
              <a:rPr kumimoji="0" lang="en-US" altLang="ja-JP" sz="1400" dirty="0">
                <a:solidFill>
                  <a:prstClr val="black"/>
                </a:solidFill>
                <a:latin typeface="Meiryo UI" panose="020B0604030504040204" pitchFamily="50" charset="-128"/>
              </a:rPr>
              <a:t>Identity Wallet</a:t>
            </a:r>
            <a:r>
              <a:rPr kumimoji="0" lang="ja-JP" altLang="en-US" sz="1400" dirty="0">
                <a:solidFill>
                  <a:prstClr val="black"/>
                </a:solidFill>
                <a:latin typeface="Meiryo UI" panose="020B0604030504040204" pitchFamily="50" charset="-128"/>
              </a:rPr>
              <a:t>に格納する。尚、他工業会、例えば</a:t>
            </a:r>
            <a:r>
              <a:rPr kumimoji="0" lang="en-US" altLang="ja-JP" sz="1400" dirty="0">
                <a:solidFill>
                  <a:prstClr val="black"/>
                </a:solidFill>
                <a:latin typeface="Meiryo UI" panose="020B0604030504040204" pitchFamily="50" charset="-128"/>
              </a:rPr>
              <a:t>JEITA</a:t>
            </a:r>
            <a:r>
              <a:rPr kumimoji="0" lang="ja-JP" altLang="en-US" sz="1400" dirty="0">
                <a:solidFill>
                  <a:prstClr val="black"/>
                </a:solidFill>
                <a:latin typeface="Meiryo UI" panose="020B0604030504040204" pitchFamily="50" charset="-128"/>
              </a:rPr>
              <a:t>等の工業会証明書の</a:t>
            </a:r>
            <a:r>
              <a:rPr kumimoji="0" lang="en-US" altLang="ja-JP" sz="1400" dirty="0">
                <a:solidFill>
                  <a:prstClr val="black"/>
                </a:solidFill>
                <a:latin typeface="Meiryo UI" panose="020B0604030504040204" pitchFamily="50" charset="-128"/>
              </a:rPr>
              <a:t>VC</a:t>
            </a:r>
            <a:r>
              <a:rPr kumimoji="0" lang="ja-JP" altLang="en-US" sz="1400" dirty="0">
                <a:solidFill>
                  <a:prstClr val="black"/>
                </a:solidFill>
                <a:latin typeface="Meiryo UI" panose="020B0604030504040204" pitchFamily="50" charset="-128"/>
              </a:rPr>
              <a:t>も格納できる形を想定する。</a:t>
            </a:r>
            <a:r>
              <a:rPr kumimoji="0" lang="en-US" altLang="ja-JP" sz="1400" dirty="0">
                <a:solidFill>
                  <a:prstClr val="black"/>
                </a:solidFill>
                <a:latin typeface="Meiryo UI" panose="020B0604030504040204" pitchFamily="50" charset="-128"/>
              </a:rPr>
              <a:t>(</a:t>
            </a:r>
            <a:r>
              <a:rPr kumimoji="0" lang="ja-JP" altLang="en-US" sz="1400" dirty="0">
                <a:solidFill>
                  <a:prstClr val="black"/>
                </a:solidFill>
                <a:latin typeface="Meiryo UI" panose="020B0604030504040204" pitchFamily="50" charset="-128"/>
              </a:rPr>
              <a:t>設備機械とソフトウェアはセットで申請されることが多いため</a:t>
            </a:r>
            <a:r>
              <a:rPr kumimoji="0" lang="en-US" altLang="ja-JP" sz="1400" dirty="0">
                <a:solidFill>
                  <a:prstClr val="black"/>
                </a:solidFill>
                <a:latin typeface="Meiryo UI" panose="020B0604030504040204" pitchFamily="50" charset="-128"/>
              </a:rPr>
              <a:t>)</a:t>
            </a:r>
            <a:r>
              <a:rPr kumimoji="0" lang="ja-JP" altLang="en-US" sz="1400" dirty="0">
                <a:solidFill>
                  <a:prstClr val="black"/>
                </a:solidFill>
                <a:latin typeface="Meiryo UI" panose="020B0604030504040204" pitchFamily="50" charset="-128"/>
              </a:rPr>
              <a:t>またその際に発行した旨を通知として中小企業者は受け取る。</a:t>
            </a:r>
          </a:p>
          <a:p>
            <a:pPr marL="266700" indent="-266700" eaLnBrk="0" fontAlgn="base" hangingPunct="0">
              <a:lnSpc>
                <a:spcPct val="90000"/>
              </a:lnSpc>
              <a:spcBef>
                <a:spcPct val="50000"/>
              </a:spcBef>
              <a:spcAft>
                <a:spcPct val="0"/>
              </a:spcAft>
            </a:pPr>
            <a:r>
              <a:rPr kumimoji="0" lang="ja-JP" altLang="en-US" sz="1400" dirty="0">
                <a:solidFill>
                  <a:prstClr val="black"/>
                </a:solidFill>
                <a:latin typeface="Meiryo UI" panose="020B0604030504040204" pitchFamily="50" charset="-128"/>
              </a:rPr>
              <a:t>⑥ 並行で、証明書申請者である中小事業者が、</a:t>
            </a:r>
            <a:r>
              <a:rPr kumimoji="0" lang="en-US" altLang="ja-JP" sz="1400" dirty="0">
                <a:solidFill>
                  <a:prstClr val="black"/>
                </a:solidFill>
                <a:latin typeface="Meiryo UI" panose="020B0604030504040204" pitchFamily="50" charset="-128"/>
              </a:rPr>
              <a:t>Identity Wallet</a:t>
            </a:r>
            <a:r>
              <a:rPr kumimoji="0" lang="ja-JP" altLang="en-US" sz="1400" dirty="0">
                <a:solidFill>
                  <a:prstClr val="black"/>
                </a:solidFill>
                <a:latin typeface="Meiryo UI" panose="020B0604030504040204" pitchFamily="50" charset="-128"/>
              </a:rPr>
              <a:t>へアクセスする。（当人認証として</a:t>
            </a:r>
            <a:r>
              <a:rPr kumimoji="0" lang="en-US" altLang="ja-JP" sz="1400" dirty="0">
                <a:solidFill>
                  <a:prstClr val="black"/>
                </a:solidFill>
                <a:latin typeface="Meiryo UI" panose="020B0604030504040204" pitchFamily="50" charset="-128"/>
              </a:rPr>
              <a:t>G</a:t>
            </a:r>
            <a:r>
              <a:rPr kumimoji="0" lang="ja-JP" altLang="en-US" sz="1400" dirty="0">
                <a:solidFill>
                  <a:prstClr val="black"/>
                </a:solidFill>
                <a:latin typeface="Meiryo UI" panose="020B0604030504040204" pitchFamily="50" charset="-128"/>
              </a:rPr>
              <a:t>ビズ</a:t>
            </a:r>
            <a:r>
              <a:rPr kumimoji="0" lang="en-US" altLang="ja-JP" sz="1400" dirty="0">
                <a:solidFill>
                  <a:prstClr val="black"/>
                </a:solidFill>
                <a:latin typeface="Meiryo UI" panose="020B0604030504040204" pitchFamily="50" charset="-128"/>
              </a:rPr>
              <a:t>ID</a:t>
            </a:r>
            <a:r>
              <a:rPr kumimoji="0" lang="ja-JP" altLang="en-US" sz="1400" dirty="0">
                <a:solidFill>
                  <a:prstClr val="black"/>
                </a:solidFill>
                <a:latin typeface="Meiryo UI" panose="020B0604030504040204" pitchFamily="50" charset="-128"/>
              </a:rPr>
              <a:t>連携なども視野にいれる）</a:t>
            </a:r>
          </a:p>
          <a:p>
            <a:pPr marL="266700" indent="-266700" eaLnBrk="0" fontAlgn="base" hangingPunct="0">
              <a:lnSpc>
                <a:spcPct val="90000"/>
              </a:lnSpc>
              <a:spcBef>
                <a:spcPct val="50000"/>
              </a:spcBef>
              <a:spcAft>
                <a:spcPct val="0"/>
              </a:spcAft>
            </a:pPr>
            <a:r>
              <a:rPr kumimoji="0" lang="ja-JP" altLang="en-US" sz="1400" dirty="0">
                <a:solidFill>
                  <a:prstClr val="black"/>
                </a:solidFill>
                <a:latin typeface="Meiryo UI" panose="020B0604030504040204" pitchFamily="50" charset="-128"/>
              </a:rPr>
              <a:t>⑦ 証明書申請者である中小事業者の</a:t>
            </a:r>
            <a:r>
              <a:rPr kumimoji="0" lang="en-US" altLang="ja-JP" sz="1400" dirty="0">
                <a:solidFill>
                  <a:prstClr val="black"/>
                </a:solidFill>
                <a:latin typeface="Meiryo UI" panose="020B0604030504040204" pitchFamily="50" charset="-128"/>
              </a:rPr>
              <a:t>Identity Wallet</a:t>
            </a:r>
            <a:r>
              <a:rPr kumimoji="0" lang="ja-JP" altLang="en-US" sz="1400" dirty="0">
                <a:solidFill>
                  <a:prstClr val="black"/>
                </a:solidFill>
                <a:latin typeface="Meiryo UI" panose="020B0604030504040204" pitchFamily="50" charset="-128"/>
              </a:rPr>
              <a:t>で格納されている証明書</a:t>
            </a:r>
            <a:r>
              <a:rPr kumimoji="0" lang="en-US" altLang="ja-JP" sz="1400" dirty="0">
                <a:solidFill>
                  <a:prstClr val="black"/>
                </a:solidFill>
                <a:latin typeface="Meiryo UI" panose="020B0604030504040204" pitchFamily="50" charset="-128"/>
              </a:rPr>
              <a:t>VC</a:t>
            </a:r>
            <a:r>
              <a:rPr kumimoji="0" lang="ja-JP" altLang="en-US" sz="1400" dirty="0">
                <a:solidFill>
                  <a:prstClr val="black"/>
                </a:solidFill>
                <a:latin typeface="Meiryo UI" panose="020B0604030504040204" pitchFamily="50" charset="-128"/>
              </a:rPr>
              <a:t>を、所管省庁や税務申告時の所轄の税務署に提示をする。中小事業者は求められた</a:t>
            </a:r>
            <a:r>
              <a:rPr kumimoji="0" lang="en-US" altLang="ja-JP" sz="1400" dirty="0">
                <a:solidFill>
                  <a:prstClr val="black"/>
                </a:solidFill>
                <a:latin typeface="Meiryo UI" panose="020B0604030504040204" pitchFamily="50" charset="-128"/>
              </a:rPr>
              <a:t>VC</a:t>
            </a:r>
            <a:r>
              <a:rPr kumimoji="0" lang="ja-JP" altLang="en-US" sz="1400" dirty="0">
                <a:solidFill>
                  <a:prstClr val="black"/>
                </a:solidFill>
                <a:latin typeface="Meiryo UI" panose="020B0604030504040204" pitchFamily="50" charset="-128"/>
              </a:rPr>
              <a:t>を選択的に必要に応じてバインディングを行い</a:t>
            </a:r>
            <a:r>
              <a:rPr kumimoji="0" lang="en-US" altLang="ja-JP" sz="1400" dirty="0">
                <a:solidFill>
                  <a:prstClr val="black"/>
                </a:solidFill>
                <a:latin typeface="Meiryo UI" panose="020B0604030504040204" pitchFamily="50" charset="-128"/>
              </a:rPr>
              <a:t>VP(Verifiable Presentation)</a:t>
            </a:r>
            <a:r>
              <a:rPr kumimoji="0" lang="ja-JP" altLang="en-US" sz="1400" dirty="0">
                <a:solidFill>
                  <a:prstClr val="black"/>
                </a:solidFill>
                <a:latin typeface="Meiryo UI" panose="020B0604030504040204" pitchFamily="50" charset="-128"/>
              </a:rPr>
              <a:t>として提示する事も可能となる。</a:t>
            </a:r>
          </a:p>
          <a:p>
            <a:pPr marL="266700" indent="-266700" eaLnBrk="0" fontAlgn="base" hangingPunct="0">
              <a:lnSpc>
                <a:spcPct val="90000"/>
              </a:lnSpc>
              <a:spcBef>
                <a:spcPct val="50000"/>
              </a:spcBef>
              <a:spcAft>
                <a:spcPct val="0"/>
              </a:spcAft>
            </a:pPr>
            <a:r>
              <a:rPr kumimoji="0" lang="ja-JP" altLang="en-US" sz="1400" dirty="0">
                <a:solidFill>
                  <a:prstClr val="black"/>
                </a:solidFill>
                <a:latin typeface="Meiryo UI" panose="020B0604030504040204" pitchFamily="50" charset="-128"/>
              </a:rPr>
              <a:t>⑧ 証明書</a:t>
            </a:r>
            <a:r>
              <a:rPr kumimoji="0" lang="en-US" altLang="ja-JP" sz="1400" dirty="0">
                <a:solidFill>
                  <a:prstClr val="black"/>
                </a:solidFill>
                <a:latin typeface="Meiryo UI" panose="020B0604030504040204" pitchFamily="50" charset="-128"/>
              </a:rPr>
              <a:t>VC</a:t>
            </a:r>
            <a:r>
              <a:rPr kumimoji="0" lang="ja-JP" altLang="en-US" sz="1400" dirty="0">
                <a:solidFill>
                  <a:prstClr val="black"/>
                </a:solidFill>
                <a:latin typeface="Meiryo UI" panose="020B0604030504040204" pitchFamily="50" charset="-128"/>
              </a:rPr>
              <a:t>あるいは</a:t>
            </a:r>
            <a:r>
              <a:rPr kumimoji="0" lang="en-US" altLang="ja-JP" sz="1400" dirty="0">
                <a:solidFill>
                  <a:prstClr val="black"/>
                </a:solidFill>
                <a:latin typeface="Meiryo UI" panose="020B0604030504040204" pitchFamily="50" charset="-128"/>
              </a:rPr>
              <a:t>VP</a:t>
            </a:r>
            <a:r>
              <a:rPr kumimoji="0" lang="ja-JP" altLang="en-US" sz="1400" dirty="0">
                <a:solidFill>
                  <a:prstClr val="black"/>
                </a:solidFill>
                <a:latin typeface="Meiryo UI" panose="020B0604030504040204" pitchFamily="50" charset="-128"/>
              </a:rPr>
              <a:t>の提示をうけた所管省庁や税務申告時の所轄の税務署は、証明書の真正性について検証可能となる。尚、検証がなされた</a:t>
            </a:r>
            <a:r>
              <a:rPr kumimoji="0" lang="en-US" altLang="ja-JP" sz="1400" dirty="0">
                <a:solidFill>
                  <a:prstClr val="black"/>
                </a:solidFill>
                <a:latin typeface="Meiryo UI" panose="020B0604030504040204" pitchFamily="50" charset="-128"/>
              </a:rPr>
              <a:t>VC</a:t>
            </a:r>
            <a:r>
              <a:rPr kumimoji="0" lang="ja-JP" altLang="en-US" sz="1400" dirty="0">
                <a:solidFill>
                  <a:prstClr val="black"/>
                </a:solidFill>
                <a:latin typeface="Meiryo UI" panose="020B0604030504040204" pitchFamily="50" charset="-128"/>
              </a:rPr>
              <a:t>あるいは</a:t>
            </a:r>
            <a:r>
              <a:rPr kumimoji="0" lang="en-US" altLang="ja-JP" sz="1400" dirty="0">
                <a:solidFill>
                  <a:prstClr val="black"/>
                </a:solidFill>
                <a:latin typeface="Meiryo UI" panose="020B0604030504040204" pitchFamily="50" charset="-128"/>
              </a:rPr>
              <a:t>VP</a:t>
            </a:r>
            <a:r>
              <a:rPr kumimoji="0" lang="ja-JP" altLang="en-US" sz="1400" dirty="0">
                <a:solidFill>
                  <a:prstClr val="black"/>
                </a:solidFill>
                <a:latin typeface="Meiryo UI" panose="020B0604030504040204" pitchFamily="50" charset="-128"/>
              </a:rPr>
              <a:t>は提示記録がトレーサブルな履歴となっており、後々証跡として活用が可能となる。</a:t>
            </a:r>
          </a:p>
          <a:p>
            <a:pPr marL="266700" indent="-266700" eaLnBrk="0" fontAlgn="base" hangingPunct="0">
              <a:lnSpc>
                <a:spcPct val="90000"/>
              </a:lnSpc>
              <a:spcBef>
                <a:spcPct val="50000"/>
              </a:spcBef>
              <a:spcAft>
                <a:spcPct val="0"/>
              </a:spcAft>
            </a:pPr>
            <a:r>
              <a:rPr kumimoji="0" lang="ja-JP" altLang="en-US" sz="1400" dirty="0">
                <a:solidFill>
                  <a:prstClr val="black"/>
                </a:solidFill>
                <a:latin typeface="Meiryo UI" panose="020B0604030504040204" pitchFamily="50" charset="-128"/>
              </a:rPr>
              <a:t>⑨ 尚、</a:t>
            </a:r>
            <a:r>
              <a:rPr kumimoji="0" lang="en-US" altLang="ja-JP" sz="1400" dirty="0">
                <a:solidFill>
                  <a:prstClr val="black"/>
                </a:solidFill>
                <a:latin typeface="Meiryo UI" panose="020B0604030504040204" pitchFamily="50" charset="-128"/>
              </a:rPr>
              <a:t>VC</a:t>
            </a:r>
            <a:r>
              <a:rPr kumimoji="0" lang="ja-JP" altLang="en-US" sz="1400" dirty="0">
                <a:solidFill>
                  <a:prstClr val="black"/>
                </a:solidFill>
                <a:latin typeface="Meiryo UI" panose="020B0604030504040204" pitchFamily="50" charset="-128"/>
              </a:rPr>
              <a:t>が標章する「法人格」と「法人に関係する自然人（代表者等や従業員等）」の関係性については、整理が必要である為、例えば「法人格」については業務マシン</a:t>
            </a:r>
            <a:r>
              <a:rPr kumimoji="0" lang="en-US" altLang="ja-JP" sz="1400" dirty="0">
                <a:solidFill>
                  <a:prstClr val="black"/>
                </a:solidFill>
                <a:latin typeface="Meiryo UI" panose="020B0604030504040204" pitchFamily="50" charset="-128"/>
              </a:rPr>
              <a:t>Wallet</a:t>
            </a:r>
            <a:r>
              <a:rPr kumimoji="0" lang="ja-JP" altLang="en-US" sz="1400" dirty="0">
                <a:solidFill>
                  <a:prstClr val="black"/>
                </a:solidFill>
                <a:latin typeface="Meiryo UI" panose="020B0604030504040204" pitchFamily="50" charset="-128"/>
              </a:rPr>
              <a:t>、「法人に関係する自然人（代表者等や従業員等）」はモバイル</a:t>
            </a:r>
            <a:r>
              <a:rPr kumimoji="0" lang="en-US" altLang="ja-JP" sz="1400" dirty="0">
                <a:solidFill>
                  <a:prstClr val="black"/>
                </a:solidFill>
                <a:latin typeface="Meiryo UI" panose="020B0604030504040204" pitchFamily="50" charset="-128"/>
              </a:rPr>
              <a:t>Wallet</a:t>
            </a:r>
            <a:r>
              <a:rPr kumimoji="0" lang="ja-JP" altLang="en-US" sz="1400" dirty="0">
                <a:solidFill>
                  <a:prstClr val="black"/>
                </a:solidFill>
                <a:latin typeface="Meiryo UI" panose="020B0604030504040204" pitchFamily="50" charset="-128"/>
              </a:rPr>
              <a:t>を以て管理等が考えられる。検討の方法としては業務遂行者等へのヒアリング等を行うことを想定している。</a:t>
            </a:r>
          </a:p>
        </p:txBody>
      </p:sp>
    </p:spTree>
    <p:extLst>
      <p:ext uri="{BB962C8B-B14F-4D97-AF65-F5344CB8AC3E}">
        <p14:creationId xmlns:p14="http://schemas.microsoft.com/office/powerpoint/2010/main" val="2997469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２．事業の概要</a:t>
            </a:r>
            <a:br>
              <a:rPr lang="en-US" altLang="ja-JP" dirty="0"/>
            </a:br>
            <a:r>
              <a:rPr lang="en-US" altLang="ja-JP" sz="2200" dirty="0"/>
              <a:t>2.1</a:t>
            </a:r>
            <a:r>
              <a:rPr lang="ja-JP" altLang="en-US" sz="2200" dirty="0"/>
              <a:t>　実証概要及び実証の範囲</a:t>
            </a:r>
            <a:br>
              <a:rPr lang="ja-JP" altLang="en-US" sz="2200" dirty="0"/>
            </a:br>
            <a:br>
              <a:rPr lang="ja-JP" altLang="en-US" sz="2200" dirty="0"/>
            </a:br>
            <a:endParaRPr lang="en-US" altLang="ja-JP" dirty="0"/>
          </a:p>
        </p:txBody>
      </p:sp>
      <p:sp>
        <p:nvSpPr>
          <p:cNvPr id="5" name="テキスト ボックス 4">
            <a:extLst>
              <a:ext uri="{FF2B5EF4-FFF2-40B4-BE49-F238E27FC236}">
                <a16:creationId xmlns:a16="http://schemas.microsoft.com/office/drawing/2014/main" id="{976E5096-6AE3-FC5E-6EF6-057D11C127D4}"/>
              </a:ext>
            </a:extLst>
          </p:cNvPr>
          <p:cNvSpPr txBox="1"/>
          <p:nvPr/>
        </p:nvSpPr>
        <p:spPr>
          <a:xfrm>
            <a:off x="310895" y="797840"/>
            <a:ext cx="9185753" cy="335989"/>
          </a:xfrm>
          <a:prstGeom prst="rect">
            <a:avLst/>
          </a:prstGeom>
          <a:noFill/>
        </p:spPr>
        <p:txBody>
          <a:bodyPr wrap="square" rtlCol="0">
            <a:spAutoFit/>
          </a:bodyPr>
          <a:lstStyle/>
          <a:p>
            <a:pPr>
              <a:lnSpc>
                <a:spcPts val="1920"/>
              </a:lnSpc>
            </a:pPr>
            <a:r>
              <a:rPr lang="en-US" altLang="ja-JP" sz="1600" dirty="0">
                <a:latin typeface="Meiryo UI" panose="020B0604030504040204" pitchFamily="50" charset="-128"/>
                <a:ea typeface="Meiryo UI" panose="020B0604030504040204" pitchFamily="50" charset="-128"/>
              </a:rPr>
              <a:t>2.1.3 </a:t>
            </a:r>
            <a:r>
              <a:rPr lang="ja-JP" altLang="en-US" sz="1600" dirty="0">
                <a:latin typeface="Meiryo UI" panose="020B0604030504040204" pitchFamily="50" charset="-128"/>
                <a:ea typeface="Meiryo UI" panose="020B0604030504040204" pitchFamily="50" charset="-128"/>
              </a:rPr>
              <a:t>事業内容</a:t>
            </a:r>
          </a:p>
        </p:txBody>
      </p:sp>
      <p:sp>
        <p:nvSpPr>
          <p:cNvPr id="6" name="テキスト ボックス 5">
            <a:extLst>
              <a:ext uri="{FF2B5EF4-FFF2-40B4-BE49-F238E27FC236}">
                <a16:creationId xmlns:a16="http://schemas.microsoft.com/office/drawing/2014/main" id="{DCA4501E-62F5-2090-F6C9-A363DA3E771E}"/>
              </a:ext>
            </a:extLst>
          </p:cNvPr>
          <p:cNvSpPr txBox="1"/>
          <p:nvPr/>
        </p:nvSpPr>
        <p:spPr>
          <a:xfrm>
            <a:off x="495455" y="1189439"/>
            <a:ext cx="9185753" cy="1077218"/>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●事業（または事業で導入する</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システム）を通じて解決し得る課題（</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a:t>
            </a:r>
          </a:p>
          <a:p>
            <a:r>
              <a:rPr lang="ja-JP" altLang="en-US" sz="1600" dirty="0">
                <a:latin typeface="Meiryo UI" panose="020B0604030504040204" pitchFamily="50" charset="-128"/>
                <a:ea typeface="Meiryo UI" panose="020B0604030504040204" pitchFamily="50" charset="-128"/>
              </a:rPr>
              <a:t>　代表団体が企画している中小企業経営強化税制</a:t>
            </a:r>
            <a:r>
              <a:rPr lang="en-US" altLang="ja-JP" sz="1600" dirty="0">
                <a:latin typeface="Meiryo UI" panose="020B0604030504040204" pitchFamily="50" charset="-128"/>
                <a:ea typeface="Meiryo UI" panose="020B0604030504040204" pitchFamily="50" charset="-128"/>
              </a:rPr>
              <a:t>A</a:t>
            </a:r>
            <a:r>
              <a:rPr lang="ja-JP" altLang="en-US" sz="1600" dirty="0">
                <a:latin typeface="Meiryo UI" panose="020B0604030504040204" pitchFamily="50" charset="-128"/>
                <a:ea typeface="Meiryo UI" panose="020B0604030504040204" pitchFamily="50" charset="-128"/>
              </a:rPr>
              <a:t>類型に係る工業会証明書交付事業のデジタル化では、上記の②④⑤⑥⑦⑧⑨が、効率的かつ信用できる</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システムにより実現される。</a:t>
            </a:r>
          </a:p>
          <a:p>
            <a:r>
              <a:rPr lang="ja-JP" altLang="en-US" sz="1600" dirty="0">
                <a:latin typeface="Meiryo UI" panose="020B0604030504040204" pitchFamily="50" charset="-128"/>
                <a:ea typeface="Meiryo UI" panose="020B0604030504040204" pitchFamily="50" charset="-128"/>
              </a:rPr>
              <a:t>　以下、本事業の基盤となる</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システムで解決し得る課題を整理した。</a:t>
            </a:r>
          </a:p>
        </p:txBody>
      </p:sp>
      <p:graphicFrame>
        <p:nvGraphicFramePr>
          <p:cNvPr id="7" name="表 6">
            <a:extLst>
              <a:ext uri="{FF2B5EF4-FFF2-40B4-BE49-F238E27FC236}">
                <a16:creationId xmlns:a16="http://schemas.microsoft.com/office/drawing/2014/main" id="{46BA2C49-E04B-D308-92DC-1285D874A8FC}"/>
              </a:ext>
            </a:extLst>
          </p:cNvPr>
          <p:cNvGraphicFramePr>
            <a:graphicFrameLocks noGrp="1"/>
          </p:cNvGraphicFramePr>
          <p:nvPr>
            <p:extLst>
              <p:ext uri="{D42A27DB-BD31-4B8C-83A1-F6EECF244321}">
                <p14:modId xmlns:p14="http://schemas.microsoft.com/office/powerpoint/2010/main" val="1351612358"/>
              </p:ext>
            </p:extLst>
          </p:nvPr>
        </p:nvGraphicFramePr>
        <p:xfrm>
          <a:off x="272350" y="2300437"/>
          <a:ext cx="9361300" cy="4367476"/>
        </p:xfrm>
        <a:graphic>
          <a:graphicData uri="http://schemas.openxmlformats.org/drawingml/2006/table">
            <a:tbl>
              <a:tblPr firstRow="1" firstCol="1" bandRow="1">
                <a:tableStyleId>{5C22544A-7EE6-4342-B048-85BDC9FD1C3A}</a:tableStyleId>
              </a:tblPr>
              <a:tblGrid>
                <a:gridCol w="2088290">
                  <a:extLst>
                    <a:ext uri="{9D8B030D-6E8A-4147-A177-3AD203B41FA5}">
                      <a16:colId xmlns:a16="http://schemas.microsoft.com/office/drawing/2014/main" val="1661326838"/>
                    </a:ext>
                  </a:extLst>
                </a:gridCol>
                <a:gridCol w="3096430">
                  <a:extLst>
                    <a:ext uri="{9D8B030D-6E8A-4147-A177-3AD203B41FA5}">
                      <a16:colId xmlns:a16="http://schemas.microsoft.com/office/drawing/2014/main" val="3868085718"/>
                    </a:ext>
                  </a:extLst>
                </a:gridCol>
                <a:gridCol w="4176580">
                  <a:extLst>
                    <a:ext uri="{9D8B030D-6E8A-4147-A177-3AD203B41FA5}">
                      <a16:colId xmlns:a16="http://schemas.microsoft.com/office/drawing/2014/main" val="3682299954"/>
                    </a:ext>
                  </a:extLst>
                </a:gridCol>
              </a:tblGrid>
              <a:tr h="313636">
                <a:tc>
                  <a:txBody>
                    <a:bodyPr/>
                    <a:lstStyle/>
                    <a:p>
                      <a:pPr algn="just">
                        <a:tabLst>
                          <a:tab pos="5222875" algn="l"/>
                        </a:tabLst>
                      </a:pPr>
                      <a:r>
                        <a:rPr lang="ja-JP" sz="1400" kern="100" dirty="0">
                          <a:effectLst/>
                        </a:rPr>
                        <a:t>課題の対象</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algn="just">
                        <a:tabLst>
                          <a:tab pos="5222875" algn="l"/>
                        </a:tabLst>
                      </a:pPr>
                      <a:r>
                        <a:rPr lang="ja-JP" sz="1400" kern="100">
                          <a:effectLst/>
                        </a:rPr>
                        <a:t>解決すべき課題</a:t>
                      </a:r>
                      <a:endParaRPr lang="ja-JP" sz="14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algn="just">
                        <a:tabLst>
                          <a:tab pos="5222875" algn="l"/>
                        </a:tabLst>
                      </a:pPr>
                      <a:r>
                        <a:rPr lang="en-US" sz="1400" kern="100" dirty="0">
                          <a:effectLst/>
                        </a:rPr>
                        <a:t>Trusted Web</a:t>
                      </a:r>
                      <a:r>
                        <a:rPr lang="ja-JP" sz="1400" kern="100" dirty="0">
                          <a:effectLst/>
                        </a:rPr>
                        <a:t>システムによって解決できること</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extLst>
                  <a:ext uri="{0D108BD9-81ED-4DB2-BD59-A6C34878D82A}">
                    <a16:rowId xmlns:a16="http://schemas.microsoft.com/office/drawing/2014/main" val="4281020559"/>
                  </a:ext>
                </a:extLst>
              </a:tr>
              <a:tr h="280276">
                <a:tc>
                  <a:txBody>
                    <a:bodyPr/>
                    <a:lstStyle/>
                    <a:p>
                      <a:pPr algn="just">
                        <a:tabLst>
                          <a:tab pos="5222875" algn="l"/>
                        </a:tabLst>
                      </a:pPr>
                      <a:r>
                        <a:rPr lang="ja-JP" sz="1400" kern="100" dirty="0">
                          <a:effectLst/>
                        </a:rPr>
                        <a:t>＜証明書申請者＞</a:t>
                      </a:r>
                    </a:p>
                    <a:p>
                      <a:pPr algn="just">
                        <a:tabLst>
                          <a:tab pos="5222875" algn="l"/>
                        </a:tabLst>
                      </a:pPr>
                      <a:r>
                        <a:rPr lang="ja-JP" sz="1400" kern="100" dirty="0">
                          <a:effectLst/>
                        </a:rPr>
                        <a:t>中小事業者</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effectLst/>
                        </a:rPr>
                        <a:t>提出した書類が適切な検証者によって検証がなされているのかがわからない。</a:t>
                      </a:r>
                    </a:p>
                    <a:p>
                      <a:pPr marL="87313" lvl="0" indent="-87313" algn="l">
                        <a:buFont typeface="Wingdings" panose="05000000000000000000" pitchFamily="2" charset="2"/>
                        <a:buChar char=""/>
                        <a:tabLst>
                          <a:tab pos="5222875" algn="l"/>
                        </a:tabLst>
                      </a:pPr>
                      <a:r>
                        <a:rPr lang="ja-JP" sz="1400" kern="100" dirty="0">
                          <a:effectLst/>
                        </a:rPr>
                        <a:t>提出した書類を想定した検証者以外が検証する際に、中小事業者の同意等無く検証されてしまう。（申請書の不備や抜き打ちの検査等で担当課以外の書類を検証するようなケースを想定）</a:t>
                      </a:r>
                    </a:p>
                    <a:p>
                      <a:pPr marL="87313" lvl="0" indent="-87313" algn="l">
                        <a:buFont typeface="Wingdings" panose="05000000000000000000" pitchFamily="2" charset="2"/>
                        <a:buChar char=""/>
                        <a:tabLst>
                          <a:tab pos="5222875" algn="l"/>
                        </a:tabLst>
                      </a:pPr>
                      <a:r>
                        <a:rPr lang="ja-JP" sz="1400" kern="100" dirty="0">
                          <a:effectLst/>
                        </a:rPr>
                        <a:t>証明書の真正性に関わる確認や、根拠に関わる確認などで、所管省庁や税務署からの疑義発生時の照会応対の必要性がなくなること。</a:t>
                      </a:r>
                      <a:endParaRPr lang="en-US" altLang="ja-JP" sz="1400" kern="100" dirty="0">
                        <a:effectLst/>
                      </a:endParaRPr>
                    </a:p>
                    <a:p>
                      <a:pPr marL="87313" lvl="0" indent="-87313" algn="l">
                        <a:buFont typeface="Wingdings" panose="05000000000000000000" pitchFamily="2" charset="2"/>
                        <a:buChar char=""/>
                        <a:tabLst>
                          <a:tab pos="5222875" algn="l"/>
                        </a:tabLst>
                      </a:pPr>
                      <a:endParaRPr lang="en-US" altLang="ja-JP" sz="1400" kern="100" dirty="0">
                        <a:effectLst/>
                      </a:endParaRPr>
                    </a:p>
                    <a:p>
                      <a:pPr marL="87313" lvl="0" indent="-87313" algn="l">
                        <a:buFont typeface="Wingdings" panose="05000000000000000000" pitchFamily="2" charset="2"/>
                        <a:buChar char=""/>
                        <a:tabLst>
                          <a:tab pos="5222875" algn="l"/>
                        </a:tabLst>
                      </a:pPr>
                      <a:endParaRPr lang="ja-JP" sz="1400" kern="100" dirty="0">
                        <a:effectLst/>
                      </a:endParaRPr>
                    </a:p>
                    <a:p>
                      <a:pPr marL="87313" lvl="0" indent="-87313" algn="l">
                        <a:buFont typeface="Wingdings" panose="05000000000000000000" pitchFamily="2" charset="2"/>
                        <a:buChar char=""/>
                        <a:tabLst>
                          <a:tab pos="5222875" algn="l"/>
                        </a:tabLst>
                      </a:pPr>
                      <a:r>
                        <a:rPr lang="ja-JP" sz="1400" kern="100" dirty="0">
                          <a:effectLst/>
                        </a:rPr>
                        <a:t>書類の提出に係るやり取りの押印等の負担がなくなること。</a:t>
                      </a:r>
                      <a:endParaRPr lang="en-US" altLang="ja-JP" sz="1400" kern="100" dirty="0">
                        <a:effectLst/>
                      </a:endParaRPr>
                    </a:p>
                    <a:p>
                      <a:pPr marL="87313" lvl="0" indent="-87313" algn="l">
                        <a:buFont typeface="Wingdings" panose="05000000000000000000" pitchFamily="2" charset="2"/>
                        <a:buChar char=""/>
                        <a:tabLst>
                          <a:tab pos="5222875" algn="l"/>
                        </a:tabLst>
                      </a:pPr>
                      <a:endParaRPr lang="ja-JP" sz="1400" kern="100" dirty="0">
                        <a:effectLst/>
                      </a:endParaRPr>
                    </a:p>
                    <a:p>
                      <a:pPr marL="87313" lvl="0" indent="-87313" algn="l">
                        <a:buFont typeface="Wingdings" panose="05000000000000000000" pitchFamily="2" charset="2"/>
                        <a:buChar char=""/>
                        <a:tabLst>
                          <a:tab pos="5222875" algn="l"/>
                        </a:tabLst>
                      </a:pPr>
                      <a:r>
                        <a:rPr lang="ja-JP" sz="1400" kern="100" dirty="0">
                          <a:effectLst/>
                        </a:rPr>
                        <a:t>何度も同じ属性情報を再度アナログな形で提示する必要がある</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en-US" sz="1400" kern="100" dirty="0">
                          <a:effectLst/>
                        </a:rPr>
                        <a:t>VC</a:t>
                      </a:r>
                      <a:r>
                        <a:rPr lang="ja-JP" sz="1400" kern="100" dirty="0">
                          <a:effectLst/>
                        </a:rPr>
                        <a:t>の提示先のトレースが確実にできる</a:t>
                      </a:r>
                      <a:endParaRPr lang="en-US" altLang="ja-JP" sz="1400" kern="100" dirty="0">
                        <a:effectLst/>
                      </a:endParaRPr>
                    </a:p>
                    <a:p>
                      <a:pPr marL="0" lvl="0" indent="0" algn="l">
                        <a:buFont typeface="Wingdings" panose="05000000000000000000" pitchFamily="2" charset="2"/>
                        <a:buNone/>
                        <a:tabLst>
                          <a:tab pos="5222875" algn="l"/>
                        </a:tabLst>
                      </a:pPr>
                      <a:r>
                        <a:rPr lang="en-US" sz="1400" kern="100" dirty="0">
                          <a:effectLst/>
                        </a:rPr>
                        <a:t> </a:t>
                      </a:r>
                      <a:endParaRPr lang="ja-JP" sz="1400" kern="100" dirty="0">
                        <a:effectLst/>
                      </a:endParaRPr>
                    </a:p>
                    <a:p>
                      <a:pPr marL="87313" lvl="0" indent="-87313" algn="l">
                        <a:buFont typeface="Wingdings" panose="05000000000000000000" pitchFamily="2" charset="2"/>
                        <a:buChar char=""/>
                        <a:tabLst>
                          <a:tab pos="5222875" algn="l"/>
                        </a:tabLst>
                      </a:pPr>
                      <a:r>
                        <a:rPr lang="ja-JP" sz="1400" kern="100" dirty="0">
                          <a:effectLst/>
                        </a:rPr>
                        <a:t>提出した</a:t>
                      </a:r>
                      <a:r>
                        <a:rPr lang="en-US" sz="1400" kern="100" dirty="0">
                          <a:effectLst/>
                        </a:rPr>
                        <a:t>VC</a:t>
                      </a:r>
                      <a:r>
                        <a:rPr lang="ja-JP" sz="1400" kern="100" dirty="0">
                          <a:effectLst/>
                        </a:rPr>
                        <a:t>が同意なく、想定しない検証者に検証することを防ぐことができる。（実装上は課題があるのでそのようなケースも念頭に実証を行う）</a:t>
                      </a:r>
                      <a:r>
                        <a:rPr lang="en-US" sz="1400" kern="100" dirty="0">
                          <a:effectLst/>
                        </a:rPr>
                        <a:t>  </a:t>
                      </a:r>
                    </a:p>
                    <a:p>
                      <a:pPr marL="87313" lvl="0" indent="-87313" algn="l">
                        <a:buFont typeface="Wingdings" panose="05000000000000000000" pitchFamily="2" charset="2"/>
                        <a:buChar char=""/>
                        <a:tabLst>
                          <a:tab pos="5222875" algn="l"/>
                        </a:tabLst>
                      </a:pPr>
                      <a:endParaRPr lang="en-US" altLang="ja-JP" sz="1400" kern="100" dirty="0">
                        <a:effectLst/>
                      </a:endParaRPr>
                    </a:p>
                    <a:p>
                      <a:pPr marL="87313" lvl="0" indent="-87313" algn="l">
                        <a:buFont typeface="Wingdings" panose="05000000000000000000" pitchFamily="2" charset="2"/>
                        <a:buChar char=""/>
                        <a:tabLst>
                          <a:tab pos="5222875" algn="l"/>
                        </a:tabLst>
                      </a:pPr>
                      <a:endParaRPr lang="ja-JP" sz="1400" kern="100" dirty="0">
                        <a:effectLst/>
                      </a:endParaRPr>
                    </a:p>
                    <a:p>
                      <a:pPr marL="87313" lvl="0" indent="-87313" algn="l">
                        <a:buFont typeface="Wingdings" panose="05000000000000000000" pitchFamily="2" charset="2"/>
                        <a:buChar char=""/>
                        <a:tabLst>
                          <a:tab pos="5222875" algn="l"/>
                        </a:tabLst>
                      </a:pPr>
                      <a:r>
                        <a:rPr lang="ja-JP" altLang="en-US" sz="1400" kern="100" dirty="0">
                          <a:effectLst/>
                        </a:rPr>
                        <a:t>証明書の発行に関わる真正性に関しては検証者自身で検証可能となる為、最低限照会応対の必要性はなくなる。また、証明発行の条件となる関係する付帯の根拠に関わる証明等についても紐づけ</a:t>
                      </a:r>
                      <a:r>
                        <a:rPr lang="en-US" altLang="ja-JP" sz="1400" kern="100" dirty="0">
                          <a:effectLst/>
                        </a:rPr>
                        <a:t>ID</a:t>
                      </a:r>
                      <a:r>
                        <a:rPr lang="ja-JP" altLang="en-US" sz="1400" kern="100" dirty="0">
                          <a:effectLst/>
                        </a:rPr>
                        <a:t>を</a:t>
                      </a:r>
                      <a:r>
                        <a:rPr lang="en-US" altLang="ja-JP" sz="1400" kern="100" dirty="0">
                          <a:effectLst/>
                        </a:rPr>
                        <a:t>VC</a:t>
                      </a:r>
                      <a:r>
                        <a:rPr lang="ja-JP" altLang="en-US" sz="1400" kern="100" dirty="0">
                          <a:effectLst/>
                        </a:rPr>
                        <a:t>の中の属性情報の一つとして確認可能とする事で検証者自身で検証可能となる。</a:t>
                      </a:r>
                      <a:r>
                        <a:rPr lang="en-US" sz="1400" kern="100" dirty="0">
                          <a:effectLst/>
                        </a:rPr>
                        <a:t>  </a:t>
                      </a:r>
                      <a:endParaRPr lang="ja-JP" sz="1400" kern="100" dirty="0">
                        <a:effectLst/>
                      </a:endParaRPr>
                    </a:p>
                    <a:p>
                      <a:pPr marL="87313" lvl="0" indent="-87313" algn="l">
                        <a:buFont typeface="Wingdings" panose="05000000000000000000" pitchFamily="2" charset="2"/>
                        <a:buChar char=""/>
                        <a:tabLst>
                          <a:tab pos="5222875" algn="l"/>
                        </a:tabLst>
                      </a:pPr>
                      <a:r>
                        <a:rPr lang="ja-JP" sz="1400" kern="100" dirty="0">
                          <a:effectLst/>
                        </a:rPr>
                        <a:t>紙ベースで運用されている申請書類がなく</a:t>
                      </a:r>
                      <a:r>
                        <a:rPr lang="ja-JP" altLang="en-US" sz="1400" kern="100" dirty="0">
                          <a:effectLst/>
                        </a:rPr>
                        <a:t>なり、</a:t>
                      </a:r>
                      <a:r>
                        <a:rPr lang="en-US" altLang="ja-JP" sz="1400" kern="100" dirty="0">
                          <a:effectLst/>
                        </a:rPr>
                        <a:t>Trusted Web</a:t>
                      </a:r>
                      <a:r>
                        <a:rPr lang="ja-JP" altLang="en-US" sz="1400" kern="100" dirty="0">
                          <a:effectLst/>
                        </a:rPr>
                        <a:t>の電子署名モデルによることで郵送等のやり取りの負担や押印等の負担がなくなる。</a:t>
                      </a:r>
                      <a:endParaRPr lang="ja-JP" sz="1400" kern="100" dirty="0">
                        <a:effectLst/>
                      </a:endParaRPr>
                    </a:p>
                    <a:p>
                      <a:pPr marL="87313" lvl="0" indent="-87313" algn="l">
                        <a:buFont typeface="Wingdings" panose="05000000000000000000" pitchFamily="2" charset="2"/>
                        <a:buChar char=""/>
                        <a:tabLst>
                          <a:tab pos="5222875" algn="l"/>
                        </a:tabLst>
                      </a:pPr>
                      <a:r>
                        <a:rPr lang="ja-JP" altLang="en-US" sz="1400" kern="100" dirty="0">
                          <a:effectLst/>
                        </a:rPr>
                        <a:t>一度、情報の真正性の検証と、業務運用により確認された属性情報は、必要に応じ検証することで再度相手に提示を求める必要がなくなる。</a:t>
                      </a:r>
                      <a:endParaRPr lang="en-US" altLang="ja-JP" sz="1400" kern="100" dirty="0">
                        <a:effectLst/>
                      </a:endParaRPr>
                    </a:p>
                  </a:txBody>
                  <a:tcPr marL="3754" marR="3754" marT="0" marB="0"/>
                </a:tc>
                <a:extLst>
                  <a:ext uri="{0D108BD9-81ED-4DB2-BD59-A6C34878D82A}">
                    <a16:rowId xmlns:a16="http://schemas.microsoft.com/office/drawing/2014/main" val="2588833956"/>
                  </a:ext>
                </a:extLst>
              </a:tr>
            </a:tbl>
          </a:graphicData>
        </a:graphic>
      </p:graphicFrame>
    </p:spTree>
    <p:extLst>
      <p:ext uri="{BB962C8B-B14F-4D97-AF65-F5344CB8AC3E}">
        <p14:creationId xmlns:p14="http://schemas.microsoft.com/office/powerpoint/2010/main" val="65607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２．事業の概要</a:t>
            </a:r>
            <a:br>
              <a:rPr lang="en-US" altLang="ja-JP" dirty="0"/>
            </a:br>
            <a:r>
              <a:rPr lang="en-US" altLang="ja-JP" sz="2200" dirty="0"/>
              <a:t>2.1</a:t>
            </a:r>
            <a:r>
              <a:rPr lang="ja-JP" altLang="en-US" sz="2200" dirty="0"/>
              <a:t>　実証概要及び実証の範囲</a:t>
            </a:r>
            <a:br>
              <a:rPr lang="ja-JP" altLang="en-US" sz="2200" dirty="0"/>
            </a:br>
            <a:br>
              <a:rPr lang="ja-JP" altLang="en-US" sz="2200" dirty="0"/>
            </a:br>
            <a:endParaRPr lang="en-US" altLang="ja-JP" dirty="0"/>
          </a:p>
        </p:txBody>
      </p:sp>
      <p:sp>
        <p:nvSpPr>
          <p:cNvPr id="3" name="テキスト ボックス 2">
            <a:extLst>
              <a:ext uri="{FF2B5EF4-FFF2-40B4-BE49-F238E27FC236}">
                <a16:creationId xmlns:a16="http://schemas.microsoft.com/office/drawing/2014/main" id="{1BE8AED1-4281-B92C-8877-C11C57EF68AA}"/>
              </a:ext>
            </a:extLst>
          </p:cNvPr>
          <p:cNvSpPr txBox="1"/>
          <p:nvPr/>
        </p:nvSpPr>
        <p:spPr>
          <a:xfrm>
            <a:off x="310895" y="797840"/>
            <a:ext cx="9185753" cy="335989"/>
          </a:xfrm>
          <a:prstGeom prst="rect">
            <a:avLst/>
          </a:prstGeom>
          <a:noFill/>
        </p:spPr>
        <p:txBody>
          <a:bodyPr wrap="square" rtlCol="0">
            <a:spAutoFit/>
          </a:bodyPr>
          <a:lstStyle/>
          <a:p>
            <a:pPr>
              <a:lnSpc>
                <a:spcPts val="1920"/>
              </a:lnSpc>
            </a:pPr>
            <a:r>
              <a:rPr lang="en-US" altLang="ja-JP" sz="1600" dirty="0">
                <a:latin typeface="Meiryo UI" panose="020B0604030504040204" pitchFamily="50" charset="-128"/>
                <a:ea typeface="Meiryo UI" panose="020B0604030504040204" pitchFamily="50" charset="-128"/>
              </a:rPr>
              <a:t>2.1.3 </a:t>
            </a:r>
            <a:r>
              <a:rPr lang="ja-JP" altLang="en-US" sz="1600" dirty="0">
                <a:latin typeface="Meiryo UI" panose="020B0604030504040204" pitchFamily="50" charset="-128"/>
                <a:ea typeface="Meiryo UI" panose="020B0604030504040204" pitchFamily="50" charset="-128"/>
              </a:rPr>
              <a:t>事業内容</a:t>
            </a:r>
          </a:p>
        </p:txBody>
      </p:sp>
      <p:sp>
        <p:nvSpPr>
          <p:cNvPr id="4" name="テキスト ボックス 3">
            <a:extLst>
              <a:ext uri="{FF2B5EF4-FFF2-40B4-BE49-F238E27FC236}">
                <a16:creationId xmlns:a16="http://schemas.microsoft.com/office/drawing/2014/main" id="{C0B59A89-7C82-AF4B-DCC9-8486305828E7}"/>
              </a:ext>
            </a:extLst>
          </p:cNvPr>
          <p:cNvSpPr txBox="1"/>
          <p:nvPr/>
        </p:nvSpPr>
        <p:spPr>
          <a:xfrm>
            <a:off x="495455" y="1174449"/>
            <a:ext cx="9185753" cy="313932"/>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●事業（または事業で導入する</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システム）を通じて解決し得る課題（</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a:t>
            </a:r>
          </a:p>
        </p:txBody>
      </p:sp>
      <p:graphicFrame>
        <p:nvGraphicFramePr>
          <p:cNvPr id="5" name="表 4">
            <a:extLst>
              <a:ext uri="{FF2B5EF4-FFF2-40B4-BE49-F238E27FC236}">
                <a16:creationId xmlns:a16="http://schemas.microsoft.com/office/drawing/2014/main" id="{A3572B64-EF06-D240-A95A-5E3561E5B62E}"/>
              </a:ext>
            </a:extLst>
          </p:cNvPr>
          <p:cNvGraphicFramePr>
            <a:graphicFrameLocks noGrp="1"/>
          </p:cNvGraphicFramePr>
          <p:nvPr>
            <p:extLst>
              <p:ext uri="{D42A27DB-BD31-4B8C-83A1-F6EECF244321}">
                <p14:modId xmlns:p14="http://schemas.microsoft.com/office/powerpoint/2010/main" val="4115871732"/>
              </p:ext>
            </p:extLst>
          </p:nvPr>
        </p:nvGraphicFramePr>
        <p:xfrm>
          <a:off x="272350" y="2013297"/>
          <a:ext cx="9361300" cy="4154116"/>
        </p:xfrm>
        <a:graphic>
          <a:graphicData uri="http://schemas.openxmlformats.org/drawingml/2006/table">
            <a:tbl>
              <a:tblPr firstRow="1" firstCol="1" bandRow="1">
                <a:tableStyleId>{5C22544A-7EE6-4342-B048-85BDC9FD1C3A}</a:tableStyleId>
              </a:tblPr>
              <a:tblGrid>
                <a:gridCol w="2088290">
                  <a:extLst>
                    <a:ext uri="{9D8B030D-6E8A-4147-A177-3AD203B41FA5}">
                      <a16:colId xmlns:a16="http://schemas.microsoft.com/office/drawing/2014/main" val="1661326838"/>
                    </a:ext>
                  </a:extLst>
                </a:gridCol>
                <a:gridCol w="3096430">
                  <a:extLst>
                    <a:ext uri="{9D8B030D-6E8A-4147-A177-3AD203B41FA5}">
                      <a16:colId xmlns:a16="http://schemas.microsoft.com/office/drawing/2014/main" val="3868085718"/>
                    </a:ext>
                  </a:extLst>
                </a:gridCol>
                <a:gridCol w="4176580">
                  <a:extLst>
                    <a:ext uri="{9D8B030D-6E8A-4147-A177-3AD203B41FA5}">
                      <a16:colId xmlns:a16="http://schemas.microsoft.com/office/drawing/2014/main" val="3682299954"/>
                    </a:ext>
                  </a:extLst>
                </a:gridCol>
              </a:tblGrid>
              <a:tr h="313636">
                <a:tc>
                  <a:txBody>
                    <a:bodyPr/>
                    <a:lstStyle/>
                    <a:p>
                      <a:pPr algn="just">
                        <a:tabLst>
                          <a:tab pos="5222875" algn="l"/>
                        </a:tabLst>
                      </a:pPr>
                      <a:r>
                        <a:rPr lang="ja-JP" sz="1400" kern="100" dirty="0">
                          <a:effectLst/>
                        </a:rPr>
                        <a:t>課題の対象</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algn="just">
                        <a:tabLst>
                          <a:tab pos="5222875" algn="l"/>
                        </a:tabLst>
                      </a:pPr>
                      <a:r>
                        <a:rPr lang="ja-JP" sz="1400" kern="100">
                          <a:effectLst/>
                        </a:rPr>
                        <a:t>解決すべき課題</a:t>
                      </a:r>
                      <a:endParaRPr lang="ja-JP" sz="14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algn="just">
                        <a:tabLst>
                          <a:tab pos="5222875" algn="l"/>
                        </a:tabLst>
                      </a:pPr>
                      <a:r>
                        <a:rPr lang="en-US" sz="1400" kern="100">
                          <a:effectLst/>
                        </a:rPr>
                        <a:t>Trusted Web</a:t>
                      </a:r>
                      <a:r>
                        <a:rPr lang="ja-JP" sz="1400" kern="100">
                          <a:effectLst/>
                        </a:rPr>
                        <a:t>システムによって解決できること</a:t>
                      </a:r>
                      <a:endParaRPr lang="ja-JP" sz="14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extLst>
                  <a:ext uri="{0D108BD9-81ED-4DB2-BD59-A6C34878D82A}">
                    <a16:rowId xmlns:a16="http://schemas.microsoft.com/office/drawing/2014/main" val="4281020559"/>
                  </a:ext>
                </a:extLst>
              </a:tr>
              <a:tr h="140138">
                <a:tc>
                  <a:txBody>
                    <a:bodyPr/>
                    <a:lstStyle/>
                    <a:p>
                      <a:pPr algn="l">
                        <a:tabLst>
                          <a:tab pos="5222875" algn="l"/>
                        </a:tabLst>
                      </a:pPr>
                      <a:r>
                        <a:rPr lang="ja-JP" sz="1400" kern="100" dirty="0">
                          <a:effectLst/>
                        </a:rPr>
                        <a:t>＜証明書要求者＞</a:t>
                      </a:r>
                    </a:p>
                    <a:p>
                      <a:pPr algn="l">
                        <a:tabLst>
                          <a:tab pos="5222875" algn="l"/>
                        </a:tabLst>
                      </a:pPr>
                      <a:r>
                        <a:rPr lang="ja-JP" sz="1400" kern="100" dirty="0">
                          <a:effectLst/>
                        </a:rPr>
                        <a:t>全国の</a:t>
                      </a:r>
                      <a:r>
                        <a:rPr lang="en-US" sz="1400" kern="100" dirty="0">
                          <a:effectLst/>
                        </a:rPr>
                        <a:t>IT</a:t>
                      </a:r>
                      <a:r>
                        <a:rPr lang="ja-JP" sz="1400" kern="100" dirty="0">
                          <a:effectLst/>
                        </a:rPr>
                        <a:t>企業等の設備メーカー等</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5725" lvl="0" indent="-85725" algn="l">
                        <a:buFont typeface="Wingdings" panose="05000000000000000000" pitchFamily="2" charset="2"/>
                        <a:buChar char=""/>
                        <a:tabLst>
                          <a:tab pos="5222875" algn="l"/>
                        </a:tabLst>
                      </a:pPr>
                      <a:r>
                        <a:rPr lang="ja-JP" sz="1400" kern="100" dirty="0">
                          <a:effectLst/>
                        </a:rPr>
                        <a:t>証明書の真正性に関わる確認や、根拠に関わる確認などで、代表団体等の工業会からの疑義発生時の照会応対の必要性がなくなること。</a:t>
                      </a:r>
                    </a:p>
                    <a:p>
                      <a:pPr marL="85725" lvl="0" indent="-85725" algn="l">
                        <a:buFont typeface="Wingdings" panose="05000000000000000000" pitchFamily="2" charset="2"/>
                        <a:buChar char=""/>
                        <a:tabLst>
                          <a:tab pos="5222875" algn="l"/>
                        </a:tabLst>
                      </a:pPr>
                      <a:r>
                        <a:rPr lang="ja-JP" sz="1400" kern="100" dirty="0">
                          <a:effectLst/>
                        </a:rPr>
                        <a:t>紙ベースでの付帯書類の提出に係るやり取りの負担がなくなること。</a:t>
                      </a:r>
                      <a:endParaRPr lang="en-US" altLang="ja-JP" sz="1400" kern="100" dirty="0">
                        <a:effectLst/>
                      </a:endParaRPr>
                    </a:p>
                    <a:p>
                      <a:pPr marL="85725" lvl="0" indent="-85725" algn="l">
                        <a:buFont typeface="Wingdings" panose="05000000000000000000" pitchFamily="2" charset="2"/>
                        <a:buChar char=""/>
                        <a:tabLst>
                          <a:tab pos="5222875" algn="l"/>
                        </a:tabLst>
                      </a:pPr>
                      <a:endParaRPr lang="ja-JP" sz="1400" kern="100" dirty="0">
                        <a:effectLst/>
                      </a:endParaRPr>
                    </a:p>
                    <a:p>
                      <a:pPr marL="85725" lvl="0" indent="-85725" algn="l">
                        <a:buFont typeface="Wingdings" panose="05000000000000000000" pitchFamily="2" charset="2"/>
                        <a:buChar char=""/>
                        <a:tabLst>
                          <a:tab pos="5222875" algn="l"/>
                        </a:tabLst>
                      </a:pPr>
                      <a:r>
                        <a:rPr lang="ja-JP" sz="1400" kern="100" dirty="0">
                          <a:effectLst/>
                        </a:rPr>
                        <a:t>何度も同じ属性情報を再度アナログな形で提示する必要がある</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5725" lvl="0" indent="-85725" algn="l">
                        <a:buFont typeface="Wingdings" panose="05000000000000000000" pitchFamily="2" charset="2"/>
                        <a:buChar char=""/>
                        <a:tabLst>
                          <a:tab pos="5222875" algn="l"/>
                        </a:tabLst>
                      </a:pPr>
                      <a:r>
                        <a:rPr lang="ja-JP" altLang="en-US" sz="1400" kern="100" dirty="0">
                          <a:effectLst/>
                        </a:rPr>
                        <a:t>前述同様。</a:t>
                      </a:r>
                      <a:endParaRPr lang="en-US" altLang="ja-JP" sz="1400" kern="100" dirty="0">
                        <a:effectLst/>
                      </a:endParaRPr>
                    </a:p>
                    <a:p>
                      <a:pPr marL="85725" lvl="0" indent="-85725" algn="l">
                        <a:buFont typeface="Wingdings" panose="05000000000000000000" pitchFamily="2" charset="2"/>
                        <a:buChar char=""/>
                        <a:tabLst>
                          <a:tab pos="5222875" algn="l"/>
                        </a:tabLst>
                      </a:pPr>
                      <a:endParaRPr lang="en-US" altLang="ja-JP" sz="1400" kern="100" dirty="0">
                        <a:effectLst/>
                      </a:endParaRPr>
                    </a:p>
                    <a:p>
                      <a:pPr marL="85725" lvl="0" indent="-85725" algn="l">
                        <a:buFont typeface="Wingdings" panose="05000000000000000000" pitchFamily="2" charset="2"/>
                        <a:buChar char=""/>
                        <a:tabLst>
                          <a:tab pos="5222875" algn="l"/>
                        </a:tabLst>
                      </a:pPr>
                      <a:endParaRPr lang="en-US" altLang="ja-JP" sz="1400" kern="100" dirty="0">
                        <a:effectLst/>
                      </a:endParaRPr>
                    </a:p>
                    <a:p>
                      <a:pPr marL="85725" lvl="0" indent="-85725" algn="l">
                        <a:buFont typeface="Wingdings" panose="05000000000000000000" pitchFamily="2" charset="2"/>
                        <a:buChar char=""/>
                        <a:tabLst>
                          <a:tab pos="5222875" algn="l"/>
                        </a:tabLst>
                      </a:pPr>
                      <a:endParaRPr lang="en-US" altLang="ja-JP" sz="1400" kern="100" dirty="0">
                        <a:effectLst/>
                      </a:endParaRPr>
                    </a:p>
                    <a:p>
                      <a:pPr marL="85725" lvl="0" indent="-85725" algn="l">
                        <a:buFont typeface="Wingdings" panose="05000000000000000000" pitchFamily="2" charset="2"/>
                        <a:buChar char=""/>
                        <a:tabLst>
                          <a:tab pos="5222875" algn="l"/>
                        </a:tabLst>
                      </a:pPr>
                      <a:r>
                        <a:rPr lang="ja-JP" sz="1400" kern="100" dirty="0">
                          <a:effectLst/>
                        </a:rPr>
                        <a:t>紙ベースで運用されている申請書類がなく</a:t>
                      </a:r>
                      <a:r>
                        <a:rPr lang="ja-JP" altLang="en-US" sz="1400" kern="100" dirty="0">
                          <a:effectLst/>
                        </a:rPr>
                        <a:t>なり、</a:t>
                      </a:r>
                      <a:r>
                        <a:rPr lang="en-US" altLang="ja-JP" sz="1400" kern="100" dirty="0">
                          <a:effectLst/>
                        </a:rPr>
                        <a:t>Trusted Web</a:t>
                      </a:r>
                      <a:r>
                        <a:rPr lang="ja-JP" altLang="en-US" sz="1400" kern="100" dirty="0">
                          <a:effectLst/>
                        </a:rPr>
                        <a:t>の電子署名モデルによることで、郵送等やり取りや押印等の負担がなくなる。</a:t>
                      </a:r>
                      <a:endParaRPr lang="en-US" altLang="ja-JP" sz="1400" kern="100" dirty="0">
                        <a:effectLst/>
                      </a:endParaRPr>
                    </a:p>
                    <a:p>
                      <a:pPr marL="85725" lvl="0" indent="-85725" algn="l">
                        <a:buFont typeface="Wingdings" panose="05000000000000000000" pitchFamily="2" charset="2"/>
                        <a:buChar char=""/>
                        <a:tabLst>
                          <a:tab pos="5222875" algn="l"/>
                        </a:tabLst>
                      </a:pPr>
                      <a:r>
                        <a:rPr lang="ja-JP" altLang="en-US" sz="1400" kern="100" dirty="0">
                          <a:effectLst/>
                        </a:rPr>
                        <a:t>一度、情報の真正性の検証と、業務運用により確認 された属性情報は、必要に応じ検証することで再度相手に提示を求める必要がなくなる</a:t>
                      </a:r>
                      <a:endParaRPr lang="en-US" altLang="ja-JP" sz="1400" kern="100" dirty="0">
                        <a:effectLst/>
                      </a:endParaRPr>
                    </a:p>
                  </a:txBody>
                  <a:tcPr marL="3754" marR="3754" marT="0" marB="0"/>
                </a:tc>
                <a:extLst>
                  <a:ext uri="{0D108BD9-81ED-4DB2-BD59-A6C34878D82A}">
                    <a16:rowId xmlns:a16="http://schemas.microsoft.com/office/drawing/2014/main" val="337769305"/>
                  </a:ext>
                </a:extLst>
              </a:tr>
              <a:tr h="131379">
                <a:tc>
                  <a:txBody>
                    <a:bodyPr/>
                    <a:lstStyle/>
                    <a:p>
                      <a:pPr algn="l">
                        <a:tabLst>
                          <a:tab pos="5222875" algn="l"/>
                        </a:tabLst>
                      </a:pPr>
                      <a:r>
                        <a:rPr lang="ja-JP" sz="1400" kern="100" dirty="0">
                          <a:effectLst/>
                        </a:rPr>
                        <a:t>＜証明書提供者＞</a:t>
                      </a:r>
                    </a:p>
                    <a:p>
                      <a:pPr algn="l">
                        <a:tabLst>
                          <a:tab pos="5222875" algn="l"/>
                        </a:tabLst>
                      </a:pPr>
                      <a:r>
                        <a:rPr lang="ja-JP" sz="1400" kern="100" dirty="0">
                          <a:effectLst/>
                        </a:rPr>
                        <a:t>代表団体等の工業会等（証明団体として指定団体）</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effectLst/>
                        </a:rPr>
                        <a:t>交付した証明書がどこにあるのかトレースできないのが実態（申請者である</a:t>
                      </a:r>
                      <a:r>
                        <a:rPr lang="en-US" sz="1400" kern="100" dirty="0">
                          <a:effectLst/>
                        </a:rPr>
                        <a:t>IT</a:t>
                      </a:r>
                      <a:r>
                        <a:rPr lang="ja-JP" sz="1400" kern="100" dirty="0">
                          <a:effectLst/>
                        </a:rPr>
                        <a:t>企業の手元にあるのか、それとも納税者に渡っているのか）。</a:t>
                      </a:r>
                    </a:p>
                    <a:p>
                      <a:pPr marL="87313" lvl="0" indent="-87313" algn="l">
                        <a:buFont typeface="Wingdings" panose="05000000000000000000" pitchFamily="2" charset="2"/>
                        <a:buChar char=""/>
                        <a:tabLst>
                          <a:tab pos="5222875" algn="l"/>
                        </a:tabLst>
                      </a:pPr>
                      <a:r>
                        <a:rPr lang="ja-JP" sz="1400" kern="100" dirty="0">
                          <a:effectLst/>
                        </a:rPr>
                        <a:t>申請内容の真正性に係る確認コストの低減。</a:t>
                      </a:r>
                    </a:p>
                    <a:p>
                      <a:pPr marL="87313" lvl="0" indent="-87313" algn="l">
                        <a:buFont typeface="Wingdings" panose="05000000000000000000" pitchFamily="2" charset="2"/>
                        <a:buChar char=""/>
                        <a:tabLst>
                          <a:tab pos="5222875" algn="l"/>
                        </a:tabLst>
                      </a:pPr>
                      <a:r>
                        <a:rPr lang="ja-JP" sz="1400" kern="100" dirty="0">
                          <a:effectLst/>
                        </a:rPr>
                        <a:t>書面での参考資料と交付した工業会証明書の保管コストの低減。</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effectLst/>
                        </a:rPr>
                        <a:t>発行した</a:t>
                      </a:r>
                      <a:r>
                        <a:rPr lang="en-US" sz="1400" kern="100" dirty="0">
                          <a:effectLst/>
                        </a:rPr>
                        <a:t>VC</a:t>
                      </a:r>
                      <a:r>
                        <a:rPr lang="ja-JP" sz="1400" kern="100" dirty="0">
                          <a:effectLst/>
                        </a:rPr>
                        <a:t>が想定した中小事業者らに確実に渡っていることが管理できる。</a:t>
                      </a:r>
                    </a:p>
                    <a:p>
                      <a:pPr marL="87313" indent="-87313" algn="l">
                        <a:tabLst>
                          <a:tab pos="5222875" algn="l"/>
                        </a:tabLst>
                      </a:pPr>
                      <a:r>
                        <a:rPr lang="en-US" sz="1400" kern="100" dirty="0">
                          <a:effectLst/>
                        </a:rPr>
                        <a:t>  </a:t>
                      </a:r>
                    </a:p>
                    <a:p>
                      <a:pPr marL="87313" indent="-87313" algn="l">
                        <a:tabLst>
                          <a:tab pos="5222875" algn="l"/>
                        </a:tabLst>
                      </a:pPr>
                      <a:endParaRPr lang="ja-JP" sz="1400" kern="100" dirty="0">
                        <a:effectLst/>
                      </a:endParaRPr>
                    </a:p>
                    <a:p>
                      <a:pPr marL="87313" lvl="0" indent="-87313" algn="l">
                        <a:buFont typeface="Wingdings" panose="05000000000000000000" pitchFamily="2" charset="2"/>
                        <a:buChar char=""/>
                        <a:tabLst>
                          <a:tab pos="5222875" algn="l"/>
                        </a:tabLst>
                      </a:pPr>
                      <a:r>
                        <a:rPr lang="ja-JP" sz="1400" kern="100" dirty="0">
                          <a:effectLst/>
                        </a:rPr>
                        <a:t>申請書類と中小事業者等の属性情報の突合・検証コストの低減。</a:t>
                      </a:r>
                    </a:p>
                    <a:p>
                      <a:pPr marL="87313" lvl="0" indent="-87313" algn="l">
                        <a:buFont typeface="Wingdings" panose="05000000000000000000" pitchFamily="2" charset="2"/>
                        <a:buChar char=""/>
                        <a:tabLst>
                          <a:tab pos="5222875" algn="l"/>
                        </a:tabLst>
                      </a:pPr>
                      <a:r>
                        <a:rPr lang="ja-JP" sz="1400" kern="100" dirty="0">
                          <a:effectLst/>
                        </a:rPr>
                        <a:t>紙ベースでの工業会証明書が</a:t>
                      </a:r>
                      <a:r>
                        <a:rPr lang="en-US" sz="1400" kern="100" dirty="0">
                          <a:effectLst/>
                        </a:rPr>
                        <a:t>VC</a:t>
                      </a:r>
                      <a:r>
                        <a:rPr lang="ja-JP" sz="1400" kern="100" dirty="0">
                          <a:effectLst/>
                        </a:rPr>
                        <a:t>となることで、物理的な管理コスト・押印等に係るコストが低減する。</a:t>
                      </a:r>
                      <a:endParaRPr lang="en-US" altLang="ja-JP" sz="1400" kern="100" dirty="0">
                        <a:effectLst/>
                      </a:endParaRPr>
                    </a:p>
                  </a:txBody>
                  <a:tcPr marL="3754" marR="3754" marT="0" marB="0"/>
                </a:tc>
                <a:extLst>
                  <a:ext uri="{0D108BD9-81ED-4DB2-BD59-A6C34878D82A}">
                    <a16:rowId xmlns:a16="http://schemas.microsoft.com/office/drawing/2014/main" val="2507922694"/>
                  </a:ext>
                </a:extLst>
              </a:tr>
            </a:tbl>
          </a:graphicData>
        </a:graphic>
      </p:graphicFrame>
    </p:spTree>
    <p:extLst>
      <p:ext uri="{BB962C8B-B14F-4D97-AF65-F5344CB8AC3E}">
        <p14:creationId xmlns:p14="http://schemas.microsoft.com/office/powerpoint/2010/main" val="357779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２．事業の概要</a:t>
            </a:r>
            <a:br>
              <a:rPr lang="en-US" altLang="ja-JP" dirty="0"/>
            </a:br>
            <a:r>
              <a:rPr lang="en-US" altLang="ja-JP" sz="2200" dirty="0"/>
              <a:t>2.1</a:t>
            </a:r>
            <a:r>
              <a:rPr lang="ja-JP" altLang="en-US" sz="2200" dirty="0"/>
              <a:t>　実証概要及び実証の範囲</a:t>
            </a:r>
            <a:br>
              <a:rPr lang="ja-JP" altLang="en-US" sz="2200" dirty="0"/>
            </a:br>
            <a:br>
              <a:rPr lang="ja-JP" altLang="en-US" sz="2200" dirty="0"/>
            </a:br>
            <a:endParaRPr lang="en-US" altLang="ja-JP" dirty="0"/>
          </a:p>
        </p:txBody>
      </p:sp>
      <p:sp>
        <p:nvSpPr>
          <p:cNvPr id="3" name="テキスト ボックス 2">
            <a:extLst>
              <a:ext uri="{FF2B5EF4-FFF2-40B4-BE49-F238E27FC236}">
                <a16:creationId xmlns:a16="http://schemas.microsoft.com/office/drawing/2014/main" id="{7264ED24-D44C-77C5-D294-2446D41EBAF7}"/>
              </a:ext>
            </a:extLst>
          </p:cNvPr>
          <p:cNvSpPr txBox="1"/>
          <p:nvPr/>
        </p:nvSpPr>
        <p:spPr>
          <a:xfrm>
            <a:off x="310895" y="797840"/>
            <a:ext cx="9185753" cy="335989"/>
          </a:xfrm>
          <a:prstGeom prst="rect">
            <a:avLst/>
          </a:prstGeom>
          <a:noFill/>
        </p:spPr>
        <p:txBody>
          <a:bodyPr wrap="square" rtlCol="0">
            <a:spAutoFit/>
          </a:bodyPr>
          <a:lstStyle/>
          <a:p>
            <a:pPr>
              <a:lnSpc>
                <a:spcPts val="1920"/>
              </a:lnSpc>
            </a:pPr>
            <a:r>
              <a:rPr lang="en-US" altLang="ja-JP" sz="1600" dirty="0">
                <a:latin typeface="Meiryo UI" panose="020B0604030504040204" pitchFamily="50" charset="-128"/>
                <a:ea typeface="Meiryo UI" panose="020B0604030504040204" pitchFamily="50" charset="-128"/>
              </a:rPr>
              <a:t>2.1.3 </a:t>
            </a:r>
            <a:r>
              <a:rPr lang="ja-JP" altLang="en-US" sz="1600" dirty="0">
                <a:latin typeface="Meiryo UI" panose="020B0604030504040204" pitchFamily="50" charset="-128"/>
                <a:ea typeface="Meiryo UI" panose="020B0604030504040204" pitchFamily="50" charset="-128"/>
              </a:rPr>
              <a:t>事業内容</a:t>
            </a:r>
          </a:p>
        </p:txBody>
      </p:sp>
      <p:graphicFrame>
        <p:nvGraphicFramePr>
          <p:cNvPr id="4" name="表 3">
            <a:extLst>
              <a:ext uri="{FF2B5EF4-FFF2-40B4-BE49-F238E27FC236}">
                <a16:creationId xmlns:a16="http://schemas.microsoft.com/office/drawing/2014/main" id="{3A53ABB6-C96F-496D-78CE-D57772417F3D}"/>
              </a:ext>
            </a:extLst>
          </p:cNvPr>
          <p:cNvGraphicFramePr>
            <a:graphicFrameLocks noGrp="1"/>
          </p:cNvGraphicFramePr>
          <p:nvPr>
            <p:extLst>
              <p:ext uri="{D42A27DB-BD31-4B8C-83A1-F6EECF244321}">
                <p14:modId xmlns:p14="http://schemas.microsoft.com/office/powerpoint/2010/main" val="1121721617"/>
              </p:ext>
            </p:extLst>
          </p:nvPr>
        </p:nvGraphicFramePr>
        <p:xfrm>
          <a:off x="272350" y="2003254"/>
          <a:ext cx="9361300" cy="2233876"/>
        </p:xfrm>
        <a:graphic>
          <a:graphicData uri="http://schemas.openxmlformats.org/drawingml/2006/table">
            <a:tbl>
              <a:tblPr firstRow="1" firstCol="1" bandRow="1">
                <a:tableStyleId>{5C22544A-7EE6-4342-B048-85BDC9FD1C3A}</a:tableStyleId>
              </a:tblPr>
              <a:tblGrid>
                <a:gridCol w="2079408">
                  <a:extLst>
                    <a:ext uri="{9D8B030D-6E8A-4147-A177-3AD203B41FA5}">
                      <a16:colId xmlns:a16="http://schemas.microsoft.com/office/drawing/2014/main" val="1661326838"/>
                    </a:ext>
                  </a:extLst>
                </a:gridCol>
                <a:gridCol w="3105312">
                  <a:extLst>
                    <a:ext uri="{9D8B030D-6E8A-4147-A177-3AD203B41FA5}">
                      <a16:colId xmlns:a16="http://schemas.microsoft.com/office/drawing/2014/main" val="3868085718"/>
                    </a:ext>
                  </a:extLst>
                </a:gridCol>
                <a:gridCol w="4176580">
                  <a:extLst>
                    <a:ext uri="{9D8B030D-6E8A-4147-A177-3AD203B41FA5}">
                      <a16:colId xmlns:a16="http://schemas.microsoft.com/office/drawing/2014/main" val="3682299954"/>
                    </a:ext>
                  </a:extLst>
                </a:gridCol>
              </a:tblGrid>
              <a:tr h="313636">
                <a:tc>
                  <a:txBody>
                    <a:bodyPr/>
                    <a:lstStyle/>
                    <a:p>
                      <a:pPr algn="just">
                        <a:tabLst>
                          <a:tab pos="5222875" algn="l"/>
                        </a:tabLst>
                      </a:pPr>
                      <a:r>
                        <a:rPr lang="ja-JP" sz="1400" kern="100" dirty="0">
                          <a:effectLst/>
                        </a:rPr>
                        <a:t>課題の対象</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algn="just">
                        <a:tabLst>
                          <a:tab pos="5222875" algn="l"/>
                        </a:tabLst>
                      </a:pPr>
                      <a:r>
                        <a:rPr lang="ja-JP" sz="1400" kern="100">
                          <a:effectLst/>
                        </a:rPr>
                        <a:t>解決すべき課題</a:t>
                      </a:r>
                      <a:endParaRPr lang="ja-JP" sz="14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algn="just">
                        <a:tabLst>
                          <a:tab pos="5222875" algn="l"/>
                        </a:tabLst>
                      </a:pPr>
                      <a:r>
                        <a:rPr lang="en-US" sz="1400" kern="100">
                          <a:effectLst/>
                        </a:rPr>
                        <a:t>Trusted Web</a:t>
                      </a:r>
                      <a:r>
                        <a:rPr lang="ja-JP" sz="1400" kern="100">
                          <a:effectLst/>
                        </a:rPr>
                        <a:t>システムによって解決できること</a:t>
                      </a:r>
                      <a:endParaRPr lang="ja-JP" sz="14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extLst>
                  <a:ext uri="{0D108BD9-81ED-4DB2-BD59-A6C34878D82A}">
                    <a16:rowId xmlns:a16="http://schemas.microsoft.com/office/drawing/2014/main" val="4281020559"/>
                  </a:ext>
                </a:extLst>
              </a:tr>
              <a:tr h="122621">
                <a:tc>
                  <a:txBody>
                    <a:bodyPr/>
                    <a:lstStyle/>
                    <a:p>
                      <a:pPr algn="l">
                        <a:tabLst>
                          <a:tab pos="5222875" algn="l"/>
                        </a:tabLst>
                      </a:pPr>
                      <a:r>
                        <a:rPr lang="ja-JP" sz="1400" kern="100" dirty="0">
                          <a:effectLst/>
                        </a:rPr>
                        <a:t>＜証明書検証者　兼　証明書提供者＞</a:t>
                      </a:r>
                    </a:p>
                    <a:p>
                      <a:pPr algn="l">
                        <a:tabLst>
                          <a:tab pos="5222875" algn="l"/>
                        </a:tabLst>
                      </a:pPr>
                      <a:r>
                        <a:rPr lang="ja-JP" altLang="en-US" sz="1400" kern="100" dirty="0">
                          <a:effectLst/>
                        </a:rPr>
                        <a:t>所管官庁（</a:t>
                      </a:r>
                      <a:r>
                        <a:rPr lang="ja-JP" sz="1400" kern="100" dirty="0">
                          <a:effectLst/>
                        </a:rPr>
                        <a:t>中小企業庁）</a:t>
                      </a:r>
                    </a:p>
                    <a:p>
                      <a:pPr algn="l"/>
                      <a:r>
                        <a:rPr lang="en-US" sz="1400" kern="100" dirty="0">
                          <a:effectLst/>
                        </a:rPr>
                        <a:t> </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effectLst/>
                        </a:rPr>
                        <a:t>現状では各工業会から月次で設備種目別の交付枚数の報告を受けるに留まり、設備投資に係るデータを把握できていない。</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effectLst/>
                        </a:rPr>
                        <a:t>設備投資に係るデータを</a:t>
                      </a:r>
                      <a:r>
                        <a:rPr lang="en-US" sz="1400" kern="100" dirty="0">
                          <a:effectLst/>
                        </a:rPr>
                        <a:t>VC</a:t>
                      </a:r>
                      <a:r>
                        <a:rPr lang="ja-JP" sz="1400" kern="100" dirty="0">
                          <a:effectLst/>
                        </a:rPr>
                        <a:t>としてデジタル化することで真正性確認に加えてデータ自体の管理を行うことが可能となる。</a:t>
                      </a:r>
                    </a:p>
                    <a:p>
                      <a:pPr marL="104775" algn="l">
                        <a:tabLst>
                          <a:tab pos="5222875" algn="l"/>
                        </a:tabLst>
                      </a:pPr>
                      <a:r>
                        <a:rPr lang="en-US" sz="1400" kern="100" dirty="0">
                          <a:effectLst/>
                        </a:rPr>
                        <a:t> </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extLst>
                  <a:ext uri="{0D108BD9-81ED-4DB2-BD59-A6C34878D82A}">
                    <a16:rowId xmlns:a16="http://schemas.microsoft.com/office/drawing/2014/main" val="1913496161"/>
                  </a:ext>
                </a:extLst>
              </a:tr>
              <a:tr h="192399">
                <a:tc>
                  <a:txBody>
                    <a:bodyPr/>
                    <a:lstStyle/>
                    <a:p>
                      <a:pPr algn="l">
                        <a:tabLst>
                          <a:tab pos="5222875" algn="l"/>
                        </a:tabLst>
                      </a:pPr>
                      <a:r>
                        <a:rPr lang="ja-JP" sz="1400" kern="100" dirty="0">
                          <a:effectLst/>
                        </a:rPr>
                        <a:t>＜証明書検証者＞</a:t>
                      </a:r>
                    </a:p>
                    <a:p>
                      <a:pPr algn="l">
                        <a:tabLst>
                          <a:tab pos="5222875" algn="l"/>
                        </a:tabLst>
                      </a:pPr>
                      <a:r>
                        <a:rPr lang="ja-JP" sz="1400" kern="100" dirty="0">
                          <a:effectLst/>
                        </a:rPr>
                        <a:t>所轄の税務署</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effectLst/>
                        </a:rPr>
                        <a:t>確定申告の内容の真正性に係る確認コストの低減。</a:t>
                      </a:r>
                    </a:p>
                    <a:p>
                      <a:pPr marL="87313" lvl="0" indent="-87313" algn="l">
                        <a:buFont typeface="Wingdings" panose="05000000000000000000" pitchFamily="2" charset="2"/>
                        <a:buChar char=""/>
                        <a:tabLst>
                          <a:tab pos="5222875" algn="l"/>
                        </a:tabLst>
                      </a:pPr>
                      <a:r>
                        <a:rPr lang="ja-JP" sz="1400" kern="100" dirty="0">
                          <a:effectLst/>
                        </a:rPr>
                        <a:t>書面による別表あるいは別表明細の書面による付帯書類の管理コストの低減。</a:t>
                      </a:r>
                      <a:endParaRPr lang="en-US" altLang="ja-JP" sz="1400" kern="100" dirty="0">
                        <a:effectLst/>
                      </a:endParaRPr>
                    </a:p>
                    <a:p>
                      <a:pPr marL="0" lvl="0" indent="0" algn="l">
                        <a:buFont typeface="Wingdings" panose="05000000000000000000" pitchFamily="2" charset="2"/>
                        <a:buNone/>
                        <a:tabLst>
                          <a:tab pos="5222875" algn="l"/>
                        </a:tabLst>
                      </a:pP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effectLst/>
                        </a:rPr>
                        <a:t>申請内容に疑義が生じたケースでも、申請内容や中小企業者の属性等は検証可能であるため、検証コストの低減を図ることができる。</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extLst>
                  <a:ext uri="{0D108BD9-81ED-4DB2-BD59-A6C34878D82A}">
                    <a16:rowId xmlns:a16="http://schemas.microsoft.com/office/drawing/2014/main" val="1519766893"/>
                  </a:ext>
                </a:extLst>
              </a:tr>
            </a:tbl>
          </a:graphicData>
        </a:graphic>
      </p:graphicFrame>
      <p:sp>
        <p:nvSpPr>
          <p:cNvPr id="5" name="テキスト ボックス 4">
            <a:extLst>
              <a:ext uri="{FF2B5EF4-FFF2-40B4-BE49-F238E27FC236}">
                <a16:creationId xmlns:a16="http://schemas.microsoft.com/office/drawing/2014/main" id="{BCE77D49-68EE-C5D8-1A57-AB259564AE65}"/>
              </a:ext>
            </a:extLst>
          </p:cNvPr>
          <p:cNvSpPr txBox="1"/>
          <p:nvPr/>
        </p:nvSpPr>
        <p:spPr>
          <a:xfrm>
            <a:off x="495455" y="1174449"/>
            <a:ext cx="9185753" cy="313932"/>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●事業（または事業で導入する</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システム）を通じて解決し得る課題（</a:t>
            </a:r>
            <a:r>
              <a:rPr lang="en-US" altLang="ja-JP" sz="1600" dirty="0">
                <a:latin typeface="Meiryo UI" panose="020B0604030504040204" pitchFamily="50" charset="-128"/>
                <a:ea typeface="Meiryo UI" panose="020B0604030504040204" pitchFamily="50" charset="-128"/>
              </a:rPr>
              <a:t>3</a:t>
            </a:r>
            <a:r>
              <a:rPr lang="ja-JP" altLang="en-US" sz="1600" dirty="0">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269403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２．事業の概要</a:t>
            </a:r>
            <a:br>
              <a:rPr lang="en-US" altLang="ja-JP" dirty="0"/>
            </a:br>
            <a:r>
              <a:rPr lang="en-US" altLang="ja-JP" sz="2200" dirty="0"/>
              <a:t>2.1</a:t>
            </a:r>
            <a:r>
              <a:rPr lang="ja-JP" altLang="en-US" sz="2200" dirty="0"/>
              <a:t>　実証概要及び実証の範囲</a:t>
            </a:r>
            <a:br>
              <a:rPr lang="ja-JP" altLang="en-US" sz="2200" dirty="0"/>
            </a:br>
            <a:br>
              <a:rPr lang="ja-JP" altLang="en-US" sz="2200" dirty="0"/>
            </a:br>
            <a:endParaRPr lang="en-US" altLang="ja-JP" dirty="0"/>
          </a:p>
        </p:txBody>
      </p:sp>
      <p:sp>
        <p:nvSpPr>
          <p:cNvPr id="3" name="テキスト ボックス 2">
            <a:extLst>
              <a:ext uri="{FF2B5EF4-FFF2-40B4-BE49-F238E27FC236}">
                <a16:creationId xmlns:a16="http://schemas.microsoft.com/office/drawing/2014/main" id="{3337DB3D-F30B-483E-8639-A1331DFC344C}"/>
              </a:ext>
            </a:extLst>
          </p:cNvPr>
          <p:cNvSpPr txBox="1"/>
          <p:nvPr/>
        </p:nvSpPr>
        <p:spPr>
          <a:xfrm>
            <a:off x="310895" y="812830"/>
            <a:ext cx="9185753" cy="335989"/>
          </a:xfrm>
          <a:prstGeom prst="rect">
            <a:avLst/>
          </a:prstGeom>
          <a:noFill/>
        </p:spPr>
        <p:txBody>
          <a:bodyPr wrap="square" rtlCol="0">
            <a:spAutoFit/>
          </a:bodyPr>
          <a:lstStyle/>
          <a:p>
            <a:pPr>
              <a:lnSpc>
                <a:spcPts val="1920"/>
              </a:lnSpc>
            </a:pPr>
            <a:r>
              <a:rPr lang="en-US" altLang="ja-JP" sz="1600" dirty="0">
                <a:latin typeface="Meiryo UI" panose="020B0604030504040204" pitchFamily="50" charset="-128"/>
                <a:ea typeface="Meiryo UI" panose="020B0604030504040204" pitchFamily="50" charset="-128"/>
              </a:rPr>
              <a:t>2.1.4</a:t>
            </a:r>
            <a:r>
              <a:rPr lang="ja-JP" altLang="en-US" sz="1600" dirty="0">
                <a:latin typeface="Meiryo UI" panose="020B0604030504040204" pitchFamily="50" charset="-128"/>
                <a:ea typeface="Meiryo UI" panose="020B0604030504040204" pitchFamily="50" charset="-128"/>
              </a:rPr>
              <a:t>　企画・開発するプロトタイプシステムにおけるユースケースの検証範囲</a:t>
            </a:r>
          </a:p>
        </p:txBody>
      </p:sp>
      <p:sp>
        <p:nvSpPr>
          <p:cNvPr id="4" name="テキスト ボックス 3">
            <a:extLst>
              <a:ext uri="{FF2B5EF4-FFF2-40B4-BE49-F238E27FC236}">
                <a16:creationId xmlns:a16="http://schemas.microsoft.com/office/drawing/2014/main" id="{F29D57E1-239C-4988-A2E5-D92BC82998B5}"/>
              </a:ext>
            </a:extLst>
          </p:cNvPr>
          <p:cNvSpPr txBox="1"/>
          <p:nvPr/>
        </p:nvSpPr>
        <p:spPr>
          <a:xfrm>
            <a:off x="524385" y="1260540"/>
            <a:ext cx="8857230" cy="584775"/>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本実証事業では、</a:t>
            </a:r>
            <a:r>
              <a:rPr lang="en-US" altLang="ja-JP" sz="1600" dirty="0">
                <a:latin typeface="Meiryo UI" panose="020B0604030504040204" pitchFamily="50" charset="-128"/>
                <a:ea typeface="Meiryo UI" panose="020B0604030504040204" pitchFamily="50" charset="-128"/>
              </a:rPr>
              <a:t>2.1.3</a:t>
            </a:r>
            <a:r>
              <a:rPr lang="ja-JP" altLang="en-US" sz="1600" dirty="0">
                <a:latin typeface="Meiryo UI" panose="020B0604030504040204" pitchFamily="50" charset="-128"/>
                <a:ea typeface="Meiryo UI" panose="020B0604030504040204" pitchFamily="50" charset="-128"/>
              </a:rPr>
              <a:t>（事業シナリオ）に示した①、②、③、④、⑤、⑥、⑦のやり取りを実現するプロトタイプシステムの企画・開発を行う。</a:t>
            </a:r>
          </a:p>
        </p:txBody>
      </p:sp>
    </p:spTree>
    <p:extLst>
      <p:ext uri="{BB962C8B-B14F-4D97-AF65-F5344CB8AC3E}">
        <p14:creationId xmlns:p14="http://schemas.microsoft.com/office/powerpoint/2010/main" val="1632757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２．事業の概要</a:t>
            </a:r>
            <a:br>
              <a:rPr lang="en-US" altLang="ja-JP" dirty="0"/>
            </a:br>
            <a:r>
              <a:rPr lang="en-US" altLang="ja-JP" sz="2200" dirty="0"/>
              <a:t>2.2</a:t>
            </a:r>
            <a:r>
              <a:rPr lang="ja-JP" altLang="en-US" sz="2200" dirty="0"/>
              <a:t>　社会・経済に与える価値・影響</a:t>
            </a:r>
            <a:br>
              <a:rPr lang="ja-JP" altLang="en-US" sz="2200" dirty="0"/>
            </a:br>
            <a:br>
              <a:rPr lang="ja-JP" altLang="en-US" sz="2200" dirty="0"/>
            </a:br>
            <a:endParaRPr lang="en-US" altLang="ja-JP" dirty="0"/>
          </a:p>
        </p:txBody>
      </p:sp>
      <p:sp>
        <p:nvSpPr>
          <p:cNvPr id="8" name="テキスト ボックス 7">
            <a:extLst>
              <a:ext uri="{FF2B5EF4-FFF2-40B4-BE49-F238E27FC236}">
                <a16:creationId xmlns:a16="http://schemas.microsoft.com/office/drawing/2014/main" id="{02A376F1-1978-4A03-9853-8502000DE373}"/>
              </a:ext>
            </a:extLst>
          </p:cNvPr>
          <p:cNvSpPr txBox="1"/>
          <p:nvPr/>
        </p:nvSpPr>
        <p:spPr>
          <a:xfrm>
            <a:off x="524385" y="918484"/>
            <a:ext cx="8857230" cy="313932"/>
          </a:xfrm>
          <a:prstGeom prst="rect">
            <a:avLst/>
          </a:prstGeom>
          <a:noFill/>
        </p:spPr>
        <p:txBody>
          <a:bodyPr wrap="square">
            <a:spAutoFit/>
          </a:bodyPr>
          <a:lstStyle/>
          <a:p>
            <a:pPr marL="82550" indent="-82550" eaLnBrk="0" fontAlgn="base" hangingPunct="0">
              <a:lnSpc>
                <a:spcPct val="90000"/>
              </a:lnSpc>
              <a:spcBef>
                <a:spcPct val="50000"/>
              </a:spcBef>
              <a:spcAft>
                <a:spcPct val="0"/>
              </a:spcAft>
            </a:pPr>
            <a:r>
              <a:rPr kumimoji="0" lang="ja-JP" altLang="en-US" sz="1600" dirty="0">
                <a:solidFill>
                  <a:prstClr val="black"/>
                </a:solidFill>
                <a:latin typeface="Meiryo UI" panose="020B0604030504040204" pitchFamily="50" charset="-128"/>
              </a:rPr>
              <a:t>社会・経済に与える価値・影響を与えると想定しているユースケースを以下に示す。</a:t>
            </a:r>
            <a:endParaRPr kumimoji="0" lang="en-US" altLang="ja-JP" sz="1600" dirty="0">
              <a:solidFill>
                <a:prstClr val="black"/>
              </a:solidFill>
              <a:latin typeface="Meiryo UI" panose="020B0604030504040204" pitchFamily="50" charset="-128"/>
            </a:endParaRPr>
          </a:p>
        </p:txBody>
      </p:sp>
      <p:pic>
        <p:nvPicPr>
          <p:cNvPr id="9" name="図 8">
            <a:extLst>
              <a:ext uri="{FF2B5EF4-FFF2-40B4-BE49-F238E27FC236}">
                <a16:creationId xmlns:a16="http://schemas.microsoft.com/office/drawing/2014/main" id="{BBA69613-B947-4D13-9797-FE0EF8303257}"/>
              </a:ext>
            </a:extLst>
          </p:cNvPr>
          <p:cNvPicPr>
            <a:picLocks noChangeAspect="1"/>
          </p:cNvPicPr>
          <p:nvPr/>
        </p:nvPicPr>
        <p:blipFill>
          <a:blip r:embed="rId2"/>
          <a:stretch>
            <a:fillRect/>
          </a:stretch>
        </p:blipFill>
        <p:spPr>
          <a:xfrm>
            <a:off x="524385" y="1428939"/>
            <a:ext cx="8749215" cy="5033591"/>
          </a:xfrm>
          <a:prstGeom prst="rect">
            <a:avLst/>
          </a:prstGeom>
        </p:spPr>
      </p:pic>
    </p:spTree>
    <p:extLst>
      <p:ext uri="{BB962C8B-B14F-4D97-AF65-F5344CB8AC3E}">
        <p14:creationId xmlns:p14="http://schemas.microsoft.com/office/powerpoint/2010/main" val="2858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２．事業の概要</a:t>
            </a:r>
            <a:br>
              <a:rPr lang="en-US" altLang="ja-JP" dirty="0"/>
            </a:br>
            <a:r>
              <a:rPr lang="en-US" altLang="ja-JP" sz="2200" dirty="0"/>
              <a:t>2.2</a:t>
            </a:r>
            <a:r>
              <a:rPr lang="ja-JP" altLang="en-US" sz="2200" dirty="0"/>
              <a:t>　社会・経済に与える価値・影響</a:t>
            </a:r>
            <a:br>
              <a:rPr lang="ja-JP" altLang="en-US" sz="2200" dirty="0"/>
            </a:br>
            <a:br>
              <a:rPr lang="ja-JP" altLang="en-US" sz="2200" dirty="0"/>
            </a:br>
            <a:endParaRPr lang="en-US" altLang="ja-JP" dirty="0"/>
          </a:p>
        </p:txBody>
      </p:sp>
      <p:sp>
        <p:nvSpPr>
          <p:cNvPr id="4" name="テキスト ボックス 3">
            <a:extLst>
              <a:ext uri="{FF2B5EF4-FFF2-40B4-BE49-F238E27FC236}">
                <a16:creationId xmlns:a16="http://schemas.microsoft.com/office/drawing/2014/main" id="{9CA4B2A5-2FDA-44AA-9D57-E44AAD8AB99E}"/>
              </a:ext>
            </a:extLst>
          </p:cNvPr>
          <p:cNvSpPr txBox="1"/>
          <p:nvPr/>
        </p:nvSpPr>
        <p:spPr>
          <a:xfrm>
            <a:off x="441640" y="1092208"/>
            <a:ext cx="9087296" cy="3397405"/>
          </a:xfrm>
          <a:prstGeom prst="rect">
            <a:avLst/>
          </a:prstGeom>
          <a:noFill/>
        </p:spPr>
        <p:txBody>
          <a:bodyPr wrap="square">
            <a:spAutoFit/>
          </a:bodyPr>
          <a:lstStyle/>
          <a:p>
            <a:pPr>
              <a:lnSpc>
                <a:spcPts val="2100"/>
              </a:lnSpc>
            </a:pPr>
            <a:r>
              <a:rPr lang="ja-JP" altLang="en-US" sz="1600" dirty="0">
                <a:latin typeface="Meiryo UI" panose="020B0604030504040204" pitchFamily="50" charset="-128"/>
                <a:ea typeface="Meiryo UI" panose="020B0604030504040204" pitchFamily="50" charset="-128"/>
              </a:rPr>
              <a:t>　租税特別措置法上の政策税制に係る証明書の交付枚数を市場経済的に捉えるのは難しい。なぜなら、政策税制の創設・改廃が時の経済財政状況や政権運営の方針で変化する上、当該政策税制において証明書を用いた仕組みを採用するか否かは政策立案者の判断に委ねられているからである。また、交付枚数は、政策税制で講じられる優遇の度合い、制度の分かりやすさと手続きの容易さにも左右されるためである。</a:t>
            </a:r>
          </a:p>
          <a:p>
            <a:pPr>
              <a:lnSpc>
                <a:spcPts val="2100"/>
              </a:lnSpc>
            </a:pPr>
            <a:r>
              <a:rPr lang="ja-JP" altLang="en-US" sz="1600" dirty="0">
                <a:latin typeface="Meiryo UI" panose="020B0604030504040204" pitchFamily="50" charset="-128"/>
                <a:ea typeface="Meiryo UI" panose="020B0604030504040204" pitchFamily="50" charset="-128"/>
              </a:rPr>
              <a:t>　さはさりながら、政策立案者が支援措置を講じるにあたり、納税者が当該措置対象であるかを判別する手段として、しかるべき第三者に証明を委ねる必要性が今後低下することはなく、真に必要な対象者にのみ適切な支援措置を講じようとすればするほど、確定申告内容を補完する第三者証明の必要性は高まるとみている。したがって、政策税制における証明書の市場性については、デジタル化の進展に伴って、従来よりもきめ細やかな政策支援措置が数多く講じられ、当該措置が真に必要な対象者に届くとの前提に立って考えるべきであろう。</a:t>
            </a:r>
            <a:endParaRPr lang="en-US" altLang="ja-JP" sz="1600" dirty="0">
              <a:latin typeface="Meiryo UI" panose="020B0604030504040204" pitchFamily="50" charset="-128"/>
              <a:ea typeface="Meiryo UI" panose="020B0604030504040204" pitchFamily="50" charset="-128"/>
            </a:endParaRPr>
          </a:p>
          <a:p>
            <a:pPr>
              <a:lnSpc>
                <a:spcPts val="2100"/>
              </a:lnSpc>
            </a:pPr>
            <a:r>
              <a:rPr lang="ja-JP" altLang="en-US" sz="1600" dirty="0">
                <a:latin typeface="Meiryo UI" panose="020B0604030504040204" pitchFamily="50" charset="-128"/>
                <a:ea typeface="Meiryo UI" panose="020B0604030504040204" pitchFamily="50" charset="-128"/>
              </a:rPr>
              <a:t>　上記の認識に立って、社会・経済に与える価値・影響を考えると次のとおりである。</a:t>
            </a:r>
          </a:p>
          <a:p>
            <a:pPr>
              <a:lnSpc>
                <a:spcPts val="2100"/>
              </a:lnSpc>
            </a:pPr>
            <a:endParaRPr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5740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２．事業の概要</a:t>
            </a:r>
            <a:br>
              <a:rPr lang="en-US" altLang="ja-JP" dirty="0"/>
            </a:br>
            <a:r>
              <a:rPr lang="en-US" altLang="ja-JP" sz="2200" dirty="0"/>
              <a:t>2.2</a:t>
            </a:r>
            <a:r>
              <a:rPr lang="ja-JP" altLang="en-US" sz="2200" dirty="0"/>
              <a:t>　社会・経済に与える価値・影響</a:t>
            </a:r>
            <a:br>
              <a:rPr lang="ja-JP" altLang="en-US" sz="2200" dirty="0"/>
            </a:br>
            <a:br>
              <a:rPr lang="ja-JP" altLang="en-US" sz="2200" dirty="0"/>
            </a:br>
            <a:endParaRPr lang="en-US" altLang="ja-JP" dirty="0"/>
          </a:p>
        </p:txBody>
      </p:sp>
      <p:sp>
        <p:nvSpPr>
          <p:cNvPr id="4" name="テキスト ボックス 3">
            <a:extLst>
              <a:ext uri="{FF2B5EF4-FFF2-40B4-BE49-F238E27FC236}">
                <a16:creationId xmlns:a16="http://schemas.microsoft.com/office/drawing/2014/main" id="{42EBDA0F-77E9-4586-963D-B0E02B490340}"/>
              </a:ext>
            </a:extLst>
          </p:cNvPr>
          <p:cNvSpPr txBox="1"/>
          <p:nvPr/>
        </p:nvSpPr>
        <p:spPr>
          <a:xfrm>
            <a:off x="441640" y="890720"/>
            <a:ext cx="9087296" cy="2489464"/>
          </a:xfrm>
          <a:prstGeom prst="rect">
            <a:avLst/>
          </a:prstGeom>
          <a:noFill/>
        </p:spPr>
        <p:txBody>
          <a:bodyPr wrap="square">
            <a:spAutoFit/>
          </a:bodyPr>
          <a:lstStyle/>
          <a:p>
            <a:pPr eaLnBrk="0" fontAlgn="base" hangingPunct="0">
              <a:lnSpc>
                <a:spcPts val="2100"/>
              </a:lnSpc>
              <a:spcBef>
                <a:spcPct val="50000"/>
              </a:spcBef>
              <a:spcAft>
                <a:spcPct val="0"/>
              </a:spcAft>
            </a:pPr>
            <a:r>
              <a:rPr kumimoji="0" lang="ja-JP" altLang="en-US" sz="1600" dirty="0">
                <a:solidFill>
                  <a:prstClr val="black"/>
                </a:solidFill>
                <a:latin typeface="Meiryo UI" panose="020B0604030504040204" pitchFamily="50" charset="-128"/>
              </a:rPr>
              <a:t>　　政策当局者は、本ユースケースで描く将来目指す姿</a:t>
            </a:r>
            <a:r>
              <a:rPr kumimoji="0" lang="en-US" altLang="ja-JP" sz="1600" dirty="0">
                <a:solidFill>
                  <a:prstClr val="black"/>
                </a:solidFill>
                <a:latin typeface="Meiryo UI" panose="020B0604030504040204" pitchFamily="50" charset="-128"/>
              </a:rPr>
              <a:t>(</a:t>
            </a:r>
            <a:r>
              <a:rPr kumimoji="0" lang="ja-JP" altLang="en-US" sz="1600" dirty="0">
                <a:solidFill>
                  <a:prstClr val="black"/>
                </a:solidFill>
                <a:latin typeface="Meiryo UI" panose="020B0604030504040204" pitchFamily="50" charset="-128"/>
              </a:rPr>
              <a:t>図：</a:t>
            </a:r>
            <a:r>
              <a:rPr kumimoji="0" lang="en-US" altLang="ja-JP" sz="1600" dirty="0">
                <a:solidFill>
                  <a:prstClr val="black"/>
                </a:solidFill>
                <a:latin typeface="Meiryo UI" panose="020B0604030504040204" pitchFamily="50" charset="-128"/>
              </a:rPr>
              <a:t>2.1-1)</a:t>
            </a:r>
            <a:r>
              <a:rPr kumimoji="0" lang="ja-JP" altLang="en-US" sz="1600" dirty="0">
                <a:solidFill>
                  <a:prstClr val="black"/>
                </a:solidFill>
                <a:latin typeface="Meiryo UI" panose="020B0604030504040204" pitchFamily="50" charset="-128"/>
              </a:rPr>
              <a:t>が実現すれば、政策税制の立案評価に必要なデータを</a:t>
            </a:r>
            <a:r>
              <a:rPr kumimoji="0" lang="en-US" altLang="ja-JP" sz="1600" dirty="0">
                <a:solidFill>
                  <a:prstClr val="black"/>
                </a:solidFill>
                <a:latin typeface="Meiryo UI" panose="020B0604030504040204" pitchFamily="50" charset="-128"/>
              </a:rPr>
              <a:t>Trusted Web</a:t>
            </a:r>
            <a:r>
              <a:rPr kumimoji="0" lang="ja-JP" altLang="en-US" sz="1600" dirty="0">
                <a:solidFill>
                  <a:prstClr val="black"/>
                </a:solidFill>
                <a:latin typeface="Meiryo UI" panose="020B0604030504040204" pitchFamily="50" charset="-128"/>
              </a:rPr>
              <a:t>の構想に沿って構築したシステム上で直接入手することが可能となろう（必要なデータをどこまで入手できるかは、</a:t>
            </a:r>
            <a:r>
              <a:rPr kumimoji="0" lang="en-US" altLang="ja-JP" sz="1600" dirty="0">
                <a:solidFill>
                  <a:prstClr val="black"/>
                </a:solidFill>
                <a:latin typeface="Meiryo UI" panose="020B0604030504040204" pitchFamily="50" charset="-128"/>
              </a:rPr>
              <a:t>Trusted Web</a:t>
            </a:r>
            <a:r>
              <a:rPr kumimoji="0" lang="ja-JP" altLang="en-US" sz="1600" dirty="0">
                <a:solidFill>
                  <a:prstClr val="black"/>
                </a:solidFill>
                <a:latin typeface="Meiryo UI" panose="020B0604030504040204" pitchFamily="50" charset="-128"/>
              </a:rPr>
              <a:t>の構想に沿って構築したシステムに連携させるデータ項目に依存する）。このことは、政府が掲げる</a:t>
            </a:r>
            <a:r>
              <a:rPr kumimoji="0" lang="en-US" altLang="ja-JP" sz="1600" dirty="0">
                <a:solidFill>
                  <a:prstClr val="black"/>
                </a:solidFill>
                <a:latin typeface="Meiryo UI" panose="020B0604030504040204" pitchFamily="50" charset="-128"/>
              </a:rPr>
              <a:t>EBPM(Evidence-Based Policy Making</a:t>
            </a:r>
            <a:r>
              <a:rPr kumimoji="0" lang="ja-JP" altLang="en-US" sz="1600" dirty="0">
                <a:solidFill>
                  <a:prstClr val="black"/>
                </a:solidFill>
                <a:latin typeface="Meiryo UI" panose="020B0604030504040204" pitchFamily="50" charset="-128"/>
              </a:rPr>
              <a:t>　証拠に基づく政策立案</a:t>
            </a:r>
            <a:r>
              <a:rPr kumimoji="0" lang="en-US" altLang="ja-JP" sz="1600" dirty="0">
                <a:solidFill>
                  <a:prstClr val="black"/>
                </a:solidFill>
                <a:latin typeface="Meiryo UI" panose="020B0604030504040204" pitchFamily="50" charset="-128"/>
              </a:rPr>
              <a:t>)</a:t>
            </a:r>
            <a:r>
              <a:rPr kumimoji="0" lang="ja-JP" altLang="en-US" sz="1600" dirty="0">
                <a:solidFill>
                  <a:prstClr val="black"/>
                </a:solidFill>
                <a:latin typeface="Meiryo UI" panose="020B0604030504040204" pitchFamily="50" charset="-128"/>
              </a:rPr>
              <a:t>の実現に資すると考えられる（下図参照）。この結果、現在よりもデータの裏付けにより、政策をきめ細かく立案できると共に、立案から決定、実施、評価までの一連のサイクルを短縮することが可能となり、効果が不十分な政策は修正が施される可能性が生じる</a:t>
            </a:r>
            <a:r>
              <a:rPr kumimoji="0" lang="en-US" altLang="ja-JP" sz="1600" dirty="0">
                <a:solidFill>
                  <a:prstClr val="black"/>
                </a:solidFill>
                <a:latin typeface="Meiryo UI" panose="020B0604030504040204" pitchFamily="50" charset="-128"/>
              </a:rPr>
              <a:t>(</a:t>
            </a:r>
            <a:r>
              <a:rPr kumimoji="0" lang="ja-JP" altLang="en-US" sz="1600" dirty="0">
                <a:solidFill>
                  <a:prstClr val="black"/>
                </a:solidFill>
                <a:latin typeface="Meiryo UI" panose="020B0604030504040204" pitchFamily="50" charset="-128"/>
              </a:rPr>
              <a:t>仮の想定なので立法過程を考慮外としている</a:t>
            </a:r>
            <a:r>
              <a:rPr kumimoji="0" lang="en-US" altLang="ja-JP" sz="1600" dirty="0">
                <a:solidFill>
                  <a:prstClr val="black"/>
                </a:solidFill>
                <a:latin typeface="Meiryo UI" panose="020B0604030504040204" pitchFamily="50" charset="-128"/>
              </a:rPr>
              <a:t>)</a:t>
            </a:r>
            <a:r>
              <a:rPr kumimoji="0" lang="ja-JP" altLang="en-US" sz="1600" dirty="0">
                <a:solidFill>
                  <a:prstClr val="black"/>
                </a:solidFill>
                <a:latin typeface="Meiryo UI" panose="020B0604030504040204" pitchFamily="50" charset="-128"/>
              </a:rPr>
              <a:t>。その社会・経済に与える価値は計り知れない大きな影響をもたらすものと想像され、この結果は、納税者である国民に裨益するものとなろう。</a:t>
            </a:r>
          </a:p>
        </p:txBody>
      </p:sp>
      <p:sp>
        <p:nvSpPr>
          <p:cNvPr id="5" name="テキスト ボックス 4">
            <a:extLst>
              <a:ext uri="{FF2B5EF4-FFF2-40B4-BE49-F238E27FC236}">
                <a16:creationId xmlns:a16="http://schemas.microsoft.com/office/drawing/2014/main" id="{6FA45DF0-EC4B-4694-A76D-BAA832DD4B35}"/>
              </a:ext>
            </a:extLst>
          </p:cNvPr>
          <p:cNvSpPr txBox="1"/>
          <p:nvPr/>
        </p:nvSpPr>
        <p:spPr>
          <a:xfrm>
            <a:off x="628683" y="6165380"/>
            <a:ext cx="8713210" cy="581891"/>
          </a:xfrm>
          <a:prstGeom prst="rect">
            <a:avLst/>
          </a:prstGeom>
          <a:noFill/>
        </p:spPr>
        <p:txBody>
          <a:bodyPr wrap="square">
            <a:spAutoFit/>
          </a:bodyPr>
          <a:lstStyle/>
          <a:p>
            <a:pPr eaLnBrk="0" fontAlgn="base" hangingPunct="0">
              <a:lnSpc>
                <a:spcPts val="2000"/>
              </a:lnSpc>
              <a:spcBef>
                <a:spcPct val="50000"/>
              </a:spcBef>
              <a:spcAft>
                <a:spcPct val="0"/>
              </a:spcAft>
            </a:pPr>
            <a:r>
              <a:rPr kumimoji="0" lang="ja-JP" altLang="en-US" sz="1600" dirty="0">
                <a:solidFill>
                  <a:prstClr val="black"/>
                </a:solidFill>
                <a:latin typeface="Meiryo UI" panose="020B0604030504040204" pitchFamily="50" charset="-128"/>
              </a:rPr>
              <a:t>　最後に、中小企業経営強化税制の申告件数に基づいて第三者証明の市場規模を推計し 、参考に供することとする。</a:t>
            </a:r>
          </a:p>
        </p:txBody>
      </p:sp>
      <p:pic>
        <p:nvPicPr>
          <p:cNvPr id="7" name="図 6">
            <a:extLst>
              <a:ext uri="{FF2B5EF4-FFF2-40B4-BE49-F238E27FC236}">
                <a16:creationId xmlns:a16="http://schemas.microsoft.com/office/drawing/2014/main" id="{CCE3A513-6855-4D07-A232-A129820AA462}"/>
              </a:ext>
            </a:extLst>
          </p:cNvPr>
          <p:cNvPicPr>
            <a:picLocks noChangeAspect="1"/>
          </p:cNvPicPr>
          <p:nvPr/>
        </p:nvPicPr>
        <p:blipFill>
          <a:blip r:embed="rId2"/>
          <a:stretch>
            <a:fillRect/>
          </a:stretch>
        </p:blipFill>
        <p:spPr>
          <a:xfrm>
            <a:off x="2318472" y="3200820"/>
            <a:ext cx="5333631" cy="2548895"/>
          </a:xfrm>
          <a:prstGeom prst="rect">
            <a:avLst/>
          </a:prstGeom>
        </p:spPr>
      </p:pic>
      <p:sp>
        <p:nvSpPr>
          <p:cNvPr id="8" name="テキスト ボックス 7">
            <a:extLst>
              <a:ext uri="{FF2B5EF4-FFF2-40B4-BE49-F238E27FC236}">
                <a16:creationId xmlns:a16="http://schemas.microsoft.com/office/drawing/2014/main" id="{23B11459-E7F9-4DCA-898D-566F1FF8AE03}"/>
              </a:ext>
            </a:extLst>
          </p:cNvPr>
          <p:cNvSpPr txBox="1"/>
          <p:nvPr/>
        </p:nvSpPr>
        <p:spPr>
          <a:xfrm>
            <a:off x="1712550" y="5814431"/>
            <a:ext cx="6480900" cy="286232"/>
          </a:xfrm>
          <a:prstGeom prst="rect">
            <a:avLst/>
          </a:prstGeom>
          <a:noFill/>
        </p:spPr>
        <p:txBody>
          <a:bodyPr wrap="square">
            <a:spAutoFit/>
          </a:bodyPr>
          <a:lstStyle/>
          <a:p>
            <a:pPr algn="ctr" eaLnBrk="0" fontAlgn="base" hangingPunct="0">
              <a:lnSpc>
                <a:spcPct val="90000"/>
              </a:lnSpc>
              <a:spcBef>
                <a:spcPct val="50000"/>
              </a:spcBef>
              <a:spcAft>
                <a:spcPct val="0"/>
              </a:spcAft>
            </a:pPr>
            <a:r>
              <a:rPr kumimoji="0" lang="ja-JP" altLang="en-US" sz="1400" u="sng" dirty="0">
                <a:solidFill>
                  <a:prstClr val="black"/>
                </a:solidFill>
                <a:latin typeface="Meiryo UI" panose="020B0604030504040204" pitchFamily="50" charset="-128"/>
              </a:rPr>
              <a:t>図：</a:t>
            </a:r>
            <a:r>
              <a:rPr kumimoji="0" lang="en-US" altLang="ja-JP" sz="1400" u="sng" dirty="0">
                <a:solidFill>
                  <a:prstClr val="black"/>
                </a:solidFill>
                <a:latin typeface="Meiryo UI" panose="020B0604030504040204" pitchFamily="50" charset="-128"/>
              </a:rPr>
              <a:t>EBPM(Evidence-Based Policy Making</a:t>
            </a:r>
            <a:r>
              <a:rPr kumimoji="0" lang="ja-JP" altLang="en-US" sz="1400" u="sng" dirty="0">
                <a:solidFill>
                  <a:prstClr val="black"/>
                </a:solidFill>
                <a:latin typeface="Meiryo UI" panose="020B0604030504040204" pitchFamily="50" charset="-128"/>
              </a:rPr>
              <a:t>　証拠に基づく政策立案</a:t>
            </a:r>
            <a:r>
              <a:rPr kumimoji="0" lang="en-US" altLang="ja-JP" sz="1400" u="sng" dirty="0">
                <a:solidFill>
                  <a:prstClr val="black"/>
                </a:solidFill>
                <a:latin typeface="Meiryo UI" panose="020B0604030504040204" pitchFamily="50" charset="-128"/>
              </a:rPr>
              <a:t>)</a:t>
            </a:r>
            <a:r>
              <a:rPr kumimoji="0" lang="ja-JP" altLang="en-US" sz="1400" u="sng" dirty="0">
                <a:solidFill>
                  <a:prstClr val="black"/>
                </a:solidFill>
                <a:latin typeface="Meiryo UI" panose="020B0604030504040204" pitchFamily="50" charset="-128"/>
              </a:rPr>
              <a:t>の実現</a:t>
            </a:r>
            <a:endParaRPr kumimoji="0" lang="ja-JP" altLang="en-US" sz="1400" u="sng" dirty="0">
              <a:solidFill>
                <a:prstClr val="black"/>
              </a:solidFill>
              <a:ea typeface="ＭＳ Ｐゴシック" panose="020B0600070205080204" pitchFamily="50" charset="-128"/>
            </a:endParaRPr>
          </a:p>
        </p:txBody>
      </p:sp>
    </p:spTree>
    <p:extLst>
      <p:ext uri="{BB962C8B-B14F-4D97-AF65-F5344CB8AC3E}">
        <p14:creationId xmlns:p14="http://schemas.microsoft.com/office/powerpoint/2010/main" val="190677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Font typeface="+mj-lt"/>
              <a:buAutoNum type="arabicPeriod"/>
            </a:pPr>
            <a:r>
              <a:rPr lang="ja-JP" altLang="en-US" sz="1400" dirty="0"/>
              <a:t>背景・目的</a:t>
            </a:r>
            <a:endParaRPr lang="en-US" altLang="ja-JP" sz="1400" dirty="0"/>
          </a:p>
          <a:p>
            <a:pPr marL="342900" indent="-342900">
              <a:buFont typeface="+mj-lt"/>
              <a:buAutoNum type="arabicPeriod"/>
            </a:pPr>
            <a:r>
              <a:rPr lang="ja-JP" altLang="en-US" sz="1400" dirty="0"/>
              <a:t>事業の概要</a:t>
            </a:r>
            <a:endParaRPr lang="en-US" altLang="ja-JP" sz="1400" dirty="0"/>
          </a:p>
          <a:p>
            <a:pPr lvl="1" indent="0">
              <a:buNone/>
            </a:pPr>
            <a:r>
              <a:rPr lang="en-US" altLang="ja-JP" sz="1400" dirty="0"/>
              <a:t>2.1 </a:t>
            </a:r>
            <a:r>
              <a:rPr lang="ja-JP" altLang="en-US" sz="1400" dirty="0"/>
              <a:t>事業概要及び実証の範囲</a:t>
            </a:r>
            <a:endParaRPr lang="en-US" altLang="ja-JP" sz="1400" dirty="0"/>
          </a:p>
          <a:p>
            <a:pPr lvl="1" indent="0">
              <a:buNone/>
            </a:pPr>
            <a:r>
              <a:rPr lang="en-US" altLang="ja-JP" sz="1400" dirty="0"/>
              <a:t>2.2 </a:t>
            </a:r>
            <a:r>
              <a:rPr lang="ja-JP" altLang="en-US" sz="1400" dirty="0"/>
              <a:t>社会・経済に与える価値・影響</a:t>
            </a:r>
            <a:endParaRPr lang="en-US" altLang="ja-JP" sz="1400" dirty="0"/>
          </a:p>
          <a:p>
            <a:pPr lvl="1" indent="0">
              <a:buNone/>
            </a:pPr>
            <a:r>
              <a:rPr lang="en-US" altLang="ja-JP" sz="1400" dirty="0"/>
              <a:t>2.3 </a:t>
            </a:r>
            <a:r>
              <a:rPr lang="ja-JP" altLang="en-US" sz="1400" dirty="0"/>
              <a:t>コンソーシアムの体制</a:t>
            </a:r>
            <a:endParaRPr lang="en-US" altLang="ja-JP" sz="1400" dirty="0"/>
          </a:p>
          <a:p>
            <a:pPr lvl="1" indent="0">
              <a:buNone/>
            </a:pPr>
            <a:r>
              <a:rPr lang="en-US" altLang="ja-JP" sz="1400" dirty="0"/>
              <a:t>2.4</a:t>
            </a:r>
            <a:r>
              <a:rPr lang="ja-JP" altLang="en-US" sz="1400" dirty="0"/>
              <a:t> 実証全体のスケジュール</a:t>
            </a:r>
            <a:endParaRPr lang="en-US" altLang="ja-JP" sz="1400" dirty="0"/>
          </a:p>
          <a:p>
            <a:pPr marL="342900" indent="-342900">
              <a:buFont typeface="+mj-lt"/>
              <a:buAutoNum type="arabicPeriod"/>
            </a:pPr>
            <a:r>
              <a:rPr lang="ja-JP" altLang="en-US" sz="1400" dirty="0"/>
              <a:t>実証内容</a:t>
            </a:r>
            <a:endParaRPr lang="en-US" altLang="ja-JP" sz="1400" dirty="0"/>
          </a:p>
          <a:p>
            <a:r>
              <a:rPr lang="ja-JP" altLang="en-US" sz="1400" dirty="0"/>
              <a:t>　　　</a:t>
            </a:r>
            <a:r>
              <a:rPr lang="en-US" altLang="ja-JP" sz="1400" dirty="0"/>
              <a:t>3.1 </a:t>
            </a:r>
            <a:r>
              <a:rPr lang="ja-JP" altLang="en-US" sz="1400" dirty="0"/>
              <a:t>実証の実施事項、論点及び判断</a:t>
            </a:r>
            <a:endParaRPr lang="en-US" altLang="ja-JP" sz="1400" dirty="0"/>
          </a:p>
          <a:p>
            <a:r>
              <a:rPr lang="ja-JP" altLang="en-US" sz="1400" dirty="0"/>
              <a:t>　　　</a:t>
            </a:r>
            <a:r>
              <a:rPr lang="en-US" altLang="ja-JP" sz="1400" dirty="0"/>
              <a:t>3.2 </a:t>
            </a:r>
            <a:r>
              <a:rPr lang="ja-JP" altLang="en-US" sz="1400" dirty="0"/>
              <a:t>検証できる領域を拡大する仕組み</a:t>
            </a:r>
            <a:endParaRPr lang="en-US" altLang="ja-JP" sz="1400" dirty="0"/>
          </a:p>
          <a:p>
            <a:r>
              <a:rPr lang="en-US" altLang="ja-JP" sz="1400" dirty="0"/>
              <a:t>      3.3 6</a:t>
            </a:r>
            <a:r>
              <a:rPr lang="ja-JP" altLang="en-US" sz="1400" dirty="0"/>
              <a:t>構成要素との対応</a:t>
            </a:r>
            <a:endParaRPr lang="en-US" altLang="ja-JP" sz="1400" dirty="0"/>
          </a:p>
          <a:p>
            <a:r>
              <a:rPr lang="ja-JP" altLang="en-US" sz="1400" dirty="0"/>
              <a:t>　　　</a:t>
            </a:r>
            <a:r>
              <a:rPr lang="en-US" altLang="ja-JP" sz="1400" dirty="0"/>
              <a:t>3.4 </a:t>
            </a:r>
            <a:r>
              <a:rPr lang="ja-JP" altLang="en-US" sz="1400" dirty="0"/>
              <a:t>本実証で企画・開発したシステムの概要</a:t>
            </a:r>
            <a:endParaRPr lang="en-US" altLang="ja-JP" sz="1400" dirty="0"/>
          </a:p>
          <a:p>
            <a:r>
              <a:rPr lang="ja-JP" altLang="en-US" sz="1400" dirty="0"/>
              <a:t>　　　</a:t>
            </a:r>
            <a:r>
              <a:rPr lang="en-US" altLang="ja-JP" sz="1400" dirty="0"/>
              <a:t>3.5 </a:t>
            </a:r>
            <a:r>
              <a:rPr lang="ja-JP" altLang="en-US" sz="1400" dirty="0"/>
              <a:t>実証を通じて得られた主な効果</a:t>
            </a:r>
            <a:endParaRPr lang="en-US" altLang="ja-JP" sz="1400" dirty="0"/>
          </a:p>
          <a:p>
            <a:r>
              <a:rPr lang="ja-JP" altLang="en-US" sz="1400" dirty="0"/>
              <a:t>　　　</a:t>
            </a:r>
            <a:r>
              <a:rPr lang="en-US" altLang="ja-JP" sz="1400" dirty="0"/>
              <a:t>3.6 </a:t>
            </a:r>
            <a:r>
              <a:rPr lang="ja-JP" altLang="en-US" sz="1400" dirty="0"/>
              <a:t>本実証で開発したシステムの第三者による再現可能性（</a:t>
            </a:r>
            <a:r>
              <a:rPr lang="en-US" altLang="ja-JP" sz="1400" dirty="0"/>
              <a:t>A</a:t>
            </a:r>
            <a:r>
              <a:rPr lang="ja-JP" altLang="en-US" sz="1400" dirty="0"/>
              <a:t>類型のみ）</a:t>
            </a:r>
            <a:endParaRPr lang="en-US" altLang="ja-JP" sz="1400" dirty="0"/>
          </a:p>
          <a:p>
            <a:pPr marL="342900" indent="-342900">
              <a:buFont typeface="+mj-lt"/>
              <a:buAutoNum type="arabicPeriod" startAt="4"/>
            </a:pPr>
            <a:r>
              <a:rPr lang="ja-JP" altLang="en-US" sz="1400" dirty="0"/>
              <a:t>実証終了後の社会実装に向けた見通し</a:t>
            </a:r>
            <a:endParaRPr lang="en-US" altLang="ja-JP" sz="1400" dirty="0"/>
          </a:p>
          <a:p>
            <a:r>
              <a:rPr lang="en-US" altLang="ja-JP" sz="1400" dirty="0"/>
              <a:t>      4.1 </a:t>
            </a:r>
            <a:r>
              <a:rPr lang="ja-JP" altLang="en-US" sz="1400" dirty="0"/>
              <a:t>社会実装時に想定しているビジネスモデル・ユーザーのメリット</a:t>
            </a:r>
            <a:endParaRPr lang="en-US" altLang="ja-JP" sz="1400" dirty="0"/>
          </a:p>
          <a:p>
            <a:r>
              <a:rPr lang="en-US" altLang="ja-JP" sz="1400" dirty="0"/>
              <a:t>      4.2 </a:t>
            </a:r>
            <a:r>
              <a:rPr lang="ja-JP" altLang="en-US" sz="1400" dirty="0"/>
              <a:t>実証を通じて判明したユースケースの課題とその解決方針</a:t>
            </a:r>
            <a:endParaRPr lang="en-US" altLang="ja-JP" sz="1400" dirty="0"/>
          </a:p>
          <a:p>
            <a:r>
              <a:rPr lang="en-US" altLang="ja-JP" sz="1400" dirty="0"/>
              <a:t>      4.3 </a:t>
            </a:r>
            <a:r>
              <a:rPr lang="ja-JP" altLang="en-US" sz="1400" dirty="0"/>
              <a:t>本ユースケースの社会実装に向けたマイルストーン</a:t>
            </a:r>
            <a:endParaRPr lang="en-US" altLang="ja-JP" sz="1400" dirty="0"/>
          </a:p>
          <a:p>
            <a:pPr marL="342900" indent="-342900">
              <a:buFont typeface="+mj-lt"/>
              <a:buAutoNum type="arabicPeriod" startAt="5"/>
            </a:pPr>
            <a:r>
              <a:rPr lang="en-US" altLang="ja-JP" sz="1400" dirty="0"/>
              <a:t>Trusted</a:t>
            </a:r>
            <a:r>
              <a:rPr lang="ja-JP" altLang="en-US" sz="1400" dirty="0"/>
              <a:t> </a:t>
            </a:r>
            <a:r>
              <a:rPr lang="en-US" altLang="ja-JP" sz="1400" dirty="0"/>
              <a:t>Web</a:t>
            </a:r>
            <a:r>
              <a:rPr lang="ja-JP" altLang="en-US" sz="1400" dirty="0"/>
              <a:t>に関する考察</a:t>
            </a:r>
            <a:endParaRPr lang="en-US" altLang="ja-JP" dirty="0"/>
          </a:p>
          <a:p>
            <a:r>
              <a:rPr lang="ja-JP" altLang="en-US" sz="1400" dirty="0"/>
              <a:t>　　　</a:t>
            </a:r>
            <a:r>
              <a:rPr lang="en-US" altLang="ja-JP" sz="1400" dirty="0"/>
              <a:t>5.1 Trusted Web</a:t>
            </a:r>
            <a:r>
              <a:rPr lang="ja-JP" altLang="en-US" sz="1400" dirty="0"/>
              <a:t>のアーキテクチャに関する課題と提言</a:t>
            </a:r>
            <a:endParaRPr lang="en-US" altLang="ja-JP" sz="1400" dirty="0"/>
          </a:p>
          <a:p>
            <a:r>
              <a:rPr lang="en-US" altLang="ja-JP" sz="1400" dirty="0"/>
              <a:t>      5.2</a:t>
            </a:r>
            <a:r>
              <a:rPr lang="ja-JP" altLang="en-US" sz="1400" dirty="0"/>
              <a:t> その他</a:t>
            </a:r>
            <a:r>
              <a:rPr lang="en-US" altLang="ja-JP" sz="1400" dirty="0"/>
              <a:t>Trusted Web</a:t>
            </a:r>
            <a:r>
              <a:rPr lang="ja-JP" altLang="en-US" sz="1400" dirty="0"/>
              <a:t>の課題と提言</a:t>
            </a:r>
            <a:endParaRPr lang="en-US" altLang="ja-JP" sz="1400" dirty="0"/>
          </a:p>
        </p:txBody>
      </p:sp>
    </p:spTree>
    <p:extLst>
      <p:ext uri="{BB962C8B-B14F-4D97-AF65-F5344CB8AC3E}">
        <p14:creationId xmlns:p14="http://schemas.microsoft.com/office/powerpoint/2010/main" val="1540423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２．事業の概要</a:t>
            </a:r>
            <a:br>
              <a:rPr lang="en-US" altLang="ja-JP" dirty="0"/>
            </a:br>
            <a:r>
              <a:rPr lang="en-US" altLang="ja-JP" sz="2200" dirty="0"/>
              <a:t>2.3</a:t>
            </a:r>
            <a:r>
              <a:rPr lang="ja-JP" altLang="en-US" sz="2200" dirty="0"/>
              <a:t>　コンソーシアムの体制</a:t>
            </a:r>
            <a:br>
              <a:rPr lang="ja-JP" altLang="en-US" sz="2200" dirty="0"/>
            </a:br>
            <a:br>
              <a:rPr lang="ja-JP" altLang="en-US" sz="2200" dirty="0"/>
            </a:br>
            <a:endParaRPr lang="en-US" altLang="ja-JP" dirty="0"/>
          </a:p>
        </p:txBody>
      </p:sp>
      <p:pic>
        <p:nvPicPr>
          <p:cNvPr id="9" name="図 8">
            <a:extLst>
              <a:ext uri="{FF2B5EF4-FFF2-40B4-BE49-F238E27FC236}">
                <a16:creationId xmlns:a16="http://schemas.microsoft.com/office/drawing/2014/main" id="{7F0A318F-F95C-47D0-9D82-377A04FC8F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0175" y="978562"/>
            <a:ext cx="8276960" cy="5511138"/>
          </a:xfrm>
          <a:prstGeom prst="rect">
            <a:avLst/>
          </a:prstGeom>
          <a:noFill/>
          <a:ln>
            <a:noFill/>
          </a:ln>
        </p:spPr>
      </p:pic>
      <p:sp>
        <p:nvSpPr>
          <p:cNvPr id="4" name="テキスト プレースホルダー 4">
            <a:extLst>
              <a:ext uri="{FF2B5EF4-FFF2-40B4-BE49-F238E27FC236}">
                <a16:creationId xmlns:a16="http://schemas.microsoft.com/office/drawing/2014/main" id="{8F590FB7-D6E0-42CE-8D6F-4A3D8D3797C6}"/>
              </a:ext>
            </a:extLst>
          </p:cNvPr>
          <p:cNvSpPr>
            <a:spLocks noGrp="1"/>
          </p:cNvSpPr>
          <p:nvPr>
            <p:ph type="body" sz="quarter" idx="10"/>
          </p:nvPr>
        </p:nvSpPr>
        <p:spPr>
          <a:xfrm>
            <a:off x="331788" y="692151"/>
            <a:ext cx="9242425" cy="315014"/>
          </a:xfrm>
        </p:spPr>
        <p:txBody>
          <a:bodyPr/>
          <a:lstStyle/>
          <a:p>
            <a:r>
              <a:rPr lang="ja-JP" altLang="en-US" sz="1400" dirty="0"/>
              <a:t>コンソーシアムの体制を以下に示す。</a:t>
            </a:r>
            <a:endParaRPr kumimoji="1" lang="ja-JP" altLang="en-US" sz="1400" dirty="0"/>
          </a:p>
        </p:txBody>
      </p:sp>
    </p:spTree>
    <p:extLst>
      <p:ext uri="{BB962C8B-B14F-4D97-AF65-F5344CB8AC3E}">
        <p14:creationId xmlns:p14="http://schemas.microsoft.com/office/powerpoint/2010/main" val="2795454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２．事業の概要</a:t>
            </a:r>
            <a:br>
              <a:rPr lang="en-US" altLang="ja-JP" dirty="0"/>
            </a:br>
            <a:r>
              <a:rPr lang="en-US" altLang="ja-JP" sz="2200" dirty="0"/>
              <a:t>2.4</a:t>
            </a:r>
            <a:r>
              <a:rPr lang="ja-JP" altLang="en-US" sz="2200" dirty="0"/>
              <a:t>　実証全体のスケジュール</a:t>
            </a:r>
            <a:br>
              <a:rPr lang="ja-JP" altLang="en-US" sz="2200" dirty="0"/>
            </a:br>
            <a:br>
              <a:rPr lang="ja-JP" altLang="en-US" sz="2200" dirty="0"/>
            </a:br>
            <a:endParaRPr lang="en-US" altLang="ja-JP" dirty="0"/>
          </a:p>
        </p:txBody>
      </p:sp>
      <p:pic>
        <p:nvPicPr>
          <p:cNvPr id="3" name="図 2">
            <a:extLst>
              <a:ext uri="{FF2B5EF4-FFF2-40B4-BE49-F238E27FC236}">
                <a16:creationId xmlns:a16="http://schemas.microsoft.com/office/drawing/2014/main" id="{3BE7A40C-CDCB-4BA1-AE52-6F0A4C72C9EC}"/>
              </a:ext>
            </a:extLst>
          </p:cNvPr>
          <p:cNvPicPr>
            <a:picLocks noChangeAspect="1"/>
          </p:cNvPicPr>
          <p:nvPr/>
        </p:nvPicPr>
        <p:blipFill>
          <a:blip r:embed="rId2"/>
          <a:stretch>
            <a:fillRect/>
          </a:stretch>
        </p:blipFill>
        <p:spPr>
          <a:xfrm>
            <a:off x="204216" y="1165098"/>
            <a:ext cx="9497568" cy="4527804"/>
          </a:xfrm>
          <a:prstGeom prst="rect">
            <a:avLst/>
          </a:prstGeom>
        </p:spPr>
      </p:pic>
      <p:sp>
        <p:nvSpPr>
          <p:cNvPr id="7" name="テキスト プレースホルダー 4">
            <a:extLst>
              <a:ext uri="{FF2B5EF4-FFF2-40B4-BE49-F238E27FC236}">
                <a16:creationId xmlns:a16="http://schemas.microsoft.com/office/drawing/2014/main" id="{70E83EAC-C1EB-442B-873A-08DFE2484704}"/>
              </a:ext>
            </a:extLst>
          </p:cNvPr>
          <p:cNvSpPr>
            <a:spLocks noGrp="1"/>
          </p:cNvSpPr>
          <p:nvPr>
            <p:ph type="body" sz="quarter" idx="10"/>
          </p:nvPr>
        </p:nvSpPr>
        <p:spPr>
          <a:xfrm>
            <a:off x="331788" y="692151"/>
            <a:ext cx="9242425" cy="315014"/>
          </a:xfrm>
        </p:spPr>
        <p:txBody>
          <a:bodyPr/>
          <a:lstStyle/>
          <a:p>
            <a:r>
              <a:rPr lang="ja-JP" altLang="en-US" sz="1400" dirty="0"/>
              <a:t>実証全体のスケジュールを以下に示す。</a:t>
            </a:r>
            <a:endParaRPr kumimoji="1" lang="ja-JP" altLang="en-US" sz="1400" dirty="0"/>
          </a:p>
        </p:txBody>
      </p:sp>
    </p:spTree>
    <p:extLst>
      <p:ext uri="{BB962C8B-B14F-4D97-AF65-F5344CB8AC3E}">
        <p14:creationId xmlns:p14="http://schemas.microsoft.com/office/powerpoint/2010/main" val="375805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03</a:t>
            </a:r>
            <a:endParaRPr kumimoji="1" lang="ja-JP" altLang="en-US" dirty="0"/>
          </a:p>
        </p:txBody>
      </p:sp>
      <p:sp>
        <p:nvSpPr>
          <p:cNvPr id="3" name="テキスト プレースホルダー 2"/>
          <p:cNvSpPr>
            <a:spLocks noGrp="1"/>
          </p:cNvSpPr>
          <p:nvPr>
            <p:ph type="body" sz="quarter" idx="11"/>
          </p:nvPr>
        </p:nvSpPr>
        <p:spPr/>
        <p:txBody>
          <a:bodyPr/>
          <a:lstStyle/>
          <a:p>
            <a:r>
              <a:rPr lang="ja-JP" altLang="en-US" dirty="0"/>
              <a:t>実証内容</a:t>
            </a:r>
          </a:p>
        </p:txBody>
      </p:sp>
    </p:spTree>
    <p:extLst>
      <p:ext uri="{BB962C8B-B14F-4D97-AF65-F5344CB8AC3E}">
        <p14:creationId xmlns:p14="http://schemas.microsoft.com/office/powerpoint/2010/main" val="1880336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795726"/>
          </a:xfrm>
        </p:spPr>
        <p:txBody>
          <a:bodyPr>
            <a:normAutofit fontScale="90000"/>
          </a:bodyPr>
          <a:lstStyle/>
          <a:p>
            <a:r>
              <a:rPr lang="ja-JP" altLang="en-US" sz="1200" dirty="0"/>
              <a:t>３．実証内容</a:t>
            </a:r>
            <a:br>
              <a:rPr lang="en-US" altLang="ja-JP" dirty="0"/>
            </a:br>
            <a:r>
              <a:rPr lang="en-US" altLang="ja-JP" sz="2200" dirty="0"/>
              <a:t>3.1</a:t>
            </a:r>
            <a:r>
              <a:rPr lang="ja-JP" altLang="en-US" sz="2200" dirty="0"/>
              <a:t>　実証の実施事項、論点及び判断（</a:t>
            </a:r>
            <a:r>
              <a:rPr lang="en-US" altLang="ja-JP" sz="2200" dirty="0"/>
              <a:t>1/3</a:t>
            </a:r>
            <a:r>
              <a:rPr lang="ja-JP" altLang="en-US" sz="2200" dirty="0"/>
              <a:t>）</a:t>
            </a:r>
            <a:br>
              <a:rPr lang="ja-JP" altLang="en-US" sz="2200" dirty="0"/>
            </a:br>
            <a:br>
              <a:rPr lang="ja-JP" altLang="en-US" sz="2200" dirty="0"/>
            </a:br>
            <a:endParaRPr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2388619700"/>
              </p:ext>
            </p:extLst>
          </p:nvPr>
        </p:nvGraphicFramePr>
        <p:xfrm>
          <a:off x="331787" y="1933872"/>
          <a:ext cx="9177973" cy="3888320"/>
        </p:xfrm>
        <a:graphic>
          <a:graphicData uri="http://schemas.openxmlformats.org/drawingml/2006/table">
            <a:tbl>
              <a:tblPr firstRow="1" bandRow="1">
                <a:tableStyleId>{5C22544A-7EE6-4342-B048-85BDC9FD1C3A}</a:tableStyleId>
              </a:tblPr>
              <a:tblGrid>
                <a:gridCol w="1058101">
                  <a:extLst>
                    <a:ext uri="{9D8B030D-6E8A-4147-A177-3AD203B41FA5}">
                      <a16:colId xmlns:a16="http://schemas.microsoft.com/office/drawing/2014/main" val="1412684183"/>
                    </a:ext>
                  </a:extLst>
                </a:gridCol>
                <a:gridCol w="3089347">
                  <a:extLst>
                    <a:ext uri="{9D8B030D-6E8A-4147-A177-3AD203B41FA5}">
                      <a16:colId xmlns:a16="http://schemas.microsoft.com/office/drawing/2014/main" val="3577434317"/>
                    </a:ext>
                  </a:extLst>
                </a:gridCol>
                <a:gridCol w="5030525">
                  <a:extLst>
                    <a:ext uri="{9D8B030D-6E8A-4147-A177-3AD203B41FA5}">
                      <a16:colId xmlns:a16="http://schemas.microsoft.com/office/drawing/2014/main" val="1081547598"/>
                    </a:ext>
                  </a:extLst>
                </a:gridCol>
              </a:tblGrid>
              <a:tr h="322160">
                <a:tc>
                  <a:txBody>
                    <a:bodyPr/>
                    <a:lstStyle/>
                    <a:p>
                      <a:pPr algn="ctr"/>
                      <a:r>
                        <a:rPr kumimoji="1" lang="ja-JP" altLang="en-US" sz="1200" b="0" dirty="0">
                          <a:solidFill>
                            <a:schemeClr val="tx1"/>
                          </a:solidFill>
                        </a:rPr>
                        <a:t>実施事項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rPr>
                        <a:t>論点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rPr>
                        <a:t>判断・成果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23289452"/>
                  </a:ext>
                </a:extLst>
              </a:tr>
              <a:tr h="260592">
                <a:tc rowSpan="3">
                  <a:txBody>
                    <a:bodyPr/>
                    <a:lstStyle/>
                    <a:p>
                      <a:r>
                        <a:rPr kumimoji="1" lang="ja-JP" altLang="en-US" sz="1200" b="0" dirty="0">
                          <a:solidFill>
                            <a:schemeClr val="tx1"/>
                          </a:solidFill>
                        </a:rPr>
                        <a:t>要件定義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latin typeface="+mn-ea"/>
                          <a:ea typeface="+mn-ea"/>
                        </a:rPr>
                        <a:t>当該ユースケースを実現するにあたり、デジタル庁、中小企業庁、国税庁等の巻き込み</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latin typeface="+mn-ea"/>
                          <a:ea typeface="+mn-ea"/>
                        </a:rPr>
                        <a:t>　デジタル庁との意見交換に向けて、当該コンソーシアムより複数のユースケース案を提示、内閣官房事務局にてデジタル庁への施策立案、問題提起に向けた論点を整理いただく。</a:t>
                      </a:r>
                    </a:p>
                    <a:p>
                      <a:r>
                        <a:rPr kumimoji="1" lang="ja-JP" altLang="en-US" sz="1200" b="0" dirty="0">
                          <a:solidFill>
                            <a:schemeClr val="tx1"/>
                          </a:solidFill>
                          <a:latin typeface="+mn-ea"/>
                          <a:ea typeface="+mn-ea"/>
                        </a:rPr>
                        <a:t>　また、当該コンソーシアムより「中小企業経営強化税制」における工業会証明書の現状課題の認識、工業会証明書周辺のデジタル化による改善仮説を整理。内閣官房事務局より経済産業省・中小企業庁に提示し、令和</a:t>
                      </a:r>
                      <a:r>
                        <a:rPr kumimoji="1" lang="en-US" altLang="ja-JP" sz="1200" b="0" dirty="0">
                          <a:solidFill>
                            <a:schemeClr val="tx1"/>
                          </a:solidFill>
                          <a:latin typeface="+mn-ea"/>
                          <a:ea typeface="+mn-ea"/>
                        </a:rPr>
                        <a:t>5</a:t>
                      </a:r>
                      <a:r>
                        <a:rPr kumimoji="1" lang="ja-JP" altLang="en-US" sz="1200" b="0" dirty="0">
                          <a:solidFill>
                            <a:schemeClr val="tx1"/>
                          </a:solidFill>
                          <a:latin typeface="+mn-ea"/>
                          <a:ea typeface="+mn-ea"/>
                        </a:rPr>
                        <a:t>年度以降の施策として検討いただくこととする。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8424116"/>
                  </a:ext>
                </a:extLst>
              </a:tr>
              <a:tr h="260592">
                <a:tc vMerge="1">
                  <a:txBody>
                    <a:bodyPr/>
                    <a:lstStyle/>
                    <a:p>
                      <a:endParaRPr kumimoji="1" lang="ja-JP" altLang="en-US"/>
                    </a:p>
                  </a:txBody>
                  <a:tcPr/>
                </a:tc>
                <a:tc>
                  <a:txBody>
                    <a:bodyPr/>
                    <a:lstStyle/>
                    <a:p>
                      <a:r>
                        <a:rPr kumimoji="1" lang="en-US" altLang="ja-JP" sz="1200" b="0" dirty="0">
                          <a:solidFill>
                            <a:schemeClr val="tx1"/>
                          </a:solidFill>
                          <a:latin typeface="+mn-ea"/>
                          <a:ea typeface="+mn-ea"/>
                        </a:rPr>
                        <a:t>Wallet</a:t>
                      </a:r>
                      <a:r>
                        <a:rPr kumimoji="1" lang="ja-JP" altLang="en-US" sz="1200" b="0" dirty="0">
                          <a:solidFill>
                            <a:schemeClr val="tx1"/>
                          </a:solidFill>
                          <a:latin typeface="+mn-ea"/>
                          <a:ea typeface="+mn-ea"/>
                        </a:rPr>
                        <a:t>の</a:t>
                      </a:r>
                      <a:r>
                        <a:rPr kumimoji="1" lang="en-US" altLang="ja-JP" sz="1200" b="0" dirty="0">
                          <a:solidFill>
                            <a:schemeClr val="tx1"/>
                          </a:solidFill>
                          <a:latin typeface="+mn-ea"/>
                          <a:ea typeface="+mn-ea"/>
                        </a:rPr>
                        <a:t>UI/UX</a:t>
                      </a:r>
                      <a:r>
                        <a:rPr kumimoji="1" lang="ja-JP" altLang="en-US" sz="1200" b="0" dirty="0">
                          <a:solidFill>
                            <a:schemeClr val="tx1"/>
                          </a:solidFill>
                          <a:latin typeface="+mn-ea"/>
                          <a:ea typeface="+mn-ea"/>
                        </a:rPr>
                        <a:t>に関する使いやすさ</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latin typeface="+mn-ea"/>
                          <a:ea typeface="+mn-ea"/>
                        </a:rPr>
                        <a:t>使いやすさを考慮して、</a:t>
                      </a:r>
                      <a:r>
                        <a:rPr kumimoji="1" lang="en-US" altLang="ja-JP" sz="1200" b="0" dirty="0">
                          <a:solidFill>
                            <a:schemeClr val="tx1"/>
                          </a:solidFill>
                          <a:latin typeface="+mn-ea"/>
                          <a:ea typeface="+mn-ea"/>
                        </a:rPr>
                        <a:t>UI/UX</a:t>
                      </a:r>
                      <a:r>
                        <a:rPr kumimoji="1" lang="ja-JP" altLang="en-US" sz="1200" b="0" dirty="0">
                          <a:solidFill>
                            <a:schemeClr val="tx1"/>
                          </a:solidFill>
                          <a:latin typeface="+mn-ea"/>
                          <a:ea typeface="+mn-ea"/>
                        </a:rPr>
                        <a:t>の検討を進めていく。例えば、法人ウォレット内に「中小企業経営強化税制の申告フローへ進む」というようなボタンを配置、ステップ別のナビゲーションを考慮する。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6227270"/>
                  </a:ext>
                </a:extLst>
              </a:tr>
              <a:tr h="399527">
                <a:tc vMerge="1">
                  <a:txBody>
                    <a:bodyPr/>
                    <a:lstStyle/>
                    <a:p>
                      <a:endParaRPr kumimoji="1" lang="ja-JP" altLang="en-US"/>
                    </a:p>
                  </a:txBody>
                  <a:tcPr/>
                </a:tc>
                <a:tc>
                  <a:txBody>
                    <a:bodyPr/>
                    <a:lstStyle/>
                    <a:p>
                      <a:r>
                        <a:rPr kumimoji="1" lang="en-US" altLang="ja-JP" sz="1200" b="0" dirty="0">
                          <a:solidFill>
                            <a:schemeClr val="tx1"/>
                          </a:solidFill>
                          <a:latin typeface="+mn-ea"/>
                          <a:ea typeface="+mn-ea"/>
                        </a:rPr>
                        <a:t>VC/VP</a:t>
                      </a:r>
                      <a:r>
                        <a:rPr kumimoji="1" lang="ja-JP" altLang="en-US" sz="1200" b="0" dirty="0">
                          <a:solidFill>
                            <a:schemeClr val="tx1"/>
                          </a:solidFill>
                          <a:latin typeface="+mn-ea"/>
                          <a:ea typeface="+mn-ea"/>
                        </a:rPr>
                        <a:t>の提示及び履歴の閲覧可能な範囲</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09559"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閲覧できるのは</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Holder</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のみとし、</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VC</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を</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Holder</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が扱っている感覚を明瞭にする事を念頭に以下が画面上から読み取れる状態にすることとした。</a:t>
                      </a:r>
                    </a:p>
                    <a:p>
                      <a:pPr marL="0" marR="0" lvl="0" indent="0" algn="l" defTabSz="609559"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    </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 VC</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を</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Issuer</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から取得したこと</a:t>
                      </a:r>
                    </a:p>
                    <a:p>
                      <a:pPr marL="0" marR="0" lvl="0" indent="0" algn="l" defTabSz="609559"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        </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 </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誰から </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(Issuer</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名</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a:t>
                      </a:r>
                    </a:p>
                    <a:p>
                      <a:pPr marL="0" marR="0" lvl="0" indent="0" algn="l" defTabSz="609559"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        - </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いつ  </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(Time stamp)</a:t>
                      </a:r>
                    </a:p>
                    <a:p>
                      <a:pPr marL="0" marR="0" lvl="0" indent="0" algn="l" defTabSz="609559"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    - VP</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を提示したこと</a:t>
                      </a:r>
                    </a:p>
                    <a:p>
                      <a:pPr marL="0" marR="0" lvl="0" indent="0" algn="l" defTabSz="609559"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        </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 </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誰に  </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(Verifier</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名</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a:t>
                      </a:r>
                    </a:p>
                    <a:p>
                      <a:pPr marL="0" marR="0" lvl="0" indent="0" algn="l" defTabSz="609559"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        - </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いつ  </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(Time stamp)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880356"/>
                  </a:ext>
                </a:extLst>
              </a:tr>
            </a:tbl>
          </a:graphicData>
        </a:graphic>
      </p:graphicFrame>
      <p:sp>
        <p:nvSpPr>
          <p:cNvPr id="8" name="正方形/長方形 7"/>
          <p:cNvSpPr/>
          <p:nvPr/>
        </p:nvSpPr>
        <p:spPr>
          <a:xfrm>
            <a:off x="331490" y="753941"/>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プロトタイプシステムの企画・開発</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B0E7C017-09B6-470E-8121-9A4891773B97}"/>
              </a:ext>
            </a:extLst>
          </p:cNvPr>
          <p:cNvSpPr txBox="1"/>
          <p:nvPr/>
        </p:nvSpPr>
        <p:spPr>
          <a:xfrm>
            <a:off x="115957" y="1106364"/>
            <a:ext cx="4949686" cy="338554"/>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）要件定義</a:t>
            </a:r>
            <a:endParaRPr lang="ja-JP" altLang="en-US" sz="1600" dirty="0"/>
          </a:p>
        </p:txBody>
      </p:sp>
      <p:sp>
        <p:nvSpPr>
          <p:cNvPr id="14" name="テキスト プレースホルダー 4">
            <a:extLst>
              <a:ext uri="{FF2B5EF4-FFF2-40B4-BE49-F238E27FC236}">
                <a16:creationId xmlns:a16="http://schemas.microsoft.com/office/drawing/2014/main" id="{E9D81AFA-1252-440A-A38D-4B8EAB3956FA}"/>
              </a:ext>
            </a:extLst>
          </p:cNvPr>
          <p:cNvSpPr txBox="1">
            <a:spLocks/>
          </p:cNvSpPr>
          <p:nvPr/>
        </p:nvSpPr>
        <p:spPr>
          <a:xfrm>
            <a:off x="444430" y="1529483"/>
            <a:ext cx="9242425" cy="315014"/>
          </a:xfrm>
          <a:prstGeom prst="rect">
            <a:avLst/>
          </a:prstGeom>
        </p:spPr>
        <p:txBody>
          <a:bodyPr vert="horz" lIns="0" tIns="45720" rIns="0" bIns="45720" rtlCol="0">
            <a:noAutofit/>
          </a:bodyPr>
          <a:lst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400" dirty="0"/>
              <a:t>要件定義における論点と判断・成果を以下に示す。</a:t>
            </a:r>
          </a:p>
        </p:txBody>
      </p:sp>
    </p:spTree>
    <p:extLst>
      <p:ext uri="{BB962C8B-B14F-4D97-AF65-F5344CB8AC3E}">
        <p14:creationId xmlns:p14="http://schemas.microsoft.com/office/powerpoint/2010/main" val="3375781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795726"/>
          </a:xfrm>
        </p:spPr>
        <p:txBody>
          <a:bodyPr>
            <a:normAutofit fontScale="90000"/>
          </a:bodyPr>
          <a:lstStyle/>
          <a:p>
            <a:r>
              <a:rPr lang="ja-JP" altLang="en-US" sz="1200" dirty="0"/>
              <a:t>３．実証内容</a:t>
            </a:r>
            <a:br>
              <a:rPr lang="en-US" altLang="ja-JP" dirty="0"/>
            </a:br>
            <a:r>
              <a:rPr lang="en-US" altLang="ja-JP" sz="2200" dirty="0"/>
              <a:t>3.1</a:t>
            </a:r>
            <a:r>
              <a:rPr lang="ja-JP" altLang="en-US" sz="2200" dirty="0"/>
              <a:t>　実証の実施事項、論点及び判断（</a:t>
            </a:r>
            <a:r>
              <a:rPr lang="en-US" altLang="ja-JP" sz="2200" dirty="0"/>
              <a:t>1/3</a:t>
            </a:r>
            <a:r>
              <a:rPr lang="ja-JP" altLang="en-US" sz="2200" dirty="0"/>
              <a:t>）</a:t>
            </a:r>
            <a:br>
              <a:rPr lang="ja-JP" altLang="en-US" sz="2200" dirty="0"/>
            </a:br>
            <a:br>
              <a:rPr lang="ja-JP" altLang="en-US" sz="2200" dirty="0"/>
            </a:br>
            <a:endParaRPr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205172635"/>
              </p:ext>
            </p:extLst>
          </p:nvPr>
        </p:nvGraphicFramePr>
        <p:xfrm>
          <a:off x="331787" y="1933872"/>
          <a:ext cx="9177973" cy="4436960"/>
        </p:xfrm>
        <a:graphic>
          <a:graphicData uri="http://schemas.openxmlformats.org/drawingml/2006/table">
            <a:tbl>
              <a:tblPr firstRow="1" bandRow="1">
                <a:tableStyleId>{5C22544A-7EE6-4342-B048-85BDC9FD1C3A}</a:tableStyleId>
              </a:tblPr>
              <a:tblGrid>
                <a:gridCol w="1058101">
                  <a:extLst>
                    <a:ext uri="{9D8B030D-6E8A-4147-A177-3AD203B41FA5}">
                      <a16:colId xmlns:a16="http://schemas.microsoft.com/office/drawing/2014/main" val="1412684183"/>
                    </a:ext>
                  </a:extLst>
                </a:gridCol>
                <a:gridCol w="3089347">
                  <a:extLst>
                    <a:ext uri="{9D8B030D-6E8A-4147-A177-3AD203B41FA5}">
                      <a16:colId xmlns:a16="http://schemas.microsoft.com/office/drawing/2014/main" val="3577434317"/>
                    </a:ext>
                  </a:extLst>
                </a:gridCol>
                <a:gridCol w="5030525">
                  <a:extLst>
                    <a:ext uri="{9D8B030D-6E8A-4147-A177-3AD203B41FA5}">
                      <a16:colId xmlns:a16="http://schemas.microsoft.com/office/drawing/2014/main" val="1081547598"/>
                    </a:ext>
                  </a:extLst>
                </a:gridCol>
              </a:tblGrid>
              <a:tr h="322160">
                <a:tc>
                  <a:txBody>
                    <a:bodyPr/>
                    <a:lstStyle/>
                    <a:p>
                      <a:pPr algn="ctr"/>
                      <a:r>
                        <a:rPr kumimoji="1" lang="ja-JP" altLang="en-US" sz="1200" b="0" dirty="0">
                          <a:solidFill>
                            <a:schemeClr val="tx1"/>
                          </a:solidFill>
                        </a:rPr>
                        <a:t>実施事項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rPr>
                        <a:t>論点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rPr>
                        <a:t>判断・成果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23289452"/>
                  </a:ext>
                </a:extLst>
              </a:tr>
              <a:tr h="260592">
                <a:tc rowSpan="3">
                  <a:txBody>
                    <a:bodyPr/>
                    <a:lstStyle/>
                    <a:p>
                      <a:r>
                        <a:rPr kumimoji="1" lang="ja-JP" altLang="en-US" sz="1200" b="0" dirty="0">
                          <a:solidFill>
                            <a:schemeClr val="tx1"/>
                          </a:solidFill>
                        </a:rPr>
                        <a:t>基本設計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の属性情報の取捨選択</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latin typeface="+mn-ea"/>
                          <a:ea typeface="+mn-ea"/>
                        </a:rPr>
                        <a:t>以下の対応を行う。</a:t>
                      </a:r>
                    </a:p>
                    <a:p>
                      <a:r>
                        <a:rPr kumimoji="1" lang="ja-JP" altLang="en-US" sz="1200" b="0" dirty="0">
                          <a:solidFill>
                            <a:schemeClr val="tx1"/>
                          </a:solidFill>
                          <a:latin typeface="+mn-ea"/>
                          <a:ea typeface="+mn-ea"/>
                        </a:rPr>
                        <a:t>・事業者</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（従業員である証明）について、「本当に会社に所属しているか」という情報を加えたり、ソフトウェア利用</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でどのソフトウェアなのか・どのバージョンなのかを整理する等、客観的に分かりやすい要素情報とする。</a:t>
                      </a:r>
                    </a:p>
                    <a:p>
                      <a:r>
                        <a:rPr kumimoji="1" lang="ja-JP" altLang="en-US" sz="1200" b="0" dirty="0">
                          <a:solidFill>
                            <a:schemeClr val="tx1"/>
                          </a:solidFill>
                          <a:latin typeface="+mn-ea"/>
                          <a:ea typeface="+mn-ea"/>
                        </a:rPr>
                        <a:t>・「従業員</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」について、申請者が本当に在籍しているかを検証可能となる所属証明情報</a:t>
                      </a:r>
                      <a:r>
                        <a:rPr kumimoji="1" lang="en-US" altLang="ja-JP" sz="1200" b="0" dirty="0">
                          <a:solidFill>
                            <a:schemeClr val="tx1"/>
                          </a:solidFill>
                          <a:latin typeface="+mn-ea"/>
                          <a:ea typeface="+mn-ea"/>
                        </a:rPr>
                        <a:t>( </a:t>
                      </a:r>
                      <a:r>
                        <a:rPr kumimoji="1" lang="ja-JP" altLang="en-US" sz="1200" b="0" dirty="0">
                          <a:solidFill>
                            <a:schemeClr val="tx1"/>
                          </a:solidFill>
                          <a:latin typeface="+mn-ea"/>
                          <a:ea typeface="+mn-ea"/>
                        </a:rPr>
                        <a:t>在籍確認日、在籍確認仕法 </a:t>
                      </a:r>
                      <a:r>
                        <a:rPr kumimoji="1" lang="en-US" altLang="ja-JP" sz="1200" b="0" dirty="0">
                          <a:solidFill>
                            <a:schemeClr val="tx1"/>
                          </a:solidFill>
                          <a:latin typeface="+mn-ea"/>
                          <a:ea typeface="+mn-ea"/>
                        </a:rPr>
                        <a:t>)</a:t>
                      </a:r>
                      <a:r>
                        <a:rPr kumimoji="1" lang="ja-JP" altLang="en-US" sz="1200" b="0" dirty="0">
                          <a:solidFill>
                            <a:schemeClr val="tx1"/>
                          </a:solidFill>
                          <a:latin typeface="+mn-ea"/>
                          <a:ea typeface="+mn-ea"/>
                        </a:rPr>
                        <a:t>を追加する。</a:t>
                      </a:r>
                    </a:p>
                    <a:p>
                      <a:r>
                        <a:rPr kumimoji="1" lang="ja-JP" altLang="en-US" sz="1200" b="0" dirty="0">
                          <a:solidFill>
                            <a:schemeClr val="tx1"/>
                          </a:solidFill>
                          <a:latin typeface="+mn-ea"/>
                          <a:ea typeface="+mn-ea"/>
                        </a:rPr>
                        <a:t>・「ソフトウェア利用</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」、「工業会証明書</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」、「計画認定</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」について、やり取りに対し検証可能となる情報（トランザクション</a:t>
                      </a:r>
                      <a:r>
                        <a:rPr kumimoji="1" lang="en-US" altLang="ja-JP" sz="1200" b="0" dirty="0">
                          <a:solidFill>
                            <a:schemeClr val="tx1"/>
                          </a:solidFill>
                          <a:latin typeface="+mn-ea"/>
                          <a:ea typeface="+mn-ea"/>
                        </a:rPr>
                        <a:t>ID</a:t>
                      </a:r>
                      <a:r>
                        <a:rPr kumimoji="1" lang="ja-JP" altLang="en-US" sz="1200" b="0" dirty="0">
                          <a:solidFill>
                            <a:schemeClr val="tx1"/>
                          </a:solidFill>
                          <a:latin typeface="+mn-ea"/>
                          <a:ea typeface="+mn-ea"/>
                        </a:rPr>
                        <a:t>）を追加する。</a:t>
                      </a:r>
                    </a:p>
                    <a:p>
                      <a:r>
                        <a:rPr kumimoji="1" lang="ja-JP" altLang="en-US" sz="1200" b="0" dirty="0">
                          <a:solidFill>
                            <a:schemeClr val="tx1"/>
                          </a:solidFill>
                          <a:latin typeface="+mn-ea"/>
                          <a:ea typeface="+mn-ea"/>
                        </a:rPr>
                        <a:t>・やり取りに対しトランザクション</a:t>
                      </a:r>
                      <a:r>
                        <a:rPr kumimoji="1" lang="en-US" altLang="ja-JP" sz="1200" b="0" dirty="0">
                          <a:solidFill>
                            <a:schemeClr val="tx1"/>
                          </a:solidFill>
                          <a:latin typeface="+mn-ea"/>
                          <a:ea typeface="+mn-ea"/>
                        </a:rPr>
                        <a:t>ID</a:t>
                      </a:r>
                      <a:r>
                        <a:rPr kumimoji="1" lang="ja-JP" altLang="en-US" sz="1200" b="0" dirty="0">
                          <a:solidFill>
                            <a:schemeClr val="tx1"/>
                          </a:solidFill>
                          <a:latin typeface="+mn-ea"/>
                          <a:ea typeface="+mn-ea"/>
                        </a:rPr>
                        <a:t>からトレース可能な情報である担当者情報</a:t>
                      </a:r>
                      <a:r>
                        <a:rPr kumimoji="1" lang="en-US" altLang="ja-JP" sz="1200" b="0" dirty="0">
                          <a:solidFill>
                            <a:schemeClr val="tx1"/>
                          </a:solidFill>
                          <a:latin typeface="+mn-ea"/>
                          <a:ea typeface="+mn-ea"/>
                        </a:rPr>
                        <a:t>( </a:t>
                      </a:r>
                      <a:r>
                        <a:rPr kumimoji="1" lang="ja-JP" altLang="en-US" sz="1200" b="0" dirty="0">
                          <a:solidFill>
                            <a:schemeClr val="tx1"/>
                          </a:solidFill>
                          <a:latin typeface="+mn-ea"/>
                          <a:ea typeface="+mn-ea"/>
                        </a:rPr>
                        <a:t>氏名、連絡先、所属 </a:t>
                      </a:r>
                      <a:r>
                        <a:rPr kumimoji="1" lang="en-US" altLang="ja-JP" sz="1200" b="0" dirty="0">
                          <a:solidFill>
                            <a:schemeClr val="tx1"/>
                          </a:solidFill>
                          <a:latin typeface="+mn-ea"/>
                          <a:ea typeface="+mn-ea"/>
                        </a:rPr>
                        <a:t>)</a:t>
                      </a:r>
                      <a:r>
                        <a:rPr kumimoji="1" lang="ja-JP" altLang="en-US" sz="1200" b="0" dirty="0">
                          <a:solidFill>
                            <a:schemeClr val="tx1"/>
                          </a:solidFill>
                          <a:latin typeface="+mn-ea"/>
                          <a:ea typeface="+mn-ea"/>
                        </a:rPr>
                        <a:t>を削除する。</a:t>
                      </a:r>
                    </a:p>
                    <a:p>
                      <a:r>
                        <a:rPr kumimoji="1" lang="ja-JP" altLang="en-US" sz="1200" b="0" dirty="0">
                          <a:solidFill>
                            <a:schemeClr val="tx1"/>
                          </a:solidFill>
                          <a:latin typeface="+mn-ea"/>
                          <a:ea typeface="+mn-ea"/>
                        </a:rPr>
                        <a:t>・</a:t>
                      </a:r>
                      <a:r>
                        <a:rPr kumimoji="1" lang="en-US" altLang="ja-JP" sz="1200" b="0" dirty="0">
                          <a:solidFill>
                            <a:schemeClr val="tx1"/>
                          </a:solidFill>
                          <a:latin typeface="+mn-ea"/>
                          <a:ea typeface="+mn-ea"/>
                        </a:rPr>
                        <a:t>DNS</a:t>
                      </a:r>
                      <a:r>
                        <a:rPr kumimoji="1" lang="ja-JP" altLang="en-US" sz="1200" b="0" dirty="0">
                          <a:solidFill>
                            <a:schemeClr val="tx1"/>
                          </a:solidFill>
                          <a:latin typeface="+mn-ea"/>
                          <a:ea typeface="+mn-ea"/>
                        </a:rPr>
                        <a:t>と</a:t>
                      </a:r>
                      <a:r>
                        <a:rPr kumimoji="1" lang="en-US" altLang="ja-JP" sz="1200" b="0" dirty="0">
                          <a:solidFill>
                            <a:schemeClr val="tx1"/>
                          </a:solidFill>
                          <a:latin typeface="+mn-ea"/>
                          <a:ea typeface="+mn-ea"/>
                        </a:rPr>
                        <a:t>DID</a:t>
                      </a:r>
                      <a:r>
                        <a:rPr kumimoji="1" lang="ja-JP" altLang="en-US" sz="1200" b="0" dirty="0">
                          <a:solidFill>
                            <a:schemeClr val="tx1"/>
                          </a:solidFill>
                          <a:latin typeface="+mn-ea"/>
                          <a:ea typeface="+mn-ea"/>
                        </a:rPr>
                        <a:t>のバインディングを前提とし、事業者等の情報</a:t>
                      </a:r>
                      <a:r>
                        <a:rPr kumimoji="1" lang="en-US" altLang="ja-JP" sz="1200" b="0" dirty="0">
                          <a:solidFill>
                            <a:schemeClr val="tx1"/>
                          </a:solidFill>
                          <a:latin typeface="+mn-ea"/>
                          <a:ea typeface="+mn-ea"/>
                        </a:rPr>
                        <a:t>( </a:t>
                      </a:r>
                      <a:r>
                        <a:rPr kumimoji="1" lang="ja-JP" altLang="en-US" sz="1200" b="0" dirty="0">
                          <a:solidFill>
                            <a:schemeClr val="tx1"/>
                          </a:solidFill>
                          <a:latin typeface="+mn-ea"/>
                          <a:ea typeface="+mn-ea"/>
                        </a:rPr>
                        <a:t>名称、所在地、代表者氏名 </a:t>
                      </a:r>
                      <a:r>
                        <a:rPr kumimoji="1" lang="en-US" altLang="ja-JP" sz="1200" b="0" dirty="0">
                          <a:solidFill>
                            <a:schemeClr val="tx1"/>
                          </a:solidFill>
                          <a:latin typeface="+mn-ea"/>
                          <a:ea typeface="+mn-ea"/>
                        </a:rPr>
                        <a:t>)</a:t>
                      </a:r>
                      <a:r>
                        <a:rPr kumimoji="1" lang="ja-JP" altLang="en-US" sz="1200" b="0" dirty="0">
                          <a:solidFill>
                            <a:schemeClr val="tx1"/>
                          </a:solidFill>
                          <a:latin typeface="+mn-ea"/>
                          <a:ea typeface="+mn-ea"/>
                        </a:rPr>
                        <a:t>を削除する。</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8424116"/>
                  </a:ext>
                </a:extLst>
              </a:tr>
              <a:tr h="260592">
                <a:tc vMerge="1">
                  <a:txBody>
                    <a:bodyPr/>
                    <a:lstStyle/>
                    <a:p>
                      <a:endParaRPr kumimoji="1" lang="ja-JP" altLang="en-US"/>
                    </a:p>
                  </a:txBody>
                  <a:tcPr/>
                </a:tc>
                <a:tc>
                  <a:txBody>
                    <a:bodyPr/>
                    <a:lstStyle/>
                    <a:p>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同士の紐付きの検証</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latin typeface="+mn-ea"/>
                          <a:ea typeface="+mn-ea"/>
                        </a:rPr>
                        <a:t>　</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の期限切れ、署名されているかなどの検証が前提になるが、当該ユースケースでは</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を複数まとめて扱うことになるので、</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同士が紐づいたものであるかという検証が必要になる。また、ただ署名されているかの検証だけでなく、正しいデータが含まれているか等も確認できることとする。</a:t>
                      </a:r>
                      <a:endParaRPr kumimoji="1" lang="en-US" altLang="ja-JP" sz="1200" b="0" dirty="0">
                        <a:solidFill>
                          <a:schemeClr val="tx1"/>
                        </a:solidFill>
                        <a:latin typeface="+mn-ea"/>
                        <a:ea typeface="+mn-ea"/>
                      </a:endParaRPr>
                    </a:p>
                    <a:p>
                      <a:r>
                        <a:rPr kumimoji="1" lang="ja-JP" altLang="en-US" sz="1200" b="0" dirty="0">
                          <a:solidFill>
                            <a:schemeClr val="tx1"/>
                          </a:solidFill>
                          <a:latin typeface="+mn-ea"/>
                          <a:ea typeface="+mn-ea"/>
                        </a:rPr>
                        <a:t>　複数まとめて扱う</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同士の紐づきを検証可能とする情報として「認証番号」を追加する。</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6196640"/>
                  </a:ext>
                </a:extLst>
              </a:tr>
              <a:tr h="297997">
                <a:tc vMerge="1">
                  <a:txBody>
                    <a:bodyPr/>
                    <a:lstStyle/>
                    <a:p>
                      <a:endParaRPr kumimoji="1" lang="ja-JP" altLang="en-US"/>
                    </a:p>
                  </a:txBody>
                  <a:tcPr/>
                </a:tc>
                <a:tc>
                  <a:txBody>
                    <a:bodyPr/>
                    <a:lstStyle/>
                    <a:p>
                      <a:r>
                        <a:rPr kumimoji="1" lang="ja-JP" altLang="en-US" sz="1200" b="0" dirty="0">
                          <a:solidFill>
                            <a:schemeClr val="tx1"/>
                          </a:solidFill>
                          <a:latin typeface="+mn-ea"/>
                          <a:ea typeface="+mn-ea"/>
                        </a:rPr>
                        <a:t>工業会証明書のプライバシーの懸念</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09559"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　プライバシー・リスクの最小化の観点から、必要でない情報は無くすこととする。例えば、「事業者</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VC</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」や「従業員</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VC</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」の属性情報「オブジェクト</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ID</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」について、外部との紐づけをしない為、不要であるので削除することとする。</a:t>
                      </a:r>
                      <a:endParaRPr kumimoji="1" lang="en-US" altLang="ja-JP" sz="1200" b="0" i="0" u="none" strike="noStrike" kern="1200" cap="none" spc="0" normalizeH="0" baseline="0" noProof="0" dirty="0">
                        <a:ln>
                          <a:noFill/>
                        </a:ln>
                        <a:solidFill>
                          <a:schemeClr val="tx1"/>
                        </a:solidFill>
                        <a:effectLst/>
                        <a:uLnTx/>
                        <a:uFillTx/>
                        <a:latin typeface="Meiryo UI"/>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880356"/>
                  </a:ext>
                </a:extLst>
              </a:tr>
            </a:tbl>
          </a:graphicData>
        </a:graphic>
      </p:graphicFrame>
      <p:sp>
        <p:nvSpPr>
          <p:cNvPr id="8" name="正方形/長方形 7"/>
          <p:cNvSpPr/>
          <p:nvPr/>
        </p:nvSpPr>
        <p:spPr>
          <a:xfrm>
            <a:off x="331490" y="753941"/>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プロトタイプシステムの企画・開発</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B0E7C017-09B6-470E-8121-9A4891773B97}"/>
              </a:ext>
            </a:extLst>
          </p:cNvPr>
          <p:cNvSpPr txBox="1"/>
          <p:nvPr/>
        </p:nvSpPr>
        <p:spPr>
          <a:xfrm>
            <a:off x="115957" y="1106364"/>
            <a:ext cx="4949686" cy="338554"/>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（２）基本設計</a:t>
            </a:r>
            <a:endParaRPr lang="ja-JP" altLang="en-US" sz="1600" dirty="0"/>
          </a:p>
        </p:txBody>
      </p:sp>
      <p:sp>
        <p:nvSpPr>
          <p:cNvPr id="14" name="テキスト プレースホルダー 4">
            <a:extLst>
              <a:ext uri="{FF2B5EF4-FFF2-40B4-BE49-F238E27FC236}">
                <a16:creationId xmlns:a16="http://schemas.microsoft.com/office/drawing/2014/main" id="{E9D81AFA-1252-440A-A38D-4B8EAB3956FA}"/>
              </a:ext>
            </a:extLst>
          </p:cNvPr>
          <p:cNvSpPr txBox="1">
            <a:spLocks/>
          </p:cNvSpPr>
          <p:nvPr/>
        </p:nvSpPr>
        <p:spPr>
          <a:xfrm>
            <a:off x="444430" y="1529483"/>
            <a:ext cx="9242425" cy="315014"/>
          </a:xfrm>
          <a:prstGeom prst="rect">
            <a:avLst/>
          </a:prstGeom>
        </p:spPr>
        <p:txBody>
          <a:bodyPr vert="horz" lIns="0" tIns="45720" rIns="0" bIns="45720" rtlCol="0">
            <a:noAutofit/>
          </a:bodyPr>
          <a:lst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400" dirty="0"/>
              <a:t>基本設計における論点と判断・成果を以下に示す。</a:t>
            </a:r>
          </a:p>
        </p:txBody>
      </p:sp>
    </p:spTree>
    <p:extLst>
      <p:ext uri="{BB962C8B-B14F-4D97-AF65-F5344CB8AC3E}">
        <p14:creationId xmlns:p14="http://schemas.microsoft.com/office/powerpoint/2010/main" val="1117325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795726"/>
          </a:xfrm>
        </p:spPr>
        <p:txBody>
          <a:bodyPr>
            <a:normAutofit fontScale="90000"/>
          </a:bodyPr>
          <a:lstStyle/>
          <a:p>
            <a:r>
              <a:rPr lang="ja-JP" altLang="en-US" sz="1200" dirty="0"/>
              <a:t>３．実証内容</a:t>
            </a:r>
            <a:br>
              <a:rPr lang="en-US" altLang="ja-JP" dirty="0"/>
            </a:br>
            <a:r>
              <a:rPr lang="en-US" altLang="ja-JP" sz="2200" dirty="0"/>
              <a:t>3.1</a:t>
            </a:r>
            <a:r>
              <a:rPr lang="ja-JP" altLang="en-US" sz="2200" dirty="0"/>
              <a:t>　実証の実施事項、論点及び判断（</a:t>
            </a:r>
            <a:r>
              <a:rPr lang="en-US" altLang="ja-JP" sz="2200" dirty="0"/>
              <a:t>1/3</a:t>
            </a:r>
            <a:r>
              <a:rPr lang="ja-JP" altLang="en-US" sz="2200" dirty="0"/>
              <a:t>）</a:t>
            </a:r>
            <a:br>
              <a:rPr lang="ja-JP" altLang="en-US" sz="2200" dirty="0"/>
            </a:br>
            <a:br>
              <a:rPr lang="ja-JP" altLang="en-US" sz="2200" dirty="0"/>
            </a:br>
            <a:endParaRPr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3685549664"/>
              </p:ext>
            </p:extLst>
          </p:nvPr>
        </p:nvGraphicFramePr>
        <p:xfrm>
          <a:off x="331787" y="1933872"/>
          <a:ext cx="9177973" cy="4162640"/>
        </p:xfrm>
        <a:graphic>
          <a:graphicData uri="http://schemas.openxmlformats.org/drawingml/2006/table">
            <a:tbl>
              <a:tblPr firstRow="1" bandRow="1">
                <a:tableStyleId>{5C22544A-7EE6-4342-B048-85BDC9FD1C3A}</a:tableStyleId>
              </a:tblPr>
              <a:tblGrid>
                <a:gridCol w="1058101">
                  <a:extLst>
                    <a:ext uri="{9D8B030D-6E8A-4147-A177-3AD203B41FA5}">
                      <a16:colId xmlns:a16="http://schemas.microsoft.com/office/drawing/2014/main" val="1412684183"/>
                    </a:ext>
                  </a:extLst>
                </a:gridCol>
                <a:gridCol w="3089347">
                  <a:extLst>
                    <a:ext uri="{9D8B030D-6E8A-4147-A177-3AD203B41FA5}">
                      <a16:colId xmlns:a16="http://schemas.microsoft.com/office/drawing/2014/main" val="3577434317"/>
                    </a:ext>
                  </a:extLst>
                </a:gridCol>
                <a:gridCol w="5030525">
                  <a:extLst>
                    <a:ext uri="{9D8B030D-6E8A-4147-A177-3AD203B41FA5}">
                      <a16:colId xmlns:a16="http://schemas.microsoft.com/office/drawing/2014/main" val="1081547598"/>
                    </a:ext>
                  </a:extLst>
                </a:gridCol>
              </a:tblGrid>
              <a:tr h="322160">
                <a:tc>
                  <a:txBody>
                    <a:bodyPr/>
                    <a:lstStyle/>
                    <a:p>
                      <a:pPr algn="ctr"/>
                      <a:r>
                        <a:rPr kumimoji="1" lang="ja-JP" altLang="en-US" sz="1200" b="0" dirty="0">
                          <a:solidFill>
                            <a:schemeClr val="tx1"/>
                          </a:solidFill>
                        </a:rPr>
                        <a:t>実施事項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rPr>
                        <a:t>論点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rPr>
                        <a:t>判断・成果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23289452"/>
                  </a:ext>
                </a:extLst>
              </a:tr>
              <a:tr h="260592">
                <a:tc rowSpan="2">
                  <a:txBody>
                    <a:bodyPr/>
                    <a:lstStyle/>
                    <a:p>
                      <a:r>
                        <a:rPr kumimoji="1" lang="ja-JP" altLang="en-US" sz="1200" b="0" dirty="0">
                          <a:solidFill>
                            <a:schemeClr val="tx1"/>
                          </a:solidFill>
                        </a:rPr>
                        <a:t>基本設計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の有効期限</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latin typeface="+mn-ea"/>
                          <a:ea typeface="+mn-ea"/>
                        </a:rPr>
                        <a:t>　</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の有効期限と帳簿書類の有効期限（</a:t>
                      </a:r>
                      <a:r>
                        <a:rPr kumimoji="1" lang="en-US" altLang="ja-JP" sz="1200" b="0" dirty="0">
                          <a:solidFill>
                            <a:schemeClr val="tx1"/>
                          </a:solidFill>
                          <a:latin typeface="+mn-ea"/>
                          <a:ea typeface="+mn-ea"/>
                        </a:rPr>
                        <a:t>※</a:t>
                      </a:r>
                      <a:r>
                        <a:rPr kumimoji="1" lang="ja-JP" altLang="en-US" sz="1200" b="0" dirty="0">
                          <a:solidFill>
                            <a:schemeClr val="tx1"/>
                          </a:solidFill>
                          <a:latin typeface="+mn-ea"/>
                          <a:ea typeface="+mn-ea"/>
                        </a:rPr>
                        <a:t>１）を分けて考える。</a:t>
                      </a:r>
                    </a:p>
                    <a:p>
                      <a:r>
                        <a:rPr kumimoji="1" lang="ja-JP" altLang="en-US" sz="1200" b="0" dirty="0">
                          <a:solidFill>
                            <a:schemeClr val="tx1"/>
                          </a:solidFill>
                          <a:latin typeface="+mn-ea"/>
                          <a:ea typeface="+mn-ea"/>
                        </a:rPr>
                        <a:t>　</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の有効期限はデータセットに対する暗号学的な有効性であり、書類の有効期限は業務としていつまで使用できるかという観点である。例えば過去の申請書類を</a:t>
                      </a:r>
                      <a:r>
                        <a:rPr kumimoji="1" lang="en-US" altLang="ja-JP" sz="1200" b="0" dirty="0">
                          <a:solidFill>
                            <a:schemeClr val="tx1"/>
                          </a:solidFill>
                          <a:latin typeface="+mn-ea"/>
                          <a:ea typeface="+mn-ea"/>
                        </a:rPr>
                        <a:t>10</a:t>
                      </a:r>
                      <a:r>
                        <a:rPr kumimoji="1" lang="ja-JP" altLang="en-US" sz="1200" b="0" dirty="0">
                          <a:solidFill>
                            <a:schemeClr val="tx1"/>
                          </a:solidFill>
                          <a:latin typeface="+mn-ea"/>
                          <a:ea typeface="+mn-ea"/>
                        </a:rPr>
                        <a:t>年保存しなければならないなら、</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の真正性は</a:t>
                      </a:r>
                      <a:r>
                        <a:rPr kumimoji="1" lang="en-US" altLang="ja-JP" sz="1200" b="0" dirty="0">
                          <a:solidFill>
                            <a:schemeClr val="tx1"/>
                          </a:solidFill>
                          <a:latin typeface="+mn-ea"/>
                          <a:ea typeface="+mn-ea"/>
                        </a:rPr>
                        <a:t>10</a:t>
                      </a:r>
                      <a:r>
                        <a:rPr kumimoji="1" lang="ja-JP" altLang="en-US" sz="1200" b="0" dirty="0">
                          <a:solidFill>
                            <a:schemeClr val="tx1"/>
                          </a:solidFill>
                          <a:latin typeface="+mn-ea"/>
                          <a:ea typeface="+mn-ea"/>
                        </a:rPr>
                        <a:t>年担保すべきだが、業務的な有効期限は帳票書類に合わせることとする。</a:t>
                      </a:r>
                    </a:p>
                    <a:p>
                      <a:r>
                        <a:rPr kumimoji="1" lang="ja-JP" altLang="en-US" sz="1200" b="0" dirty="0">
                          <a:solidFill>
                            <a:schemeClr val="tx1"/>
                          </a:solidFill>
                          <a:latin typeface="+mn-ea"/>
                          <a:ea typeface="+mn-ea"/>
                        </a:rPr>
                        <a:t>　</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の有効期限については、業務的・保管期間的な複数の有効期限を用い、検討項目として残すこととする。</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8424116"/>
                  </a:ext>
                </a:extLst>
              </a:tr>
              <a:tr h="260592">
                <a:tc vMerge="1">
                  <a:txBody>
                    <a:bodyPr/>
                    <a:lstStyle/>
                    <a:p>
                      <a:endParaRPr kumimoji="1" lang="ja-JP" altLang="en-US"/>
                    </a:p>
                  </a:txBody>
                  <a:tcPr/>
                </a:tc>
                <a:tc>
                  <a:txBody>
                    <a:bodyPr/>
                    <a:lstStyle/>
                    <a:p>
                      <a:r>
                        <a:rPr kumimoji="1" lang="ja-JP" altLang="en-US" sz="1200" b="0" dirty="0">
                          <a:solidFill>
                            <a:schemeClr val="tx1"/>
                          </a:solidFill>
                          <a:latin typeface="+mn-ea"/>
                          <a:ea typeface="+mn-ea"/>
                        </a:rPr>
                        <a:t>発行済みの資格証明書のトレース</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latin typeface="+mn-ea"/>
                          <a:ea typeface="+mn-ea"/>
                        </a:rPr>
                        <a:t>現在、中小企業者、メーカにとって、どこまで進んでいるかを知りたいというニーズはある。誰が何を知りたいのか整理すると以下のとおり。</a:t>
                      </a:r>
                    </a:p>
                    <a:p>
                      <a:r>
                        <a:rPr kumimoji="1" lang="en-US" altLang="ja-JP" sz="1200" b="0" dirty="0">
                          <a:solidFill>
                            <a:schemeClr val="tx1"/>
                          </a:solidFill>
                          <a:latin typeface="+mn-ea"/>
                          <a:ea typeface="+mn-ea"/>
                        </a:rPr>
                        <a:t>1</a:t>
                      </a:r>
                      <a:r>
                        <a:rPr kumimoji="1" lang="ja-JP" altLang="en-US" sz="1200" b="0" dirty="0">
                          <a:solidFill>
                            <a:schemeClr val="tx1"/>
                          </a:solidFill>
                          <a:latin typeface="+mn-ea"/>
                          <a:ea typeface="+mn-ea"/>
                        </a:rPr>
                        <a:t>）工業会（</a:t>
                      </a:r>
                      <a:r>
                        <a:rPr kumimoji="1" lang="en-US" altLang="ja-JP" sz="1200" b="0" dirty="0">
                          <a:solidFill>
                            <a:schemeClr val="tx1"/>
                          </a:solidFill>
                          <a:latin typeface="+mn-ea"/>
                          <a:ea typeface="+mn-ea"/>
                        </a:rPr>
                        <a:t>JISA</a:t>
                      </a:r>
                      <a:r>
                        <a:rPr kumimoji="1" lang="ja-JP" altLang="en-US" sz="1200" b="0" dirty="0">
                          <a:solidFill>
                            <a:schemeClr val="tx1"/>
                          </a:solidFill>
                          <a:latin typeface="+mn-ea"/>
                          <a:ea typeface="+mn-ea"/>
                        </a:rPr>
                        <a:t>）⇒メーカあるいは、申請者からの問い合わせに対応するために進捗を確認するに留まり、工業会自身にトレースのニーズはない</a:t>
                      </a:r>
                    </a:p>
                    <a:p>
                      <a:r>
                        <a:rPr kumimoji="1" lang="ja-JP" altLang="en-US" sz="1200" b="0" dirty="0">
                          <a:solidFill>
                            <a:schemeClr val="tx1"/>
                          </a:solidFill>
                          <a:latin typeface="+mn-ea"/>
                          <a:ea typeface="+mn-ea"/>
                        </a:rPr>
                        <a:t>２）メーカ⇒（申請者からの問い合わせがあるので）何かあった場合、トレースしたいと思う。⇒どの中小企業者に証明書が渡ったのかを「認定番号」でわかればよい。</a:t>
                      </a:r>
                    </a:p>
                    <a:p>
                      <a:r>
                        <a:rPr kumimoji="1" lang="ja-JP" altLang="en-US" sz="1200" b="0" dirty="0">
                          <a:solidFill>
                            <a:schemeClr val="tx1"/>
                          </a:solidFill>
                          <a:latin typeface="+mn-ea"/>
                          <a:ea typeface="+mn-ea"/>
                        </a:rPr>
                        <a:t>３）中小企業者（申請者）⇒申請がどこまで進んでいるか知りたいはず。「認定番号」で追いかけらればよい。</a:t>
                      </a:r>
                    </a:p>
                    <a:p>
                      <a:r>
                        <a:rPr kumimoji="1" lang="ja-JP" altLang="en-US" sz="1200" b="0" dirty="0">
                          <a:solidFill>
                            <a:schemeClr val="tx1"/>
                          </a:solidFill>
                          <a:latin typeface="+mn-ea"/>
                          <a:ea typeface="+mn-ea"/>
                        </a:rPr>
                        <a:t>４）中小企業庁⇒ニーズはないと考える</a:t>
                      </a:r>
                    </a:p>
                    <a:p>
                      <a:r>
                        <a:rPr kumimoji="1" lang="ja-JP" altLang="en-US" sz="1200" b="0" dirty="0">
                          <a:solidFill>
                            <a:schemeClr val="tx1"/>
                          </a:solidFill>
                          <a:latin typeface="+mn-ea"/>
                          <a:ea typeface="+mn-ea"/>
                        </a:rPr>
                        <a:t>上記の整理を踏まえ、本プロトタイプシステムでは「認定番号」で追いかけられるレベルとする。認定番号を以て、</a:t>
                      </a:r>
                      <a:r>
                        <a:rPr kumimoji="1" lang="en-US" altLang="ja-JP" sz="1200" b="0" dirty="0" err="1">
                          <a:solidFill>
                            <a:schemeClr val="tx1"/>
                          </a:solidFill>
                          <a:latin typeface="+mn-ea"/>
                          <a:ea typeface="+mn-ea"/>
                        </a:rPr>
                        <a:t>Holder,Verifier</a:t>
                      </a:r>
                      <a:r>
                        <a:rPr kumimoji="1" lang="ja-JP" altLang="en-US" sz="1200" b="0" dirty="0">
                          <a:solidFill>
                            <a:schemeClr val="tx1"/>
                          </a:solidFill>
                          <a:latin typeface="+mn-ea"/>
                          <a:ea typeface="+mn-ea"/>
                        </a:rPr>
                        <a:t>共に誰が発行したのか、誰が検証したのかをトレースすることができると考える。</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6196640"/>
                  </a:ext>
                </a:extLst>
              </a:tr>
            </a:tbl>
          </a:graphicData>
        </a:graphic>
      </p:graphicFrame>
      <p:sp>
        <p:nvSpPr>
          <p:cNvPr id="8" name="正方形/長方形 7"/>
          <p:cNvSpPr/>
          <p:nvPr/>
        </p:nvSpPr>
        <p:spPr>
          <a:xfrm>
            <a:off x="331490" y="753941"/>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プロトタイプシステムの企画・開発</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B0E7C017-09B6-470E-8121-9A4891773B97}"/>
              </a:ext>
            </a:extLst>
          </p:cNvPr>
          <p:cNvSpPr txBox="1"/>
          <p:nvPr/>
        </p:nvSpPr>
        <p:spPr>
          <a:xfrm>
            <a:off x="115957" y="1106364"/>
            <a:ext cx="4949686" cy="338554"/>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（２）基本設計</a:t>
            </a:r>
            <a:endParaRPr lang="ja-JP" altLang="en-US" sz="1600" dirty="0"/>
          </a:p>
        </p:txBody>
      </p:sp>
      <p:sp>
        <p:nvSpPr>
          <p:cNvPr id="14" name="テキスト プレースホルダー 4">
            <a:extLst>
              <a:ext uri="{FF2B5EF4-FFF2-40B4-BE49-F238E27FC236}">
                <a16:creationId xmlns:a16="http://schemas.microsoft.com/office/drawing/2014/main" id="{E9D81AFA-1252-440A-A38D-4B8EAB3956FA}"/>
              </a:ext>
            </a:extLst>
          </p:cNvPr>
          <p:cNvSpPr txBox="1">
            <a:spLocks/>
          </p:cNvSpPr>
          <p:nvPr/>
        </p:nvSpPr>
        <p:spPr>
          <a:xfrm>
            <a:off x="444430" y="1529483"/>
            <a:ext cx="9242425" cy="315014"/>
          </a:xfrm>
          <a:prstGeom prst="rect">
            <a:avLst/>
          </a:prstGeom>
        </p:spPr>
        <p:txBody>
          <a:bodyPr vert="horz" lIns="0" tIns="45720" rIns="0" bIns="45720" rtlCol="0">
            <a:noAutofit/>
          </a:bodyPr>
          <a:lst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400" dirty="0"/>
              <a:t>基本設計における論点と判断・成果を以下に示す。</a:t>
            </a:r>
          </a:p>
        </p:txBody>
      </p:sp>
      <p:sp>
        <p:nvSpPr>
          <p:cNvPr id="9" name="テキスト ボックス 8">
            <a:extLst>
              <a:ext uri="{FF2B5EF4-FFF2-40B4-BE49-F238E27FC236}">
                <a16:creationId xmlns:a16="http://schemas.microsoft.com/office/drawing/2014/main" id="{841124B4-82C8-49AA-9863-F65EE54D1A1C}"/>
              </a:ext>
            </a:extLst>
          </p:cNvPr>
          <p:cNvSpPr txBox="1"/>
          <p:nvPr/>
        </p:nvSpPr>
        <p:spPr>
          <a:xfrm>
            <a:off x="1296660" y="6185887"/>
            <a:ext cx="7248226" cy="553998"/>
          </a:xfrm>
          <a:prstGeom prst="rect">
            <a:avLst/>
          </a:prstGeom>
          <a:noFill/>
        </p:spPr>
        <p:txBody>
          <a:bodyPr wrap="square">
            <a:spAutoFit/>
          </a:bodyPr>
          <a:lstStyle/>
          <a:p>
            <a:pPr marL="542925" indent="-542925"/>
            <a:r>
              <a:rPr lang="ja-JP" altLang="en-US" sz="1000" dirty="0"/>
              <a:t>（</a:t>
            </a:r>
            <a:r>
              <a:rPr lang="en-US" altLang="ja-JP" sz="1000" dirty="0"/>
              <a:t>※1</a:t>
            </a:r>
            <a:r>
              <a:rPr lang="ja-JP" altLang="en-US" sz="1000" dirty="0"/>
              <a:t>）帳簿書類の有効期限に関して、有効期限に関しては、会社法・税法の帳簿保存規定との関係から、履歴を確認できるようにしておく必要がある。法人税法上の帳簿書類保存期間</a:t>
            </a:r>
            <a:r>
              <a:rPr lang="en-US" altLang="ja-JP" sz="1000" dirty="0"/>
              <a:t>7</a:t>
            </a:r>
            <a:r>
              <a:rPr lang="ja-JP" altLang="en-US" sz="1000" dirty="0"/>
              <a:t>年</a:t>
            </a:r>
            <a:r>
              <a:rPr lang="en-US" altLang="ja-JP" sz="1000" dirty="0"/>
              <a:t>(</a:t>
            </a:r>
            <a:r>
              <a:rPr lang="ja-JP" altLang="en-US" sz="1000" dirty="0"/>
              <a:t>法人税法施行規則第</a:t>
            </a:r>
            <a:r>
              <a:rPr lang="en-US" altLang="ja-JP" sz="1000" dirty="0"/>
              <a:t>67</a:t>
            </a:r>
            <a:r>
              <a:rPr lang="ja-JP" altLang="en-US" sz="1000" dirty="0"/>
              <a:t>条</a:t>
            </a:r>
            <a:r>
              <a:rPr lang="en-US" altLang="ja-JP" sz="1000" dirty="0"/>
              <a:t>)</a:t>
            </a:r>
            <a:r>
              <a:rPr lang="ja-JP" altLang="en-US" sz="1000" dirty="0"/>
              <a:t>、その他</a:t>
            </a:r>
            <a:r>
              <a:rPr lang="en-US" altLang="ja-JP" sz="1000" dirty="0"/>
              <a:t>5</a:t>
            </a:r>
            <a:r>
              <a:rPr lang="ja-JP" altLang="en-US" sz="1000" dirty="0"/>
              <a:t>年</a:t>
            </a:r>
            <a:r>
              <a:rPr lang="en-US" altLang="ja-JP" sz="1000" dirty="0"/>
              <a:t>(</a:t>
            </a:r>
            <a:r>
              <a:rPr lang="ja-JP" altLang="en-US" sz="1000" dirty="0"/>
              <a:t>同第</a:t>
            </a:r>
            <a:r>
              <a:rPr lang="en-US" altLang="ja-JP" sz="1000" dirty="0"/>
              <a:t>59</a:t>
            </a:r>
            <a:r>
              <a:rPr lang="ja-JP" altLang="en-US" sz="1000" dirty="0"/>
              <a:t>条第</a:t>
            </a:r>
            <a:r>
              <a:rPr lang="en-US" altLang="ja-JP" sz="1000" dirty="0"/>
              <a:t>3</a:t>
            </a:r>
            <a:r>
              <a:rPr lang="ja-JP" altLang="en-US" sz="1000" dirty="0"/>
              <a:t>項</a:t>
            </a:r>
            <a:r>
              <a:rPr lang="en-US" altLang="ja-JP" sz="1000" dirty="0"/>
              <a:t>)</a:t>
            </a:r>
            <a:r>
              <a:rPr lang="ja-JP" altLang="en-US" sz="1000" dirty="0"/>
              <a:t>、会社法上は</a:t>
            </a:r>
            <a:r>
              <a:rPr lang="en-US" altLang="ja-JP" sz="1000" dirty="0"/>
              <a:t>10</a:t>
            </a:r>
            <a:r>
              <a:rPr lang="ja-JP" altLang="en-US" sz="1000" dirty="0"/>
              <a:t>年</a:t>
            </a:r>
            <a:r>
              <a:rPr lang="en-US" altLang="ja-JP" sz="1000" dirty="0"/>
              <a:t>(</a:t>
            </a:r>
            <a:r>
              <a:rPr lang="ja-JP" altLang="en-US" sz="1000" dirty="0"/>
              <a:t>第</a:t>
            </a:r>
            <a:r>
              <a:rPr lang="en-US" altLang="ja-JP" sz="1000" dirty="0"/>
              <a:t>432</a:t>
            </a:r>
            <a:r>
              <a:rPr lang="ja-JP" altLang="en-US" sz="1000" dirty="0"/>
              <a:t>条第</a:t>
            </a:r>
            <a:r>
              <a:rPr lang="en-US" altLang="ja-JP" sz="1000" dirty="0"/>
              <a:t>2</a:t>
            </a:r>
            <a:r>
              <a:rPr lang="ja-JP" altLang="en-US" sz="1000" dirty="0"/>
              <a:t>項</a:t>
            </a:r>
            <a:r>
              <a:rPr lang="en-US" altLang="ja-JP" sz="1000" dirty="0"/>
              <a:t>)</a:t>
            </a:r>
            <a:r>
              <a:rPr lang="ja-JP" altLang="en-US" sz="1000" dirty="0"/>
              <a:t>。また、工業会証明書は義務づけはないが</a:t>
            </a:r>
            <a:r>
              <a:rPr lang="en-US" altLang="ja-JP" sz="1000" dirty="0"/>
              <a:t>1</a:t>
            </a:r>
            <a:r>
              <a:rPr lang="ja-JP" altLang="en-US" sz="1000" dirty="0"/>
              <a:t>年間の保管が中小企業庁より要請されている。</a:t>
            </a:r>
          </a:p>
        </p:txBody>
      </p:sp>
    </p:spTree>
    <p:extLst>
      <p:ext uri="{BB962C8B-B14F-4D97-AF65-F5344CB8AC3E}">
        <p14:creationId xmlns:p14="http://schemas.microsoft.com/office/powerpoint/2010/main" val="1765819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795726"/>
          </a:xfrm>
        </p:spPr>
        <p:txBody>
          <a:bodyPr>
            <a:normAutofit fontScale="90000"/>
          </a:bodyPr>
          <a:lstStyle/>
          <a:p>
            <a:r>
              <a:rPr lang="ja-JP" altLang="en-US" sz="1200" dirty="0"/>
              <a:t>３．実証内容</a:t>
            </a:r>
            <a:br>
              <a:rPr lang="en-US" altLang="ja-JP" dirty="0"/>
            </a:br>
            <a:r>
              <a:rPr lang="en-US" altLang="ja-JP" sz="2200" dirty="0"/>
              <a:t>3.1</a:t>
            </a:r>
            <a:r>
              <a:rPr lang="ja-JP" altLang="en-US" sz="2200" dirty="0"/>
              <a:t>　実証の実施事項、論点及び判断（</a:t>
            </a:r>
            <a:r>
              <a:rPr lang="en-US" altLang="ja-JP" sz="2200" dirty="0"/>
              <a:t>1/3</a:t>
            </a:r>
            <a:r>
              <a:rPr lang="ja-JP" altLang="en-US" sz="2200" dirty="0"/>
              <a:t>）</a:t>
            </a:r>
            <a:br>
              <a:rPr lang="ja-JP" altLang="en-US" sz="2200" dirty="0"/>
            </a:br>
            <a:br>
              <a:rPr lang="ja-JP" altLang="en-US" sz="2200" dirty="0"/>
            </a:br>
            <a:endParaRPr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376781254"/>
              </p:ext>
            </p:extLst>
          </p:nvPr>
        </p:nvGraphicFramePr>
        <p:xfrm>
          <a:off x="331787" y="1933872"/>
          <a:ext cx="9177973" cy="3248240"/>
        </p:xfrm>
        <a:graphic>
          <a:graphicData uri="http://schemas.openxmlformats.org/drawingml/2006/table">
            <a:tbl>
              <a:tblPr firstRow="1" bandRow="1">
                <a:tableStyleId>{5C22544A-7EE6-4342-B048-85BDC9FD1C3A}</a:tableStyleId>
              </a:tblPr>
              <a:tblGrid>
                <a:gridCol w="1058101">
                  <a:extLst>
                    <a:ext uri="{9D8B030D-6E8A-4147-A177-3AD203B41FA5}">
                      <a16:colId xmlns:a16="http://schemas.microsoft.com/office/drawing/2014/main" val="1412684183"/>
                    </a:ext>
                  </a:extLst>
                </a:gridCol>
                <a:gridCol w="3089347">
                  <a:extLst>
                    <a:ext uri="{9D8B030D-6E8A-4147-A177-3AD203B41FA5}">
                      <a16:colId xmlns:a16="http://schemas.microsoft.com/office/drawing/2014/main" val="3577434317"/>
                    </a:ext>
                  </a:extLst>
                </a:gridCol>
                <a:gridCol w="5030525">
                  <a:extLst>
                    <a:ext uri="{9D8B030D-6E8A-4147-A177-3AD203B41FA5}">
                      <a16:colId xmlns:a16="http://schemas.microsoft.com/office/drawing/2014/main" val="1081547598"/>
                    </a:ext>
                  </a:extLst>
                </a:gridCol>
              </a:tblGrid>
              <a:tr h="322160">
                <a:tc>
                  <a:txBody>
                    <a:bodyPr/>
                    <a:lstStyle/>
                    <a:p>
                      <a:pPr algn="ctr"/>
                      <a:r>
                        <a:rPr kumimoji="1" lang="ja-JP" altLang="en-US" sz="1200" b="0" dirty="0">
                          <a:solidFill>
                            <a:schemeClr val="tx1"/>
                          </a:solidFill>
                        </a:rPr>
                        <a:t>実施事項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rPr>
                        <a:t>論点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rPr>
                        <a:t>判断・成果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23289452"/>
                  </a:ext>
                </a:extLst>
              </a:tr>
              <a:tr h="260592">
                <a:tc rowSpan="2">
                  <a:txBody>
                    <a:bodyPr/>
                    <a:lstStyle/>
                    <a:p>
                      <a:r>
                        <a:rPr kumimoji="1" lang="ja-JP" altLang="en-US" sz="1200" b="0" dirty="0">
                          <a:solidFill>
                            <a:schemeClr val="tx1"/>
                          </a:solidFill>
                        </a:rPr>
                        <a:t>システム開発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latin typeface="+mn-ea"/>
                          <a:ea typeface="+mn-ea"/>
                        </a:rPr>
                        <a:t>プロパティ名の選択（「</a:t>
                      </a:r>
                      <a:r>
                        <a:rPr kumimoji="1" lang="en-US" altLang="ja-JP" sz="1200" b="0" dirty="0">
                          <a:solidFill>
                            <a:schemeClr val="tx1"/>
                          </a:solidFill>
                          <a:latin typeface="+mn-ea"/>
                          <a:ea typeface="+mn-ea"/>
                        </a:rPr>
                        <a:t>Schema.org</a:t>
                      </a:r>
                      <a:r>
                        <a:rPr kumimoji="1" lang="ja-JP" altLang="en-US" sz="1200" b="0" dirty="0">
                          <a:solidFill>
                            <a:schemeClr val="tx1"/>
                          </a:solidFill>
                          <a:latin typeface="+mn-ea"/>
                          <a:ea typeface="+mn-ea"/>
                        </a:rPr>
                        <a:t>」）</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latin typeface="+mn-ea"/>
                          <a:ea typeface="+mn-ea"/>
                        </a:rPr>
                        <a:t>　「人」、「ソフトウェア」については、「</a:t>
                      </a:r>
                      <a:r>
                        <a:rPr kumimoji="1" lang="en-US" altLang="ja-JP" sz="1200" b="0" dirty="0">
                          <a:solidFill>
                            <a:schemeClr val="tx1"/>
                          </a:solidFill>
                          <a:latin typeface="+mn-ea"/>
                          <a:ea typeface="+mn-ea"/>
                        </a:rPr>
                        <a:t>Schema.org</a:t>
                      </a:r>
                      <a:r>
                        <a:rPr kumimoji="1" lang="ja-JP" altLang="en-US" sz="1200" b="0" dirty="0">
                          <a:solidFill>
                            <a:schemeClr val="tx1"/>
                          </a:solidFill>
                          <a:latin typeface="+mn-ea"/>
                          <a:ea typeface="+mn-ea"/>
                        </a:rPr>
                        <a:t>」のプロパティ名を参考とし選択する。</a:t>
                      </a:r>
                    </a:p>
                    <a:p>
                      <a:r>
                        <a:rPr kumimoji="1" lang="ja-JP" altLang="en-US" sz="1200" b="0" dirty="0">
                          <a:solidFill>
                            <a:schemeClr val="tx1"/>
                          </a:solidFill>
                          <a:latin typeface="+mn-ea"/>
                          <a:ea typeface="+mn-ea"/>
                        </a:rPr>
                        <a:t>　「人」：名</a:t>
                      </a:r>
                      <a:r>
                        <a:rPr kumimoji="1" lang="en-US" altLang="ja-JP" sz="1200" b="0" dirty="0">
                          <a:solidFill>
                            <a:schemeClr val="tx1"/>
                          </a:solidFill>
                          <a:latin typeface="+mn-ea"/>
                          <a:ea typeface="+mn-ea"/>
                        </a:rPr>
                        <a:t>(</a:t>
                      </a:r>
                      <a:r>
                        <a:rPr kumimoji="1" lang="en-US" altLang="ja-JP" sz="1200" b="0" dirty="0" err="1">
                          <a:solidFill>
                            <a:schemeClr val="tx1"/>
                          </a:solidFill>
                          <a:latin typeface="+mn-ea"/>
                          <a:ea typeface="+mn-ea"/>
                        </a:rPr>
                        <a:t>givenName</a:t>
                      </a:r>
                      <a:r>
                        <a:rPr kumimoji="1" lang="en-US" altLang="ja-JP" sz="1200" b="0" dirty="0">
                          <a:solidFill>
                            <a:schemeClr val="tx1"/>
                          </a:solidFill>
                          <a:latin typeface="+mn-ea"/>
                          <a:ea typeface="+mn-ea"/>
                        </a:rPr>
                        <a:t>), </a:t>
                      </a:r>
                      <a:r>
                        <a:rPr kumimoji="1" lang="ja-JP" altLang="en-US" sz="1200" b="0" dirty="0">
                          <a:solidFill>
                            <a:schemeClr val="tx1"/>
                          </a:solidFill>
                          <a:latin typeface="+mn-ea"/>
                          <a:ea typeface="+mn-ea"/>
                        </a:rPr>
                        <a:t>姓</a:t>
                      </a:r>
                      <a:r>
                        <a:rPr kumimoji="1" lang="en-US" altLang="ja-JP" sz="1200" b="0" dirty="0">
                          <a:solidFill>
                            <a:schemeClr val="tx1"/>
                          </a:solidFill>
                          <a:latin typeface="+mn-ea"/>
                          <a:ea typeface="+mn-ea"/>
                        </a:rPr>
                        <a:t>(</a:t>
                      </a:r>
                      <a:r>
                        <a:rPr kumimoji="1" lang="en-US" altLang="ja-JP" sz="1200" b="0" dirty="0" err="1">
                          <a:solidFill>
                            <a:schemeClr val="tx1"/>
                          </a:solidFill>
                          <a:latin typeface="+mn-ea"/>
                          <a:ea typeface="+mn-ea"/>
                        </a:rPr>
                        <a:t>familyName</a:t>
                      </a:r>
                      <a:r>
                        <a:rPr kumimoji="1" lang="en-US" altLang="ja-JP" sz="1200" b="0" dirty="0">
                          <a:solidFill>
                            <a:schemeClr val="tx1"/>
                          </a:solidFill>
                          <a:latin typeface="+mn-ea"/>
                          <a:ea typeface="+mn-ea"/>
                        </a:rPr>
                        <a:t>), </a:t>
                      </a:r>
                      <a:r>
                        <a:rPr kumimoji="1" lang="ja-JP" altLang="en-US" sz="1200" b="0" dirty="0">
                          <a:solidFill>
                            <a:schemeClr val="tx1"/>
                          </a:solidFill>
                          <a:latin typeface="+mn-ea"/>
                          <a:ea typeface="+mn-ea"/>
                        </a:rPr>
                        <a:t>メール</a:t>
                      </a:r>
                      <a:r>
                        <a:rPr kumimoji="1" lang="en-US" altLang="ja-JP" sz="1200" b="0" dirty="0">
                          <a:solidFill>
                            <a:schemeClr val="tx1"/>
                          </a:solidFill>
                          <a:latin typeface="+mn-ea"/>
                          <a:ea typeface="+mn-ea"/>
                        </a:rPr>
                        <a:t>(email), </a:t>
                      </a:r>
                      <a:r>
                        <a:rPr kumimoji="1" lang="ja-JP" altLang="en-US" sz="1200" b="0" dirty="0">
                          <a:solidFill>
                            <a:schemeClr val="tx1"/>
                          </a:solidFill>
                          <a:latin typeface="+mn-ea"/>
                          <a:ea typeface="+mn-ea"/>
                        </a:rPr>
                        <a:t>組織</a:t>
                      </a:r>
                      <a:r>
                        <a:rPr kumimoji="1" lang="en-US" altLang="ja-JP" sz="1200" b="0" dirty="0">
                          <a:solidFill>
                            <a:schemeClr val="tx1"/>
                          </a:solidFill>
                          <a:latin typeface="+mn-ea"/>
                          <a:ea typeface="+mn-ea"/>
                        </a:rPr>
                        <a:t>(</a:t>
                      </a:r>
                      <a:r>
                        <a:rPr kumimoji="1" lang="en-US" altLang="ja-JP" sz="1200" b="0" dirty="0" err="1">
                          <a:solidFill>
                            <a:schemeClr val="tx1"/>
                          </a:solidFill>
                          <a:latin typeface="+mn-ea"/>
                          <a:ea typeface="+mn-ea"/>
                        </a:rPr>
                        <a:t>worksFor</a:t>
                      </a:r>
                      <a:r>
                        <a:rPr kumimoji="1" lang="en-US" altLang="ja-JP" sz="1200" b="0" dirty="0">
                          <a:solidFill>
                            <a:schemeClr val="tx1"/>
                          </a:solidFill>
                          <a:latin typeface="+mn-ea"/>
                          <a:ea typeface="+mn-ea"/>
                        </a:rPr>
                        <a:t>)</a:t>
                      </a:r>
                    </a:p>
                    <a:p>
                      <a:r>
                        <a:rPr kumimoji="1" lang="ja-JP" altLang="en-US" sz="1200" b="0" dirty="0">
                          <a:solidFill>
                            <a:schemeClr val="tx1"/>
                          </a:solidFill>
                          <a:latin typeface="+mn-ea"/>
                          <a:ea typeface="+mn-ea"/>
                        </a:rPr>
                        <a:t>　「ソフトウェア」：ソフトウェア可否</a:t>
                      </a:r>
                      <a:r>
                        <a:rPr kumimoji="1" lang="en-US" altLang="ja-JP" sz="1200" b="0" dirty="0">
                          <a:solidFill>
                            <a:schemeClr val="tx1"/>
                          </a:solidFill>
                          <a:latin typeface="+mn-ea"/>
                          <a:ea typeface="+mn-ea"/>
                        </a:rPr>
                        <a:t>(category), </a:t>
                      </a:r>
                      <a:r>
                        <a:rPr kumimoji="1" lang="ja-JP" altLang="en-US" sz="1200" b="0" dirty="0">
                          <a:solidFill>
                            <a:schemeClr val="tx1"/>
                          </a:solidFill>
                          <a:latin typeface="+mn-ea"/>
                          <a:ea typeface="+mn-ea"/>
                        </a:rPr>
                        <a:t>本社名・事業所名</a:t>
                      </a:r>
                      <a:r>
                        <a:rPr kumimoji="1" lang="en-US" altLang="ja-JP" sz="1200" b="0" dirty="0">
                          <a:solidFill>
                            <a:schemeClr val="tx1"/>
                          </a:solidFill>
                          <a:latin typeface="+mn-ea"/>
                          <a:ea typeface="+mn-ea"/>
                        </a:rPr>
                        <a:t>(manufacturer), </a:t>
                      </a:r>
                      <a:r>
                        <a:rPr kumimoji="1" lang="ja-JP" altLang="en-US" sz="1200" b="0" dirty="0">
                          <a:solidFill>
                            <a:schemeClr val="tx1"/>
                          </a:solidFill>
                          <a:latin typeface="+mn-ea"/>
                          <a:ea typeface="+mn-ea"/>
                        </a:rPr>
                        <a:t>販売開始年度</a:t>
                      </a:r>
                      <a:r>
                        <a:rPr kumimoji="1" lang="en-US" altLang="ja-JP" sz="1200" b="0" dirty="0">
                          <a:solidFill>
                            <a:schemeClr val="tx1"/>
                          </a:solidFill>
                          <a:latin typeface="+mn-ea"/>
                          <a:ea typeface="+mn-ea"/>
                        </a:rPr>
                        <a:t>(</a:t>
                      </a:r>
                      <a:r>
                        <a:rPr kumimoji="1" lang="en-US" altLang="ja-JP" sz="1200" b="0" dirty="0" err="1">
                          <a:solidFill>
                            <a:schemeClr val="tx1"/>
                          </a:solidFill>
                          <a:latin typeface="+mn-ea"/>
                          <a:ea typeface="+mn-ea"/>
                        </a:rPr>
                        <a:t>productionDate</a:t>
                      </a:r>
                      <a:r>
                        <a:rPr kumimoji="1" lang="en-US" altLang="ja-JP" sz="1200" b="0" dirty="0">
                          <a:solidFill>
                            <a:schemeClr val="tx1"/>
                          </a:solidFill>
                          <a:latin typeface="+mn-ea"/>
                          <a:ea typeface="+mn-ea"/>
                        </a:rPr>
                        <a:t>), </a:t>
                      </a:r>
                      <a:r>
                        <a:rPr kumimoji="1" lang="ja-JP" altLang="en-US" sz="1200" b="0" dirty="0">
                          <a:solidFill>
                            <a:schemeClr val="tx1"/>
                          </a:solidFill>
                          <a:latin typeface="+mn-ea"/>
                          <a:ea typeface="+mn-ea"/>
                        </a:rPr>
                        <a:t>取得予定日</a:t>
                      </a:r>
                      <a:r>
                        <a:rPr kumimoji="1" lang="en-US" altLang="ja-JP" sz="1200" b="0" dirty="0">
                          <a:solidFill>
                            <a:schemeClr val="tx1"/>
                          </a:solidFill>
                          <a:latin typeface="+mn-ea"/>
                          <a:ea typeface="+mn-ea"/>
                        </a:rPr>
                        <a:t>(</a:t>
                      </a:r>
                      <a:r>
                        <a:rPr kumimoji="1" lang="en-US" altLang="ja-JP" sz="1200" b="0" dirty="0" err="1">
                          <a:solidFill>
                            <a:schemeClr val="tx1"/>
                          </a:solidFill>
                          <a:latin typeface="+mn-ea"/>
                          <a:ea typeface="+mn-ea"/>
                        </a:rPr>
                        <a:t>purchaseDate</a:t>
                      </a:r>
                      <a:r>
                        <a:rPr kumimoji="1" lang="en-US" altLang="ja-JP" sz="1200" b="0" dirty="0">
                          <a:solidFill>
                            <a:schemeClr val="tx1"/>
                          </a:solidFill>
                          <a:latin typeface="+mn-ea"/>
                          <a:ea typeface="+mn-ea"/>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8424116"/>
                  </a:ext>
                </a:extLst>
              </a:tr>
              <a:tr h="297997">
                <a:tc vMerge="1">
                  <a:txBody>
                    <a:bodyPr/>
                    <a:lstStyle/>
                    <a:p>
                      <a:endParaRPr kumimoji="1" lang="ja-JP" altLang="en-US"/>
                    </a:p>
                  </a:txBody>
                  <a:tcPr/>
                </a:tc>
                <a:tc>
                  <a:txBody>
                    <a:bodyPr/>
                    <a:lstStyle/>
                    <a:p>
                      <a:r>
                        <a:rPr kumimoji="1" lang="ja-JP" altLang="en-US" sz="1200" b="0" dirty="0">
                          <a:solidFill>
                            <a:schemeClr val="tx1"/>
                          </a:solidFill>
                          <a:latin typeface="+mn-ea"/>
                          <a:ea typeface="+mn-ea"/>
                        </a:rPr>
                        <a:t>システム構成（異なる複数の主体を考慮）</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09559"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証明書の発行者の基盤については、異なる組織の発行が分かるよう</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Azure</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上で構築。</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Azure</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上に各発行機関の基盤を作成し、各々に分散型識別子を設定する。</a:t>
                      </a:r>
                      <a:endParaRPr kumimoji="1" lang="en-US" altLang="ja-JP" sz="1200" b="0" i="0" u="none" strike="noStrike" kern="1200" cap="none" spc="0" normalizeH="0" baseline="0" noProof="0" dirty="0">
                        <a:ln>
                          <a:noFill/>
                        </a:ln>
                        <a:solidFill>
                          <a:schemeClr val="tx1"/>
                        </a:solidFill>
                        <a:effectLst/>
                        <a:uLnTx/>
                        <a:uFillTx/>
                        <a:latin typeface="Meiryo UI"/>
                        <a:ea typeface="+mn-ea"/>
                        <a:cs typeface="+mn-cs"/>
                      </a:endParaRPr>
                    </a:p>
                    <a:p>
                      <a:pPr marL="0" marR="0" lvl="0" indent="0" algn="l" defTabSz="609559"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社会実装にあたって、運用・管理コストの低減できる点および可用性を考慮した冗長化構成の実装が容易な点から</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PaaS</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サービスを提供する</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Azure</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等のパブリッククラウドの採用が望ましい。</a:t>
                      </a:r>
                    </a:p>
                    <a:p>
                      <a:pPr marL="0" marR="0" lvl="0" indent="0" algn="l" defTabSz="609559"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実証のため実装していないが、冗長化として予備サーバーおよびロードバランサーを構成し障害が発生しても稼働を継続できるようにすることが望ましい。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880356"/>
                  </a:ext>
                </a:extLst>
              </a:tr>
            </a:tbl>
          </a:graphicData>
        </a:graphic>
      </p:graphicFrame>
      <p:sp>
        <p:nvSpPr>
          <p:cNvPr id="8" name="正方形/長方形 7"/>
          <p:cNvSpPr/>
          <p:nvPr/>
        </p:nvSpPr>
        <p:spPr>
          <a:xfrm>
            <a:off x="331490" y="753941"/>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プロトタイプシステムの企画・開発</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B0E7C017-09B6-470E-8121-9A4891773B97}"/>
              </a:ext>
            </a:extLst>
          </p:cNvPr>
          <p:cNvSpPr txBox="1"/>
          <p:nvPr/>
        </p:nvSpPr>
        <p:spPr>
          <a:xfrm>
            <a:off x="115957" y="1106364"/>
            <a:ext cx="4949686" cy="338554"/>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（３）システム開発</a:t>
            </a:r>
            <a:endParaRPr lang="ja-JP" altLang="en-US" sz="1600" dirty="0"/>
          </a:p>
        </p:txBody>
      </p:sp>
      <p:sp>
        <p:nvSpPr>
          <p:cNvPr id="14" name="テキスト プレースホルダー 4">
            <a:extLst>
              <a:ext uri="{FF2B5EF4-FFF2-40B4-BE49-F238E27FC236}">
                <a16:creationId xmlns:a16="http://schemas.microsoft.com/office/drawing/2014/main" id="{E9D81AFA-1252-440A-A38D-4B8EAB3956FA}"/>
              </a:ext>
            </a:extLst>
          </p:cNvPr>
          <p:cNvSpPr txBox="1">
            <a:spLocks/>
          </p:cNvSpPr>
          <p:nvPr/>
        </p:nvSpPr>
        <p:spPr>
          <a:xfrm>
            <a:off x="444430" y="1529483"/>
            <a:ext cx="9242425" cy="315014"/>
          </a:xfrm>
          <a:prstGeom prst="rect">
            <a:avLst/>
          </a:prstGeom>
        </p:spPr>
        <p:txBody>
          <a:bodyPr vert="horz" lIns="0" tIns="45720" rIns="0" bIns="45720" rtlCol="0">
            <a:noAutofit/>
          </a:bodyPr>
          <a:lst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400" dirty="0"/>
              <a:t>システム開発における論点と判断・成果を以下に示す。</a:t>
            </a:r>
          </a:p>
        </p:txBody>
      </p:sp>
    </p:spTree>
    <p:extLst>
      <p:ext uri="{BB962C8B-B14F-4D97-AF65-F5344CB8AC3E}">
        <p14:creationId xmlns:p14="http://schemas.microsoft.com/office/powerpoint/2010/main" val="3078664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795726"/>
          </a:xfrm>
        </p:spPr>
        <p:txBody>
          <a:bodyPr>
            <a:normAutofit fontScale="90000"/>
          </a:bodyPr>
          <a:lstStyle/>
          <a:p>
            <a:r>
              <a:rPr lang="ja-JP" altLang="en-US" sz="1200" dirty="0"/>
              <a:t>３．実証内容</a:t>
            </a:r>
            <a:br>
              <a:rPr lang="en-US" altLang="ja-JP" dirty="0"/>
            </a:br>
            <a:r>
              <a:rPr lang="en-US" altLang="ja-JP" sz="2200" dirty="0"/>
              <a:t>3.1</a:t>
            </a:r>
            <a:r>
              <a:rPr lang="ja-JP" altLang="en-US" sz="2200" dirty="0"/>
              <a:t>　実証の実施事項、論点及び判断（</a:t>
            </a:r>
            <a:r>
              <a:rPr lang="en-US" altLang="ja-JP" sz="2200" dirty="0"/>
              <a:t>1/3</a:t>
            </a:r>
            <a:r>
              <a:rPr lang="ja-JP" altLang="en-US" sz="2200" dirty="0"/>
              <a:t>）</a:t>
            </a:r>
            <a:br>
              <a:rPr lang="ja-JP" altLang="en-US" sz="2200" dirty="0"/>
            </a:br>
            <a:br>
              <a:rPr lang="ja-JP" altLang="en-US" sz="2200" dirty="0"/>
            </a:br>
            <a:endParaRPr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1593825888"/>
              </p:ext>
            </p:extLst>
          </p:nvPr>
        </p:nvGraphicFramePr>
        <p:xfrm>
          <a:off x="331787" y="1933872"/>
          <a:ext cx="9177973" cy="2333840"/>
        </p:xfrm>
        <a:graphic>
          <a:graphicData uri="http://schemas.openxmlformats.org/drawingml/2006/table">
            <a:tbl>
              <a:tblPr firstRow="1" bandRow="1">
                <a:tableStyleId>{5C22544A-7EE6-4342-B048-85BDC9FD1C3A}</a:tableStyleId>
              </a:tblPr>
              <a:tblGrid>
                <a:gridCol w="1058101">
                  <a:extLst>
                    <a:ext uri="{9D8B030D-6E8A-4147-A177-3AD203B41FA5}">
                      <a16:colId xmlns:a16="http://schemas.microsoft.com/office/drawing/2014/main" val="1412684183"/>
                    </a:ext>
                  </a:extLst>
                </a:gridCol>
                <a:gridCol w="3089347">
                  <a:extLst>
                    <a:ext uri="{9D8B030D-6E8A-4147-A177-3AD203B41FA5}">
                      <a16:colId xmlns:a16="http://schemas.microsoft.com/office/drawing/2014/main" val="3577434317"/>
                    </a:ext>
                  </a:extLst>
                </a:gridCol>
                <a:gridCol w="5030525">
                  <a:extLst>
                    <a:ext uri="{9D8B030D-6E8A-4147-A177-3AD203B41FA5}">
                      <a16:colId xmlns:a16="http://schemas.microsoft.com/office/drawing/2014/main" val="1081547598"/>
                    </a:ext>
                  </a:extLst>
                </a:gridCol>
              </a:tblGrid>
              <a:tr h="322160">
                <a:tc>
                  <a:txBody>
                    <a:bodyPr/>
                    <a:lstStyle/>
                    <a:p>
                      <a:pPr algn="ctr"/>
                      <a:r>
                        <a:rPr kumimoji="1" lang="ja-JP" altLang="en-US" sz="1200" b="0" dirty="0">
                          <a:solidFill>
                            <a:schemeClr val="tx1"/>
                          </a:solidFill>
                        </a:rPr>
                        <a:t>実施事項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rPr>
                        <a:t>論点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rPr>
                        <a:t>判断・成果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23289452"/>
                  </a:ext>
                </a:extLst>
              </a:tr>
              <a:tr h="260592">
                <a:tc rowSpan="2">
                  <a:txBody>
                    <a:bodyPr/>
                    <a:lstStyle/>
                    <a:p>
                      <a:r>
                        <a:rPr kumimoji="1" lang="ja-JP" altLang="en-US" sz="1200" b="0" dirty="0">
                          <a:solidFill>
                            <a:schemeClr val="tx1"/>
                          </a:solidFill>
                        </a:rPr>
                        <a:t>ユーザテスト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latin typeface="+mn-ea"/>
                          <a:ea typeface="+mn-ea"/>
                        </a:rPr>
                        <a:t>取り消し（リボーク）シナリオの検証</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latin typeface="+mn-ea"/>
                          <a:ea typeface="+mn-ea"/>
                        </a:rPr>
                        <a:t>　メーカにより発行済みの証明書の取り消し（リボーク）された時、どうユーザーに見えるかというのがポイントになるが、「どのプロセスにおいてリボークが発生したかによっては、</a:t>
                      </a:r>
                      <a:r>
                        <a:rPr kumimoji="1" lang="en-US" altLang="ja-JP" sz="1200" b="0" dirty="0">
                          <a:solidFill>
                            <a:schemeClr val="tx1"/>
                          </a:solidFill>
                          <a:latin typeface="+mn-ea"/>
                          <a:ea typeface="+mn-ea"/>
                        </a:rPr>
                        <a:t>Wallet</a:t>
                      </a:r>
                      <a:r>
                        <a:rPr kumimoji="1" lang="ja-JP" altLang="en-US" sz="1200" b="0" dirty="0">
                          <a:solidFill>
                            <a:schemeClr val="tx1"/>
                          </a:solidFill>
                          <a:latin typeface="+mn-ea"/>
                          <a:ea typeface="+mn-ea"/>
                        </a:rPr>
                        <a:t>階層でのトレースだけでは業務として必要になるトレース全てをカバーできない（例：申請完了後でリボーク発生）」等、検討範囲が広く、影響が大きいので、今回は検証しないこととする。</a:t>
                      </a:r>
                    </a:p>
                    <a:p>
                      <a:r>
                        <a:rPr kumimoji="1" lang="ja-JP" altLang="en-US" sz="1200" b="0" dirty="0">
                          <a:solidFill>
                            <a:schemeClr val="tx1"/>
                          </a:solidFill>
                          <a:latin typeface="+mn-ea"/>
                          <a:ea typeface="+mn-ea"/>
                        </a:rPr>
                        <a:t>　なお、リコール等のユースケースを想定した場合、複数の</a:t>
                      </a:r>
                      <a:r>
                        <a:rPr kumimoji="1" lang="en-US" altLang="ja-JP" sz="1200" b="0" dirty="0">
                          <a:solidFill>
                            <a:schemeClr val="tx1"/>
                          </a:solidFill>
                          <a:latin typeface="+mn-ea"/>
                          <a:ea typeface="+mn-ea"/>
                        </a:rPr>
                        <a:t>VC</a:t>
                      </a:r>
                      <a:r>
                        <a:rPr kumimoji="1" lang="ja-JP" altLang="en-US" sz="1200" b="0" dirty="0">
                          <a:solidFill>
                            <a:schemeClr val="tx1"/>
                          </a:solidFill>
                          <a:latin typeface="+mn-ea"/>
                          <a:ea typeface="+mn-ea"/>
                        </a:rPr>
                        <a:t>を一括で</a:t>
                      </a:r>
                      <a:r>
                        <a:rPr kumimoji="1" lang="en-US" altLang="ja-JP" sz="1200" b="0" dirty="0">
                          <a:solidFill>
                            <a:schemeClr val="tx1"/>
                          </a:solidFill>
                          <a:latin typeface="+mn-ea"/>
                          <a:ea typeface="+mn-ea"/>
                        </a:rPr>
                        <a:t>Revoke</a:t>
                      </a:r>
                      <a:r>
                        <a:rPr kumimoji="1" lang="ja-JP" altLang="en-US" sz="1200" b="0" dirty="0">
                          <a:solidFill>
                            <a:schemeClr val="tx1"/>
                          </a:solidFill>
                          <a:latin typeface="+mn-ea"/>
                          <a:ea typeface="+mn-ea"/>
                        </a:rPr>
                        <a:t>できる機能が必要であるが、申し送り課題とする。</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8424116"/>
                  </a:ext>
                </a:extLst>
              </a:tr>
              <a:tr h="297997">
                <a:tc vMerge="1">
                  <a:txBody>
                    <a:bodyPr/>
                    <a:lstStyle/>
                    <a:p>
                      <a:endParaRPr kumimoji="1" lang="ja-JP" altLang="en-US"/>
                    </a:p>
                  </a:txBody>
                  <a:tcPr/>
                </a:tc>
                <a:tc>
                  <a:txBody>
                    <a:bodyPr/>
                    <a:lstStyle/>
                    <a:p>
                      <a:r>
                        <a:rPr kumimoji="1" lang="ja-JP" altLang="en-US" sz="1200" b="0" dirty="0">
                          <a:solidFill>
                            <a:schemeClr val="tx1"/>
                          </a:solidFill>
                          <a:latin typeface="+mn-ea"/>
                          <a:ea typeface="+mn-ea"/>
                        </a:rPr>
                        <a:t>本システムの</a:t>
                      </a:r>
                      <a:r>
                        <a:rPr kumimoji="1" lang="en-US" altLang="ja-JP" sz="1200" b="0" dirty="0">
                          <a:solidFill>
                            <a:schemeClr val="tx1"/>
                          </a:solidFill>
                          <a:latin typeface="+mn-ea"/>
                          <a:ea typeface="+mn-ea"/>
                        </a:rPr>
                        <a:t>UI/UX</a:t>
                      </a:r>
                      <a:r>
                        <a:rPr kumimoji="1" lang="ja-JP" altLang="en-US" sz="1200" b="0" dirty="0">
                          <a:solidFill>
                            <a:schemeClr val="tx1"/>
                          </a:solidFill>
                          <a:latin typeface="+mn-ea"/>
                          <a:ea typeface="+mn-ea"/>
                        </a:rPr>
                        <a:t>の利用者</a:t>
                      </a:r>
                      <a:endParaRPr kumimoji="1" lang="en-US" altLang="ja-JP" sz="12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09559"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本システムの</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UI/UX</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は中小事業者が使用するものを想定している。その他のステークホルダーの</a:t>
                      </a:r>
                      <a:r>
                        <a:rPr kumimoji="1" lang="en-US" altLang="ja-JP" sz="1200" b="0" i="0" u="none" strike="noStrike" kern="1200" cap="none" spc="0" normalizeH="0" baseline="0" noProof="0" dirty="0">
                          <a:ln>
                            <a:noFill/>
                          </a:ln>
                          <a:solidFill>
                            <a:schemeClr val="tx1"/>
                          </a:solidFill>
                          <a:effectLst/>
                          <a:uLnTx/>
                          <a:uFillTx/>
                          <a:latin typeface="Meiryo UI"/>
                          <a:ea typeface="+mn-ea"/>
                          <a:cs typeface="+mn-cs"/>
                        </a:rPr>
                        <a:t>UI/UX</a:t>
                      </a:r>
                      <a:r>
                        <a:rPr kumimoji="1" lang="ja-JP" altLang="en-US" sz="1200" b="0" i="0" u="none" strike="noStrike" kern="1200" cap="none" spc="0" normalizeH="0" baseline="0" noProof="0" dirty="0">
                          <a:ln>
                            <a:noFill/>
                          </a:ln>
                          <a:solidFill>
                            <a:schemeClr val="tx1"/>
                          </a:solidFill>
                          <a:effectLst/>
                          <a:uLnTx/>
                          <a:uFillTx/>
                          <a:latin typeface="Meiryo UI"/>
                          <a:ea typeface="+mn-ea"/>
                          <a:cs typeface="+mn-cs"/>
                        </a:rPr>
                        <a:t>については簡便なものを用意しているか、基本的には中小事業者向けが主体である。</a:t>
                      </a:r>
                      <a:endParaRPr kumimoji="1" lang="en-US" altLang="ja-JP" sz="1200" b="0" i="0" u="none" strike="noStrike" kern="1200" cap="none" spc="0" normalizeH="0" baseline="0" noProof="0" dirty="0">
                        <a:ln>
                          <a:noFill/>
                        </a:ln>
                        <a:solidFill>
                          <a:schemeClr val="tx1"/>
                        </a:solidFill>
                        <a:effectLst/>
                        <a:uLnTx/>
                        <a:uFillTx/>
                        <a:latin typeface="Meiryo UI"/>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880356"/>
                  </a:ext>
                </a:extLst>
              </a:tr>
            </a:tbl>
          </a:graphicData>
        </a:graphic>
      </p:graphicFrame>
      <p:sp>
        <p:nvSpPr>
          <p:cNvPr id="8" name="正方形/長方形 7"/>
          <p:cNvSpPr/>
          <p:nvPr/>
        </p:nvSpPr>
        <p:spPr>
          <a:xfrm>
            <a:off x="331490" y="753941"/>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プロトタイプシステムの企画・開発</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B0E7C017-09B6-470E-8121-9A4891773B97}"/>
              </a:ext>
            </a:extLst>
          </p:cNvPr>
          <p:cNvSpPr txBox="1"/>
          <p:nvPr/>
        </p:nvSpPr>
        <p:spPr>
          <a:xfrm>
            <a:off x="115957" y="1106364"/>
            <a:ext cx="4949686" cy="338554"/>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（４）ユーザテスト</a:t>
            </a:r>
            <a:endParaRPr lang="ja-JP" altLang="en-US" sz="1600" dirty="0"/>
          </a:p>
        </p:txBody>
      </p:sp>
      <p:sp>
        <p:nvSpPr>
          <p:cNvPr id="14" name="テキスト プレースホルダー 4">
            <a:extLst>
              <a:ext uri="{FF2B5EF4-FFF2-40B4-BE49-F238E27FC236}">
                <a16:creationId xmlns:a16="http://schemas.microsoft.com/office/drawing/2014/main" id="{E9D81AFA-1252-440A-A38D-4B8EAB3956FA}"/>
              </a:ext>
            </a:extLst>
          </p:cNvPr>
          <p:cNvSpPr txBox="1">
            <a:spLocks/>
          </p:cNvSpPr>
          <p:nvPr/>
        </p:nvSpPr>
        <p:spPr>
          <a:xfrm>
            <a:off x="444430" y="1529483"/>
            <a:ext cx="9242425" cy="315014"/>
          </a:xfrm>
          <a:prstGeom prst="rect">
            <a:avLst/>
          </a:prstGeom>
        </p:spPr>
        <p:txBody>
          <a:bodyPr vert="horz" lIns="0" tIns="45720" rIns="0" bIns="45720" rtlCol="0">
            <a:noAutofit/>
          </a:bodyPr>
          <a:lst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400" dirty="0"/>
              <a:t>ユーザテストにおける論点と判断・成果を以下に示す。</a:t>
            </a:r>
          </a:p>
        </p:txBody>
      </p:sp>
    </p:spTree>
    <p:extLst>
      <p:ext uri="{BB962C8B-B14F-4D97-AF65-F5344CB8AC3E}">
        <p14:creationId xmlns:p14="http://schemas.microsoft.com/office/powerpoint/2010/main" val="3182747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３．実証内容</a:t>
            </a:r>
            <a:br>
              <a:rPr lang="en-US" altLang="ja-JP" dirty="0"/>
            </a:br>
            <a:r>
              <a:rPr lang="en-US" altLang="ja-JP" sz="2200" dirty="0"/>
              <a:t>3.1</a:t>
            </a:r>
            <a:r>
              <a:rPr lang="ja-JP" altLang="en-US" sz="2200" dirty="0"/>
              <a:t>　実証の実施事項、論点及び判断（</a:t>
            </a:r>
            <a:r>
              <a:rPr lang="en-US" altLang="ja-JP" sz="2200" dirty="0"/>
              <a:t>2/3</a:t>
            </a:r>
            <a:r>
              <a:rPr lang="ja-JP" altLang="en-US" sz="2200" dirty="0"/>
              <a:t>）</a:t>
            </a:r>
            <a:br>
              <a:rPr lang="ja-JP" altLang="en-US" sz="2200" dirty="0"/>
            </a:br>
            <a:br>
              <a:rPr lang="ja-JP" altLang="en-US" sz="2200" dirty="0"/>
            </a:br>
            <a:endParaRPr lang="en-US" altLang="ja-JP" dirty="0"/>
          </a:p>
        </p:txBody>
      </p:sp>
      <p:sp>
        <p:nvSpPr>
          <p:cNvPr id="5" name="正方形/長方形 4"/>
          <p:cNvSpPr/>
          <p:nvPr/>
        </p:nvSpPr>
        <p:spPr>
          <a:xfrm>
            <a:off x="331490" y="1268120"/>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ヒアリングの実施</a:t>
            </a:r>
            <a:endParaRPr kumimoji="1" lang="ja-JP" altLang="en-US" sz="1600" b="1" dirty="0">
              <a:solidFill>
                <a:schemeClr val="bg1"/>
              </a:solidFill>
            </a:endParaRPr>
          </a:p>
        </p:txBody>
      </p:sp>
      <p:graphicFrame>
        <p:nvGraphicFramePr>
          <p:cNvPr id="7" name="表 6"/>
          <p:cNvGraphicFramePr>
            <a:graphicFrameLocks noGrp="1"/>
          </p:cNvGraphicFramePr>
          <p:nvPr>
            <p:extLst>
              <p:ext uri="{D42A27DB-BD31-4B8C-83A1-F6EECF244321}">
                <p14:modId xmlns:p14="http://schemas.microsoft.com/office/powerpoint/2010/main" val="3024192265"/>
              </p:ext>
            </p:extLst>
          </p:nvPr>
        </p:nvGraphicFramePr>
        <p:xfrm>
          <a:off x="331787" y="1719183"/>
          <a:ext cx="9242416" cy="2439258"/>
        </p:xfrm>
        <a:graphic>
          <a:graphicData uri="http://schemas.openxmlformats.org/drawingml/2006/table">
            <a:tbl>
              <a:tblPr firstRow="1" bandRow="1">
                <a:tableStyleId>{5C22544A-7EE6-4342-B048-85BDC9FD1C3A}</a:tableStyleId>
              </a:tblPr>
              <a:tblGrid>
                <a:gridCol w="2210802">
                  <a:extLst>
                    <a:ext uri="{9D8B030D-6E8A-4147-A177-3AD203B41FA5}">
                      <a16:colId xmlns:a16="http://schemas.microsoft.com/office/drawing/2014/main" val="1412684183"/>
                    </a:ext>
                  </a:extLst>
                </a:gridCol>
                <a:gridCol w="1033195">
                  <a:extLst>
                    <a:ext uri="{9D8B030D-6E8A-4147-A177-3AD203B41FA5}">
                      <a16:colId xmlns:a16="http://schemas.microsoft.com/office/drawing/2014/main" val="3577434317"/>
                    </a:ext>
                  </a:extLst>
                </a:gridCol>
                <a:gridCol w="5998419">
                  <a:extLst>
                    <a:ext uri="{9D8B030D-6E8A-4147-A177-3AD203B41FA5}">
                      <a16:colId xmlns:a16="http://schemas.microsoft.com/office/drawing/2014/main" val="2265163416"/>
                    </a:ext>
                  </a:extLst>
                </a:gridCol>
              </a:tblGrid>
              <a:tr h="395048">
                <a:tc>
                  <a:txBody>
                    <a:bodyPr/>
                    <a:lstStyle/>
                    <a:p>
                      <a:pPr algn="ctr"/>
                      <a:r>
                        <a:rPr kumimoji="1" lang="ja-JP" altLang="en-US" sz="1200" b="0" dirty="0">
                          <a:solidFill>
                            <a:schemeClr val="tx1"/>
                          </a:solidFill>
                          <a:latin typeface="Meiryo UI"/>
                          <a:ea typeface="Meiryo UI"/>
                        </a:rPr>
                        <a:t>ヒアリングの目的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latin typeface="Meiryo UI"/>
                          <a:ea typeface="Meiryo UI"/>
                        </a:rPr>
                        <a:t>対象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latin typeface="Meiryo UI"/>
                          <a:ea typeface="Meiryo UI"/>
                        </a:rPr>
                        <a:t>ヒアリング結果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23289452"/>
                  </a:ext>
                </a:extLst>
              </a:tr>
              <a:tr h="970293">
                <a:tc>
                  <a:txBody>
                    <a:bodyPr/>
                    <a:lstStyle/>
                    <a:p>
                      <a:pPr lvl="0" algn="l">
                        <a:buNone/>
                      </a:pPr>
                      <a:r>
                        <a:rPr lang="ja-JP" altLang="en-US" sz="1200" b="0">
                          <a:solidFill>
                            <a:schemeClr val="tx1"/>
                          </a:solidFill>
                          <a:latin typeface="Meiryo UI"/>
                          <a:ea typeface="Meiryo UI"/>
                        </a:rPr>
                        <a:t>従来の</a:t>
                      </a:r>
                      <a:r>
                        <a:rPr lang="ja-JP" sz="1200" b="0" i="0" u="none" strike="noStrike" noProof="0">
                          <a:solidFill>
                            <a:schemeClr val="tx1"/>
                          </a:solidFill>
                          <a:latin typeface="Meiryo UI"/>
                          <a:ea typeface="Meiryo UI"/>
                        </a:rPr>
                        <a:t>租税軽減措置適用に関す</a:t>
                      </a:r>
                      <a:r>
                        <a:rPr lang="ja-JP" altLang="en-US" sz="1200" b="0" i="0" u="none" strike="noStrike" noProof="0">
                          <a:solidFill>
                            <a:schemeClr val="tx1"/>
                          </a:solidFill>
                          <a:latin typeface="Meiryo UI"/>
                          <a:ea typeface="Meiryo UI"/>
                        </a:rPr>
                        <a:t>る業務</a:t>
                      </a:r>
                      <a:r>
                        <a:rPr lang="ja-JP" altLang="en-US" sz="1200" b="0">
                          <a:solidFill>
                            <a:schemeClr val="tx1"/>
                          </a:solidFill>
                          <a:latin typeface="Meiryo UI"/>
                          <a:ea typeface="Meiryo UI"/>
                        </a:rPr>
                        <a:t>について把握するため</a:t>
                      </a:r>
                      <a:endParaRPr kumimoji="1" lang="ja-JP">
                        <a:solidFill>
                          <a:schemeClr val="tx1"/>
                        </a:solidFill>
                        <a:latin typeface="Meiryo UI"/>
                        <a:ea typeface="Meiryo UI"/>
                      </a:endParaRPr>
                    </a:p>
                  </a:txBody>
                  <a:tcP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tc>
                  <a:txBody>
                    <a:bodyPr/>
                    <a:lstStyle/>
                    <a:p>
                      <a:pPr lvl="0" algn="l">
                        <a:buNone/>
                      </a:pPr>
                      <a:r>
                        <a:rPr lang="en-US" altLang="ja-JP" sz="1200" b="0" dirty="0">
                          <a:solidFill>
                            <a:schemeClr val="tx1"/>
                          </a:solidFill>
                          <a:latin typeface="Meiryo UI"/>
                          <a:ea typeface="+mn-ea"/>
                        </a:rPr>
                        <a:t>JISA</a:t>
                      </a:r>
                    </a:p>
                  </a:txBody>
                  <a:tcP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tc>
                  <a:txBody>
                    <a:bodyPr/>
                    <a:lstStyle/>
                    <a:p>
                      <a:pPr marL="0" marR="0" lvl="0" indent="0" algn="l">
                        <a:lnSpc>
                          <a:spcPct val="100000"/>
                        </a:lnSpc>
                        <a:spcBef>
                          <a:spcPts val="0"/>
                        </a:spcBef>
                        <a:spcAft>
                          <a:spcPts val="0"/>
                        </a:spcAft>
                        <a:buNone/>
                      </a:pPr>
                      <a:r>
                        <a:rPr lang="ja-JP" sz="1200" b="0" i="0" u="none" strike="noStrike" noProof="0">
                          <a:solidFill>
                            <a:schemeClr val="tx1"/>
                          </a:solidFill>
                          <a:latin typeface="Meiryo UI"/>
                          <a:ea typeface="Meiryo UI"/>
                        </a:rPr>
                        <a:t>従来の</a:t>
                      </a:r>
                      <a:r>
                        <a:rPr lang="ja-JP" altLang="en-US" sz="1200" b="0" i="0" u="none" strike="noStrike" noProof="0">
                          <a:solidFill>
                            <a:schemeClr val="tx1"/>
                          </a:solidFill>
                          <a:latin typeface="Meiryo UI"/>
                          <a:ea typeface="Meiryo UI"/>
                        </a:rPr>
                        <a:t>租税軽減措置適用に関する</a:t>
                      </a:r>
                      <a:r>
                        <a:rPr lang="ja-JP" sz="1200" b="0" i="0" u="none" strike="noStrike" noProof="0">
                          <a:solidFill>
                            <a:schemeClr val="tx1"/>
                          </a:solidFill>
                          <a:latin typeface="Meiryo UI"/>
                          <a:ea typeface="Meiryo UI"/>
                        </a:rPr>
                        <a:t>業務フローや関係者間の証明書のやり取りについての認識合わせを行うことができた。</a:t>
                      </a:r>
                    </a:p>
                  </a:txBody>
                  <a:tcP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extLst>
                  <a:ext uri="{0D108BD9-81ED-4DB2-BD59-A6C34878D82A}">
                    <a16:rowId xmlns:a16="http://schemas.microsoft.com/office/drawing/2014/main" val="1588424116"/>
                  </a:ext>
                </a:extLst>
              </a:tr>
              <a:tr h="1073917">
                <a:tc>
                  <a:txBody>
                    <a:bodyPr/>
                    <a:lstStyle/>
                    <a:p>
                      <a:pPr lvl="0" algn="l">
                        <a:buNone/>
                      </a:pPr>
                      <a:r>
                        <a:rPr lang="ja-JP" sz="1200" b="0" i="0" u="none" strike="noStrike" noProof="0">
                          <a:solidFill>
                            <a:schemeClr val="tx1"/>
                          </a:solidFill>
                          <a:latin typeface="Meiryo UI"/>
                          <a:ea typeface="Meiryo UI"/>
                        </a:rPr>
                        <a:t>従来の租税軽減措置適用</a:t>
                      </a:r>
                      <a:r>
                        <a:rPr kumimoji="1" lang="ja-JP" sz="1200" b="0" i="0" u="none" strike="noStrike" noProof="0">
                          <a:solidFill>
                            <a:schemeClr val="tx1"/>
                          </a:solidFill>
                          <a:latin typeface="Meiryo UI"/>
                          <a:ea typeface="Meiryo UI"/>
                        </a:rPr>
                        <a:t>に</a:t>
                      </a:r>
                      <a:r>
                        <a:rPr lang="ja-JP" sz="1200" b="0" i="0" u="none" strike="noStrike" noProof="0">
                          <a:solidFill>
                            <a:schemeClr val="tx1"/>
                          </a:solidFill>
                          <a:latin typeface="Meiryo UI"/>
                          <a:ea typeface="Meiryo UI"/>
                        </a:rPr>
                        <a:t>関する</a:t>
                      </a:r>
                      <a:r>
                        <a:rPr lang="ja-JP" altLang="en-US" sz="1200" b="0" i="0" u="none" strike="noStrike" noProof="0">
                          <a:solidFill>
                            <a:schemeClr val="tx1"/>
                          </a:solidFill>
                          <a:latin typeface="Meiryo UI"/>
                          <a:ea typeface="Meiryo UI"/>
                        </a:rPr>
                        <a:t>証明書について認識合わせをするため</a:t>
                      </a:r>
                      <a:endParaRPr kumimoji="1" lang="ja-JP" altLang="en-US" sz="1200" b="0" i="0" u="none" strike="noStrike" noProof="0">
                        <a:solidFill>
                          <a:schemeClr val="tx1"/>
                        </a:solidFill>
                        <a:latin typeface="Meiryo UI"/>
                        <a:ea typeface="Meiryo U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09559" rtl="0" eaLnBrk="1" fontAlgn="auto" latinLnBrk="0" hangingPunct="1">
                        <a:lnSpc>
                          <a:spcPct val="100000"/>
                        </a:lnSpc>
                        <a:spcBef>
                          <a:spcPts val="0"/>
                        </a:spcBef>
                        <a:spcAft>
                          <a:spcPts val="0"/>
                        </a:spcAft>
                        <a:buClrTx/>
                        <a:buSzTx/>
                        <a:buFontTx/>
                        <a:buNone/>
                        <a:tabLst/>
                        <a:defRPr/>
                      </a:pPr>
                      <a:r>
                        <a:rPr lang="en-US" altLang="ja-JP" sz="1200" b="0" dirty="0">
                          <a:solidFill>
                            <a:schemeClr val="tx1"/>
                          </a:solidFill>
                          <a:latin typeface="Meiryo UI"/>
                          <a:ea typeface="+mn-ea"/>
                        </a:rPr>
                        <a:t>JISA</a:t>
                      </a:r>
                      <a:endParaRPr kumimoji="1" lang="en-US" altLang="ja-JP" sz="1200" b="0" dirty="0">
                        <a:solidFill>
                          <a:schemeClr val="tx1"/>
                        </a:solidFill>
                        <a:latin typeface="Meiryo UI"/>
                        <a:ea typeface="+mn-ea"/>
                      </a:endParaRPr>
                    </a:p>
                    <a:p>
                      <a:pPr marL="0" marR="0" lvl="0" indent="0" algn="l" rtl="0">
                        <a:lnSpc>
                          <a:spcPct val="100000"/>
                        </a:lnSpc>
                        <a:spcBef>
                          <a:spcPts val="0"/>
                        </a:spcBef>
                        <a:spcAft>
                          <a:spcPts val="0"/>
                        </a:spcAft>
                        <a:buClrTx/>
                        <a:buSzTx/>
                        <a:buFontTx/>
                        <a:buNone/>
                      </a:pPr>
                      <a:endParaRPr lang="en-US" altLang="ja-JP" sz="1200" b="0" dirty="0">
                        <a:solidFill>
                          <a:schemeClr val="tx1"/>
                        </a:solidFill>
                        <a:latin typeface="Meiryo UI"/>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09559">
                        <a:lnSpc>
                          <a:spcPct val="100000"/>
                        </a:lnSpc>
                        <a:spcBef>
                          <a:spcPts val="0"/>
                        </a:spcBef>
                        <a:spcAft>
                          <a:spcPts val="0"/>
                        </a:spcAft>
                        <a:buNone/>
                        <a:tabLst/>
                        <a:defRPr/>
                      </a:pPr>
                      <a:r>
                        <a:rPr lang="ja-JP" altLang="en-US" sz="1200" b="0" i="0" u="none" strike="noStrike" noProof="0" dirty="0" err="1">
                          <a:latin typeface="Meiryo UI"/>
                        </a:rPr>
                        <a:t>従来の証明書について認識合わせを行うことができた</a:t>
                      </a:r>
                      <a:r>
                        <a:rPr lang="en-US" sz="1200" b="0" i="0" u="none" strike="noStrike" noProof="0" dirty="0">
                          <a:latin typeface="Meiryo UI"/>
                        </a:rPr>
                        <a:t>。</a:t>
                      </a:r>
                      <a:endParaRPr lang="ja-JP" dirty="0">
                        <a:latin typeface="Meiryo U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5272338"/>
                  </a:ext>
                </a:extLst>
              </a:tr>
            </a:tbl>
          </a:graphicData>
        </a:graphic>
      </p:graphicFrame>
    </p:spTree>
    <p:extLst>
      <p:ext uri="{BB962C8B-B14F-4D97-AF65-F5344CB8AC3E}">
        <p14:creationId xmlns:p14="http://schemas.microsoft.com/office/powerpoint/2010/main" val="646824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３．実証内容</a:t>
            </a:r>
            <a:br>
              <a:rPr lang="en-US" altLang="ja-JP" dirty="0"/>
            </a:br>
            <a:r>
              <a:rPr lang="en-US" altLang="ja-JP" sz="2200" dirty="0"/>
              <a:t>3.1</a:t>
            </a:r>
            <a:r>
              <a:rPr lang="ja-JP" altLang="en-US" sz="2200" dirty="0"/>
              <a:t>　実証の実施事項、論点及び判断（</a:t>
            </a:r>
            <a:r>
              <a:rPr lang="en-US" altLang="ja-JP" sz="2200" dirty="0"/>
              <a:t>3/3</a:t>
            </a:r>
            <a:r>
              <a:rPr lang="ja-JP" altLang="en-US" sz="2200" dirty="0"/>
              <a:t>）</a:t>
            </a:r>
            <a:br>
              <a:rPr lang="ja-JP" altLang="en-US" sz="2200" dirty="0"/>
            </a:br>
            <a:br>
              <a:rPr lang="ja-JP" altLang="en-US" sz="2200" dirty="0"/>
            </a:br>
            <a:endParaRPr lang="en-US" altLang="ja-JP" dirty="0"/>
          </a:p>
        </p:txBody>
      </p:sp>
      <p:sp>
        <p:nvSpPr>
          <p:cNvPr id="5" name="正方形/長方形 4"/>
          <p:cNvSpPr/>
          <p:nvPr/>
        </p:nvSpPr>
        <p:spPr>
          <a:xfrm>
            <a:off x="331490" y="1268120"/>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国際標準規格の調査</a:t>
            </a:r>
            <a:endParaRPr kumimoji="1" lang="ja-JP" altLang="en-US" sz="1600" b="1" dirty="0">
              <a:solidFill>
                <a:schemeClr val="bg1"/>
              </a:solidFill>
            </a:endParaRPr>
          </a:p>
        </p:txBody>
      </p:sp>
      <p:graphicFrame>
        <p:nvGraphicFramePr>
          <p:cNvPr id="7" name="表 6"/>
          <p:cNvGraphicFramePr>
            <a:graphicFrameLocks noGrp="1"/>
          </p:cNvGraphicFramePr>
          <p:nvPr>
            <p:extLst>
              <p:ext uri="{D42A27DB-BD31-4B8C-83A1-F6EECF244321}">
                <p14:modId xmlns:p14="http://schemas.microsoft.com/office/powerpoint/2010/main" val="1552470204"/>
              </p:ext>
            </p:extLst>
          </p:nvPr>
        </p:nvGraphicFramePr>
        <p:xfrm>
          <a:off x="312936" y="1719183"/>
          <a:ext cx="9424853" cy="4518758"/>
        </p:xfrm>
        <a:graphic>
          <a:graphicData uri="http://schemas.openxmlformats.org/drawingml/2006/table">
            <a:tbl>
              <a:tblPr firstRow="1" bandRow="1">
                <a:tableStyleId>{5C22544A-7EE6-4342-B048-85BDC9FD1C3A}</a:tableStyleId>
              </a:tblPr>
              <a:tblGrid>
                <a:gridCol w="2194935">
                  <a:extLst>
                    <a:ext uri="{9D8B030D-6E8A-4147-A177-3AD203B41FA5}">
                      <a16:colId xmlns:a16="http://schemas.microsoft.com/office/drawing/2014/main" val="1412684183"/>
                    </a:ext>
                  </a:extLst>
                </a:gridCol>
                <a:gridCol w="1139859">
                  <a:extLst>
                    <a:ext uri="{9D8B030D-6E8A-4147-A177-3AD203B41FA5}">
                      <a16:colId xmlns:a16="http://schemas.microsoft.com/office/drawing/2014/main" val="1081547598"/>
                    </a:ext>
                  </a:extLst>
                </a:gridCol>
                <a:gridCol w="6090059">
                  <a:extLst>
                    <a:ext uri="{9D8B030D-6E8A-4147-A177-3AD203B41FA5}">
                      <a16:colId xmlns:a16="http://schemas.microsoft.com/office/drawing/2014/main" val="1052175612"/>
                    </a:ext>
                  </a:extLst>
                </a:gridCol>
              </a:tblGrid>
              <a:tr h="395048">
                <a:tc>
                  <a:txBody>
                    <a:bodyPr/>
                    <a:lstStyle/>
                    <a:p>
                      <a:pPr algn="ctr"/>
                      <a:r>
                        <a:rPr kumimoji="1" lang="ja-JP" altLang="en-US" sz="1200" b="0" dirty="0">
                          <a:solidFill>
                            <a:schemeClr val="tx1"/>
                          </a:solidFill>
                          <a:latin typeface="Meiryo UI"/>
                          <a:ea typeface="Meiryo UI"/>
                        </a:rPr>
                        <a:t>調査事項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latin typeface="Meiryo UI"/>
                          <a:ea typeface="Meiryo UI"/>
                        </a:rPr>
                        <a:t>調査対象機関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200" b="0" dirty="0">
                          <a:solidFill>
                            <a:schemeClr val="tx1"/>
                          </a:solidFill>
                          <a:latin typeface="Meiryo UI"/>
                          <a:ea typeface="Meiryo UI"/>
                        </a:rPr>
                        <a:t>調査結果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23289452"/>
                  </a:ext>
                </a:extLst>
              </a:tr>
              <a:tr h="1374570">
                <a:tc>
                  <a:txBody>
                    <a:bodyPr/>
                    <a:lstStyle/>
                    <a:p>
                      <a:pPr lvl="0" algn="l">
                        <a:buNone/>
                      </a:pPr>
                      <a:r>
                        <a:rPr lang="ja-JP" sz="1200" b="0" i="0" u="none" strike="noStrike" noProof="0">
                          <a:solidFill>
                            <a:schemeClr val="tx1"/>
                          </a:solidFill>
                          <a:latin typeface="Meiryo UI"/>
                          <a:ea typeface="Meiryo UI"/>
                        </a:rPr>
                        <a:t>証明書のスキー</a:t>
                      </a:r>
                      <a:r>
                        <a:rPr lang="ja-JP" altLang="en-US" sz="1200" b="0" i="0" u="none" strike="noStrike" noProof="0">
                          <a:solidFill>
                            <a:schemeClr val="tx1"/>
                          </a:solidFill>
                          <a:latin typeface="Meiryo UI"/>
                          <a:ea typeface="Meiryo UI"/>
                        </a:rPr>
                        <a:t>マ</a:t>
                      </a:r>
                      <a:r>
                        <a:rPr lang="ja-JP" sz="1200" b="0" i="0" u="none" strike="noStrike" noProof="0">
                          <a:solidFill>
                            <a:schemeClr val="tx1"/>
                          </a:solidFill>
                          <a:latin typeface="Meiryo UI"/>
                          <a:ea typeface="Meiryo UI"/>
                        </a:rPr>
                        <a:t>に関する手法の動向について確認するためにVerifiable Credentialsに関する標準化機関を対象にVerifiable Credentialsについて調査を実施</a:t>
                      </a:r>
                      <a:endParaRPr kumimoji="1" lang="ja-JP">
                        <a:solidFill>
                          <a:schemeClr val="tx1"/>
                        </a:solidFill>
                        <a:latin typeface="Meiryo UI"/>
                        <a:ea typeface="Meiryo UI"/>
                      </a:endParaRPr>
                    </a:p>
                  </a:txBody>
                  <a:tcP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tc>
                  <a:txBody>
                    <a:bodyPr/>
                    <a:lstStyle/>
                    <a:p>
                      <a:pPr marL="0" lvl="0" indent="0">
                        <a:buNone/>
                      </a:pPr>
                      <a:r>
                        <a:rPr lang="en-US" altLang="ja-JP" sz="1200" b="0" i="0" u="none" strike="noStrike" noProof="0" dirty="0">
                          <a:latin typeface="Meiryo UI"/>
                        </a:rPr>
                        <a:t>W3C</a:t>
                      </a:r>
                    </a:p>
                  </a:txBody>
                  <a:tcP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tc>
                  <a:txBody>
                    <a:bodyPr/>
                    <a:lstStyle/>
                    <a:p>
                      <a:pPr marL="0" lvl="0" indent="0" algn="l">
                        <a:lnSpc>
                          <a:spcPct val="100000"/>
                        </a:lnSpc>
                        <a:spcBef>
                          <a:spcPts val="0"/>
                        </a:spcBef>
                        <a:spcAft>
                          <a:spcPts val="0"/>
                        </a:spcAft>
                        <a:buNone/>
                      </a:pPr>
                      <a:r>
                        <a:rPr lang="ja-JP" sz="1200" b="0" i="0" u="none" strike="noStrike" noProof="0">
                          <a:latin typeface="Meiryo UI"/>
                          <a:ea typeface="Meiryo UI"/>
                        </a:rPr>
                        <a:t>６構成要素の、①検証可能なデータ （Verifiable Data）の実現について</a:t>
                      </a:r>
                      <a:r>
                        <a:rPr lang="ja-JP" altLang="en-US" sz="1200" b="0" i="0" u="none" strike="noStrike" noProof="0">
                          <a:latin typeface="Meiryo UI"/>
                          <a:ea typeface="Meiryo UI"/>
                        </a:rPr>
                        <a:t>、Verifiable Credentialsを従来の証明書のスキーマに当てはめてシステムに適用することができることが確認できた。</a:t>
                      </a:r>
                      <a:endParaRPr lang="ja-JP">
                        <a:latin typeface="Meiryo UI"/>
                        <a:ea typeface="Meiryo UI"/>
                      </a:endParaRPr>
                    </a:p>
                  </a:txBody>
                  <a:tcP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extLst>
                  <a:ext uri="{0D108BD9-81ED-4DB2-BD59-A6C34878D82A}">
                    <a16:rowId xmlns:a16="http://schemas.microsoft.com/office/drawing/2014/main" val="2767953548"/>
                  </a:ext>
                </a:extLst>
              </a:tr>
              <a:tr h="1374570">
                <a:tc>
                  <a:txBody>
                    <a:bodyPr/>
                    <a:lstStyle/>
                    <a:p>
                      <a:r>
                        <a:rPr lang="ja-JP" altLang="en-US" sz="1200" b="0">
                          <a:solidFill>
                            <a:schemeClr val="tx1"/>
                          </a:solidFill>
                          <a:latin typeface="Meiryo UI"/>
                          <a:ea typeface="Meiryo UI"/>
                        </a:rPr>
                        <a:t>証明書のやり取り</a:t>
                      </a:r>
                      <a:r>
                        <a:rPr kumimoji="1" lang="ja-JP" altLang="en-US" sz="1200" b="0">
                          <a:solidFill>
                            <a:schemeClr val="tx1"/>
                          </a:solidFill>
                          <a:latin typeface="Meiryo UI"/>
                          <a:ea typeface="Meiryo UI"/>
                        </a:rPr>
                        <a:t>に関する手法の動向について確認するために</a:t>
                      </a:r>
                      <a:r>
                        <a:rPr lang="ja-JP" sz="1200" b="0" i="0" u="none" strike="noStrike" noProof="0">
                          <a:solidFill>
                            <a:schemeClr val="tx1"/>
                          </a:solidFill>
                          <a:latin typeface="Meiryo UI"/>
                          <a:ea typeface="Meiryo UI"/>
                        </a:rPr>
                        <a:t>Verifiable Credentials</a:t>
                      </a:r>
                      <a:r>
                        <a:rPr kumimoji="1" lang="ja-JP" altLang="en-US" sz="1200" b="0">
                          <a:solidFill>
                            <a:schemeClr val="tx1"/>
                          </a:solidFill>
                          <a:latin typeface="Meiryo UI"/>
                          <a:ea typeface="Meiryo UI"/>
                        </a:rPr>
                        <a:t>に関する標準化機関を対象に</a:t>
                      </a:r>
                      <a:r>
                        <a:rPr lang="ja-JP" altLang="en-US" sz="1200" b="0">
                          <a:solidFill>
                            <a:schemeClr val="tx1"/>
                          </a:solidFill>
                          <a:latin typeface="Meiryo UI"/>
                          <a:ea typeface="Meiryo UI"/>
                        </a:rPr>
                        <a:t>OpenID for Verifiable Credentials</a:t>
                      </a:r>
                      <a:r>
                        <a:rPr kumimoji="1" lang="ja-JP" altLang="en-US" sz="1200" b="0">
                          <a:solidFill>
                            <a:schemeClr val="tx1"/>
                          </a:solidFill>
                          <a:latin typeface="Meiryo UI"/>
                          <a:ea typeface="Meiryo UI"/>
                        </a:rPr>
                        <a:t>について調査を実施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buNone/>
                      </a:pPr>
                      <a:r>
                        <a:rPr lang="en-US" altLang="ja-JP" sz="1200" b="0" i="0" u="none" strike="noStrike" noProof="0" dirty="0">
                          <a:latin typeface="Meiryo UI"/>
                        </a:rPr>
                        <a:t>OpenID</a:t>
                      </a:r>
                      <a:r>
                        <a:rPr lang="ja-JP" altLang="en-US" sz="1200" b="0" i="0" u="none" strike="noStrike" noProof="0" dirty="0">
                          <a:latin typeface="Meiryo UI"/>
                          <a:ea typeface="Meiryo UI"/>
                        </a:rPr>
                        <a:t> </a:t>
                      </a:r>
                      <a:r>
                        <a:rPr lang="en-US" altLang="ja-JP" sz="1200" b="0" i="0" u="none" strike="noStrike" noProof="0" dirty="0">
                          <a:latin typeface="Meiryo UI"/>
                        </a:rPr>
                        <a:t>Foundation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a:lnSpc>
                          <a:spcPct val="100000"/>
                        </a:lnSpc>
                        <a:spcBef>
                          <a:spcPts val="0"/>
                        </a:spcBef>
                        <a:spcAft>
                          <a:spcPts val="0"/>
                        </a:spcAft>
                        <a:buNone/>
                      </a:pPr>
                      <a:r>
                        <a:rPr lang="en-US" sz="1200" b="0" i="0" u="none" strike="noStrike" noProof="0" dirty="0">
                          <a:latin typeface="Meiryo UI"/>
                        </a:rPr>
                        <a:t>6構成要素の、③</a:t>
                      </a:r>
                      <a:r>
                        <a:rPr lang="en-US" sz="1200" b="0" i="0" u="none" strike="noStrike" noProof="0" dirty="0" err="1">
                          <a:latin typeface="Meiryo UI"/>
                        </a:rPr>
                        <a:t>ノード</a:t>
                      </a:r>
                      <a:r>
                        <a:rPr lang="en-US" sz="1200" b="0" i="0" u="none" strike="noStrike" noProof="0" dirty="0">
                          <a:latin typeface="Meiryo UI"/>
                        </a:rPr>
                        <a:t> （Node）④</a:t>
                      </a:r>
                      <a:r>
                        <a:rPr lang="en-US" sz="1200" b="0" i="0" u="none" strike="noStrike" noProof="0" dirty="0" err="1">
                          <a:latin typeface="Meiryo UI"/>
                        </a:rPr>
                        <a:t>メッセージ</a:t>
                      </a:r>
                      <a:r>
                        <a:rPr lang="en-US" sz="1200" b="0" i="0" u="none" strike="noStrike" noProof="0" dirty="0">
                          <a:latin typeface="Meiryo UI"/>
                        </a:rPr>
                        <a:t> （Message）⑤</a:t>
                      </a:r>
                      <a:r>
                        <a:rPr lang="en-US" sz="1200" b="0" i="0" u="none" strike="noStrike" noProof="0" dirty="0" err="1">
                          <a:latin typeface="Meiryo UI"/>
                        </a:rPr>
                        <a:t>トランザクション</a:t>
                      </a:r>
                      <a:r>
                        <a:rPr lang="en-US" sz="1200" b="0" i="0" u="none" strike="noStrike" noProof="0" dirty="0">
                          <a:latin typeface="Meiryo UI"/>
                        </a:rPr>
                        <a:t> （Transaction）⑥</a:t>
                      </a:r>
                      <a:r>
                        <a:rPr lang="en-US" sz="1200" b="0" i="0" u="none" strike="noStrike" noProof="0" dirty="0" err="1">
                          <a:latin typeface="Meiryo UI"/>
                        </a:rPr>
                        <a:t>トランスポート（</a:t>
                      </a:r>
                      <a:r>
                        <a:rPr lang="en-US" altLang="ja-JP" sz="1200" b="0" i="0" u="none" strike="noStrike" noProof="0" dirty="0" err="1">
                          <a:latin typeface="Meiryo UI"/>
                        </a:rPr>
                        <a:t>T</a:t>
                      </a:r>
                      <a:r>
                        <a:rPr lang="en-US" sz="1200" b="0" i="0" u="none" strike="noStrike" noProof="0" dirty="0" err="1">
                          <a:latin typeface="Meiryo UI"/>
                        </a:rPr>
                        <a:t>rans</a:t>
                      </a:r>
                      <a:r>
                        <a:rPr lang="en-US" altLang="ja-JP" sz="1200" b="0" i="0" u="none" strike="noStrike" noProof="0" dirty="0" err="1">
                          <a:latin typeface="Meiryo UI"/>
                        </a:rPr>
                        <a:t>p</a:t>
                      </a:r>
                      <a:r>
                        <a:rPr lang="en-US" sz="1200" b="0" i="0" u="none" strike="noStrike" noProof="0" dirty="0" err="1">
                          <a:latin typeface="Meiryo UI"/>
                        </a:rPr>
                        <a:t>ort）の実現について、</a:t>
                      </a:r>
                      <a:r>
                        <a:rPr lang="en-US" altLang="ja-JP" sz="1200" b="0" i="0" u="none" strike="noStrike" noProof="0" dirty="0" err="1">
                          <a:latin typeface="Meiryo UI"/>
                        </a:rPr>
                        <a:t>OpenID</a:t>
                      </a:r>
                      <a:r>
                        <a:rPr lang="ja-JP" altLang="en-US" sz="1200" b="0" i="0" u="none" strike="noStrike" noProof="0" dirty="0">
                          <a:latin typeface="Meiryo UI"/>
                          <a:ea typeface="Meiryo UI"/>
                        </a:rPr>
                        <a:t> </a:t>
                      </a:r>
                      <a:r>
                        <a:rPr lang="en-US" altLang="ja-JP" sz="1200" b="0" i="0" u="none" strike="noStrike" noProof="0" dirty="0">
                          <a:latin typeface="Meiryo UI"/>
                        </a:rPr>
                        <a:t>for</a:t>
                      </a:r>
                      <a:r>
                        <a:rPr lang="ja-JP" altLang="en-US" sz="1200" b="0" i="0" u="none" strike="noStrike" noProof="0" dirty="0">
                          <a:latin typeface="Meiryo UI"/>
                          <a:ea typeface="Meiryo UI"/>
                        </a:rPr>
                        <a:t> </a:t>
                      </a:r>
                      <a:r>
                        <a:rPr lang="en-US" altLang="ja-JP" sz="1200" b="0" i="0" u="none" strike="noStrike" noProof="0" dirty="0">
                          <a:latin typeface="Meiryo UI"/>
                        </a:rPr>
                        <a:t>Verifiable</a:t>
                      </a:r>
                      <a:r>
                        <a:rPr lang="ja-JP" altLang="en-US" sz="1200" b="0" i="0" u="none" strike="noStrike" noProof="0" dirty="0">
                          <a:latin typeface="Meiryo UI"/>
                          <a:ea typeface="Meiryo UI"/>
                        </a:rPr>
                        <a:t> </a:t>
                      </a:r>
                      <a:r>
                        <a:rPr lang="en-US" altLang="ja-JP" sz="1200" b="0" i="0" u="none" strike="noStrike" noProof="0" dirty="0">
                          <a:latin typeface="Meiryo UI"/>
                        </a:rPr>
                        <a:t>Credentials</a:t>
                      </a:r>
                      <a:r>
                        <a:rPr lang="ja-JP" altLang="en-US" sz="1200" b="0" i="0" u="none" strike="noStrike" noProof="0" dirty="0">
                          <a:latin typeface="Meiryo UI"/>
                          <a:ea typeface="Meiryo UI"/>
                        </a:rPr>
                        <a:t>を本ユースケースでの証明書のやり取りに関するシステムに適用できることが確認できた。</a:t>
                      </a:r>
                      <a:endParaRPr lang="ja-JP" altLang="en-US" dirty="0">
                        <a:latin typeface="Meiryo UI"/>
                        <a:ea typeface="Meiryo U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8424116"/>
                  </a:ext>
                </a:extLst>
              </a:tr>
              <a:tr h="1374570">
                <a:tc>
                  <a:txBody>
                    <a:bodyPr/>
                    <a:lstStyle/>
                    <a:p>
                      <a:pPr lvl="0">
                        <a:buNone/>
                      </a:pPr>
                      <a:r>
                        <a:rPr lang="ja-JP" altLang="en-US" sz="1200" b="0">
                          <a:solidFill>
                            <a:schemeClr val="tx1"/>
                          </a:solidFill>
                          <a:latin typeface="Meiryo UI"/>
                          <a:ea typeface="Meiryo UI"/>
                        </a:rPr>
                        <a:t>GビズIDなどを活用していないため組織の確認をするためにDNSドメインとDIDのバインディングに関する標準規格の</a:t>
                      </a:r>
                      <a:r>
                        <a:rPr lang="ja-JP" sz="1200" b="0" i="0" u="none" strike="noStrike" noProof="0"/>
                        <a:t>Well Known DID Configurationについて調査を</a:t>
                      </a:r>
                      <a:r>
                        <a:rPr lang="ja-JP" altLang="en-US" sz="1200" b="0" i="0" u="none" strike="noStrike" noProof="0"/>
                        <a:t>実施</a:t>
                      </a:r>
                      <a:endParaRPr kumimoji="1" lang="ja-JP" sz="1200" b="0" dirty="0">
                        <a:solidFill>
                          <a:schemeClr val="tx1"/>
                        </a:solidFill>
                        <a:latin typeface="Meiryo UI"/>
                        <a:ea typeface="Meiryo UI"/>
                      </a:endParaRPr>
                    </a:p>
                  </a:txBody>
                  <a:tcP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tc>
                  <a:txBody>
                    <a:bodyPr/>
                    <a:lstStyle/>
                    <a:p>
                      <a:pPr lvl="0" algn="l">
                        <a:lnSpc>
                          <a:spcPct val="100000"/>
                        </a:lnSpc>
                        <a:spcBef>
                          <a:spcPts val="0"/>
                        </a:spcBef>
                        <a:spcAft>
                          <a:spcPts val="0"/>
                        </a:spcAft>
                        <a:buNone/>
                      </a:pPr>
                      <a:r>
                        <a:rPr lang="en-US" sz="1200" b="0" i="0" u="none" strike="noStrike" noProof="0" dirty="0"/>
                        <a:t>Decentralized Identity Foundation</a:t>
                      </a:r>
                      <a:endParaRPr lang="ja-JP" altLang="en-US" dirty="0"/>
                    </a:p>
                  </a:txBody>
                  <a:tcP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tc>
                  <a:txBody>
                    <a:bodyPr/>
                    <a:lstStyle/>
                    <a:p>
                      <a:pPr marL="0" lvl="0" indent="0" algn="l">
                        <a:lnSpc>
                          <a:spcPct val="100000"/>
                        </a:lnSpc>
                        <a:spcBef>
                          <a:spcPts val="0"/>
                        </a:spcBef>
                        <a:spcAft>
                          <a:spcPts val="0"/>
                        </a:spcAft>
                        <a:buNone/>
                      </a:pPr>
                      <a:r>
                        <a:rPr lang="ja-JP" sz="1200" b="0" i="0" u="none" strike="noStrike" noProof="0" dirty="0">
                          <a:latin typeface="Meiryo UI"/>
                          <a:ea typeface="Meiryo UI"/>
                        </a:rPr>
                        <a:t>６構成要素の、②アイデンティティ （Identity）の実現について</a:t>
                      </a:r>
                      <a:r>
                        <a:rPr lang="ja-JP" altLang="en-US" sz="1200" b="0" i="0" u="none" strike="noStrike" noProof="0" dirty="0">
                          <a:latin typeface="Meiryo UI"/>
                          <a:ea typeface="Meiryo UI"/>
                        </a:rPr>
                        <a:t>、本ユースケースでの</a:t>
                      </a:r>
                      <a:r>
                        <a:rPr lang="ja-JP" sz="1200" b="0" i="0" u="none" strike="noStrike" noProof="0" dirty="0"/>
                        <a:t>組織の確認をする方法</a:t>
                      </a:r>
                      <a:r>
                        <a:rPr lang="ja-JP" altLang="en-US" sz="1200" b="0" i="0" u="none" strike="noStrike" noProof="0" dirty="0"/>
                        <a:t>として</a:t>
                      </a:r>
                      <a:r>
                        <a:rPr lang="ja-JP" sz="1200" b="0" i="0" u="none" strike="noStrike" noProof="0" dirty="0">
                          <a:latin typeface="Arial"/>
                        </a:rPr>
                        <a:t>Well Known DID Configuration</a:t>
                      </a:r>
                      <a:r>
                        <a:rPr lang="ja-JP" altLang="en-US" sz="1200" b="0" i="0" u="none" strike="noStrike" noProof="0" dirty="0">
                          <a:latin typeface="Arial"/>
                        </a:rPr>
                        <a:t>を採用できることが確認できた。</a:t>
                      </a:r>
                      <a:endParaRPr lang="ja-JP" altLang="en-US" sz="1200" b="0" i="0" u="none" strike="noStrike" noProof="0" dirty="0">
                        <a:latin typeface="Meiryo UI"/>
                        <a:ea typeface="Meiryo UI"/>
                      </a:endParaRPr>
                    </a:p>
                  </a:txBody>
                  <a:tcP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noFill/>
                  </a:tcPr>
                </a:tc>
                <a:extLst>
                  <a:ext uri="{0D108BD9-81ED-4DB2-BD59-A6C34878D82A}">
                    <a16:rowId xmlns:a16="http://schemas.microsoft.com/office/drawing/2014/main" val="3581856170"/>
                  </a:ext>
                </a:extLst>
              </a:tr>
            </a:tbl>
          </a:graphicData>
        </a:graphic>
      </p:graphicFrame>
    </p:spTree>
    <p:extLst>
      <p:ext uri="{BB962C8B-B14F-4D97-AF65-F5344CB8AC3E}">
        <p14:creationId xmlns:p14="http://schemas.microsoft.com/office/powerpoint/2010/main" val="197716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01</a:t>
            </a:r>
            <a:endParaRPr kumimoji="1" lang="ja-JP" altLang="en-US" dirty="0"/>
          </a:p>
        </p:txBody>
      </p:sp>
      <p:sp>
        <p:nvSpPr>
          <p:cNvPr id="3" name="テキスト プレースホルダー 2"/>
          <p:cNvSpPr>
            <a:spLocks noGrp="1"/>
          </p:cNvSpPr>
          <p:nvPr>
            <p:ph type="body" sz="quarter" idx="11"/>
          </p:nvPr>
        </p:nvSpPr>
        <p:spPr/>
        <p:txBody>
          <a:bodyPr/>
          <a:lstStyle/>
          <a:p>
            <a:r>
              <a:rPr lang="ja-JP" altLang="en-US" dirty="0"/>
              <a:t>背景・目的</a:t>
            </a:r>
          </a:p>
          <a:p>
            <a:endParaRPr kumimoji="1" lang="ja-JP" altLang="en-US" dirty="0"/>
          </a:p>
        </p:txBody>
      </p:sp>
    </p:spTree>
    <p:extLst>
      <p:ext uri="{BB962C8B-B14F-4D97-AF65-F5344CB8AC3E}">
        <p14:creationId xmlns:p14="http://schemas.microsoft.com/office/powerpoint/2010/main" val="17225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3.2	</a:t>
            </a:r>
            <a:r>
              <a:rPr lang="ja-JP" altLang="en-US" sz="2000" dirty="0">
                <a:latin typeface="Meiryo UI" panose="020B0604030504040204" pitchFamily="34" charset="-128"/>
                <a:ea typeface="Meiryo UI" panose="020B0604030504040204" pitchFamily="34" charset="-128"/>
              </a:rPr>
              <a:t>検証できる領域を拡大する仕組み（</a:t>
            </a:r>
            <a:r>
              <a:rPr lang="en-US" altLang="ja-JP" sz="2000" dirty="0">
                <a:latin typeface="Meiryo UI" panose="020B0604030504040204" pitchFamily="34" charset="-128"/>
                <a:ea typeface="Meiryo UI" panose="020B0604030504040204" pitchFamily="34" charset="-128"/>
              </a:rPr>
              <a:t>1/3</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74" name="正方形/長方形 73"/>
          <p:cNvSpPr/>
          <p:nvPr/>
        </p:nvSpPr>
        <p:spPr>
          <a:xfrm>
            <a:off x="331490" y="782200"/>
            <a:ext cx="8905275" cy="317730"/>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600" b="1">
                <a:solidFill>
                  <a:schemeClr val="bg1"/>
                </a:solidFill>
              </a:rPr>
              <a:t>データ</a:t>
            </a:r>
            <a:r>
              <a:rPr lang="ja-JP" altLang="en-US" sz="1600" b="1">
                <a:solidFill>
                  <a:schemeClr val="bg1"/>
                </a:solidFill>
              </a:rPr>
              <a:t>フロー</a:t>
            </a:r>
            <a:r>
              <a:rPr kumimoji="1" lang="ja-JP" altLang="en-US" sz="1600" b="1">
                <a:solidFill>
                  <a:schemeClr val="bg1"/>
                </a:solidFill>
              </a:rPr>
              <a:t>図</a:t>
            </a:r>
          </a:p>
        </p:txBody>
      </p:sp>
      <p:grpSp>
        <p:nvGrpSpPr>
          <p:cNvPr id="5" name="グループ化 4">
            <a:extLst>
              <a:ext uri="{FF2B5EF4-FFF2-40B4-BE49-F238E27FC236}">
                <a16:creationId xmlns:a16="http://schemas.microsoft.com/office/drawing/2014/main" id="{224739C9-C8A6-8D64-E80D-CC6A3A38893D}"/>
              </a:ext>
            </a:extLst>
          </p:cNvPr>
          <p:cNvGrpSpPr/>
          <p:nvPr/>
        </p:nvGrpSpPr>
        <p:grpSpPr>
          <a:xfrm>
            <a:off x="1159654" y="2415801"/>
            <a:ext cx="7242360" cy="3298394"/>
            <a:chOff x="1159654" y="2415801"/>
            <a:chExt cx="7242360" cy="3298394"/>
          </a:xfrm>
        </p:grpSpPr>
        <p:sp>
          <p:nvSpPr>
            <p:cNvPr id="7" name="角丸四角形 1">
              <a:extLst>
                <a:ext uri="{FF2B5EF4-FFF2-40B4-BE49-F238E27FC236}">
                  <a16:creationId xmlns:a16="http://schemas.microsoft.com/office/drawing/2014/main" id="{87D4B582-B023-1EC4-4926-2FCABA1EB8D8}"/>
                </a:ext>
              </a:extLst>
            </p:cNvPr>
            <p:cNvSpPr/>
            <p:nvPr/>
          </p:nvSpPr>
          <p:spPr>
            <a:xfrm>
              <a:off x="1162134" y="2425674"/>
              <a:ext cx="1767000" cy="194240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00">
                  <a:solidFill>
                    <a:schemeClr val="tx1"/>
                  </a:solidFill>
                  <a:latin typeface="Meiryo UI" panose="020B0604030504040204" pitchFamily="34" charset="-128"/>
                  <a:ea typeface="Meiryo UI" panose="020B0604030504040204" pitchFamily="34" charset="-128"/>
                </a:rPr>
                <a:t>証明書発行団体</a:t>
              </a:r>
              <a:endParaRPr lang="en-US" altLang="ja-JP" sz="1300" dirty="0">
                <a:solidFill>
                  <a:schemeClr val="tx1"/>
                </a:solidFill>
                <a:latin typeface="Meiryo UI" panose="020B0604030504040204" pitchFamily="34" charset="-128"/>
                <a:ea typeface="Meiryo UI" panose="020B0604030504040204" pitchFamily="34" charset="-128"/>
              </a:endParaRPr>
            </a:p>
            <a:p>
              <a:pPr algn="ctr"/>
              <a:r>
                <a:rPr lang="en-US" altLang="ja-JP" sz="1300" dirty="0">
                  <a:solidFill>
                    <a:schemeClr val="tx1"/>
                  </a:solidFill>
                  <a:latin typeface="Meiryo UI" panose="020B0604030504040204" pitchFamily="34" charset="-128"/>
                  <a:ea typeface="Meiryo UI" panose="020B0604030504040204" pitchFamily="34" charset="-128"/>
                </a:rPr>
                <a:t>(Issuer)</a:t>
              </a:r>
            </a:p>
            <a:p>
              <a:pPr algn="ctr"/>
              <a:endParaRPr lang="en-US" altLang="ja-JP" sz="1300" dirty="0">
                <a:solidFill>
                  <a:schemeClr val="tx1"/>
                </a:solidFill>
                <a:latin typeface="Meiryo UI" panose="020B0604030504040204" pitchFamily="34" charset="-128"/>
                <a:ea typeface="Meiryo UI" panose="020B0604030504040204" pitchFamily="34" charset="-128"/>
              </a:endParaRPr>
            </a:p>
            <a:p>
              <a:pPr marL="139303" indent="-139303">
                <a:buFont typeface="Arial" panose="020B0604020202020204" pitchFamily="34" charset="0"/>
                <a:buChar char="•"/>
              </a:pPr>
              <a:r>
                <a:rPr lang="ja-JP" altLang="en-US" sz="975">
                  <a:solidFill>
                    <a:schemeClr val="tx1"/>
                  </a:solidFill>
                  <a:latin typeface="Meiryo UI" panose="020B0604030504040204" pitchFamily="34" charset="-128"/>
                  <a:ea typeface="Meiryo UI" panose="020B0604030504040204" pitchFamily="34" charset="-128"/>
                </a:rPr>
                <a:t>中小事業者</a:t>
              </a:r>
              <a:endParaRPr lang="en-US" altLang="ja-JP" sz="975" dirty="0">
                <a:solidFill>
                  <a:schemeClr val="tx1"/>
                </a:solidFill>
                <a:latin typeface="Meiryo UI" panose="020B0604030504040204" pitchFamily="34" charset="-128"/>
                <a:ea typeface="Meiryo UI" panose="020B0604030504040204" pitchFamily="34" charset="-128"/>
              </a:endParaRPr>
            </a:p>
            <a:p>
              <a:pPr marL="139303" indent="-139303">
                <a:buFont typeface="Arial" panose="020B0604020202020204" pitchFamily="34" charset="0"/>
                <a:buChar char="•"/>
              </a:pPr>
              <a:r>
                <a:rPr lang="ja-JP" altLang="en-US" sz="975">
                  <a:solidFill>
                    <a:schemeClr val="tx1"/>
                  </a:solidFill>
                  <a:latin typeface="Meiryo UI" panose="020B0604030504040204" pitchFamily="34" charset="-128"/>
                  <a:ea typeface="Meiryo UI" panose="020B0604030504040204" pitchFamily="34" charset="-128"/>
                </a:rPr>
                <a:t>全国の </a:t>
              </a:r>
              <a:r>
                <a:rPr lang="en" altLang="ja-JP" sz="975" dirty="0">
                  <a:solidFill>
                    <a:schemeClr val="tx1"/>
                  </a:solidFill>
                  <a:latin typeface="Meiryo UI" panose="020B0604030504040204" pitchFamily="34" charset="-128"/>
                  <a:ea typeface="Meiryo UI" panose="020B0604030504040204" pitchFamily="34" charset="-128"/>
                </a:rPr>
                <a:t>IT </a:t>
              </a:r>
              <a:r>
                <a:rPr lang="ja-JP" altLang="en-US" sz="975">
                  <a:solidFill>
                    <a:schemeClr val="tx1"/>
                  </a:solidFill>
                  <a:latin typeface="Meiryo UI" panose="020B0604030504040204" pitchFamily="34" charset="-128"/>
                  <a:ea typeface="Meiryo UI" panose="020B0604030504040204" pitchFamily="34" charset="-128"/>
                </a:rPr>
                <a:t>企業等の</a:t>
              </a:r>
              <a:br>
                <a:rPr lang="ja-JP" altLang="en-US" sz="975">
                  <a:solidFill>
                    <a:schemeClr val="tx1"/>
                  </a:solidFill>
                  <a:latin typeface="Meiryo UI" panose="020B0604030504040204" pitchFamily="34" charset="-128"/>
                  <a:ea typeface="Meiryo UI" panose="020B0604030504040204" pitchFamily="34" charset="-128"/>
                </a:rPr>
              </a:br>
              <a:r>
                <a:rPr lang="ja-JP" altLang="en-US" sz="975">
                  <a:solidFill>
                    <a:schemeClr val="tx1"/>
                  </a:solidFill>
                  <a:latin typeface="Meiryo UI" panose="020B0604030504040204" pitchFamily="34" charset="-128"/>
                  <a:ea typeface="Meiryo UI" panose="020B0604030504040204" pitchFamily="34" charset="-128"/>
                </a:rPr>
                <a:t>設備メーカー等</a:t>
              </a:r>
              <a:endParaRPr lang="en-US" altLang="ja-JP" sz="975" dirty="0">
                <a:solidFill>
                  <a:schemeClr val="tx1"/>
                </a:solidFill>
                <a:latin typeface="Meiryo UI" panose="020B0604030504040204" pitchFamily="34" charset="-128"/>
                <a:ea typeface="Meiryo UI" panose="020B0604030504040204" pitchFamily="34" charset="-128"/>
              </a:endParaRPr>
            </a:p>
            <a:p>
              <a:pPr marL="139303" indent="-139303">
                <a:buFont typeface="Arial" panose="020B0604020202020204" pitchFamily="34" charset="0"/>
                <a:buChar char="•"/>
              </a:pPr>
              <a:r>
                <a:rPr lang="ja-JP" altLang="en-US" sz="975">
                  <a:solidFill>
                    <a:schemeClr val="tx1"/>
                  </a:solidFill>
                  <a:latin typeface="Meiryo UI" panose="020B0604030504040204" pitchFamily="34" charset="-128"/>
                  <a:ea typeface="Meiryo UI" panose="020B0604030504040204" pitchFamily="34" charset="-128"/>
                </a:rPr>
                <a:t>代表団体等の 工業</a:t>
              </a:r>
              <a:br>
                <a:rPr lang="ja-JP" altLang="en-US" sz="975">
                  <a:solidFill>
                    <a:schemeClr val="tx1"/>
                  </a:solidFill>
                  <a:latin typeface="Meiryo UI" panose="020B0604030504040204" pitchFamily="34" charset="-128"/>
                  <a:ea typeface="Meiryo UI" panose="020B0604030504040204" pitchFamily="34" charset="-128"/>
                </a:rPr>
              </a:br>
              <a:r>
                <a:rPr lang="ja-JP" altLang="en-US" sz="975">
                  <a:solidFill>
                    <a:schemeClr val="tx1"/>
                  </a:solidFill>
                  <a:latin typeface="Meiryo UI" panose="020B0604030504040204" pitchFamily="34" charset="-128"/>
                  <a:ea typeface="Meiryo UI" panose="020B0604030504040204" pitchFamily="34" charset="-128"/>
                </a:rPr>
                <a:t>会等（証明団体）</a:t>
              </a:r>
              <a:endParaRPr lang="en-US" altLang="ja-JP" sz="975" dirty="0">
                <a:solidFill>
                  <a:schemeClr val="tx1"/>
                </a:solidFill>
                <a:latin typeface="Meiryo UI" panose="020B0604030504040204" pitchFamily="34" charset="-128"/>
                <a:ea typeface="Meiryo UI" panose="020B0604030504040204" pitchFamily="34" charset="-128"/>
              </a:endParaRPr>
            </a:p>
            <a:p>
              <a:pPr marL="139303" indent="-139303">
                <a:buFont typeface="Arial" panose="020B0604020202020204" pitchFamily="34" charset="0"/>
                <a:buChar char="•"/>
              </a:pPr>
              <a:r>
                <a:rPr lang="ja-JP" altLang="en-US" sz="975">
                  <a:solidFill>
                    <a:schemeClr val="tx1"/>
                  </a:solidFill>
                  <a:latin typeface="Meiryo UI" panose="020B0604030504040204" pitchFamily="34" charset="-128"/>
                  <a:ea typeface="Meiryo UI" panose="020B0604030504040204" pitchFamily="34" charset="-128"/>
                </a:rPr>
                <a:t>所管官庁</a:t>
              </a:r>
            </a:p>
          </p:txBody>
        </p:sp>
        <p:sp>
          <p:nvSpPr>
            <p:cNvPr id="9" name="角丸四角形 4">
              <a:extLst>
                <a:ext uri="{FF2B5EF4-FFF2-40B4-BE49-F238E27FC236}">
                  <a16:creationId xmlns:a16="http://schemas.microsoft.com/office/drawing/2014/main" id="{E8BBC848-E651-A8A0-DA55-ABB597DECF8D}"/>
                </a:ext>
              </a:extLst>
            </p:cNvPr>
            <p:cNvSpPr/>
            <p:nvPr/>
          </p:nvSpPr>
          <p:spPr>
            <a:xfrm>
              <a:off x="3949801" y="2415801"/>
              <a:ext cx="1767000" cy="194240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00">
                  <a:solidFill>
                    <a:schemeClr val="tx1"/>
                  </a:solidFill>
                  <a:latin typeface="Meiryo UI" panose="020B0604030504040204" pitchFamily="34" charset="-128"/>
                  <a:ea typeface="Meiryo UI" panose="020B0604030504040204" pitchFamily="34" charset="-128"/>
                </a:rPr>
                <a:t>申請を行う企業</a:t>
              </a:r>
              <a:endParaRPr lang="en-US" altLang="ja-JP" sz="1300" dirty="0">
                <a:solidFill>
                  <a:schemeClr val="tx1"/>
                </a:solidFill>
                <a:latin typeface="Meiryo UI" panose="020B0604030504040204" pitchFamily="34" charset="-128"/>
                <a:ea typeface="Meiryo UI" panose="020B0604030504040204" pitchFamily="34" charset="-128"/>
              </a:endParaRPr>
            </a:p>
            <a:p>
              <a:pPr algn="ctr"/>
              <a:r>
                <a:rPr lang="en-US" altLang="ja-JP" sz="1300" dirty="0">
                  <a:solidFill>
                    <a:schemeClr val="tx1"/>
                  </a:solidFill>
                  <a:latin typeface="Meiryo UI" panose="020B0604030504040204" pitchFamily="34" charset="-128"/>
                  <a:ea typeface="Meiryo UI" panose="020B0604030504040204" pitchFamily="34" charset="-128"/>
                </a:rPr>
                <a:t>(Holder)</a:t>
              </a:r>
            </a:p>
            <a:p>
              <a:pPr algn="ctr"/>
              <a:endParaRPr lang="en-US" altLang="ja-JP" sz="1300" dirty="0">
                <a:solidFill>
                  <a:schemeClr val="tx1"/>
                </a:solidFill>
                <a:latin typeface="Meiryo UI" panose="020B0604030504040204" pitchFamily="34" charset="-128"/>
                <a:ea typeface="Meiryo UI" panose="020B0604030504040204" pitchFamily="34" charset="-128"/>
              </a:endParaRPr>
            </a:p>
            <a:p>
              <a:pPr marL="139303" indent="-139303">
                <a:buFont typeface="Arial" panose="020B0604020202020204" pitchFamily="34" charset="0"/>
                <a:buChar char="•"/>
              </a:pPr>
              <a:r>
                <a:rPr lang="ja-JP" altLang="en-US" sz="975">
                  <a:solidFill>
                    <a:schemeClr val="tx1"/>
                  </a:solidFill>
                  <a:latin typeface="Meiryo UI" panose="020B0604030504040204" pitchFamily="34" charset="-128"/>
                  <a:ea typeface="Meiryo UI" panose="020B0604030504040204" pitchFamily="34" charset="-128"/>
                </a:rPr>
                <a:t>中小事業社員</a:t>
              </a:r>
              <a:endParaRPr lang="en-US" altLang="ja-JP" sz="975" dirty="0">
                <a:solidFill>
                  <a:schemeClr val="tx1"/>
                </a:solidFill>
                <a:latin typeface="Meiryo UI" panose="020B0604030504040204" pitchFamily="34" charset="-128"/>
                <a:ea typeface="Meiryo UI" panose="020B0604030504040204" pitchFamily="34" charset="-128"/>
              </a:endParaRPr>
            </a:p>
            <a:p>
              <a:pPr marL="139303" indent="-139303">
                <a:buFont typeface="Arial" panose="020B0604020202020204" pitchFamily="34" charset="0"/>
                <a:buChar char="•"/>
              </a:pPr>
              <a:r>
                <a:rPr lang="ja-JP" altLang="en-US" sz="975">
                  <a:solidFill>
                    <a:schemeClr val="tx1"/>
                  </a:solidFill>
                  <a:latin typeface="Meiryo UI" panose="020B0604030504040204" pitchFamily="34" charset="-128"/>
                  <a:ea typeface="Meiryo UI" panose="020B0604030504040204" pitchFamily="34" charset="-128"/>
                </a:rPr>
                <a:t>中小事業者</a:t>
              </a:r>
            </a:p>
          </p:txBody>
        </p:sp>
        <p:sp>
          <p:nvSpPr>
            <p:cNvPr id="11" name="角丸四角形 5">
              <a:extLst>
                <a:ext uri="{FF2B5EF4-FFF2-40B4-BE49-F238E27FC236}">
                  <a16:creationId xmlns:a16="http://schemas.microsoft.com/office/drawing/2014/main" id="{6C3B0E39-E1BD-4B96-AD0B-74C0AF105F72}"/>
                </a:ext>
              </a:extLst>
            </p:cNvPr>
            <p:cNvSpPr/>
            <p:nvPr/>
          </p:nvSpPr>
          <p:spPr>
            <a:xfrm>
              <a:off x="6635014" y="2425674"/>
              <a:ext cx="1767000" cy="194240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00">
                  <a:solidFill>
                    <a:schemeClr val="tx1"/>
                  </a:solidFill>
                  <a:latin typeface="Meiryo UI" panose="020B0604030504040204" pitchFamily="34" charset="-128"/>
                  <a:ea typeface="Meiryo UI" panose="020B0604030504040204" pitchFamily="34" charset="-128"/>
                </a:rPr>
                <a:t>申請先</a:t>
              </a:r>
              <a:endParaRPr lang="en-US" altLang="ja-JP" sz="1300" dirty="0">
                <a:solidFill>
                  <a:schemeClr val="tx1"/>
                </a:solidFill>
                <a:latin typeface="Meiryo UI" panose="020B0604030504040204" pitchFamily="34" charset="-128"/>
                <a:ea typeface="Meiryo UI" panose="020B0604030504040204" pitchFamily="34" charset="-128"/>
              </a:endParaRPr>
            </a:p>
            <a:p>
              <a:pPr algn="ctr"/>
              <a:r>
                <a:rPr lang="en-US" altLang="ja-JP" sz="1300" dirty="0">
                  <a:solidFill>
                    <a:schemeClr val="tx1"/>
                  </a:solidFill>
                  <a:latin typeface="Meiryo UI" panose="020B0604030504040204" pitchFamily="34" charset="-128"/>
                  <a:ea typeface="Meiryo UI" panose="020B0604030504040204" pitchFamily="34" charset="-128"/>
                </a:rPr>
                <a:t>(Verifier)</a:t>
              </a:r>
            </a:p>
            <a:p>
              <a:pPr algn="ctr"/>
              <a:endParaRPr lang="en-US" altLang="ja-JP" sz="1300" dirty="0">
                <a:solidFill>
                  <a:schemeClr val="tx1"/>
                </a:solidFill>
                <a:latin typeface="Meiryo UI" panose="020B0604030504040204" pitchFamily="34" charset="-128"/>
                <a:ea typeface="Meiryo UI" panose="020B0604030504040204" pitchFamily="34" charset="-128"/>
              </a:endParaRPr>
            </a:p>
            <a:p>
              <a:pPr marL="139303" indent="-139303">
                <a:buFont typeface="Arial" panose="020B0604020202020204" pitchFamily="34" charset="0"/>
                <a:buChar char="•"/>
              </a:pPr>
              <a:r>
                <a:rPr lang="ja-JP" altLang="en-US" sz="975">
                  <a:solidFill>
                    <a:schemeClr val="tx1"/>
                  </a:solidFill>
                  <a:latin typeface="Meiryo UI" panose="020B0604030504040204" pitchFamily="34" charset="-128"/>
                  <a:ea typeface="Meiryo UI" panose="020B0604030504040204" pitchFamily="34" charset="-128"/>
                </a:rPr>
                <a:t>所管税務署</a:t>
              </a:r>
            </a:p>
          </p:txBody>
        </p:sp>
        <p:sp>
          <p:nvSpPr>
            <p:cNvPr id="13" name="角丸四角形 6">
              <a:extLst>
                <a:ext uri="{FF2B5EF4-FFF2-40B4-BE49-F238E27FC236}">
                  <a16:creationId xmlns:a16="http://schemas.microsoft.com/office/drawing/2014/main" id="{F7739903-FC5F-9BEA-F12A-C61ADB0E5DFB}"/>
                </a:ext>
              </a:extLst>
            </p:cNvPr>
            <p:cNvSpPr/>
            <p:nvPr/>
          </p:nvSpPr>
          <p:spPr>
            <a:xfrm>
              <a:off x="1162134" y="5008515"/>
              <a:ext cx="7239872" cy="70568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63">
                  <a:solidFill>
                    <a:schemeClr val="tx1"/>
                  </a:solidFill>
                </a:rPr>
                <a:t>公開鍵基盤</a:t>
              </a:r>
            </a:p>
          </p:txBody>
        </p:sp>
        <p:cxnSp>
          <p:nvCxnSpPr>
            <p:cNvPr id="15" name="直線矢印コネクタ 14">
              <a:extLst>
                <a:ext uri="{FF2B5EF4-FFF2-40B4-BE49-F238E27FC236}">
                  <a16:creationId xmlns:a16="http://schemas.microsoft.com/office/drawing/2014/main" id="{0BCC964E-57EE-C032-6C97-16510093A4AC}"/>
                </a:ext>
              </a:extLst>
            </p:cNvPr>
            <p:cNvCxnSpPr>
              <a:cxnSpLocks/>
            </p:cNvCxnSpPr>
            <p:nvPr/>
          </p:nvCxnSpPr>
          <p:spPr>
            <a:xfrm>
              <a:off x="2929134" y="3461646"/>
              <a:ext cx="102066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2998049B-2376-0397-3DAA-ADDF04C0450B}"/>
                </a:ext>
              </a:extLst>
            </p:cNvPr>
            <p:cNvCxnSpPr>
              <a:cxnSpLocks/>
            </p:cNvCxnSpPr>
            <p:nvPr/>
          </p:nvCxnSpPr>
          <p:spPr>
            <a:xfrm>
              <a:off x="5716802" y="3184386"/>
              <a:ext cx="918213"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02E6984-3AB7-69EB-F304-78B482164444}"/>
                </a:ext>
              </a:extLst>
            </p:cNvPr>
            <p:cNvCxnSpPr>
              <a:cxnSpLocks/>
            </p:cNvCxnSpPr>
            <p:nvPr/>
          </p:nvCxnSpPr>
          <p:spPr>
            <a:xfrm flipH="1">
              <a:off x="2929134" y="3184386"/>
              <a:ext cx="102066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492AE0CB-42FF-59AF-DECD-16C184038FC0}"/>
                </a:ext>
              </a:extLst>
            </p:cNvPr>
            <p:cNvSpPr txBox="1"/>
            <p:nvPr/>
          </p:nvSpPr>
          <p:spPr>
            <a:xfrm>
              <a:off x="3059644" y="2747940"/>
              <a:ext cx="759646" cy="399319"/>
            </a:xfrm>
            <a:prstGeom prst="rect">
              <a:avLst/>
            </a:prstGeom>
            <a:noFill/>
          </p:spPr>
          <p:txBody>
            <a:bodyPr wrap="square" rtlCol="0">
              <a:spAutoFit/>
            </a:bodyPr>
            <a:lstStyle/>
            <a:p>
              <a:pPr algn="ctr"/>
              <a:r>
                <a:rPr lang="ja-JP" altLang="en-US" sz="853">
                  <a:latin typeface="Meiryo UI" panose="020B0604030504040204" pitchFamily="34" charset="-128"/>
                  <a:ea typeface="Meiryo UI" panose="020B0604030504040204" pitchFamily="34" charset="-128"/>
                </a:rPr>
                <a:t>証明書の</a:t>
              </a:r>
              <a:endParaRPr lang="en-US" altLang="ja-JP" sz="853" dirty="0">
                <a:latin typeface="Meiryo UI" panose="020B0604030504040204" pitchFamily="34" charset="-128"/>
                <a:ea typeface="Meiryo UI" panose="020B0604030504040204" pitchFamily="34" charset="-128"/>
              </a:endParaRPr>
            </a:p>
            <a:p>
              <a:pPr algn="ctr"/>
              <a:r>
                <a:rPr lang="ja-JP" altLang="en-US" sz="853">
                  <a:latin typeface="Meiryo UI" panose="020B0604030504040204" pitchFamily="34" charset="-128"/>
                  <a:ea typeface="Meiryo UI" panose="020B0604030504040204" pitchFamily="34" charset="-128"/>
                </a:rPr>
                <a:t>発行依頼</a:t>
              </a:r>
            </a:p>
          </p:txBody>
        </p:sp>
        <p:sp>
          <p:nvSpPr>
            <p:cNvPr id="23" name="テキスト ボックス 22">
              <a:extLst>
                <a:ext uri="{FF2B5EF4-FFF2-40B4-BE49-F238E27FC236}">
                  <a16:creationId xmlns:a16="http://schemas.microsoft.com/office/drawing/2014/main" id="{7BCE3C7B-2159-879A-4666-ABDF7D4061B9}"/>
                </a:ext>
              </a:extLst>
            </p:cNvPr>
            <p:cNvSpPr txBox="1"/>
            <p:nvPr/>
          </p:nvSpPr>
          <p:spPr>
            <a:xfrm>
              <a:off x="2981203" y="3541820"/>
              <a:ext cx="916528" cy="251613"/>
            </a:xfrm>
            <a:prstGeom prst="rect">
              <a:avLst/>
            </a:prstGeom>
            <a:noFill/>
          </p:spPr>
          <p:txBody>
            <a:bodyPr wrap="square" rtlCol="0">
              <a:spAutoFit/>
            </a:bodyPr>
            <a:lstStyle/>
            <a:p>
              <a:pPr algn="ctr"/>
              <a:r>
                <a:rPr lang="ja-JP" altLang="en-US" sz="853">
                  <a:latin typeface="Meiryo UI" panose="020B0604030504040204" pitchFamily="34" charset="-128"/>
                  <a:ea typeface="Meiryo UI" panose="020B0604030504040204" pitchFamily="34" charset="-128"/>
                </a:rPr>
                <a:t>証明書の発行</a:t>
              </a:r>
            </a:p>
          </p:txBody>
        </p:sp>
        <p:sp>
          <p:nvSpPr>
            <p:cNvPr id="25" name="テキスト ボックス 24">
              <a:extLst>
                <a:ext uri="{FF2B5EF4-FFF2-40B4-BE49-F238E27FC236}">
                  <a16:creationId xmlns:a16="http://schemas.microsoft.com/office/drawing/2014/main" id="{47292151-ACA9-1D2C-2518-5651A0D63EB2}"/>
                </a:ext>
              </a:extLst>
            </p:cNvPr>
            <p:cNvSpPr txBox="1"/>
            <p:nvPr/>
          </p:nvSpPr>
          <p:spPr>
            <a:xfrm>
              <a:off x="5739128" y="2876223"/>
              <a:ext cx="873558" cy="251613"/>
            </a:xfrm>
            <a:prstGeom prst="rect">
              <a:avLst/>
            </a:prstGeom>
            <a:noFill/>
          </p:spPr>
          <p:txBody>
            <a:bodyPr wrap="square" rtlCol="0">
              <a:spAutoFit/>
            </a:bodyPr>
            <a:lstStyle/>
            <a:p>
              <a:pPr algn="ctr"/>
              <a:r>
                <a:rPr lang="ja-JP" altLang="en-US" sz="853">
                  <a:latin typeface="Meiryo UI" panose="020B0604030504040204" pitchFamily="34" charset="-128"/>
                  <a:ea typeface="Meiryo UI" panose="020B0604030504040204" pitchFamily="34" charset="-128"/>
                </a:rPr>
                <a:t>申請の実施</a:t>
              </a:r>
            </a:p>
          </p:txBody>
        </p:sp>
        <p:cxnSp>
          <p:nvCxnSpPr>
            <p:cNvPr id="27" name="直線矢印コネクタ 26">
              <a:extLst>
                <a:ext uri="{FF2B5EF4-FFF2-40B4-BE49-F238E27FC236}">
                  <a16:creationId xmlns:a16="http://schemas.microsoft.com/office/drawing/2014/main" id="{39480185-820D-BB82-8D02-8BAE3C395437}"/>
                </a:ext>
              </a:extLst>
            </p:cNvPr>
            <p:cNvCxnSpPr>
              <a:cxnSpLocks/>
            </p:cNvCxnSpPr>
            <p:nvPr/>
          </p:nvCxnSpPr>
          <p:spPr>
            <a:xfrm flipV="1">
              <a:off x="7518515" y="4368073"/>
              <a:ext cx="0" cy="64044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0E18E196-5859-8DB7-CDEB-64CFA81ED8C3}"/>
                </a:ext>
              </a:extLst>
            </p:cNvPr>
            <p:cNvSpPr txBox="1"/>
            <p:nvPr/>
          </p:nvSpPr>
          <p:spPr>
            <a:xfrm>
              <a:off x="7561618" y="4535755"/>
              <a:ext cx="759646" cy="399319"/>
            </a:xfrm>
            <a:prstGeom prst="rect">
              <a:avLst/>
            </a:prstGeom>
            <a:noFill/>
          </p:spPr>
          <p:txBody>
            <a:bodyPr wrap="square" rtlCol="0">
              <a:spAutoFit/>
            </a:bodyPr>
            <a:lstStyle/>
            <a:p>
              <a:r>
                <a:rPr lang="en-US" altLang="ja-JP" sz="853" dirty="0">
                  <a:latin typeface="Meiryo UI" panose="020B0604030504040204" pitchFamily="34" charset="-128"/>
                  <a:ea typeface="Meiryo UI" panose="020B0604030504040204" pitchFamily="34" charset="-128"/>
                </a:rPr>
                <a:t>DID</a:t>
              </a:r>
              <a:r>
                <a:rPr lang="ja-JP" altLang="en-US" sz="853">
                  <a:latin typeface="Meiryo UI" panose="020B0604030504040204" pitchFamily="34" charset="-128"/>
                  <a:ea typeface="Meiryo UI" panose="020B0604030504040204" pitchFamily="34" charset="-128"/>
                </a:rPr>
                <a:t>の読み取り・検証</a:t>
              </a:r>
            </a:p>
          </p:txBody>
        </p:sp>
        <p:cxnSp>
          <p:nvCxnSpPr>
            <p:cNvPr id="31" name="直線矢印コネクタ 30">
              <a:extLst>
                <a:ext uri="{FF2B5EF4-FFF2-40B4-BE49-F238E27FC236}">
                  <a16:creationId xmlns:a16="http://schemas.microsoft.com/office/drawing/2014/main" id="{440EB18F-F958-2CD2-350C-150ECBBB9A0A}"/>
                </a:ext>
              </a:extLst>
            </p:cNvPr>
            <p:cNvCxnSpPr>
              <a:cxnSpLocks/>
            </p:cNvCxnSpPr>
            <p:nvPr/>
          </p:nvCxnSpPr>
          <p:spPr>
            <a:xfrm flipV="1">
              <a:off x="4833302" y="4358202"/>
              <a:ext cx="0" cy="64044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4BAC9CF7-27B6-0BCE-990A-5A86E88FCA75}"/>
                </a:ext>
              </a:extLst>
            </p:cNvPr>
            <p:cNvCxnSpPr>
              <a:cxnSpLocks/>
            </p:cNvCxnSpPr>
            <p:nvPr/>
          </p:nvCxnSpPr>
          <p:spPr>
            <a:xfrm>
              <a:off x="1810000" y="4368073"/>
              <a:ext cx="0" cy="64044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F63AD29F-CDC2-C2D2-4447-649A7AED217B}"/>
                </a:ext>
              </a:extLst>
            </p:cNvPr>
            <p:cNvSpPr txBox="1"/>
            <p:nvPr/>
          </p:nvSpPr>
          <p:spPr>
            <a:xfrm>
              <a:off x="1159654" y="4546525"/>
              <a:ext cx="759646" cy="399319"/>
            </a:xfrm>
            <a:prstGeom prst="rect">
              <a:avLst/>
            </a:prstGeom>
            <a:noFill/>
          </p:spPr>
          <p:txBody>
            <a:bodyPr wrap="square" rtlCol="0">
              <a:spAutoFit/>
            </a:bodyPr>
            <a:lstStyle/>
            <a:p>
              <a:r>
                <a:rPr lang="en-US" altLang="ja-JP" sz="853" dirty="0">
                  <a:latin typeface="Meiryo UI" panose="020B0604030504040204" pitchFamily="34" charset="-128"/>
                  <a:ea typeface="Meiryo UI" panose="020B0604030504040204" pitchFamily="34" charset="-128"/>
                </a:rPr>
                <a:t>DID</a:t>
              </a:r>
              <a:r>
                <a:rPr lang="ja-JP" altLang="en-US" sz="853">
                  <a:latin typeface="Meiryo UI" panose="020B0604030504040204" pitchFamily="34" charset="-128"/>
                  <a:ea typeface="Meiryo UI" panose="020B0604030504040204" pitchFamily="34" charset="-128"/>
                </a:rPr>
                <a:t>の書き込み</a:t>
              </a:r>
            </a:p>
          </p:txBody>
        </p:sp>
        <p:sp>
          <p:nvSpPr>
            <p:cNvPr id="37" name="テキスト ボックス 36">
              <a:extLst>
                <a:ext uri="{FF2B5EF4-FFF2-40B4-BE49-F238E27FC236}">
                  <a16:creationId xmlns:a16="http://schemas.microsoft.com/office/drawing/2014/main" id="{CFB831A9-025B-832E-7B19-F04913969AA9}"/>
                </a:ext>
              </a:extLst>
            </p:cNvPr>
            <p:cNvSpPr txBox="1"/>
            <p:nvPr/>
          </p:nvSpPr>
          <p:spPr>
            <a:xfrm>
              <a:off x="4905928" y="4564990"/>
              <a:ext cx="759646" cy="399319"/>
            </a:xfrm>
            <a:prstGeom prst="rect">
              <a:avLst/>
            </a:prstGeom>
            <a:noFill/>
          </p:spPr>
          <p:txBody>
            <a:bodyPr wrap="square" rtlCol="0">
              <a:spAutoFit/>
            </a:bodyPr>
            <a:lstStyle/>
            <a:p>
              <a:r>
                <a:rPr lang="en-US" altLang="ja-JP" sz="853" dirty="0">
                  <a:latin typeface="Meiryo UI" panose="020B0604030504040204" pitchFamily="34" charset="-128"/>
                  <a:ea typeface="Meiryo UI" panose="020B0604030504040204" pitchFamily="34" charset="-128"/>
                </a:rPr>
                <a:t>DID</a:t>
              </a:r>
              <a:r>
                <a:rPr lang="ja-JP" altLang="en-US" sz="853">
                  <a:latin typeface="Meiryo UI" panose="020B0604030504040204" pitchFamily="34" charset="-128"/>
                  <a:ea typeface="Meiryo UI" panose="020B0604030504040204" pitchFamily="34" charset="-128"/>
                </a:rPr>
                <a:t>の読み取り・検証</a:t>
              </a:r>
            </a:p>
          </p:txBody>
        </p:sp>
        <p:sp>
          <p:nvSpPr>
            <p:cNvPr id="39" name="角丸四角形 30">
              <a:extLst>
                <a:ext uri="{FF2B5EF4-FFF2-40B4-BE49-F238E27FC236}">
                  <a16:creationId xmlns:a16="http://schemas.microsoft.com/office/drawing/2014/main" id="{CDF8DBD9-B645-F4E4-B052-12C6867BE252}"/>
                </a:ext>
              </a:extLst>
            </p:cNvPr>
            <p:cNvSpPr/>
            <p:nvPr/>
          </p:nvSpPr>
          <p:spPr>
            <a:xfrm>
              <a:off x="5304036" y="3841738"/>
              <a:ext cx="701845" cy="712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75" dirty="0">
                  <a:latin typeface="Meiryo UI" panose="020B0604030504040204" pitchFamily="34" charset="-128"/>
                  <a:ea typeface="Meiryo UI" panose="020B0604030504040204" pitchFamily="34" charset="-128"/>
                </a:rPr>
                <a:t>Wallet</a:t>
              </a:r>
              <a:endParaRPr lang="ja-JP" altLang="en-US" sz="975">
                <a:latin typeface="Meiryo UI" panose="020B0604030504040204" pitchFamily="34" charset="-128"/>
                <a:ea typeface="Meiryo UI" panose="020B0604030504040204" pitchFamily="34" charset="-128"/>
              </a:endParaRPr>
            </a:p>
          </p:txBody>
        </p:sp>
        <p:cxnSp>
          <p:nvCxnSpPr>
            <p:cNvPr id="43" name="直線矢印コネクタ 42">
              <a:extLst>
                <a:ext uri="{FF2B5EF4-FFF2-40B4-BE49-F238E27FC236}">
                  <a16:creationId xmlns:a16="http://schemas.microsoft.com/office/drawing/2014/main" id="{C0F351BD-02F4-AEF1-2F4C-5B5732D56520}"/>
                </a:ext>
              </a:extLst>
            </p:cNvPr>
            <p:cNvCxnSpPr>
              <a:cxnSpLocks/>
            </p:cNvCxnSpPr>
            <p:nvPr/>
          </p:nvCxnSpPr>
          <p:spPr>
            <a:xfrm>
              <a:off x="7256673" y="4368072"/>
              <a:ext cx="0" cy="64044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CC34B579-4BBB-FBF9-5E9F-7E2FC44F0857}"/>
                </a:ext>
              </a:extLst>
            </p:cNvPr>
            <p:cNvSpPr txBox="1"/>
            <p:nvPr/>
          </p:nvSpPr>
          <p:spPr>
            <a:xfrm>
              <a:off x="6615753" y="4537104"/>
              <a:ext cx="759646" cy="399319"/>
            </a:xfrm>
            <a:prstGeom prst="rect">
              <a:avLst/>
            </a:prstGeom>
            <a:noFill/>
          </p:spPr>
          <p:txBody>
            <a:bodyPr wrap="square" rtlCol="0">
              <a:spAutoFit/>
            </a:bodyPr>
            <a:lstStyle/>
            <a:p>
              <a:r>
                <a:rPr lang="en-US" altLang="ja-JP" sz="853" dirty="0">
                  <a:latin typeface="Meiryo UI" panose="020B0604030504040204" pitchFamily="34" charset="-128"/>
                  <a:ea typeface="Meiryo UI" panose="020B0604030504040204" pitchFamily="34" charset="-128"/>
                </a:rPr>
                <a:t>DID</a:t>
              </a:r>
              <a:r>
                <a:rPr lang="ja-JP" altLang="en-US" sz="853">
                  <a:latin typeface="Meiryo UI" panose="020B0604030504040204" pitchFamily="34" charset="-128"/>
                  <a:ea typeface="Meiryo UI" panose="020B0604030504040204" pitchFamily="34" charset="-128"/>
                </a:rPr>
                <a:t>の書き込み</a:t>
              </a:r>
            </a:p>
          </p:txBody>
        </p:sp>
        <p:sp>
          <p:nvSpPr>
            <p:cNvPr id="45" name="テキスト ボックス 44">
              <a:extLst>
                <a:ext uri="{FF2B5EF4-FFF2-40B4-BE49-F238E27FC236}">
                  <a16:creationId xmlns:a16="http://schemas.microsoft.com/office/drawing/2014/main" id="{40B2BE4F-2D68-AA84-19AB-3FEE10B6D87C}"/>
                </a:ext>
              </a:extLst>
            </p:cNvPr>
            <p:cNvSpPr txBox="1"/>
            <p:nvPr/>
          </p:nvSpPr>
          <p:spPr>
            <a:xfrm>
              <a:off x="2175566" y="4564015"/>
              <a:ext cx="759646" cy="399319"/>
            </a:xfrm>
            <a:prstGeom prst="rect">
              <a:avLst/>
            </a:prstGeom>
            <a:noFill/>
          </p:spPr>
          <p:txBody>
            <a:bodyPr wrap="square" rtlCol="0">
              <a:spAutoFit/>
            </a:bodyPr>
            <a:lstStyle/>
            <a:p>
              <a:r>
                <a:rPr lang="en-US" altLang="ja-JP" sz="853" dirty="0">
                  <a:latin typeface="Meiryo UI" panose="020B0604030504040204" pitchFamily="34" charset="-128"/>
                  <a:ea typeface="Meiryo UI" panose="020B0604030504040204" pitchFamily="34" charset="-128"/>
                </a:rPr>
                <a:t>DID</a:t>
              </a:r>
              <a:r>
                <a:rPr lang="ja-JP" altLang="en-US" sz="853">
                  <a:latin typeface="Meiryo UI" panose="020B0604030504040204" pitchFamily="34" charset="-128"/>
                  <a:ea typeface="Meiryo UI" panose="020B0604030504040204" pitchFamily="34" charset="-128"/>
                </a:rPr>
                <a:t>の読み取り・検証</a:t>
              </a:r>
            </a:p>
          </p:txBody>
        </p:sp>
        <p:cxnSp>
          <p:nvCxnSpPr>
            <p:cNvPr id="46" name="直線矢印コネクタ 45">
              <a:extLst>
                <a:ext uri="{FF2B5EF4-FFF2-40B4-BE49-F238E27FC236}">
                  <a16:creationId xmlns:a16="http://schemas.microsoft.com/office/drawing/2014/main" id="{E629843D-6CA5-EA2E-25C7-5F687AF82355}"/>
                </a:ext>
              </a:extLst>
            </p:cNvPr>
            <p:cNvCxnSpPr>
              <a:cxnSpLocks/>
            </p:cNvCxnSpPr>
            <p:nvPr/>
          </p:nvCxnSpPr>
          <p:spPr>
            <a:xfrm flipV="1">
              <a:off x="2160892" y="4358652"/>
              <a:ext cx="0" cy="64044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D3935233-FB77-C54E-8866-04E7D8E5B458}"/>
                </a:ext>
              </a:extLst>
            </p:cNvPr>
            <p:cNvSpPr txBox="1"/>
            <p:nvPr/>
          </p:nvSpPr>
          <p:spPr>
            <a:xfrm>
              <a:off x="3901752" y="4565365"/>
              <a:ext cx="759646" cy="399319"/>
            </a:xfrm>
            <a:prstGeom prst="rect">
              <a:avLst/>
            </a:prstGeom>
            <a:noFill/>
          </p:spPr>
          <p:txBody>
            <a:bodyPr wrap="square" rtlCol="0">
              <a:spAutoFit/>
            </a:bodyPr>
            <a:lstStyle/>
            <a:p>
              <a:r>
                <a:rPr lang="en-US" altLang="ja-JP" sz="853" dirty="0">
                  <a:latin typeface="Meiryo UI" panose="020B0604030504040204" pitchFamily="34" charset="-128"/>
                  <a:ea typeface="Meiryo UI" panose="020B0604030504040204" pitchFamily="34" charset="-128"/>
                </a:rPr>
                <a:t>DID</a:t>
              </a:r>
              <a:r>
                <a:rPr lang="ja-JP" altLang="en-US" sz="853">
                  <a:latin typeface="Meiryo UI" panose="020B0604030504040204" pitchFamily="34" charset="-128"/>
                  <a:ea typeface="Meiryo UI" panose="020B0604030504040204" pitchFamily="34" charset="-128"/>
                </a:rPr>
                <a:t>の書き込み</a:t>
              </a:r>
            </a:p>
          </p:txBody>
        </p:sp>
        <p:cxnSp>
          <p:nvCxnSpPr>
            <p:cNvPr id="48" name="直線矢印コネクタ 47">
              <a:extLst>
                <a:ext uri="{FF2B5EF4-FFF2-40B4-BE49-F238E27FC236}">
                  <a16:creationId xmlns:a16="http://schemas.microsoft.com/office/drawing/2014/main" id="{F09A6678-1880-1940-D121-9DA4963112AE}"/>
                </a:ext>
              </a:extLst>
            </p:cNvPr>
            <p:cNvCxnSpPr>
              <a:cxnSpLocks/>
            </p:cNvCxnSpPr>
            <p:nvPr/>
          </p:nvCxnSpPr>
          <p:spPr>
            <a:xfrm>
              <a:off x="4561159" y="4368072"/>
              <a:ext cx="0" cy="64044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sp>
        <p:nvSpPr>
          <p:cNvPr id="4" name="テキスト ボックス 3">
            <a:extLst>
              <a:ext uri="{FF2B5EF4-FFF2-40B4-BE49-F238E27FC236}">
                <a16:creationId xmlns:a16="http://schemas.microsoft.com/office/drawing/2014/main" id="{1C1EC800-1CA7-8674-777C-6DB43E9D47D1}"/>
              </a:ext>
            </a:extLst>
          </p:cNvPr>
          <p:cNvSpPr txBox="1"/>
          <p:nvPr/>
        </p:nvSpPr>
        <p:spPr>
          <a:xfrm>
            <a:off x="669494" y="1223485"/>
            <a:ext cx="7983807" cy="584775"/>
          </a:xfrm>
          <a:prstGeom prst="rect">
            <a:avLst/>
          </a:prstGeom>
          <a:noFill/>
        </p:spPr>
        <p:txBody>
          <a:bodyPr wrap="square">
            <a:spAutoFit/>
          </a:bodyPr>
          <a:lstStyle/>
          <a:p>
            <a:r>
              <a:rPr lang="ja-JP" altLang="en-US" sz="1600" dirty="0"/>
              <a:t>本実証プロジェクトにおけるデータフロー図を以下に示す。</a:t>
            </a:r>
          </a:p>
          <a:p>
            <a:r>
              <a:rPr lang="ja-JP" altLang="en-US" sz="1600" dirty="0"/>
              <a:t>なお、中心的なステークホルダーである中小事業者を中心とした図として記載している。</a:t>
            </a:r>
          </a:p>
        </p:txBody>
      </p:sp>
    </p:spTree>
    <p:extLst>
      <p:ext uri="{BB962C8B-B14F-4D97-AF65-F5344CB8AC3E}">
        <p14:creationId xmlns:p14="http://schemas.microsoft.com/office/powerpoint/2010/main" val="4266702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3.2	</a:t>
            </a:r>
            <a:r>
              <a:rPr lang="ja-JP" altLang="en-US" sz="2000" dirty="0">
                <a:latin typeface="Meiryo UI" panose="020B0604030504040204" pitchFamily="34" charset="-128"/>
                <a:ea typeface="Meiryo UI" panose="020B0604030504040204" pitchFamily="34" charset="-128"/>
              </a:rPr>
              <a:t>検証できる領域を拡大する仕組み（</a:t>
            </a:r>
            <a:r>
              <a:rPr lang="en-US" altLang="ja-JP" sz="2000" dirty="0">
                <a:latin typeface="Meiryo UI" panose="020B0604030504040204" pitchFamily="34" charset="-128"/>
                <a:ea typeface="Meiryo UI" panose="020B0604030504040204" pitchFamily="34" charset="-128"/>
              </a:rPr>
              <a:t>1/3</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74" name="正方形/長方形 73"/>
          <p:cNvSpPr/>
          <p:nvPr/>
        </p:nvSpPr>
        <p:spPr>
          <a:xfrm>
            <a:off x="331490" y="782200"/>
            <a:ext cx="8905275" cy="317730"/>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600" b="1" dirty="0">
                <a:solidFill>
                  <a:schemeClr val="bg1"/>
                </a:solidFill>
              </a:rPr>
              <a:t>データスキーム図</a:t>
            </a:r>
          </a:p>
        </p:txBody>
      </p:sp>
      <p:pic>
        <p:nvPicPr>
          <p:cNvPr id="3" name="図 2">
            <a:extLst>
              <a:ext uri="{FF2B5EF4-FFF2-40B4-BE49-F238E27FC236}">
                <a16:creationId xmlns:a16="http://schemas.microsoft.com/office/drawing/2014/main" id="{2D619DE7-4EEE-44F1-A12A-6D8AAA64D9C3}"/>
              </a:ext>
            </a:extLst>
          </p:cNvPr>
          <p:cNvPicPr>
            <a:picLocks noChangeAspect="1"/>
          </p:cNvPicPr>
          <p:nvPr/>
        </p:nvPicPr>
        <p:blipFill>
          <a:blip r:embed="rId2"/>
          <a:stretch>
            <a:fillRect/>
          </a:stretch>
        </p:blipFill>
        <p:spPr>
          <a:xfrm>
            <a:off x="669235" y="1377443"/>
            <a:ext cx="8567530" cy="5251538"/>
          </a:xfrm>
          <a:prstGeom prst="rect">
            <a:avLst/>
          </a:prstGeom>
        </p:spPr>
      </p:pic>
    </p:spTree>
    <p:extLst>
      <p:ext uri="{BB962C8B-B14F-4D97-AF65-F5344CB8AC3E}">
        <p14:creationId xmlns:p14="http://schemas.microsoft.com/office/powerpoint/2010/main" val="3067346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3.2	</a:t>
            </a:r>
            <a:r>
              <a:rPr lang="ja-JP" altLang="en-US" sz="2000" dirty="0">
                <a:latin typeface="Meiryo UI" panose="020B0604030504040204" pitchFamily="34" charset="-128"/>
                <a:ea typeface="Meiryo UI" panose="020B0604030504040204" pitchFamily="34" charset="-128"/>
              </a:rPr>
              <a:t>検証できる領域を拡大する仕組み（</a:t>
            </a:r>
            <a:r>
              <a:rPr lang="en-US" altLang="ja-JP" sz="2000" dirty="0">
                <a:latin typeface="Meiryo UI" panose="020B0604030504040204" pitchFamily="34" charset="-128"/>
                <a:ea typeface="Meiryo UI" panose="020B0604030504040204" pitchFamily="34" charset="-128"/>
              </a:rPr>
              <a:t>1/3</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74" name="正方形/長方形 73"/>
          <p:cNvSpPr/>
          <p:nvPr/>
        </p:nvSpPr>
        <p:spPr>
          <a:xfrm>
            <a:off x="331490" y="782200"/>
            <a:ext cx="8905275" cy="317730"/>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600" b="1" dirty="0">
                <a:solidFill>
                  <a:schemeClr val="bg1"/>
                </a:solidFill>
              </a:rPr>
              <a:t>データへのアクセス</a:t>
            </a:r>
          </a:p>
        </p:txBody>
      </p:sp>
      <p:sp>
        <p:nvSpPr>
          <p:cNvPr id="16" name="テキスト ボックス 15">
            <a:extLst>
              <a:ext uri="{FF2B5EF4-FFF2-40B4-BE49-F238E27FC236}">
                <a16:creationId xmlns:a16="http://schemas.microsoft.com/office/drawing/2014/main" id="{DA788779-B0F3-44AB-B1AC-B3E4839710B5}"/>
              </a:ext>
            </a:extLst>
          </p:cNvPr>
          <p:cNvSpPr txBox="1"/>
          <p:nvPr/>
        </p:nvSpPr>
        <p:spPr>
          <a:xfrm>
            <a:off x="688471" y="1533014"/>
            <a:ext cx="8529055" cy="3293209"/>
          </a:xfrm>
          <a:prstGeom prst="rect">
            <a:avLst/>
          </a:prstGeom>
          <a:noFill/>
        </p:spPr>
        <p:txBody>
          <a:bodyPr wrap="square">
            <a:spAutoFit/>
          </a:bodyPr>
          <a:lstStyle/>
          <a:p>
            <a:pPr algn="just"/>
            <a:r>
              <a:rPr lang="en-US" altLang="ja-JP" sz="1600" dirty="0">
                <a:solidFill>
                  <a:srgbClr val="4472C4"/>
                </a:solidFill>
                <a:effectLst/>
                <a:latin typeface="+mj-ea"/>
                <a:ea typeface="+mj-ea"/>
                <a:cs typeface="Century" panose="02040604050505020304" pitchFamily="18" charset="0"/>
              </a:rPr>
              <a:t> </a:t>
            </a:r>
            <a:endParaRPr lang="ja-JP" altLang="ja-JP" sz="1600" dirty="0">
              <a:effectLst/>
              <a:latin typeface="+mj-ea"/>
              <a:ea typeface="+mj-ea"/>
              <a:cs typeface="Century" panose="02040604050505020304" pitchFamily="18" charset="0"/>
            </a:endParaRPr>
          </a:p>
          <a:p>
            <a:pPr marL="342900" lvl="0" indent="-342900" algn="just">
              <a:buFont typeface="+mj-lt"/>
              <a:buAutoNum type="arabicParenBoth"/>
            </a:pPr>
            <a:r>
              <a:rPr lang="ja-JP" altLang="ja-JP" sz="1600" dirty="0">
                <a:solidFill>
                  <a:srgbClr val="000000"/>
                </a:solidFill>
                <a:effectLst/>
                <a:latin typeface="+mj-ea"/>
                <a:ea typeface="+mj-ea"/>
                <a:cs typeface="Century" panose="02040604050505020304" pitchFamily="18" charset="0"/>
              </a:rPr>
              <a:t>中小事業者は全国の</a:t>
            </a:r>
            <a:r>
              <a:rPr lang="en-US" altLang="ja-JP" sz="1600" dirty="0">
                <a:solidFill>
                  <a:srgbClr val="000000"/>
                </a:solidFill>
                <a:effectLst/>
                <a:latin typeface="+mj-ea"/>
                <a:ea typeface="+mj-ea"/>
                <a:cs typeface="Century" panose="02040604050505020304" pitchFamily="18" charset="0"/>
              </a:rPr>
              <a:t> IT </a:t>
            </a:r>
            <a:r>
              <a:rPr lang="ja-JP" altLang="ja-JP" sz="1600" dirty="0">
                <a:solidFill>
                  <a:srgbClr val="000000"/>
                </a:solidFill>
                <a:effectLst/>
                <a:latin typeface="+mj-ea"/>
                <a:ea typeface="+mj-ea"/>
                <a:cs typeface="Century" panose="02040604050505020304" pitchFamily="18" charset="0"/>
              </a:rPr>
              <a:t>企業等の設備メーカー等へ</a:t>
            </a:r>
            <a:r>
              <a:rPr lang="en-US" altLang="ja-JP" sz="1600" dirty="0">
                <a:solidFill>
                  <a:srgbClr val="000000"/>
                </a:solidFill>
                <a:effectLst/>
                <a:latin typeface="+mj-ea"/>
                <a:ea typeface="+mj-ea"/>
                <a:cs typeface="Century" panose="02040604050505020304" pitchFamily="18" charset="0"/>
              </a:rPr>
              <a:t> SW </a:t>
            </a:r>
            <a:r>
              <a:rPr lang="ja-JP" altLang="ja-JP" sz="1600" dirty="0">
                <a:solidFill>
                  <a:srgbClr val="000000"/>
                </a:solidFill>
                <a:effectLst/>
                <a:latin typeface="+mj-ea"/>
                <a:ea typeface="+mj-ea"/>
                <a:cs typeface="Century" panose="02040604050505020304" pitchFamily="18" charset="0"/>
              </a:rPr>
              <a:t>利用</a:t>
            </a:r>
            <a:r>
              <a:rPr lang="en-US" altLang="ja-JP" sz="1600" dirty="0">
                <a:solidFill>
                  <a:srgbClr val="000000"/>
                </a:solidFill>
                <a:effectLst/>
                <a:latin typeface="+mj-ea"/>
                <a:ea typeface="+mj-ea"/>
                <a:cs typeface="Century" panose="02040604050505020304" pitchFamily="18" charset="0"/>
              </a:rPr>
              <a:t> VC </a:t>
            </a:r>
            <a:r>
              <a:rPr lang="ja-JP" altLang="ja-JP" sz="1600" dirty="0">
                <a:solidFill>
                  <a:srgbClr val="000000"/>
                </a:solidFill>
                <a:effectLst/>
                <a:latin typeface="+mj-ea"/>
                <a:ea typeface="+mj-ea"/>
                <a:cs typeface="Century" panose="02040604050505020304" pitchFamily="18" charset="0"/>
              </a:rPr>
              <a:t>の発行を依頼。</a:t>
            </a:r>
            <a:endParaRPr lang="ja-JP" altLang="ja-JP" sz="1600" dirty="0">
              <a:effectLst/>
              <a:latin typeface="+mj-ea"/>
              <a:ea typeface="+mj-ea"/>
              <a:cs typeface="Century" panose="02040604050505020304" pitchFamily="18" charset="0"/>
            </a:endParaRPr>
          </a:p>
          <a:p>
            <a:pPr marL="342900" lvl="0" indent="-342900" algn="just">
              <a:buFont typeface="+mj-lt"/>
              <a:buAutoNum type="arabicParenBoth"/>
            </a:pPr>
            <a:r>
              <a:rPr lang="ja-JP" altLang="ja-JP" sz="1600" dirty="0">
                <a:solidFill>
                  <a:srgbClr val="000000"/>
                </a:solidFill>
                <a:effectLst/>
                <a:latin typeface="+mj-ea"/>
                <a:ea typeface="+mj-ea"/>
                <a:cs typeface="Century" panose="02040604050505020304" pitchFamily="18" charset="0"/>
              </a:rPr>
              <a:t>全国の</a:t>
            </a:r>
            <a:r>
              <a:rPr lang="en-US" altLang="ja-JP" sz="1600" dirty="0">
                <a:solidFill>
                  <a:srgbClr val="000000"/>
                </a:solidFill>
                <a:effectLst/>
                <a:latin typeface="+mj-ea"/>
                <a:ea typeface="+mj-ea"/>
                <a:cs typeface="Century" panose="02040604050505020304" pitchFamily="18" charset="0"/>
              </a:rPr>
              <a:t> IT </a:t>
            </a:r>
            <a:r>
              <a:rPr lang="ja-JP" altLang="ja-JP" sz="1600" dirty="0">
                <a:solidFill>
                  <a:srgbClr val="000000"/>
                </a:solidFill>
                <a:effectLst/>
                <a:latin typeface="+mj-ea"/>
                <a:ea typeface="+mj-ea"/>
                <a:cs typeface="Century" panose="02040604050505020304" pitchFamily="18" charset="0"/>
              </a:rPr>
              <a:t>企業等の設備メーカー等は中小事業者へ</a:t>
            </a:r>
            <a:r>
              <a:rPr lang="en-US" altLang="ja-JP" sz="1600" dirty="0">
                <a:solidFill>
                  <a:srgbClr val="000000"/>
                </a:solidFill>
                <a:effectLst/>
                <a:latin typeface="+mj-ea"/>
                <a:ea typeface="+mj-ea"/>
                <a:cs typeface="Century" panose="02040604050505020304" pitchFamily="18" charset="0"/>
              </a:rPr>
              <a:t> SW </a:t>
            </a:r>
            <a:r>
              <a:rPr lang="ja-JP" altLang="ja-JP" sz="1600" dirty="0">
                <a:solidFill>
                  <a:srgbClr val="000000"/>
                </a:solidFill>
                <a:effectLst/>
                <a:latin typeface="+mj-ea"/>
                <a:ea typeface="+mj-ea"/>
                <a:cs typeface="Century" panose="02040604050505020304" pitchFamily="18" charset="0"/>
              </a:rPr>
              <a:t>利用</a:t>
            </a:r>
            <a:r>
              <a:rPr lang="en-US" altLang="ja-JP" sz="1600" dirty="0">
                <a:solidFill>
                  <a:srgbClr val="000000"/>
                </a:solidFill>
                <a:effectLst/>
                <a:latin typeface="+mj-ea"/>
                <a:ea typeface="+mj-ea"/>
                <a:cs typeface="Century" panose="02040604050505020304" pitchFamily="18" charset="0"/>
              </a:rPr>
              <a:t> VC </a:t>
            </a:r>
            <a:r>
              <a:rPr lang="ja-JP" altLang="ja-JP" sz="1600" dirty="0">
                <a:solidFill>
                  <a:srgbClr val="000000"/>
                </a:solidFill>
                <a:effectLst/>
                <a:latin typeface="+mj-ea"/>
                <a:ea typeface="+mj-ea"/>
                <a:cs typeface="Century" panose="02040604050505020304" pitchFamily="18" charset="0"/>
              </a:rPr>
              <a:t>を発行。中小事業者は法人</a:t>
            </a:r>
            <a:r>
              <a:rPr lang="en-US" altLang="ja-JP" sz="1600" dirty="0">
                <a:solidFill>
                  <a:srgbClr val="000000"/>
                </a:solidFill>
                <a:effectLst/>
                <a:latin typeface="+mj-ea"/>
                <a:ea typeface="+mj-ea"/>
                <a:cs typeface="Century" panose="02040604050505020304" pitchFamily="18" charset="0"/>
              </a:rPr>
              <a:t> Wallet </a:t>
            </a:r>
            <a:r>
              <a:rPr lang="ja-JP" altLang="ja-JP" sz="1600" dirty="0">
                <a:solidFill>
                  <a:srgbClr val="000000"/>
                </a:solidFill>
                <a:effectLst/>
                <a:latin typeface="+mj-ea"/>
                <a:ea typeface="+mj-ea"/>
                <a:cs typeface="Century" panose="02040604050505020304" pitchFamily="18" charset="0"/>
              </a:rPr>
              <a:t>に</a:t>
            </a:r>
            <a:r>
              <a:rPr lang="en-US" altLang="ja-JP" sz="1600" dirty="0">
                <a:solidFill>
                  <a:srgbClr val="000000"/>
                </a:solidFill>
                <a:effectLst/>
                <a:latin typeface="+mj-ea"/>
                <a:ea typeface="+mj-ea"/>
                <a:cs typeface="Century" panose="02040604050505020304" pitchFamily="18" charset="0"/>
              </a:rPr>
              <a:t> SW </a:t>
            </a:r>
            <a:r>
              <a:rPr lang="ja-JP" altLang="ja-JP" sz="1600" dirty="0">
                <a:solidFill>
                  <a:srgbClr val="000000"/>
                </a:solidFill>
                <a:effectLst/>
                <a:latin typeface="+mj-ea"/>
                <a:ea typeface="+mj-ea"/>
                <a:cs typeface="Century" panose="02040604050505020304" pitchFamily="18" charset="0"/>
              </a:rPr>
              <a:t>利用</a:t>
            </a:r>
            <a:r>
              <a:rPr lang="en-US" altLang="ja-JP" sz="1600" dirty="0">
                <a:solidFill>
                  <a:srgbClr val="000000"/>
                </a:solidFill>
                <a:effectLst/>
                <a:latin typeface="+mj-ea"/>
                <a:ea typeface="+mj-ea"/>
                <a:cs typeface="Century" panose="02040604050505020304" pitchFamily="18" charset="0"/>
              </a:rPr>
              <a:t> VC </a:t>
            </a:r>
            <a:r>
              <a:rPr lang="ja-JP" altLang="ja-JP" sz="1600" dirty="0">
                <a:solidFill>
                  <a:srgbClr val="000000"/>
                </a:solidFill>
                <a:effectLst/>
                <a:latin typeface="+mj-ea"/>
                <a:ea typeface="+mj-ea"/>
                <a:cs typeface="Century" panose="02040604050505020304" pitchFamily="18" charset="0"/>
              </a:rPr>
              <a:t>を格納。</a:t>
            </a:r>
            <a:endParaRPr lang="ja-JP" altLang="ja-JP" sz="1600" dirty="0">
              <a:effectLst/>
              <a:latin typeface="+mj-ea"/>
              <a:ea typeface="+mj-ea"/>
              <a:cs typeface="Century" panose="02040604050505020304" pitchFamily="18" charset="0"/>
            </a:endParaRPr>
          </a:p>
          <a:p>
            <a:pPr marL="342900" lvl="0" indent="-342900" algn="just">
              <a:buFont typeface="+mj-lt"/>
              <a:buAutoNum type="arabicParenBoth"/>
            </a:pPr>
            <a:r>
              <a:rPr lang="ja-JP" altLang="ja-JP" sz="1600" dirty="0">
                <a:solidFill>
                  <a:srgbClr val="000000"/>
                </a:solidFill>
                <a:effectLst/>
                <a:latin typeface="+mj-ea"/>
                <a:ea typeface="+mj-ea"/>
                <a:cs typeface="Century" panose="02040604050505020304" pitchFamily="18" charset="0"/>
              </a:rPr>
              <a:t>中小事業者は</a:t>
            </a:r>
            <a:r>
              <a:rPr lang="en-US" altLang="ja-JP" sz="1600" dirty="0">
                <a:solidFill>
                  <a:srgbClr val="000000"/>
                </a:solidFill>
                <a:effectLst/>
                <a:latin typeface="+mj-ea"/>
                <a:ea typeface="+mj-ea"/>
                <a:cs typeface="Century" panose="02040604050505020304" pitchFamily="18" charset="0"/>
              </a:rPr>
              <a:t> JISA </a:t>
            </a:r>
            <a:r>
              <a:rPr lang="ja-JP" altLang="ja-JP" sz="1600" dirty="0">
                <a:solidFill>
                  <a:srgbClr val="000000"/>
                </a:solidFill>
                <a:effectLst/>
                <a:latin typeface="+mj-ea"/>
                <a:ea typeface="+mj-ea"/>
                <a:cs typeface="Century" panose="02040604050505020304" pitchFamily="18" charset="0"/>
              </a:rPr>
              <a:t>等の工業会等へ工業会証明書</a:t>
            </a:r>
            <a:r>
              <a:rPr lang="en-US" altLang="ja-JP" sz="1600" dirty="0">
                <a:solidFill>
                  <a:srgbClr val="000000"/>
                </a:solidFill>
                <a:effectLst/>
                <a:latin typeface="+mj-ea"/>
                <a:ea typeface="+mj-ea"/>
                <a:cs typeface="Century" panose="02040604050505020304" pitchFamily="18" charset="0"/>
              </a:rPr>
              <a:t> VC </a:t>
            </a:r>
            <a:r>
              <a:rPr lang="ja-JP" altLang="ja-JP" sz="1600" dirty="0">
                <a:solidFill>
                  <a:srgbClr val="000000"/>
                </a:solidFill>
                <a:effectLst/>
                <a:latin typeface="+mj-ea"/>
                <a:ea typeface="+mj-ea"/>
                <a:cs typeface="Century" panose="02040604050505020304" pitchFamily="18" charset="0"/>
              </a:rPr>
              <a:t>の発行を依頼。</a:t>
            </a:r>
            <a:endParaRPr lang="ja-JP" altLang="ja-JP" sz="1600" dirty="0">
              <a:effectLst/>
              <a:latin typeface="+mj-ea"/>
              <a:ea typeface="+mj-ea"/>
              <a:cs typeface="Century" panose="02040604050505020304" pitchFamily="18" charset="0"/>
            </a:endParaRPr>
          </a:p>
          <a:p>
            <a:pPr marL="342900" lvl="0" indent="-342900" algn="just">
              <a:buFont typeface="+mj-lt"/>
              <a:buAutoNum type="arabicParenBoth"/>
            </a:pPr>
            <a:r>
              <a:rPr lang="en-US" altLang="ja-JP" sz="1600" dirty="0">
                <a:solidFill>
                  <a:srgbClr val="000000"/>
                </a:solidFill>
                <a:effectLst/>
                <a:latin typeface="+mj-ea"/>
                <a:ea typeface="+mj-ea"/>
                <a:cs typeface="Century" panose="02040604050505020304" pitchFamily="18" charset="0"/>
              </a:rPr>
              <a:t>JISA </a:t>
            </a:r>
            <a:r>
              <a:rPr lang="ja-JP" altLang="ja-JP" sz="1600" dirty="0">
                <a:solidFill>
                  <a:srgbClr val="000000"/>
                </a:solidFill>
                <a:effectLst/>
                <a:latin typeface="+mj-ea"/>
                <a:ea typeface="+mj-ea"/>
                <a:cs typeface="Century" panose="02040604050505020304" pitchFamily="18" charset="0"/>
              </a:rPr>
              <a:t>等の工業会等は中小事業者へ</a:t>
            </a:r>
            <a:r>
              <a:rPr lang="en-US" altLang="ja-JP" sz="1600" dirty="0">
                <a:solidFill>
                  <a:srgbClr val="000000"/>
                </a:solidFill>
                <a:effectLst/>
                <a:latin typeface="+mj-ea"/>
                <a:ea typeface="+mj-ea"/>
                <a:cs typeface="Century" panose="02040604050505020304" pitchFamily="18" charset="0"/>
              </a:rPr>
              <a:t> SW </a:t>
            </a:r>
            <a:r>
              <a:rPr lang="ja-JP" altLang="ja-JP" sz="1600" dirty="0">
                <a:solidFill>
                  <a:srgbClr val="000000"/>
                </a:solidFill>
                <a:effectLst/>
                <a:latin typeface="+mj-ea"/>
                <a:ea typeface="+mj-ea"/>
                <a:cs typeface="Century" panose="02040604050505020304" pitchFamily="18" charset="0"/>
              </a:rPr>
              <a:t>利用</a:t>
            </a:r>
            <a:r>
              <a:rPr lang="en-US" altLang="ja-JP" sz="1600" dirty="0">
                <a:solidFill>
                  <a:srgbClr val="000000"/>
                </a:solidFill>
                <a:effectLst/>
                <a:latin typeface="+mj-ea"/>
                <a:ea typeface="+mj-ea"/>
                <a:cs typeface="Century" panose="02040604050505020304" pitchFamily="18" charset="0"/>
              </a:rPr>
              <a:t> VC </a:t>
            </a:r>
            <a:r>
              <a:rPr lang="ja-JP" altLang="ja-JP" sz="1600" dirty="0">
                <a:solidFill>
                  <a:srgbClr val="000000"/>
                </a:solidFill>
                <a:effectLst/>
                <a:latin typeface="+mj-ea"/>
                <a:ea typeface="+mj-ea"/>
                <a:cs typeface="Century" panose="02040604050505020304" pitchFamily="18" charset="0"/>
              </a:rPr>
              <a:t>の提示および工業会証明書</a:t>
            </a:r>
            <a:r>
              <a:rPr lang="en-US" altLang="ja-JP" sz="1600" dirty="0">
                <a:solidFill>
                  <a:srgbClr val="000000"/>
                </a:solidFill>
                <a:effectLst/>
                <a:latin typeface="+mj-ea"/>
                <a:ea typeface="+mj-ea"/>
                <a:cs typeface="Century" panose="02040604050505020304" pitchFamily="18" charset="0"/>
              </a:rPr>
              <a:t> VC </a:t>
            </a:r>
            <a:r>
              <a:rPr lang="ja-JP" altLang="ja-JP" sz="1600" dirty="0">
                <a:solidFill>
                  <a:srgbClr val="000000"/>
                </a:solidFill>
                <a:effectLst/>
                <a:latin typeface="+mj-ea"/>
                <a:ea typeface="+mj-ea"/>
                <a:cs typeface="Century" panose="02040604050505020304" pitchFamily="18" charset="0"/>
              </a:rPr>
              <a:t>を発行。中小事業者は法人</a:t>
            </a:r>
            <a:r>
              <a:rPr lang="en-US" altLang="ja-JP" sz="1600" dirty="0">
                <a:solidFill>
                  <a:srgbClr val="000000"/>
                </a:solidFill>
                <a:effectLst/>
                <a:latin typeface="+mj-ea"/>
                <a:ea typeface="+mj-ea"/>
                <a:cs typeface="Century" panose="02040604050505020304" pitchFamily="18" charset="0"/>
              </a:rPr>
              <a:t> Wallet </a:t>
            </a:r>
            <a:r>
              <a:rPr lang="ja-JP" altLang="ja-JP" sz="1600" dirty="0">
                <a:solidFill>
                  <a:srgbClr val="000000"/>
                </a:solidFill>
                <a:effectLst/>
                <a:latin typeface="+mj-ea"/>
                <a:ea typeface="+mj-ea"/>
                <a:cs typeface="Century" panose="02040604050505020304" pitchFamily="18" charset="0"/>
              </a:rPr>
              <a:t>に工業会証明書</a:t>
            </a:r>
            <a:r>
              <a:rPr lang="en-US" altLang="ja-JP" sz="1600" dirty="0">
                <a:solidFill>
                  <a:srgbClr val="000000"/>
                </a:solidFill>
                <a:effectLst/>
                <a:latin typeface="+mj-ea"/>
                <a:ea typeface="+mj-ea"/>
                <a:cs typeface="Century" panose="02040604050505020304" pitchFamily="18" charset="0"/>
              </a:rPr>
              <a:t> VC </a:t>
            </a:r>
            <a:r>
              <a:rPr lang="ja-JP" altLang="ja-JP" sz="1600" dirty="0">
                <a:solidFill>
                  <a:srgbClr val="000000"/>
                </a:solidFill>
                <a:effectLst/>
                <a:latin typeface="+mj-ea"/>
                <a:ea typeface="+mj-ea"/>
                <a:cs typeface="Century" panose="02040604050505020304" pitchFamily="18" charset="0"/>
              </a:rPr>
              <a:t>を格納。</a:t>
            </a:r>
            <a:endParaRPr lang="ja-JP" altLang="ja-JP" sz="1600" dirty="0">
              <a:effectLst/>
              <a:latin typeface="+mj-ea"/>
              <a:ea typeface="+mj-ea"/>
              <a:cs typeface="Century" panose="02040604050505020304" pitchFamily="18" charset="0"/>
            </a:endParaRPr>
          </a:p>
          <a:p>
            <a:pPr marL="342900" lvl="0" indent="-342900" algn="just">
              <a:buFont typeface="+mj-lt"/>
              <a:buAutoNum type="arabicParenBoth"/>
            </a:pPr>
            <a:r>
              <a:rPr lang="ja-JP" altLang="ja-JP" sz="1600" dirty="0">
                <a:solidFill>
                  <a:srgbClr val="000000"/>
                </a:solidFill>
                <a:effectLst/>
                <a:latin typeface="+mj-ea"/>
                <a:ea typeface="+mj-ea"/>
                <a:cs typeface="Century" panose="02040604050505020304" pitchFamily="18" charset="0"/>
              </a:rPr>
              <a:t>中小事業者は</a:t>
            </a:r>
            <a:r>
              <a:rPr lang="ja-JP" altLang="en-US" sz="1600" dirty="0">
                <a:solidFill>
                  <a:srgbClr val="000000"/>
                </a:solidFill>
                <a:effectLst/>
                <a:latin typeface="+mj-ea"/>
                <a:ea typeface="+mj-ea"/>
                <a:cs typeface="Century" panose="02040604050505020304" pitchFamily="18" charset="0"/>
              </a:rPr>
              <a:t>所管官庁</a:t>
            </a:r>
            <a:r>
              <a:rPr lang="ja-JP" altLang="en-US" sz="1600" dirty="0">
                <a:effectLst/>
                <a:latin typeface="+mj-ea"/>
                <a:ea typeface="+mj-ea"/>
                <a:cs typeface="Century" panose="02040604050505020304" pitchFamily="18" charset="0"/>
              </a:rPr>
              <a:t>（当該中小事業者の業種所管）</a:t>
            </a:r>
            <a:r>
              <a:rPr lang="ja-JP" altLang="ja-JP" sz="1600" dirty="0">
                <a:effectLst/>
                <a:latin typeface="+mj-ea"/>
                <a:ea typeface="+mj-ea"/>
                <a:cs typeface="Century" panose="02040604050505020304" pitchFamily="18" charset="0"/>
              </a:rPr>
              <a:t>へ経営力向上計画に係る認定申請書の申請時に計画認定</a:t>
            </a:r>
            <a:r>
              <a:rPr lang="en-US" altLang="ja-JP" sz="1600" dirty="0">
                <a:effectLst/>
                <a:latin typeface="+mj-ea"/>
                <a:ea typeface="+mj-ea"/>
                <a:cs typeface="Century" panose="02040604050505020304" pitchFamily="18" charset="0"/>
              </a:rPr>
              <a:t> VC </a:t>
            </a:r>
            <a:r>
              <a:rPr lang="ja-JP" altLang="ja-JP" sz="1600" dirty="0">
                <a:effectLst/>
                <a:latin typeface="+mj-ea"/>
                <a:ea typeface="+mj-ea"/>
                <a:cs typeface="Century" panose="02040604050505020304" pitchFamily="18" charset="0"/>
              </a:rPr>
              <a:t>の発行を依頼。</a:t>
            </a:r>
          </a:p>
          <a:p>
            <a:pPr marL="342900" lvl="0" indent="-342900" algn="just">
              <a:buFont typeface="+mj-lt"/>
              <a:buAutoNum type="arabicParenBoth"/>
            </a:pPr>
            <a:r>
              <a:rPr lang="ja-JP" altLang="en-US" sz="1600" dirty="0">
                <a:effectLst/>
                <a:latin typeface="+mj-ea"/>
                <a:ea typeface="+mj-ea"/>
                <a:cs typeface="Century" panose="02040604050505020304" pitchFamily="18" charset="0"/>
              </a:rPr>
              <a:t>所管官庁</a:t>
            </a:r>
            <a:r>
              <a:rPr lang="ja-JP" altLang="ja-JP" sz="1600" dirty="0">
                <a:effectLst/>
                <a:latin typeface="+mj-ea"/>
                <a:ea typeface="+mj-ea"/>
                <a:cs typeface="Century" panose="02040604050505020304" pitchFamily="18" charset="0"/>
              </a:rPr>
              <a:t>は中小事業者へ</a:t>
            </a:r>
            <a:r>
              <a:rPr lang="en-US" altLang="ja-JP" sz="1600" dirty="0">
                <a:effectLst/>
                <a:latin typeface="+mj-ea"/>
                <a:ea typeface="+mj-ea"/>
                <a:cs typeface="Century" panose="02040604050505020304" pitchFamily="18" charset="0"/>
              </a:rPr>
              <a:t> SW </a:t>
            </a:r>
            <a:r>
              <a:rPr lang="ja-JP" altLang="ja-JP" sz="1600" dirty="0">
                <a:solidFill>
                  <a:srgbClr val="000000"/>
                </a:solidFill>
                <a:effectLst/>
                <a:latin typeface="+mj-ea"/>
                <a:ea typeface="+mj-ea"/>
                <a:cs typeface="Century" panose="02040604050505020304" pitchFamily="18" charset="0"/>
              </a:rPr>
              <a:t>利用</a:t>
            </a:r>
            <a:r>
              <a:rPr lang="en-US" altLang="ja-JP" sz="1600" dirty="0">
                <a:solidFill>
                  <a:srgbClr val="000000"/>
                </a:solidFill>
                <a:effectLst/>
                <a:latin typeface="+mj-ea"/>
                <a:ea typeface="+mj-ea"/>
                <a:cs typeface="Century" panose="02040604050505020304" pitchFamily="18" charset="0"/>
              </a:rPr>
              <a:t> VC </a:t>
            </a:r>
            <a:r>
              <a:rPr lang="ja-JP" altLang="ja-JP" sz="1600" dirty="0">
                <a:solidFill>
                  <a:srgbClr val="000000"/>
                </a:solidFill>
                <a:effectLst/>
                <a:latin typeface="+mj-ea"/>
                <a:ea typeface="+mj-ea"/>
                <a:cs typeface="Century" panose="02040604050505020304" pitchFamily="18" charset="0"/>
              </a:rPr>
              <a:t>および工業会証明書</a:t>
            </a:r>
            <a:r>
              <a:rPr lang="en-US" altLang="ja-JP" sz="1600" dirty="0">
                <a:solidFill>
                  <a:srgbClr val="000000"/>
                </a:solidFill>
                <a:effectLst/>
                <a:latin typeface="+mj-ea"/>
                <a:ea typeface="+mj-ea"/>
                <a:cs typeface="Century" panose="02040604050505020304" pitchFamily="18" charset="0"/>
              </a:rPr>
              <a:t> VC </a:t>
            </a:r>
            <a:r>
              <a:rPr lang="ja-JP" altLang="ja-JP" sz="1600" dirty="0">
                <a:solidFill>
                  <a:srgbClr val="000000"/>
                </a:solidFill>
                <a:effectLst/>
                <a:latin typeface="+mj-ea"/>
                <a:ea typeface="+mj-ea"/>
                <a:cs typeface="Century" panose="02040604050505020304" pitchFamily="18" charset="0"/>
              </a:rPr>
              <a:t>の提示および計画認定</a:t>
            </a:r>
            <a:r>
              <a:rPr lang="en-US" altLang="ja-JP" sz="1600" dirty="0">
                <a:solidFill>
                  <a:srgbClr val="000000"/>
                </a:solidFill>
                <a:effectLst/>
                <a:latin typeface="+mj-ea"/>
                <a:ea typeface="+mj-ea"/>
                <a:cs typeface="Century" panose="02040604050505020304" pitchFamily="18" charset="0"/>
              </a:rPr>
              <a:t>VC</a:t>
            </a:r>
            <a:r>
              <a:rPr lang="ja-JP" altLang="ja-JP" sz="1600" dirty="0">
                <a:solidFill>
                  <a:srgbClr val="000000"/>
                </a:solidFill>
                <a:effectLst/>
                <a:latin typeface="+mj-ea"/>
                <a:ea typeface="+mj-ea"/>
                <a:cs typeface="Century" panose="02040604050505020304" pitchFamily="18" charset="0"/>
              </a:rPr>
              <a:t>を発行。中小事業者は法人</a:t>
            </a:r>
            <a:r>
              <a:rPr lang="en-US" altLang="ja-JP" sz="1600" dirty="0">
                <a:solidFill>
                  <a:srgbClr val="000000"/>
                </a:solidFill>
                <a:effectLst/>
                <a:latin typeface="+mj-ea"/>
                <a:ea typeface="+mj-ea"/>
                <a:cs typeface="Century" panose="02040604050505020304" pitchFamily="18" charset="0"/>
              </a:rPr>
              <a:t> Wallet </a:t>
            </a:r>
            <a:r>
              <a:rPr lang="ja-JP" altLang="ja-JP" sz="1600" dirty="0">
                <a:solidFill>
                  <a:srgbClr val="000000"/>
                </a:solidFill>
                <a:effectLst/>
                <a:latin typeface="+mj-ea"/>
                <a:ea typeface="+mj-ea"/>
                <a:cs typeface="Century" panose="02040604050505020304" pitchFamily="18" charset="0"/>
              </a:rPr>
              <a:t>に計画認定</a:t>
            </a:r>
            <a:r>
              <a:rPr lang="en-US" altLang="ja-JP" sz="1600" dirty="0">
                <a:solidFill>
                  <a:srgbClr val="000000"/>
                </a:solidFill>
                <a:effectLst/>
                <a:latin typeface="+mj-ea"/>
                <a:ea typeface="+mj-ea"/>
                <a:cs typeface="Century" panose="02040604050505020304" pitchFamily="18" charset="0"/>
              </a:rPr>
              <a:t> VC </a:t>
            </a:r>
            <a:r>
              <a:rPr lang="ja-JP" altLang="ja-JP" sz="1600" dirty="0">
                <a:solidFill>
                  <a:srgbClr val="000000"/>
                </a:solidFill>
                <a:effectLst/>
                <a:latin typeface="+mj-ea"/>
                <a:ea typeface="+mj-ea"/>
                <a:cs typeface="Century" panose="02040604050505020304" pitchFamily="18" charset="0"/>
              </a:rPr>
              <a:t>を格納。</a:t>
            </a:r>
            <a:endParaRPr lang="ja-JP" altLang="ja-JP" sz="1600" dirty="0">
              <a:effectLst/>
              <a:latin typeface="+mj-ea"/>
              <a:ea typeface="+mj-ea"/>
              <a:cs typeface="Century" panose="02040604050505020304" pitchFamily="18" charset="0"/>
            </a:endParaRPr>
          </a:p>
          <a:p>
            <a:pPr marL="342900" lvl="0" indent="-342900" algn="just">
              <a:buFont typeface="+mj-lt"/>
              <a:buAutoNum type="arabicParenBoth"/>
            </a:pPr>
            <a:r>
              <a:rPr lang="ja-JP" altLang="ja-JP" sz="1600" dirty="0">
                <a:solidFill>
                  <a:srgbClr val="000000"/>
                </a:solidFill>
                <a:effectLst/>
                <a:latin typeface="+mj-ea"/>
                <a:ea typeface="+mj-ea"/>
                <a:cs typeface="Century" panose="02040604050505020304" pitchFamily="18" charset="0"/>
              </a:rPr>
              <a:t>中小事業者は所轄の税務署へ税務申告を実施</a:t>
            </a:r>
            <a:endParaRPr lang="ja-JP" altLang="ja-JP" sz="1600" dirty="0">
              <a:effectLst/>
              <a:latin typeface="+mj-ea"/>
              <a:ea typeface="+mj-ea"/>
              <a:cs typeface="Century" panose="02040604050505020304" pitchFamily="18" charset="0"/>
            </a:endParaRPr>
          </a:p>
          <a:p>
            <a:pPr marL="342900" lvl="0" indent="-342900" algn="just">
              <a:buFont typeface="+mj-lt"/>
              <a:buAutoNum type="arabicParenBoth"/>
            </a:pPr>
            <a:r>
              <a:rPr lang="ja-JP" altLang="ja-JP" sz="1600" dirty="0">
                <a:solidFill>
                  <a:srgbClr val="000000"/>
                </a:solidFill>
                <a:effectLst/>
                <a:latin typeface="+mj-ea"/>
                <a:ea typeface="+mj-ea"/>
                <a:cs typeface="Century" panose="02040604050505020304" pitchFamily="18" charset="0"/>
              </a:rPr>
              <a:t>中小事業者は所轄の税務署へ</a:t>
            </a:r>
            <a:r>
              <a:rPr lang="en-US" altLang="ja-JP" sz="1600" dirty="0">
                <a:solidFill>
                  <a:srgbClr val="000000"/>
                </a:solidFill>
                <a:effectLst/>
                <a:latin typeface="+mj-ea"/>
                <a:ea typeface="+mj-ea"/>
                <a:cs typeface="Century" panose="02040604050505020304" pitchFamily="18" charset="0"/>
              </a:rPr>
              <a:t> SW </a:t>
            </a:r>
            <a:r>
              <a:rPr lang="ja-JP" altLang="ja-JP" sz="1600" dirty="0">
                <a:solidFill>
                  <a:srgbClr val="000000"/>
                </a:solidFill>
                <a:effectLst/>
                <a:latin typeface="+mj-ea"/>
                <a:ea typeface="+mj-ea"/>
                <a:cs typeface="Century" panose="02040604050505020304" pitchFamily="18" charset="0"/>
              </a:rPr>
              <a:t>利用</a:t>
            </a:r>
            <a:r>
              <a:rPr lang="en-US" altLang="ja-JP" sz="1600" dirty="0">
                <a:solidFill>
                  <a:srgbClr val="000000"/>
                </a:solidFill>
                <a:effectLst/>
                <a:latin typeface="+mj-ea"/>
                <a:ea typeface="+mj-ea"/>
                <a:cs typeface="Century" panose="02040604050505020304" pitchFamily="18" charset="0"/>
              </a:rPr>
              <a:t> VC</a:t>
            </a:r>
            <a:r>
              <a:rPr lang="ja-JP" altLang="ja-JP" sz="1600" dirty="0">
                <a:solidFill>
                  <a:srgbClr val="000000"/>
                </a:solidFill>
                <a:effectLst/>
                <a:latin typeface="+mj-ea"/>
                <a:ea typeface="+mj-ea"/>
                <a:cs typeface="Century" panose="02040604050505020304" pitchFamily="18" charset="0"/>
              </a:rPr>
              <a:t>、工業会証明書</a:t>
            </a:r>
            <a:r>
              <a:rPr lang="en-US" altLang="ja-JP" sz="1600" dirty="0">
                <a:solidFill>
                  <a:srgbClr val="000000"/>
                </a:solidFill>
                <a:effectLst/>
                <a:latin typeface="+mj-ea"/>
                <a:ea typeface="+mj-ea"/>
                <a:cs typeface="Century" panose="02040604050505020304" pitchFamily="18" charset="0"/>
              </a:rPr>
              <a:t> VC </a:t>
            </a:r>
            <a:r>
              <a:rPr lang="ja-JP" altLang="ja-JP" sz="1600" dirty="0">
                <a:solidFill>
                  <a:srgbClr val="000000"/>
                </a:solidFill>
                <a:effectLst/>
                <a:latin typeface="+mj-ea"/>
                <a:ea typeface="+mj-ea"/>
                <a:cs typeface="Century" panose="02040604050505020304" pitchFamily="18" charset="0"/>
              </a:rPr>
              <a:t>および計画認定</a:t>
            </a:r>
            <a:r>
              <a:rPr lang="en-US" altLang="ja-JP" sz="1600" dirty="0">
                <a:solidFill>
                  <a:srgbClr val="000000"/>
                </a:solidFill>
                <a:effectLst/>
                <a:latin typeface="+mj-ea"/>
                <a:ea typeface="+mj-ea"/>
                <a:cs typeface="Century" panose="02040604050505020304" pitchFamily="18" charset="0"/>
              </a:rPr>
              <a:t> VC </a:t>
            </a:r>
            <a:r>
              <a:rPr lang="ja-JP" altLang="ja-JP" sz="1600" dirty="0">
                <a:solidFill>
                  <a:srgbClr val="000000"/>
                </a:solidFill>
                <a:effectLst/>
                <a:latin typeface="+mj-ea"/>
                <a:ea typeface="+mj-ea"/>
                <a:cs typeface="Century" panose="02040604050505020304" pitchFamily="18" charset="0"/>
              </a:rPr>
              <a:t>を提示</a:t>
            </a:r>
            <a:endParaRPr lang="ja-JP" altLang="ja-JP" sz="1600" dirty="0">
              <a:effectLst/>
              <a:latin typeface="+mj-ea"/>
              <a:ea typeface="+mj-ea"/>
              <a:cs typeface="Century" panose="02040604050505020304" pitchFamily="18" charset="0"/>
            </a:endParaRPr>
          </a:p>
        </p:txBody>
      </p:sp>
    </p:spTree>
    <p:extLst>
      <p:ext uri="{BB962C8B-B14F-4D97-AF65-F5344CB8AC3E}">
        <p14:creationId xmlns:p14="http://schemas.microsoft.com/office/powerpoint/2010/main" val="2198667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3.2	</a:t>
            </a:r>
            <a:r>
              <a:rPr lang="ja-JP" altLang="en-US" sz="2000" dirty="0">
                <a:latin typeface="Meiryo UI" panose="020B0604030504040204" pitchFamily="34" charset="-128"/>
                <a:ea typeface="Meiryo UI" panose="020B0604030504040204" pitchFamily="34" charset="-128"/>
              </a:rPr>
              <a:t>検証できる領域を拡大する仕組み（</a:t>
            </a:r>
            <a:r>
              <a:rPr lang="en-US" altLang="ja-JP" sz="2000" dirty="0">
                <a:latin typeface="Meiryo UI" panose="020B0604030504040204" pitchFamily="34" charset="-128"/>
                <a:ea typeface="Meiryo UI" panose="020B0604030504040204" pitchFamily="34" charset="-128"/>
              </a:rPr>
              <a:t>1/3</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75" name="正方形/長方形 74"/>
          <p:cNvSpPr/>
          <p:nvPr/>
        </p:nvSpPr>
        <p:spPr>
          <a:xfrm>
            <a:off x="331489" y="867886"/>
            <a:ext cx="9024546" cy="311557"/>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登場する主体とその概要</a:t>
            </a:r>
            <a:endParaRPr kumimoji="1" lang="ja-JP" altLang="en-US" sz="1600" b="1" dirty="0">
              <a:solidFill>
                <a:schemeClr val="bg1"/>
              </a:solidFill>
            </a:endParaRPr>
          </a:p>
        </p:txBody>
      </p:sp>
      <p:graphicFrame>
        <p:nvGraphicFramePr>
          <p:cNvPr id="3" name="表 2">
            <a:extLst>
              <a:ext uri="{FF2B5EF4-FFF2-40B4-BE49-F238E27FC236}">
                <a16:creationId xmlns:a16="http://schemas.microsoft.com/office/drawing/2014/main" id="{437AB69A-A247-4AD5-A5B7-6DCFA0613690}"/>
              </a:ext>
            </a:extLst>
          </p:cNvPr>
          <p:cNvGraphicFramePr>
            <a:graphicFrameLocks noGrp="1"/>
          </p:cNvGraphicFramePr>
          <p:nvPr>
            <p:extLst>
              <p:ext uri="{D42A27DB-BD31-4B8C-83A1-F6EECF244321}">
                <p14:modId xmlns:p14="http://schemas.microsoft.com/office/powerpoint/2010/main" val="2720983780"/>
              </p:ext>
            </p:extLst>
          </p:nvPr>
        </p:nvGraphicFramePr>
        <p:xfrm>
          <a:off x="1082743" y="1712594"/>
          <a:ext cx="7663691" cy="4277518"/>
        </p:xfrm>
        <a:graphic>
          <a:graphicData uri="http://schemas.openxmlformats.org/drawingml/2006/table">
            <a:tbl>
              <a:tblPr firstRow="1" firstCol="1" bandRow="1">
                <a:tableStyleId>{5C22544A-7EE6-4342-B048-85BDC9FD1C3A}</a:tableStyleId>
              </a:tblPr>
              <a:tblGrid>
                <a:gridCol w="2181157">
                  <a:extLst>
                    <a:ext uri="{9D8B030D-6E8A-4147-A177-3AD203B41FA5}">
                      <a16:colId xmlns:a16="http://schemas.microsoft.com/office/drawing/2014/main" val="3725351554"/>
                    </a:ext>
                  </a:extLst>
                </a:gridCol>
                <a:gridCol w="5482534">
                  <a:extLst>
                    <a:ext uri="{9D8B030D-6E8A-4147-A177-3AD203B41FA5}">
                      <a16:colId xmlns:a16="http://schemas.microsoft.com/office/drawing/2014/main" val="859474976"/>
                    </a:ext>
                  </a:extLst>
                </a:gridCol>
              </a:tblGrid>
              <a:tr h="237376">
                <a:tc>
                  <a:txBody>
                    <a:bodyPr/>
                    <a:lstStyle/>
                    <a:p>
                      <a:pPr algn="just">
                        <a:tabLst>
                          <a:tab pos="5222875" algn="l"/>
                        </a:tabLst>
                      </a:pPr>
                      <a:r>
                        <a:rPr lang="ja-JP" sz="1200" kern="100">
                          <a:effectLst/>
                        </a:rPr>
                        <a:t>主体（組織）</a:t>
                      </a:r>
                      <a:endParaRPr lang="ja-JP" sz="12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tc>
                <a:tc>
                  <a:txBody>
                    <a:bodyPr/>
                    <a:lstStyle/>
                    <a:p>
                      <a:pPr algn="just">
                        <a:tabLst>
                          <a:tab pos="5222875" algn="l"/>
                        </a:tabLst>
                      </a:pPr>
                      <a:r>
                        <a:rPr lang="ja-JP" sz="1200" kern="100" dirty="0">
                          <a:effectLst/>
                        </a:rPr>
                        <a:t>役割</a:t>
                      </a:r>
                      <a:endParaRPr lang="ja-JP" sz="1200" kern="100" dirty="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tc>
                <a:extLst>
                  <a:ext uri="{0D108BD9-81ED-4DB2-BD59-A6C34878D82A}">
                    <a16:rowId xmlns:a16="http://schemas.microsoft.com/office/drawing/2014/main" val="1508285499"/>
                  </a:ext>
                </a:extLst>
              </a:tr>
              <a:tr h="1395772">
                <a:tc>
                  <a:txBody>
                    <a:bodyPr/>
                    <a:lstStyle/>
                    <a:p>
                      <a:pPr algn="just">
                        <a:tabLst>
                          <a:tab pos="5222875" algn="l"/>
                        </a:tabLst>
                      </a:pPr>
                      <a:r>
                        <a:rPr lang="ja-JP" sz="1200" kern="100">
                          <a:effectLst/>
                        </a:rPr>
                        <a:t>＜証明書申請者＞</a:t>
                      </a:r>
                    </a:p>
                    <a:p>
                      <a:pPr algn="just">
                        <a:tabLst>
                          <a:tab pos="5222875" algn="l"/>
                        </a:tabLst>
                      </a:pPr>
                      <a:r>
                        <a:rPr lang="ja-JP" sz="1200" kern="100">
                          <a:effectLst/>
                        </a:rPr>
                        <a:t>中小事業者</a:t>
                      </a:r>
                      <a:endParaRPr lang="ja-JP" sz="12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tc>
                <a:tc>
                  <a:txBody>
                    <a:bodyPr/>
                    <a:lstStyle/>
                    <a:p>
                      <a:pPr algn="just">
                        <a:tabLst>
                          <a:tab pos="5222875" algn="l"/>
                        </a:tabLst>
                      </a:pPr>
                      <a:r>
                        <a:rPr lang="ja-JP" sz="1200" kern="100" dirty="0">
                          <a:effectLst/>
                        </a:rPr>
                        <a:t>租税特別措置法等の適用の対象となる製品等の契約先の設備メーカー等</a:t>
                      </a:r>
                      <a:r>
                        <a:rPr lang="en-US" sz="1200" kern="100" dirty="0">
                          <a:effectLst/>
                        </a:rPr>
                        <a:t>(</a:t>
                      </a:r>
                      <a:r>
                        <a:rPr lang="ja-JP" sz="1200" kern="100" dirty="0">
                          <a:effectLst/>
                        </a:rPr>
                        <a:t>例：全国の</a:t>
                      </a:r>
                      <a:r>
                        <a:rPr lang="en-US" sz="1200" kern="100" dirty="0">
                          <a:effectLst/>
                        </a:rPr>
                        <a:t>IT</a:t>
                      </a:r>
                      <a:r>
                        <a:rPr lang="ja-JP" sz="1200" kern="100" dirty="0">
                          <a:effectLst/>
                        </a:rPr>
                        <a:t>企業</a:t>
                      </a:r>
                      <a:r>
                        <a:rPr lang="en-US" sz="1200" kern="100" dirty="0">
                          <a:effectLst/>
                        </a:rPr>
                        <a:t>)</a:t>
                      </a:r>
                      <a:r>
                        <a:rPr lang="ja-JP" sz="1200" kern="100" dirty="0">
                          <a:effectLst/>
                        </a:rPr>
                        <a:t>から対象製品を利用していることを示すソフトウェア利用</a:t>
                      </a:r>
                      <a:r>
                        <a:rPr lang="en-US" sz="1200" kern="100" dirty="0">
                          <a:effectLst/>
                        </a:rPr>
                        <a:t>VC</a:t>
                      </a:r>
                      <a:r>
                        <a:rPr lang="ja-JP" sz="1200" kern="100" dirty="0">
                          <a:effectLst/>
                        </a:rPr>
                        <a:t>を取得する。ソフトウェア利用</a:t>
                      </a:r>
                      <a:r>
                        <a:rPr lang="en-US" sz="1200" kern="100" dirty="0">
                          <a:effectLst/>
                        </a:rPr>
                        <a:t>VC</a:t>
                      </a:r>
                      <a:r>
                        <a:rPr lang="ja-JP" sz="1200" kern="100" dirty="0">
                          <a:effectLst/>
                        </a:rPr>
                        <a:t>を持って当該製品の販売元が加盟する工業会（例：</a:t>
                      </a:r>
                      <a:r>
                        <a:rPr lang="en-US" sz="1200" kern="100" dirty="0">
                          <a:effectLst/>
                        </a:rPr>
                        <a:t>JISA</a:t>
                      </a:r>
                      <a:r>
                        <a:rPr lang="ja-JP" sz="1200" kern="100" dirty="0">
                          <a:effectLst/>
                        </a:rPr>
                        <a:t>）から工業会証明書</a:t>
                      </a:r>
                      <a:r>
                        <a:rPr lang="en-US" sz="1200" kern="100" dirty="0">
                          <a:effectLst/>
                        </a:rPr>
                        <a:t>VC</a:t>
                      </a:r>
                      <a:r>
                        <a:rPr lang="ja-JP" sz="1200" kern="100" dirty="0">
                          <a:effectLst/>
                        </a:rPr>
                        <a:t>を入手。ソフトウェア利用</a:t>
                      </a:r>
                      <a:r>
                        <a:rPr lang="en-US" sz="1200" kern="100" dirty="0">
                          <a:effectLst/>
                        </a:rPr>
                        <a:t>VC</a:t>
                      </a:r>
                      <a:r>
                        <a:rPr lang="ja-JP" sz="1200" kern="100" dirty="0">
                          <a:effectLst/>
                        </a:rPr>
                        <a:t>と工業会証明書</a:t>
                      </a:r>
                      <a:r>
                        <a:rPr lang="en-US" sz="1200" kern="100" dirty="0">
                          <a:effectLst/>
                        </a:rPr>
                        <a:t>VC</a:t>
                      </a:r>
                      <a:r>
                        <a:rPr lang="ja-JP" altLang="en-US" sz="1200" kern="100" dirty="0">
                          <a:effectLst/>
                        </a:rPr>
                        <a:t>を</a:t>
                      </a:r>
                      <a:r>
                        <a:rPr lang="ja-JP" sz="1200" kern="100" dirty="0">
                          <a:effectLst/>
                        </a:rPr>
                        <a:t>お持って申請者の業種を所管する関係省の地方部局に申請、認定を受け、計画認定</a:t>
                      </a:r>
                      <a:r>
                        <a:rPr lang="en-US" sz="1200" kern="100" dirty="0">
                          <a:effectLst/>
                        </a:rPr>
                        <a:t>VC</a:t>
                      </a:r>
                      <a:r>
                        <a:rPr lang="ja-JP" sz="1200" kern="100" dirty="0">
                          <a:effectLst/>
                        </a:rPr>
                        <a:t>を入手。所管の税務署へソフトウェア利用</a:t>
                      </a:r>
                      <a:r>
                        <a:rPr lang="en-US" sz="1200" kern="100" dirty="0">
                          <a:effectLst/>
                        </a:rPr>
                        <a:t>VC</a:t>
                      </a:r>
                      <a:r>
                        <a:rPr lang="ja-JP" sz="1200" kern="100" dirty="0">
                          <a:effectLst/>
                        </a:rPr>
                        <a:t>と工業会証明書</a:t>
                      </a:r>
                      <a:r>
                        <a:rPr lang="en-US" sz="1200" kern="100" dirty="0">
                          <a:effectLst/>
                        </a:rPr>
                        <a:t>VC</a:t>
                      </a:r>
                      <a:r>
                        <a:rPr lang="ja-JP" sz="1200" kern="100" dirty="0">
                          <a:effectLst/>
                        </a:rPr>
                        <a:t>と計画認定</a:t>
                      </a:r>
                      <a:r>
                        <a:rPr lang="en-US" sz="1200" kern="100" dirty="0">
                          <a:effectLst/>
                        </a:rPr>
                        <a:t>VC</a:t>
                      </a:r>
                      <a:r>
                        <a:rPr lang="ja-JP" sz="1200" kern="100" dirty="0">
                          <a:effectLst/>
                        </a:rPr>
                        <a:t>を提示することで税務申告を行う。</a:t>
                      </a:r>
                      <a:endParaRPr lang="ja-JP" sz="1200" kern="100" dirty="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tc>
                <a:extLst>
                  <a:ext uri="{0D108BD9-81ED-4DB2-BD59-A6C34878D82A}">
                    <a16:rowId xmlns:a16="http://schemas.microsoft.com/office/drawing/2014/main" val="3653376848"/>
                  </a:ext>
                </a:extLst>
              </a:tr>
              <a:tr h="598188">
                <a:tc>
                  <a:txBody>
                    <a:bodyPr/>
                    <a:lstStyle/>
                    <a:p>
                      <a:pPr algn="just">
                        <a:tabLst>
                          <a:tab pos="5222875" algn="l"/>
                        </a:tabLst>
                      </a:pPr>
                      <a:r>
                        <a:rPr lang="ja-JP" sz="1200" kern="100">
                          <a:effectLst/>
                        </a:rPr>
                        <a:t>＜証明書要求者＞</a:t>
                      </a:r>
                    </a:p>
                    <a:p>
                      <a:pPr algn="just">
                        <a:tabLst>
                          <a:tab pos="5222875" algn="l"/>
                        </a:tabLst>
                      </a:pPr>
                      <a:r>
                        <a:rPr lang="ja-JP" sz="1200" kern="100">
                          <a:effectLst/>
                        </a:rPr>
                        <a:t>全国の</a:t>
                      </a:r>
                      <a:r>
                        <a:rPr lang="en-US" sz="1200" kern="100">
                          <a:effectLst/>
                        </a:rPr>
                        <a:t>IT</a:t>
                      </a:r>
                      <a:r>
                        <a:rPr lang="ja-JP" sz="1200" kern="100">
                          <a:effectLst/>
                        </a:rPr>
                        <a:t>企業等の設備メーカー等</a:t>
                      </a:r>
                      <a:endParaRPr lang="ja-JP" sz="12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tc>
                <a:tc>
                  <a:txBody>
                    <a:bodyPr/>
                    <a:lstStyle/>
                    <a:p>
                      <a:pPr algn="just">
                        <a:tabLst>
                          <a:tab pos="5222875" algn="l"/>
                        </a:tabLst>
                      </a:pPr>
                      <a:r>
                        <a:rPr lang="ja-JP" sz="1200" kern="100">
                          <a:effectLst/>
                        </a:rPr>
                        <a:t>顧客である中小事業者からの依頼に基づき、対象製品を利用していることを示すソフトウェア利用</a:t>
                      </a:r>
                      <a:r>
                        <a:rPr lang="en-US" sz="1200" kern="100">
                          <a:effectLst/>
                        </a:rPr>
                        <a:t>VC</a:t>
                      </a:r>
                      <a:r>
                        <a:rPr lang="ja-JP" sz="1200" kern="100">
                          <a:effectLst/>
                        </a:rPr>
                        <a:t>を中小事業者へ発行する。</a:t>
                      </a:r>
                      <a:endParaRPr lang="ja-JP" sz="12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tc>
                <a:extLst>
                  <a:ext uri="{0D108BD9-81ED-4DB2-BD59-A6C34878D82A}">
                    <a16:rowId xmlns:a16="http://schemas.microsoft.com/office/drawing/2014/main" val="2597156295"/>
                  </a:ext>
                </a:extLst>
              </a:tr>
              <a:tr h="598188">
                <a:tc>
                  <a:txBody>
                    <a:bodyPr/>
                    <a:lstStyle/>
                    <a:p>
                      <a:pPr algn="just">
                        <a:tabLst>
                          <a:tab pos="5222875" algn="l"/>
                        </a:tabLst>
                      </a:pPr>
                      <a:r>
                        <a:rPr lang="ja-JP" sz="1200" kern="100">
                          <a:effectLst/>
                        </a:rPr>
                        <a:t>＜証明書発行者＞</a:t>
                      </a:r>
                    </a:p>
                    <a:p>
                      <a:pPr algn="just">
                        <a:tabLst>
                          <a:tab pos="5222875" algn="l"/>
                        </a:tabLst>
                      </a:pPr>
                      <a:r>
                        <a:rPr lang="ja-JP" sz="1200" kern="100">
                          <a:effectLst/>
                        </a:rPr>
                        <a:t>代表団体等の工業会等（証明団体）</a:t>
                      </a:r>
                      <a:endParaRPr lang="ja-JP" sz="12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tc>
                <a:tc>
                  <a:txBody>
                    <a:bodyPr/>
                    <a:lstStyle/>
                    <a:p>
                      <a:pPr algn="just">
                        <a:tabLst>
                          <a:tab pos="5222875" algn="l"/>
                        </a:tabLst>
                      </a:pPr>
                      <a:r>
                        <a:rPr lang="ja-JP" sz="1200" kern="100">
                          <a:effectLst/>
                        </a:rPr>
                        <a:t>中小事業者からの依頼に基づき、ソフトウェア利用</a:t>
                      </a:r>
                      <a:r>
                        <a:rPr lang="en-US" sz="1200" kern="100">
                          <a:effectLst/>
                        </a:rPr>
                        <a:t>VC</a:t>
                      </a:r>
                      <a:r>
                        <a:rPr lang="ja-JP" sz="1200" kern="100">
                          <a:effectLst/>
                        </a:rPr>
                        <a:t>の提示を求め、提示されたソフトウェア利用</a:t>
                      </a:r>
                      <a:r>
                        <a:rPr lang="en-US" sz="1200" kern="100">
                          <a:effectLst/>
                        </a:rPr>
                        <a:t>VC</a:t>
                      </a:r>
                      <a:r>
                        <a:rPr lang="ja-JP" sz="1200" kern="100">
                          <a:effectLst/>
                        </a:rPr>
                        <a:t>を審査し、新たに工業会証明書を中小事業者へ発行する。</a:t>
                      </a:r>
                      <a:endParaRPr lang="ja-JP" sz="12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tc>
                <a:extLst>
                  <a:ext uri="{0D108BD9-81ED-4DB2-BD59-A6C34878D82A}">
                    <a16:rowId xmlns:a16="http://schemas.microsoft.com/office/drawing/2014/main" val="2651313780"/>
                  </a:ext>
                </a:extLst>
              </a:tr>
              <a:tr h="723997">
                <a:tc>
                  <a:txBody>
                    <a:bodyPr/>
                    <a:lstStyle/>
                    <a:p>
                      <a:pPr algn="just">
                        <a:tabLst>
                          <a:tab pos="5222875" algn="l"/>
                        </a:tabLst>
                      </a:pPr>
                      <a:r>
                        <a:rPr lang="ja-JP" sz="1200" kern="100" dirty="0">
                          <a:effectLst/>
                        </a:rPr>
                        <a:t>＜証明書検証者＞</a:t>
                      </a:r>
                      <a:endParaRPr lang="ja-JP" altLang="en-US" sz="1200" kern="100" dirty="0">
                        <a:effectLst/>
                      </a:endParaRPr>
                    </a:p>
                    <a:p>
                      <a:pPr algn="just">
                        <a:tabLst>
                          <a:tab pos="5222875" algn="l"/>
                        </a:tabLst>
                      </a:pPr>
                      <a:r>
                        <a:rPr lang="ja-JP" altLang="en-US" sz="1200" kern="100" dirty="0">
                          <a:solidFill>
                            <a:schemeClr val="bg1"/>
                          </a:solidFill>
                          <a:effectLst/>
                          <a:latin typeface="Century" panose="02040604050505020304" pitchFamily="18" charset="0"/>
                          <a:ea typeface="Meiryo UI" panose="020B0604030504040204" pitchFamily="50" charset="-128"/>
                          <a:cs typeface="Century" panose="02040604050505020304" pitchFamily="18" charset="0"/>
                        </a:rPr>
                        <a:t>（当該中小企業者の業種）所管省庁</a:t>
                      </a:r>
                      <a:endParaRPr lang="ja-JP" sz="1200" kern="100" dirty="0">
                        <a:solidFill>
                          <a:schemeClr val="bg1"/>
                        </a:solidFill>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tc>
                <a:tc>
                  <a:txBody>
                    <a:bodyPr/>
                    <a:lstStyle/>
                    <a:p>
                      <a:pPr algn="just">
                        <a:tabLst>
                          <a:tab pos="5222875" algn="l"/>
                        </a:tabLst>
                      </a:pPr>
                      <a:r>
                        <a:rPr lang="ja-JP" sz="1200" kern="100" dirty="0">
                          <a:effectLst/>
                        </a:rPr>
                        <a:t>中小事業者からの依頼に基づき、ソフトウェア利用</a:t>
                      </a:r>
                      <a:r>
                        <a:rPr lang="en-US" sz="1200" kern="100" dirty="0">
                          <a:effectLst/>
                        </a:rPr>
                        <a:t>VC</a:t>
                      </a:r>
                      <a:r>
                        <a:rPr lang="ja-JP" sz="1200" kern="100" dirty="0">
                          <a:effectLst/>
                        </a:rPr>
                        <a:t>と工業会証明書</a:t>
                      </a:r>
                      <a:r>
                        <a:rPr lang="en-US" sz="1200" kern="100" dirty="0">
                          <a:effectLst/>
                        </a:rPr>
                        <a:t>VC</a:t>
                      </a:r>
                      <a:r>
                        <a:rPr lang="ja-JP" sz="1200" kern="100" dirty="0">
                          <a:effectLst/>
                        </a:rPr>
                        <a:t>の提示を求め、提示されたソフトウェア利用</a:t>
                      </a:r>
                      <a:r>
                        <a:rPr lang="en-US" sz="1200" kern="100" dirty="0">
                          <a:effectLst/>
                        </a:rPr>
                        <a:t>VC</a:t>
                      </a:r>
                      <a:r>
                        <a:rPr lang="ja-JP" sz="1200" kern="100" dirty="0">
                          <a:effectLst/>
                        </a:rPr>
                        <a:t>と工業会証明書</a:t>
                      </a:r>
                      <a:r>
                        <a:rPr lang="en-US" sz="1200" kern="100" dirty="0">
                          <a:effectLst/>
                        </a:rPr>
                        <a:t>VC</a:t>
                      </a:r>
                      <a:r>
                        <a:rPr lang="ja-JP" sz="1200" kern="100" dirty="0">
                          <a:effectLst/>
                        </a:rPr>
                        <a:t>を審査し、新たに計画認定</a:t>
                      </a:r>
                      <a:r>
                        <a:rPr lang="en-US" sz="1200" kern="100" dirty="0">
                          <a:effectLst/>
                        </a:rPr>
                        <a:t>VC</a:t>
                      </a:r>
                      <a:r>
                        <a:rPr lang="ja-JP" sz="1200" kern="100" dirty="0">
                          <a:effectLst/>
                        </a:rPr>
                        <a:t>を中小事業者へ発行する。</a:t>
                      </a:r>
                      <a:endParaRPr lang="ja-JP" sz="1200" kern="100" dirty="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tc>
                <a:extLst>
                  <a:ext uri="{0D108BD9-81ED-4DB2-BD59-A6C34878D82A}">
                    <a16:rowId xmlns:a16="http://schemas.microsoft.com/office/drawing/2014/main" val="3179839450"/>
                  </a:ext>
                </a:extLst>
              </a:tr>
              <a:tr h="723997">
                <a:tc>
                  <a:txBody>
                    <a:bodyPr/>
                    <a:lstStyle/>
                    <a:p>
                      <a:pPr algn="just">
                        <a:tabLst>
                          <a:tab pos="5222875" algn="l"/>
                        </a:tabLst>
                      </a:pPr>
                      <a:r>
                        <a:rPr lang="ja-JP" sz="1200" kern="100" dirty="0">
                          <a:effectLst/>
                        </a:rPr>
                        <a:t>＜証明書検証者＞</a:t>
                      </a:r>
                    </a:p>
                    <a:p>
                      <a:pPr algn="just">
                        <a:tabLst>
                          <a:tab pos="5222875" algn="l"/>
                        </a:tabLst>
                      </a:pPr>
                      <a:r>
                        <a:rPr lang="ja-JP" sz="1200" kern="100" dirty="0">
                          <a:effectLst/>
                        </a:rPr>
                        <a:t>所轄の税務署</a:t>
                      </a:r>
                      <a:endParaRPr lang="ja-JP" sz="1200" kern="100" dirty="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tc>
                <a:tc>
                  <a:txBody>
                    <a:bodyPr/>
                    <a:lstStyle/>
                    <a:p>
                      <a:pPr algn="just">
                        <a:tabLst>
                          <a:tab pos="5222875" algn="l"/>
                        </a:tabLst>
                      </a:pPr>
                      <a:r>
                        <a:rPr lang="ja-JP" sz="1200" kern="100" dirty="0">
                          <a:effectLst/>
                        </a:rPr>
                        <a:t>中小事業者からの依頼に基づき、ソフトウェア利用</a:t>
                      </a:r>
                      <a:r>
                        <a:rPr lang="en-US" sz="1200" kern="100" dirty="0">
                          <a:effectLst/>
                        </a:rPr>
                        <a:t>VC</a:t>
                      </a:r>
                      <a:r>
                        <a:rPr lang="ja-JP" sz="1200" kern="100" dirty="0">
                          <a:effectLst/>
                        </a:rPr>
                        <a:t>と工業会証明書</a:t>
                      </a:r>
                      <a:r>
                        <a:rPr lang="en-US" sz="1200" kern="100" dirty="0">
                          <a:effectLst/>
                        </a:rPr>
                        <a:t>VC</a:t>
                      </a:r>
                      <a:r>
                        <a:rPr lang="ja-JP" sz="1200" kern="100" dirty="0">
                          <a:effectLst/>
                        </a:rPr>
                        <a:t>と計画認定</a:t>
                      </a:r>
                      <a:r>
                        <a:rPr lang="en-US" sz="1200" kern="100" dirty="0">
                          <a:effectLst/>
                        </a:rPr>
                        <a:t>VC</a:t>
                      </a:r>
                      <a:r>
                        <a:rPr lang="ja-JP" sz="1200" kern="100" dirty="0">
                          <a:effectLst/>
                        </a:rPr>
                        <a:t>の提示を求め、審査する。</a:t>
                      </a:r>
                      <a:endParaRPr lang="ja-JP" sz="1200" kern="100" dirty="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tc>
                <a:extLst>
                  <a:ext uri="{0D108BD9-81ED-4DB2-BD59-A6C34878D82A}">
                    <a16:rowId xmlns:a16="http://schemas.microsoft.com/office/drawing/2014/main" val="1145414036"/>
                  </a:ext>
                </a:extLst>
              </a:tr>
            </a:tbl>
          </a:graphicData>
        </a:graphic>
      </p:graphicFrame>
    </p:spTree>
    <p:extLst>
      <p:ext uri="{BB962C8B-B14F-4D97-AF65-F5344CB8AC3E}">
        <p14:creationId xmlns:p14="http://schemas.microsoft.com/office/powerpoint/2010/main" val="609319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3.2	</a:t>
            </a:r>
            <a:r>
              <a:rPr lang="ja-JP" altLang="en-US" sz="2000" dirty="0">
                <a:latin typeface="Meiryo UI" panose="020B0604030504040204" pitchFamily="34" charset="-128"/>
                <a:ea typeface="Meiryo UI" panose="020B0604030504040204" pitchFamily="34" charset="-128"/>
              </a:rPr>
              <a:t>検証できる領域を拡大する仕組み（</a:t>
            </a:r>
            <a:r>
              <a:rPr lang="en-US" altLang="ja-JP" sz="2000" dirty="0">
                <a:latin typeface="Meiryo UI" panose="020B0604030504040204" pitchFamily="34" charset="-128"/>
                <a:ea typeface="Meiryo UI" panose="020B0604030504040204" pitchFamily="34" charset="-128"/>
              </a:rPr>
              <a:t>3/3</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a:extLst>
              <a:ext uri="{FF2B5EF4-FFF2-40B4-BE49-F238E27FC236}">
                <a16:creationId xmlns:a16="http://schemas.microsoft.com/office/drawing/2014/main" id="{3F68101E-0473-4FFA-BF73-C7382CD2A06A}"/>
              </a:ext>
            </a:extLst>
          </p:cNvPr>
          <p:cNvSpPr/>
          <p:nvPr/>
        </p:nvSpPr>
        <p:spPr>
          <a:xfrm>
            <a:off x="331489" y="768949"/>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本システムで検証を行うデータ及びデータのやり取りの内容</a:t>
            </a:r>
            <a:endParaRPr kumimoji="1" lang="ja-JP" altLang="en-US" sz="1600" b="1" dirty="0">
              <a:solidFill>
                <a:schemeClr val="bg1"/>
              </a:solidFill>
            </a:endParaRPr>
          </a:p>
        </p:txBody>
      </p:sp>
      <p:graphicFrame>
        <p:nvGraphicFramePr>
          <p:cNvPr id="6" name="表 5">
            <a:extLst>
              <a:ext uri="{FF2B5EF4-FFF2-40B4-BE49-F238E27FC236}">
                <a16:creationId xmlns:a16="http://schemas.microsoft.com/office/drawing/2014/main" id="{76E5F255-1A4C-452F-97F0-9A577E01D91A}"/>
              </a:ext>
            </a:extLst>
          </p:cNvPr>
          <p:cNvGraphicFramePr>
            <a:graphicFrameLocks noGrp="1"/>
          </p:cNvGraphicFramePr>
          <p:nvPr>
            <p:extLst>
              <p:ext uri="{D42A27DB-BD31-4B8C-83A1-F6EECF244321}">
                <p14:modId xmlns:p14="http://schemas.microsoft.com/office/powerpoint/2010/main" val="1256740729"/>
              </p:ext>
            </p:extLst>
          </p:nvPr>
        </p:nvGraphicFramePr>
        <p:xfrm>
          <a:off x="216781" y="2129320"/>
          <a:ext cx="9561627" cy="3359311"/>
        </p:xfrm>
        <a:graphic>
          <a:graphicData uri="http://schemas.openxmlformats.org/drawingml/2006/table">
            <a:tbl>
              <a:tblPr firstRow="1" bandRow="1">
                <a:tableStyleId>{5C22544A-7EE6-4342-B048-85BDC9FD1C3A}</a:tableStyleId>
              </a:tblPr>
              <a:tblGrid>
                <a:gridCol w="1610873">
                  <a:extLst>
                    <a:ext uri="{9D8B030D-6E8A-4147-A177-3AD203B41FA5}">
                      <a16:colId xmlns:a16="http://schemas.microsoft.com/office/drawing/2014/main" val="3993455155"/>
                    </a:ext>
                  </a:extLst>
                </a:gridCol>
                <a:gridCol w="1234061">
                  <a:extLst>
                    <a:ext uri="{9D8B030D-6E8A-4147-A177-3AD203B41FA5}">
                      <a16:colId xmlns:a16="http://schemas.microsoft.com/office/drawing/2014/main" val="1938924951"/>
                    </a:ext>
                  </a:extLst>
                </a:gridCol>
                <a:gridCol w="1205802">
                  <a:extLst>
                    <a:ext uri="{9D8B030D-6E8A-4147-A177-3AD203B41FA5}">
                      <a16:colId xmlns:a16="http://schemas.microsoft.com/office/drawing/2014/main" val="3357739242"/>
                    </a:ext>
                  </a:extLst>
                </a:gridCol>
                <a:gridCol w="894931">
                  <a:extLst>
                    <a:ext uri="{9D8B030D-6E8A-4147-A177-3AD203B41FA5}">
                      <a16:colId xmlns:a16="http://schemas.microsoft.com/office/drawing/2014/main" val="2937163039"/>
                    </a:ext>
                  </a:extLst>
                </a:gridCol>
                <a:gridCol w="1121019">
                  <a:extLst>
                    <a:ext uri="{9D8B030D-6E8A-4147-A177-3AD203B41FA5}">
                      <a16:colId xmlns:a16="http://schemas.microsoft.com/office/drawing/2014/main" val="2651378998"/>
                    </a:ext>
                  </a:extLst>
                </a:gridCol>
                <a:gridCol w="791307">
                  <a:extLst>
                    <a:ext uri="{9D8B030D-6E8A-4147-A177-3AD203B41FA5}">
                      <a16:colId xmlns:a16="http://schemas.microsoft.com/office/drawing/2014/main" val="4060775470"/>
                    </a:ext>
                  </a:extLst>
                </a:gridCol>
                <a:gridCol w="1328266">
                  <a:extLst>
                    <a:ext uri="{9D8B030D-6E8A-4147-A177-3AD203B41FA5}">
                      <a16:colId xmlns:a16="http://schemas.microsoft.com/office/drawing/2014/main" val="874342957"/>
                    </a:ext>
                  </a:extLst>
                </a:gridCol>
                <a:gridCol w="1375368">
                  <a:extLst>
                    <a:ext uri="{9D8B030D-6E8A-4147-A177-3AD203B41FA5}">
                      <a16:colId xmlns:a16="http://schemas.microsoft.com/office/drawing/2014/main" val="2715604830"/>
                    </a:ext>
                  </a:extLst>
                </a:gridCol>
              </a:tblGrid>
              <a:tr h="523794">
                <a:tc>
                  <a:txBody>
                    <a:bodyPr/>
                    <a:lstStyle/>
                    <a:p>
                      <a:pPr algn="ctr" fontAlgn="ctr"/>
                      <a:r>
                        <a:rPr lang="ja-JP" altLang="en-US" sz="1050">
                          <a:effectLst/>
                          <a:latin typeface="Meiryo UI"/>
                          <a:ea typeface="Meiryo UI"/>
                        </a:rPr>
                        <a:t>検証対象</a:t>
                      </a:r>
                      <a:endParaRPr lang="ja-JP" altLang="en-US" sz="1050" b="1">
                        <a:effectLst/>
                        <a:latin typeface="Meiryo UI"/>
                        <a:ea typeface="Meiryo UI"/>
                      </a:endParaRPr>
                    </a:p>
                  </a:txBody>
                  <a:tcPr marL="9525" marR="9525" marT="9525" anchor="ctr"/>
                </a:tc>
                <a:tc>
                  <a:txBody>
                    <a:bodyPr/>
                    <a:lstStyle/>
                    <a:p>
                      <a:pPr algn="ctr" fontAlgn="ctr"/>
                      <a:r>
                        <a:rPr lang="ja-JP" altLang="en-US" sz="1050">
                          <a:effectLst/>
                          <a:latin typeface="Meiryo UI"/>
                          <a:ea typeface="Meiryo UI"/>
                        </a:rPr>
                        <a:t>検証方式</a:t>
                      </a:r>
                      <a:endParaRPr lang="ja-JP" altLang="en-US" sz="1050" b="1">
                        <a:effectLst/>
                        <a:latin typeface="Meiryo UI"/>
                        <a:ea typeface="Meiryo UI"/>
                      </a:endParaRPr>
                    </a:p>
                  </a:txBody>
                  <a:tcPr marL="9525" marR="9525" marT="9525" anchor="ctr"/>
                </a:tc>
                <a:tc>
                  <a:txBody>
                    <a:bodyPr/>
                    <a:lstStyle/>
                    <a:p>
                      <a:pPr algn="ctr" fontAlgn="ctr"/>
                      <a:r>
                        <a:rPr lang="ja-JP" altLang="en-US" sz="1050">
                          <a:effectLst/>
                          <a:latin typeface="Meiryo UI"/>
                          <a:ea typeface="Meiryo UI"/>
                        </a:rPr>
                        <a:t>検証者</a:t>
                      </a:r>
                    </a:p>
                  </a:txBody>
                  <a:tcPr marL="9525" marR="9525" marT="9525" anchor="ctr"/>
                </a:tc>
                <a:tc>
                  <a:txBody>
                    <a:bodyPr/>
                    <a:lstStyle/>
                    <a:p>
                      <a:pPr algn="ctr" fontAlgn="ctr"/>
                      <a:r>
                        <a:rPr lang="ja-JP" altLang="en-US" sz="1050">
                          <a:effectLst/>
                          <a:latin typeface="Meiryo UI"/>
                          <a:ea typeface="Meiryo UI"/>
                        </a:rPr>
                        <a:t>データの保有者</a:t>
                      </a:r>
                    </a:p>
                  </a:txBody>
                  <a:tcPr marL="9525" marR="9525" marT="9525" anchor="ctr"/>
                </a:tc>
                <a:tc>
                  <a:txBody>
                    <a:bodyPr/>
                    <a:lstStyle/>
                    <a:p>
                      <a:pPr algn="ctr" fontAlgn="ctr"/>
                      <a:r>
                        <a:rPr lang="ja-JP" altLang="en-US" sz="1050">
                          <a:effectLst/>
                          <a:latin typeface="Meiryo UI"/>
                          <a:ea typeface="Meiryo UI"/>
                        </a:rPr>
                        <a:t>発行者</a:t>
                      </a:r>
                    </a:p>
                  </a:txBody>
                  <a:tcPr marL="9525" marR="9525" marT="9525" anchor="ctr"/>
                </a:tc>
                <a:tc>
                  <a:txBody>
                    <a:bodyPr/>
                    <a:lstStyle/>
                    <a:p>
                      <a:pPr algn="ctr" fontAlgn="ctr"/>
                      <a:r>
                        <a:rPr lang="ja-JP" altLang="en-US" sz="1050">
                          <a:effectLst/>
                          <a:latin typeface="Meiryo UI"/>
                          <a:ea typeface="Meiryo UI"/>
                        </a:rPr>
                        <a:t>データの置き場所</a:t>
                      </a:r>
                    </a:p>
                  </a:txBody>
                  <a:tcPr marL="9525" marR="9525" marT="9525" anchor="ctr"/>
                </a:tc>
                <a:tc>
                  <a:txBody>
                    <a:bodyPr/>
                    <a:lstStyle/>
                    <a:p>
                      <a:pPr algn="ctr" fontAlgn="ctr"/>
                      <a:r>
                        <a:rPr lang="ja-JP" altLang="en-US" sz="1050">
                          <a:effectLst/>
                          <a:latin typeface="Meiryo UI"/>
                          <a:ea typeface="Meiryo UI"/>
                        </a:rPr>
                        <a:t>アクセスコントロール</a:t>
                      </a:r>
                    </a:p>
                  </a:txBody>
                  <a:tcPr marL="9525" marR="9525" marT="9525" anchor="ctr"/>
                </a:tc>
                <a:tc>
                  <a:txBody>
                    <a:bodyPr/>
                    <a:lstStyle/>
                    <a:p>
                      <a:pPr algn="ctr" fontAlgn="ctr"/>
                      <a:r>
                        <a:rPr lang="ja-JP" altLang="en-US" sz="1050">
                          <a:effectLst/>
                          <a:latin typeface="Meiryo UI"/>
                          <a:ea typeface="Meiryo UI"/>
                        </a:rPr>
                        <a:t>成果・留意点</a:t>
                      </a:r>
                      <a:endParaRPr lang="ja-JP" altLang="en-US" sz="1050" b="1">
                        <a:effectLst/>
                        <a:latin typeface="Meiryo UI"/>
                        <a:ea typeface="Meiryo UI"/>
                      </a:endParaRPr>
                    </a:p>
                  </a:txBody>
                  <a:tcPr marL="9525" marR="9525" marT="9525" anchor="ctr"/>
                </a:tc>
                <a:extLst>
                  <a:ext uri="{0D108BD9-81ED-4DB2-BD59-A6C34878D82A}">
                    <a16:rowId xmlns:a16="http://schemas.microsoft.com/office/drawing/2014/main" val="434399238"/>
                  </a:ext>
                </a:extLst>
              </a:tr>
              <a:tr h="866670">
                <a:tc>
                  <a:txBody>
                    <a:bodyPr/>
                    <a:lstStyle/>
                    <a:p>
                      <a:pPr fontAlgn="t"/>
                      <a:r>
                        <a:rPr lang="ja-JP" altLang="en-US" sz="1050">
                          <a:effectLst/>
                          <a:latin typeface="Meiryo UI"/>
                          <a:ea typeface="Meiryo UI"/>
                        </a:rPr>
                        <a:t>①事業者（に関係する自然人）についてのアイデンティティ</a:t>
                      </a:r>
                      <a:endParaRPr lang="ja-JP"/>
                    </a:p>
                    <a:p>
                      <a:pPr lvl="0">
                        <a:buNone/>
                      </a:pPr>
                      <a:r>
                        <a:rPr lang="ja-JP" altLang="en-US" sz="1050" dirty="0">
                          <a:effectLst/>
                          <a:latin typeface="Meiryo UI"/>
                          <a:ea typeface="Meiryo UI"/>
                        </a:rPr>
                        <a:t> </a:t>
                      </a:r>
                      <a:r>
                        <a:rPr lang="en-US" altLang="ja-JP" sz="1050" dirty="0">
                          <a:effectLst/>
                          <a:latin typeface="Meiryo UI"/>
                        </a:rPr>
                        <a:t>[</a:t>
                      </a:r>
                      <a:r>
                        <a:rPr lang="ja-JP" altLang="en-US" sz="1050">
                          <a:effectLst/>
                          <a:latin typeface="Meiryo UI"/>
                          <a:ea typeface="Meiryo UI"/>
                        </a:rPr>
                        <a:t>事業者</a:t>
                      </a:r>
                      <a:r>
                        <a:rPr lang="af-ZA" sz="1050" dirty="0">
                          <a:effectLst/>
                          <a:latin typeface="Meiryo UI"/>
                        </a:rPr>
                        <a:t>VC]　</a:t>
                      </a:r>
                      <a:endParaRPr lang="af-ZA" altLang="ja-JP" sz="1050" dirty="0">
                        <a:effectLst/>
                        <a:latin typeface="Meiryo UI"/>
                      </a:endParaRPr>
                    </a:p>
                  </a:txBody>
                  <a:tcPr marL="9525" marR="9525" marT="9525"/>
                </a:tc>
                <a:tc rowSpan="4">
                  <a:txBody>
                    <a:bodyPr/>
                    <a:lstStyle/>
                    <a:p>
                      <a:pPr fontAlgn="ctr"/>
                      <a:r>
                        <a:rPr lang="ja-JP" altLang="en-US" sz="1050">
                          <a:effectLst/>
                          <a:latin typeface="Meiryo UI"/>
                          <a:ea typeface="Meiryo UI"/>
                        </a:rPr>
                        <a:t>左記の</a:t>
                      </a:r>
                      <a:r>
                        <a:rPr lang="en-US" altLang="ja-JP" sz="1050" dirty="0">
                          <a:effectLst/>
                          <a:latin typeface="Meiryo UI"/>
                        </a:rPr>
                        <a:t>4</a:t>
                      </a:r>
                      <a:r>
                        <a:rPr lang="ja-JP" altLang="en-US" sz="1050">
                          <a:effectLst/>
                          <a:latin typeface="Meiryo UI"/>
                          <a:ea typeface="Meiryo UI"/>
                        </a:rPr>
                        <a:t>種の証明書自身と、証明書の発行者の検証</a:t>
                      </a:r>
                    </a:p>
                  </a:txBody>
                  <a:tcPr marL="9525" marR="9525" marT="9525" anchor="ctr"/>
                </a:tc>
                <a:tc>
                  <a:txBody>
                    <a:bodyPr/>
                    <a:lstStyle/>
                    <a:p>
                      <a:pPr fontAlgn="ctr"/>
                      <a:r>
                        <a:rPr lang="ja-JP" altLang="en-US" sz="1050" dirty="0">
                          <a:effectLst/>
                          <a:latin typeface="Meiryo UI"/>
                          <a:ea typeface="Meiryo UI"/>
                        </a:rPr>
                        <a:t>①中小事業者等</a:t>
                      </a:r>
                      <a:br>
                        <a:rPr lang="ja-JP" altLang="en-US" sz="1050" dirty="0">
                          <a:effectLst/>
                          <a:latin typeface="Meiryo UI"/>
                          <a:ea typeface="Meiryo UI"/>
                        </a:rPr>
                      </a:br>
                      <a:endParaRPr lang="ja-JP" altLang="en-US" sz="1050" dirty="0">
                        <a:effectLst/>
                        <a:latin typeface="Meiryo UI"/>
                        <a:ea typeface="Meiryo UI"/>
                      </a:endParaRPr>
                    </a:p>
                  </a:txBody>
                  <a:tcPr marL="9525" marR="9525" marT="9525" anchor="ctr"/>
                </a:tc>
                <a:tc rowSpan="4">
                  <a:txBody>
                    <a:bodyPr/>
                    <a:lstStyle/>
                    <a:p>
                      <a:pPr fontAlgn="ctr"/>
                      <a:r>
                        <a:rPr lang="ja-JP" altLang="en-US" sz="1050">
                          <a:effectLst/>
                          <a:latin typeface="Meiryo UI"/>
                          <a:ea typeface="Meiryo UI"/>
                        </a:rPr>
                        <a:t>中小事業者等</a:t>
                      </a:r>
                    </a:p>
                  </a:txBody>
                  <a:tcPr marL="9525" marR="9525" marT="9525" anchor="ctr"/>
                </a:tc>
                <a:tc>
                  <a:txBody>
                    <a:bodyPr/>
                    <a:lstStyle/>
                    <a:p>
                      <a:pPr fontAlgn="ctr"/>
                      <a:r>
                        <a:rPr lang="ja-JP" altLang="en-US" sz="1050" dirty="0">
                          <a:effectLst/>
                          <a:latin typeface="Meiryo UI"/>
                          <a:ea typeface="Meiryo UI"/>
                        </a:rPr>
                        <a:t>①中小事業者</a:t>
                      </a:r>
                    </a:p>
                  </a:txBody>
                  <a:tcPr marL="9525" marR="9525" marT="9525" anchor="ctr"/>
                </a:tc>
                <a:tc rowSpan="4">
                  <a:txBody>
                    <a:bodyPr/>
                    <a:lstStyle/>
                    <a:p>
                      <a:pPr fontAlgn="ctr"/>
                      <a:r>
                        <a:rPr lang="ja-JP" altLang="en-US" sz="1050">
                          <a:effectLst/>
                          <a:latin typeface="Meiryo UI"/>
                          <a:ea typeface="Meiryo UI"/>
                        </a:rPr>
                        <a:t>①アプリケーションサーバ</a:t>
                      </a:r>
                      <a:br>
                        <a:rPr lang="ja-JP" altLang="en-US" sz="1050" dirty="0">
                          <a:effectLst/>
                          <a:latin typeface="Meiryo UI"/>
                          <a:ea typeface="Meiryo UI"/>
                        </a:rPr>
                      </a:br>
                      <a:r>
                        <a:rPr lang="ja-JP" altLang="en-US" sz="1050">
                          <a:effectLst/>
                          <a:latin typeface="Meiryo UI"/>
                          <a:ea typeface="Meiryo UI"/>
                        </a:rPr>
                        <a:t>②ウォレット</a:t>
                      </a:r>
                    </a:p>
                  </a:txBody>
                  <a:tcPr marL="9525" marR="9525" marT="9525" anchor="ctr"/>
                </a:tc>
                <a:tc rowSpan="4">
                  <a:txBody>
                    <a:bodyPr/>
                    <a:lstStyle/>
                    <a:p>
                      <a:pPr fontAlgn="ctr"/>
                      <a:r>
                        <a:rPr lang="ja-JP" altLang="en-US" sz="1050">
                          <a:effectLst/>
                          <a:latin typeface="Meiryo UI"/>
                          <a:ea typeface="Meiryo UI"/>
                        </a:rPr>
                        <a:t>・当</a:t>
                      </a:r>
                      <a:r>
                        <a:rPr lang="af-ZA" sz="1050" dirty="0">
                          <a:effectLst/>
                          <a:latin typeface="Meiryo UI"/>
                        </a:rPr>
                        <a:t>UC</a:t>
                      </a:r>
                      <a:r>
                        <a:rPr lang="ja-JP" altLang="en-US" sz="1050">
                          <a:effectLst/>
                          <a:latin typeface="Meiryo UI"/>
                          <a:ea typeface="Meiryo UI"/>
                        </a:rPr>
                        <a:t>において</a:t>
                      </a:r>
                      <a:r>
                        <a:rPr lang="af-ZA" sz="1050" err="1">
                          <a:effectLst/>
                          <a:latin typeface="Meiryo UI"/>
                        </a:rPr>
                        <a:t>Storage</a:t>
                      </a:r>
                      <a:r>
                        <a:rPr lang="ja-JP" altLang="en-US" sz="1050">
                          <a:effectLst/>
                          <a:latin typeface="Meiryo UI"/>
                          <a:ea typeface="Meiryo UI"/>
                        </a:rPr>
                        <a:t>にアクセス可能なアクターは、中小事業者及び中小事業者の従業員となり、事業者</a:t>
                      </a:r>
                      <a:r>
                        <a:rPr lang="af-ZA" sz="1050" dirty="0">
                          <a:effectLst/>
                          <a:latin typeface="Meiryo UI"/>
                        </a:rPr>
                        <a:t>VC</a:t>
                      </a:r>
                      <a:r>
                        <a:rPr lang="ja-JP" altLang="en-US" sz="1050">
                          <a:effectLst/>
                          <a:latin typeface="Meiryo UI"/>
                          <a:ea typeface="Meiryo UI"/>
                        </a:rPr>
                        <a:t>を以て</a:t>
                      </a:r>
                      <a:r>
                        <a:rPr lang="af-ZA" sz="1050" err="1">
                          <a:effectLst/>
                          <a:latin typeface="Meiryo UI"/>
                        </a:rPr>
                        <a:t>Storage</a:t>
                      </a:r>
                      <a:r>
                        <a:rPr lang="ja-JP" altLang="en-US" sz="1050">
                          <a:effectLst/>
                          <a:latin typeface="Meiryo UI"/>
                          <a:ea typeface="Meiryo UI"/>
                        </a:rPr>
                        <a:t>へのアクセスのコントロールを行う</a:t>
                      </a:r>
                    </a:p>
                  </a:txBody>
                  <a:tcPr marL="9525" marR="9525" marT="9525" anchor="ctr"/>
                </a:tc>
                <a:tc rowSpan="4">
                  <a:txBody>
                    <a:bodyPr/>
                    <a:lstStyle/>
                    <a:p>
                      <a:pPr fontAlgn="ctr"/>
                      <a:r>
                        <a:rPr lang="ja-JP" altLang="en-US" sz="1050">
                          <a:effectLst/>
                          <a:latin typeface="Meiryo UI"/>
                          <a:ea typeface="Meiryo UI"/>
                        </a:rPr>
                        <a:t>・「事業者</a:t>
                      </a:r>
                      <a:r>
                        <a:rPr lang="af-ZA" sz="1050" dirty="0">
                          <a:effectLst/>
                          <a:latin typeface="Meiryo UI"/>
                        </a:rPr>
                        <a:t>VC」</a:t>
                      </a:r>
                      <a:r>
                        <a:rPr lang="ja-JP" altLang="en-US" sz="1050">
                          <a:effectLst/>
                          <a:latin typeface="Meiryo UI"/>
                          <a:ea typeface="Meiryo UI"/>
                        </a:rPr>
                        <a:t>について、申請者が本当に在籍しているかを検証可能となる所属証明情報</a:t>
                      </a:r>
                      <a:r>
                        <a:rPr lang="en-US" altLang="ja-JP" sz="1050" dirty="0">
                          <a:effectLst/>
                          <a:latin typeface="Meiryo UI"/>
                        </a:rPr>
                        <a:t>(</a:t>
                      </a:r>
                      <a:r>
                        <a:rPr lang="ja-JP" altLang="en-US" sz="1050">
                          <a:effectLst/>
                          <a:latin typeface="Meiryo UI"/>
                          <a:ea typeface="Meiryo UI"/>
                        </a:rPr>
                        <a:t>在籍確認日、在籍確認手法</a:t>
                      </a:r>
                      <a:r>
                        <a:rPr lang="en-US" altLang="ja-JP" sz="1050" dirty="0">
                          <a:effectLst/>
                          <a:latin typeface="Meiryo UI"/>
                        </a:rPr>
                        <a:t>)</a:t>
                      </a:r>
                      <a:r>
                        <a:rPr lang="ja-JP" altLang="en-US" sz="1050">
                          <a:effectLst/>
                          <a:latin typeface="Meiryo UI"/>
                          <a:ea typeface="Meiryo UI"/>
                        </a:rPr>
                        <a:t>を追加する</a:t>
                      </a:r>
                      <a:br>
                        <a:rPr lang="ja-JP" altLang="en-US" sz="1050" dirty="0">
                          <a:effectLst/>
                          <a:latin typeface="Meiryo UI"/>
                          <a:ea typeface="Meiryo UI"/>
                        </a:rPr>
                      </a:br>
                      <a:r>
                        <a:rPr lang="ja-JP" altLang="en-US" sz="1050">
                          <a:effectLst/>
                          <a:latin typeface="Meiryo UI"/>
                          <a:ea typeface="Meiryo UI"/>
                        </a:rPr>
                        <a:t>・</a:t>
                      </a:r>
                      <a:r>
                        <a:rPr lang="af-ZA" sz="1050" dirty="0">
                          <a:effectLst/>
                          <a:latin typeface="Meiryo UI"/>
                        </a:rPr>
                        <a:t>G</a:t>
                      </a:r>
                      <a:r>
                        <a:rPr lang="ja-JP" altLang="en-US" sz="1050">
                          <a:effectLst/>
                          <a:latin typeface="Meiryo UI"/>
                          <a:ea typeface="Meiryo UI"/>
                        </a:rPr>
                        <a:t>ビズ</a:t>
                      </a:r>
                      <a:r>
                        <a:rPr lang="af-ZA" sz="1050" dirty="0">
                          <a:effectLst/>
                          <a:latin typeface="Meiryo UI"/>
                        </a:rPr>
                        <a:t>ID</a:t>
                      </a:r>
                      <a:r>
                        <a:rPr lang="ja-JP" altLang="en-US" sz="1050">
                          <a:effectLst/>
                          <a:latin typeface="Meiryo UI"/>
                          <a:ea typeface="Meiryo UI"/>
                        </a:rPr>
                        <a:t>は現状、民間解放がされていない為、</a:t>
                      </a:r>
                      <a:r>
                        <a:rPr lang="af-ZA" sz="1050" dirty="0">
                          <a:effectLst/>
                          <a:latin typeface="Meiryo UI"/>
                        </a:rPr>
                        <a:t>DNS</a:t>
                      </a:r>
                      <a:r>
                        <a:rPr lang="ja-JP" altLang="en-US" sz="1050">
                          <a:effectLst/>
                          <a:latin typeface="Meiryo UI"/>
                          <a:ea typeface="Meiryo UI"/>
                        </a:rPr>
                        <a:t>と</a:t>
                      </a:r>
                      <a:r>
                        <a:rPr lang="af-ZA" sz="1050" dirty="0">
                          <a:effectLst/>
                          <a:latin typeface="Meiryo UI"/>
                        </a:rPr>
                        <a:t>DID</a:t>
                      </a:r>
                      <a:r>
                        <a:rPr lang="ja-JP" altLang="en-US" sz="1050">
                          <a:effectLst/>
                          <a:latin typeface="Meiryo UI"/>
                          <a:ea typeface="Meiryo UI"/>
                        </a:rPr>
                        <a:t>のバインディングを前提とすることで確からしさを確保する。</a:t>
                      </a:r>
                      <a:br>
                        <a:rPr lang="ja-JP" altLang="en-US" sz="1050" dirty="0">
                          <a:effectLst/>
                          <a:latin typeface="Meiryo UI"/>
                          <a:ea typeface="Meiryo UI"/>
                        </a:rPr>
                      </a:br>
                      <a:r>
                        <a:rPr lang="ja-JP" altLang="en-US" sz="1050">
                          <a:effectLst/>
                          <a:latin typeface="Meiryo UI"/>
                          <a:ea typeface="Meiryo UI"/>
                        </a:rPr>
                        <a:t>・</a:t>
                      </a:r>
                      <a:r>
                        <a:rPr lang="af-ZA" sz="1050" dirty="0">
                          <a:effectLst/>
                          <a:latin typeface="Meiryo UI"/>
                        </a:rPr>
                        <a:t>VC</a:t>
                      </a:r>
                      <a:r>
                        <a:rPr lang="ja-JP" altLang="en-US" sz="1050">
                          <a:effectLst/>
                          <a:latin typeface="Meiryo UI"/>
                          <a:ea typeface="Meiryo UI"/>
                        </a:rPr>
                        <a:t>のやりとりには「トランザクション</a:t>
                      </a:r>
                      <a:r>
                        <a:rPr lang="af-ZA" sz="1050" dirty="0">
                          <a:effectLst/>
                          <a:latin typeface="Meiryo UI"/>
                        </a:rPr>
                        <a:t>ID」、VC</a:t>
                      </a:r>
                      <a:r>
                        <a:rPr lang="ja-JP" altLang="en-US" sz="1050">
                          <a:effectLst/>
                          <a:latin typeface="Meiryo UI"/>
                          <a:ea typeface="Meiryo UI"/>
                        </a:rPr>
                        <a:t>同士の紐づきには「認証番号」を追加することで、それぞれをトレーサブルにする。</a:t>
                      </a:r>
                    </a:p>
                  </a:txBody>
                  <a:tcPr marL="9525" marR="9525" marT="9525" anchor="ctr"/>
                </a:tc>
                <a:extLst>
                  <a:ext uri="{0D108BD9-81ED-4DB2-BD59-A6C34878D82A}">
                    <a16:rowId xmlns:a16="http://schemas.microsoft.com/office/drawing/2014/main" val="1231437297"/>
                  </a:ext>
                </a:extLst>
              </a:tr>
              <a:tr h="706524">
                <a:tc>
                  <a:txBody>
                    <a:bodyPr/>
                    <a:lstStyle/>
                    <a:p>
                      <a:pPr fontAlgn="t"/>
                      <a:r>
                        <a:rPr lang="ja-JP" altLang="en-US" sz="1050">
                          <a:effectLst/>
                          <a:latin typeface="Meiryo UI"/>
                          <a:ea typeface="Meiryo UI"/>
                        </a:rPr>
                        <a:t>②事業者が用いているソフトウエアの内容 </a:t>
                      </a:r>
                      <a:r>
                        <a:rPr lang="en-US" altLang="ja-JP" sz="1050" dirty="0">
                          <a:effectLst/>
                          <a:latin typeface="Meiryo UI"/>
                        </a:rPr>
                        <a:t>[</a:t>
                      </a:r>
                      <a:r>
                        <a:rPr lang="af-ZA" sz="1050" dirty="0">
                          <a:effectLst/>
                          <a:latin typeface="Meiryo UI"/>
                        </a:rPr>
                        <a:t>SW</a:t>
                      </a:r>
                      <a:r>
                        <a:rPr lang="ja-JP" altLang="en-US" sz="1050">
                          <a:effectLst/>
                          <a:latin typeface="Meiryo UI"/>
                          <a:ea typeface="Meiryo UI"/>
                        </a:rPr>
                        <a:t>利用</a:t>
                      </a:r>
                      <a:r>
                        <a:rPr lang="af-ZA" sz="1050" dirty="0">
                          <a:effectLst/>
                          <a:latin typeface="Meiryo UI"/>
                        </a:rPr>
                        <a:t>VC]</a:t>
                      </a:r>
                      <a:endParaRPr lang="af-ZA" altLang="ja-JP" sz="1050">
                        <a:effectLst/>
                        <a:latin typeface="Meiryo UI"/>
                      </a:endParaRPr>
                    </a:p>
                  </a:txBody>
                  <a:tcPr marL="9525" marR="9525" marT="9525"/>
                </a:tc>
                <a:tc vMerge="1">
                  <a:txBody>
                    <a:bodyPr/>
                    <a:lstStyle/>
                    <a:p>
                      <a:endParaRPr kumimoji="1" lang="ja-JP" altLang="en-US"/>
                    </a:p>
                  </a:txBody>
                  <a:tcPr/>
                </a:tc>
                <a:tc>
                  <a:txBody>
                    <a:bodyPr/>
                    <a:lstStyle/>
                    <a:p>
                      <a:pPr fontAlgn="ctr"/>
                      <a:r>
                        <a:rPr lang="ja-JP" altLang="en-US" sz="1050">
                          <a:effectLst/>
                          <a:latin typeface="Meiryo UI"/>
                          <a:ea typeface="Meiryo UI"/>
                        </a:rPr>
                        <a:t>②全国の</a:t>
                      </a:r>
                      <a:r>
                        <a:rPr lang="af-ZA" sz="1050" dirty="0">
                          <a:effectLst/>
                          <a:latin typeface="Meiryo UI"/>
                        </a:rPr>
                        <a:t>IT</a:t>
                      </a:r>
                      <a:r>
                        <a:rPr lang="ja-JP" altLang="en-US" sz="1050">
                          <a:effectLst/>
                          <a:latin typeface="Meiryo UI"/>
                          <a:ea typeface="Meiryo UI"/>
                        </a:rPr>
                        <a:t>企業等の設備メーカ等</a:t>
                      </a:r>
                      <a:br>
                        <a:rPr lang="ja-JP" altLang="en-US" sz="1050" dirty="0">
                          <a:effectLst/>
                          <a:latin typeface="Meiryo UI"/>
                          <a:ea typeface="Meiryo UI"/>
                        </a:rPr>
                      </a:br>
                      <a:r>
                        <a:rPr lang="ja-JP" altLang="en-US" sz="1050">
                          <a:effectLst/>
                          <a:latin typeface="Meiryo UI"/>
                          <a:ea typeface="Meiryo UI"/>
                        </a:rPr>
                        <a:t>⑤税務署</a:t>
                      </a:r>
                    </a:p>
                  </a:txBody>
                  <a:tcPr marL="9525" marR="9525" marT="9525" anchor="ctr"/>
                </a:tc>
                <a:tc vMerge="1">
                  <a:txBody>
                    <a:bodyPr/>
                    <a:lstStyle/>
                    <a:p>
                      <a:endParaRPr kumimoji="1" lang="ja-JP" altLang="en-US"/>
                    </a:p>
                  </a:txBody>
                  <a:tcPr/>
                </a:tc>
                <a:tc>
                  <a:txBody>
                    <a:bodyPr/>
                    <a:lstStyle/>
                    <a:p>
                      <a:pPr fontAlgn="ctr"/>
                      <a:r>
                        <a:rPr lang="ja-JP" altLang="en-US" sz="1050">
                          <a:effectLst/>
                          <a:latin typeface="Meiryo UI"/>
                          <a:ea typeface="Meiryo UI"/>
                        </a:rPr>
                        <a:t>②全国の</a:t>
                      </a:r>
                      <a:r>
                        <a:rPr lang="af-ZA" sz="1050" dirty="0">
                          <a:effectLst/>
                          <a:latin typeface="Meiryo UI"/>
                        </a:rPr>
                        <a:t>IT</a:t>
                      </a:r>
                      <a:r>
                        <a:rPr lang="ja-JP" altLang="en-US" sz="1050">
                          <a:effectLst/>
                          <a:latin typeface="Meiryo UI"/>
                          <a:ea typeface="Meiryo UI"/>
                        </a:rPr>
                        <a:t>企業等の設備メーカ等</a:t>
                      </a:r>
                      <a:br>
                        <a:rPr lang="ja-JP" altLang="en-US" sz="1050" dirty="0">
                          <a:effectLst/>
                          <a:latin typeface="Meiryo UI"/>
                          <a:ea typeface="Meiryo UI"/>
                        </a:rPr>
                      </a:br>
                      <a:endParaRPr lang="ja-JP" altLang="en-US" sz="1050">
                        <a:effectLst/>
                        <a:latin typeface="Meiryo UI"/>
                        <a:ea typeface="Meiryo UI"/>
                      </a:endParaRPr>
                    </a:p>
                  </a:txBody>
                  <a:tcPr marL="9525" marR="9525" marT="9525"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52505937"/>
                  </a:ext>
                </a:extLst>
              </a:tr>
              <a:tr h="650002">
                <a:tc>
                  <a:txBody>
                    <a:bodyPr/>
                    <a:lstStyle/>
                    <a:p>
                      <a:pPr fontAlgn="t"/>
                      <a:r>
                        <a:rPr lang="ja-JP" altLang="en-US" sz="1050">
                          <a:effectLst/>
                          <a:latin typeface="Meiryo UI"/>
                          <a:ea typeface="Meiryo UI"/>
                        </a:rPr>
                        <a:t>③工業会で発行する工業会証明書 </a:t>
                      </a:r>
                      <a:r>
                        <a:rPr lang="en-US" altLang="ja-JP" sz="1050" dirty="0">
                          <a:effectLst/>
                          <a:latin typeface="Meiryo UI"/>
                        </a:rPr>
                        <a:t>[</a:t>
                      </a:r>
                      <a:r>
                        <a:rPr lang="ja-JP" altLang="en-US" sz="1050">
                          <a:effectLst/>
                          <a:latin typeface="Meiryo UI"/>
                          <a:ea typeface="Meiryo UI"/>
                        </a:rPr>
                        <a:t>工業会証明書</a:t>
                      </a:r>
                      <a:r>
                        <a:rPr lang="af-ZA" sz="1050" dirty="0">
                          <a:effectLst/>
                          <a:latin typeface="Meiryo UI"/>
                        </a:rPr>
                        <a:t>VC]</a:t>
                      </a:r>
                    </a:p>
                  </a:txBody>
                  <a:tcPr marL="9525" marR="9525" marT="9525"/>
                </a:tc>
                <a:tc vMerge="1">
                  <a:txBody>
                    <a:bodyPr/>
                    <a:lstStyle/>
                    <a:p>
                      <a:endParaRPr kumimoji="1" lang="ja-JP" altLang="en-US"/>
                    </a:p>
                  </a:txBody>
                  <a:tcPr/>
                </a:tc>
                <a:tc>
                  <a:txBody>
                    <a:bodyPr/>
                    <a:lstStyle/>
                    <a:p>
                      <a:pPr fontAlgn="ctr"/>
                      <a:r>
                        <a:rPr lang="af-ZA" sz="1050" dirty="0">
                          <a:effectLst/>
                          <a:latin typeface="Meiryo UI"/>
                        </a:rPr>
                        <a:t>③JISA</a:t>
                      </a:r>
                      <a:r>
                        <a:rPr lang="ja-JP" altLang="en-US" sz="1050">
                          <a:effectLst/>
                          <a:latin typeface="Meiryo UI"/>
                          <a:ea typeface="Meiryo UI"/>
                        </a:rPr>
                        <a:t>等の工業会等</a:t>
                      </a:r>
                      <a:br>
                        <a:rPr lang="ja-JP" altLang="en-US" sz="1050" dirty="0">
                          <a:effectLst/>
                          <a:latin typeface="Meiryo UI"/>
                          <a:ea typeface="Meiryo UI"/>
                        </a:rPr>
                      </a:br>
                      <a:r>
                        <a:rPr lang="ja-JP" altLang="en-US" sz="1050">
                          <a:effectLst/>
                          <a:latin typeface="Meiryo UI"/>
                          <a:ea typeface="Meiryo UI"/>
                        </a:rPr>
                        <a:t>⑤税務署</a:t>
                      </a:r>
                    </a:p>
                  </a:txBody>
                  <a:tcPr marL="9525" marR="9525" marT="9525" anchor="ctr"/>
                </a:tc>
                <a:tc vMerge="1">
                  <a:txBody>
                    <a:bodyPr/>
                    <a:lstStyle/>
                    <a:p>
                      <a:endParaRPr kumimoji="1" lang="ja-JP" altLang="en-US"/>
                    </a:p>
                  </a:txBody>
                  <a:tcPr/>
                </a:tc>
                <a:tc>
                  <a:txBody>
                    <a:bodyPr/>
                    <a:lstStyle/>
                    <a:p>
                      <a:pPr fontAlgn="ctr"/>
                      <a:r>
                        <a:rPr lang="af-ZA" sz="1050" dirty="0">
                          <a:effectLst/>
                          <a:latin typeface="Meiryo UI"/>
                        </a:rPr>
                        <a:t>③JISA</a:t>
                      </a:r>
                      <a:r>
                        <a:rPr lang="ja-JP" altLang="en-US" sz="1050">
                          <a:effectLst/>
                          <a:latin typeface="Meiryo UI"/>
                          <a:ea typeface="Meiryo UI"/>
                        </a:rPr>
                        <a:t>等の工業会等</a:t>
                      </a:r>
                    </a:p>
                  </a:txBody>
                  <a:tcPr marL="9525" marR="9525" marT="9525"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588482810"/>
                  </a:ext>
                </a:extLst>
              </a:tr>
              <a:tr h="612321">
                <a:tc>
                  <a:txBody>
                    <a:bodyPr/>
                    <a:lstStyle/>
                    <a:p>
                      <a:pPr fontAlgn="t"/>
                      <a:r>
                        <a:rPr lang="ja-JP" altLang="en-US" sz="1050">
                          <a:effectLst/>
                          <a:latin typeface="Meiryo UI"/>
                          <a:ea typeface="Meiryo UI"/>
                        </a:rPr>
                        <a:t>④中小企業庁からの認定証明 </a:t>
                      </a:r>
                      <a:r>
                        <a:rPr lang="en-US" altLang="ja-JP" sz="1050" dirty="0">
                          <a:effectLst/>
                          <a:latin typeface="Meiryo UI"/>
                        </a:rPr>
                        <a:t>[</a:t>
                      </a:r>
                      <a:r>
                        <a:rPr lang="ja-JP" altLang="en-US" sz="1050">
                          <a:effectLst/>
                          <a:latin typeface="Meiryo UI"/>
                          <a:ea typeface="Meiryo UI"/>
                        </a:rPr>
                        <a:t>計画認定</a:t>
                      </a:r>
                      <a:r>
                        <a:rPr lang="af-ZA" sz="1050" dirty="0">
                          <a:effectLst/>
                          <a:latin typeface="Meiryo UI"/>
                        </a:rPr>
                        <a:t>VC]</a:t>
                      </a:r>
                      <a:br>
                        <a:rPr lang="af-ZA" sz="1050" dirty="0">
                          <a:effectLst/>
                          <a:latin typeface="Meiryo UI"/>
                        </a:rPr>
                      </a:br>
                      <a:endParaRPr lang="af-ZA" altLang="ja-JP" sz="1050">
                        <a:effectLst/>
                        <a:latin typeface="Meiryo UI"/>
                      </a:endParaRPr>
                    </a:p>
                  </a:txBody>
                  <a:tcPr marL="9525" marR="9525" marT="9525"/>
                </a:tc>
                <a:tc vMerge="1">
                  <a:txBody>
                    <a:bodyPr/>
                    <a:lstStyle/>
                    <a:p>
                      <a:endParaRPr kumimoji="1" lang="ja-JP" altLang="en-US"/>
                    </a:p>
                  </a:txBody>
                  <a:tcPr/>
                </a:tc>
                <a:tc>
                  <a:txBody>
                    <a:bodyPr/>
                    <a:lstStyle/>
                    <a:p>
                      <a:pPr fontAlgn="ctr"/>
                      <a:r>
                        <a:rPr lang="ja-JP" altLang="en-US" sz="1050">
                          <a:effectLst/>
                          <a:latin typeface="Meiryo UI"/>
                          <a:ea typeface="Meiryo UI"/>
                        </a:rPr>
                        <a:t>④中小企業庁</a:t>
                      </a:r>
                      <a:br>
                        <a:rPr lang="ja-JP" altLang="en-US" sz="1050" dirty="0">
                          <a:effectLst/>
                          <a:latin typeface="Meiryo UI"/>
                          <a:ea typeface="Meiryo UI"/>
                        </a:rPr>
                      </a:br>
                      <a:r>
                        <a:rPr lang="ja-JP" altLang="en-US" sz="1050">
                          <a:effectLst/>
                          <a:latin typeface="Meiryo UI"/>
                          <a:ea typeface="Meiryo UI"/>
                        </a:rPr>
                        <a:t>⑤税務署</a:t>
                      </a:r>
                    </a:p>
                  </a:txBody>
                  <a:tcPr marL="9525" marR="9525" marT="9525" anchor="ctr"/>
                </a:tc>
                <a:tc vMerge="1">
                  <a:txBody>
                    <a:bodyPr/>
                    <a:lstStyle/>
                    <a:p>
                      <a:endParaRPr kumimoji="1" lang="ja-JP" altLang="en-US"/>
                    </a:p>
                  </a:txBody>
                  <a:tcPr/>
                </a:tc>
                <a:tc>
                  <a:txBody>
                    <a:bodyPr/>
                    <a:lstStyle/>
                    <a:p>
                      <a:pPr fontAlgn="ctr"/>
                      <a:r>
                        <a:rPr lang="ja-JP" altLang="en-US" sz="1050" dirty="0">
                          <a:effectLst/>
                          <a:latin typeface="Meiryo UI"/>
                          <a:ea typeface="Meiryo UI"/>
                        </a:rPr>
                        <a:t>④中小企業庁</a:t>
                      </a:r>
                    </a:p>
                  </a:txBody>
                  <a:tcPr marL="9525" marR="9525" marT="9525"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94699174"/>
                  </a:ext>
                </a:extLst>
              </a:tr>
            </a:tbl>
          </a:graphicData>
        </a:graphic>
      </p:graphicFrame>
      <p:sp>
        <p:nvSpPr>
          <p:cNvPr id="9" name="テキスト ボックス 8">
            <a:extLst>
              <a:ext uri="{FF2B5EF4-FFF2-40B4-BE49-F238E27FC236}">
                <a16:creationId xmlns:a16="http://schemas.microsoft.com/office/drawing/2014/main" id="{CCC25631-CF43-4349-BC95-86C1050091CE}"/>
              </a:ext>
            </a:extLst>
          </p:cNvPr>
          <p:cNvSpPr txBox="1"/>
          <p:nvPr/>
        </p:nvSpPr>
        <p:spPr>
          <a:xfrm>
            <a:off x="357971" y="1159027"/>
            <a:ext cx="9052847" cy="1015663"/>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defTabSz="288000"/>
            <a:r>
              <a:rPr lang="ja-JP" sz="1200">
                <a:solidFill>
                  <a:schemeClr val="accent2">
                    <a:lumMod val="75000"/>
                    <a:lumOff val="25000"/>
                  </a:schemeClr>
                </a:solidFill>
                <a:latin typeface="Meiryo UI"/>
                <a:ea typeface="Meiryo UI"/>
                <a:cs typeface="+mn-lt"/>
              </a:rPr>
              <a:t>要検証な課題</a:t>
            </a:r>
          </a:p>
          <a:p>
            <a:pPr algn="just" defTabSz="288000"/>
            <a:r>
              <a:rPr lang="ja-JP" sz="1200">
                <a:latin typeface="Meiryo UI"/>
                <a:cs typeface="Arial"/>
              </a:rPr>
              <a:t>証明書に相当する複数の文書がデジタルで相互運用性のある形式で共有され、かつ、証明書自身が改竄されていないことと、証明書発行者</a:t>
            </a:r>
            <a:r>
              <a:rPr lang="en-US" altLang="ja-JP" sz="1200" dirty="0">
                <a:latin typeface="Meiryo UI"/>
                <a:ea typeface="+mn-lt"/>
                <a:cs typeface="Arial"/>
              </a:rPr>
              <a:t>(</a:t>
            </a:r>
            <a:r>
              <a:rPr lang="af-ZA" altLang="ja-JP" sz="1200" dirty="0" err="1">
                <a:latin typeface="Meiryo UI"/>
                <a:ea typeface="+mn-lt"/>
                <a:cs typeface="Arial"/>
              </a:rPr>
              <a:t>Issuer</a:t>
            </a:r>
            <a:r>
              <a:rPr lang="af-ZA" altLang="ja-JP" sz="1200" dirty="0">
                <a:latin typeface="Meiryo UI"/>
                <a:ea typeface="+mn-lt"/>
                <a:cs typeface="Arial"/>
              </a:rPr>
              <a:t>)</a:t>
            </a:r>
            <a:r>
              <a:rPr lang="ja-JP" sz="1200">
                <a:latin typeface="Meiryo UI"/>
                <a:cs typeface="Arial"/>
              </a:rPr>
              <a:t>によって実際に発行されていることを検証可能とする。複数の証明書を逐次発行・バインディングした状態で提示することにより、それぞれのステークホルダーによって段階的に検証しながら証明書のやり取りを進めることが可能となる</a:t>
            </a:r>
            <a:endParaRPr lang="ja-JP" sz="1200">
              <a:latin typeface="Meiryo UI"/>
              <a:ea typeface="Meiryo UI"/>
              <a:cs typeface="+mn-lt"/>
            </a:endParaRPr>
          </a:p>
          <a:p>
            <a:pPr algn="l" defTabSz="288000"/>
            <a:endParaRPr lang="ja-JP" altLang="en-US" sz="1200" dirty="0">
              <a:latin typeface="+mn-ea"/>
            </a:endParaRPr>
          </a:p>
        </p:txBody>
      </p:sp>
    </p:spTree>
    <p:extLst>
      <p:ext uri="{BB962C8B-B14F-4D97-AF65-F5344CB8AC3E}">
        <p14:creationId xmlns:p14="http://schemas.microsoft.com/office/powerpoint/2010/main" val="4220418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3.2	</a:t>
            </a:r>
            <a:r>
              <a:rPr lang="ja-JP" altLang="en-US" sz="2000" dirty="0">
                <a:latin typeface="Meiryo UI" panose="020B0604030504040204" pitchFamily="34" charset="-128"/>
                <a:ea typeface="Meiryo UI" panose="020B0604030504040204" pitchFamily="34" charset="-128"/>
              </a:rPr>
              <a:t>検証できる領域を拡大する仕組み（</a:t>
            </a:r>
            <a:r>
              <a:rPr lang="en-US" altLang="ja-JP" sz="2000" dirty="0">
                <a:latin typeface="Meiryo UI" panose="020B0604030504040204" pitchFamily="34" charset="-128"/>
                <a:ea typeface="Meiryo UI" panose="020B0604030504040204" pitchFamily="34" charset="-128"/>
              </a:rPr>
              <a:t>3/3</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8" name="正方形/長方形 7"/>
          <p:cNvSpPr/>
          <p:nvPr/>
        </p:nvSpPr>
        <p:spPr>
          <a:xfrm>
            <a:off x="333229" y="726570"/>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a:solidFill>
                  <a:schemeClr val="bg1"/>
                </a:solidFill>
              </a:rPr>
              <a:t>本システムで形成を目指す合意とその履行のトレースの内容</a:t>
            </a:r>
            <a:endParaRPr kumimoji="1" lang="ja-JP" altLang="en-US" sz="1600" b="1" dirty="0">
              <a:solidFill>
                <a:schemeClr val="bg1"/>
              </a:solidFill>
            </a:endParaRPr>
          </a:p>
        </p:txBody>
      </p:sp>
      <p:graphicFrame>
        <p:nvGraphicFramePr>
          <p:cNvPr id="5" name="表 8">
            <a:extLst>
              <a:ext uri="{FF2B5EF4-FFF2-40B4-BE49-F238E27FC236}">
                <a16:creationId xmlns:a16="http://schemas.microsoft.com/office/drawing/2014/main" id="{9397B5A2-6C1A-42E5-91FA-E19C841FFBB9}"/>
              </a:ext>
            </a:extLst>
          </p:cNvPr>
          <p:cNvGraphicFramePr>
            <a:graphicFrameLocks noGrp="1"/>
          </p:cNvGraphicFramePr>
          <p:nvPr>
            <p:extLst>
              <p:ext uri="{D42A27DB-BD31-4B8C-83A1-F6EECF244321}">
                <p14:modId xmlns:p14="http://schemas.microsoft.com/office/powerpoint/2010/main" val="3694653785"/>
              </p:ext>
            </p:extLst>
          </p:nvPr>
        </p:nvGraphicFramePr>
        <p:xfrm>
          <a:off x="331489" y="1260341"/>
          <a:ext cx="9345930" cy="4683760"/>
        </p:xfrm>
        <a:graphic>
          <a:graphicData uri="http://schemas.openxmlformats.org/drawingml/2006/table">
            <a:tbl>
              <a:tblPr firstRow="1" bandRow="1">
                <a:tableStyleId>{5C22544A-7EE6-4342-B048-85BDC9FD1C3A}</a:tableStyleId>
              </a:tblPr>
              <a:tblGrid>
                <a:gridCol w="1126081">
                  <a:extLst>
                    <a:ext uri="{9D8B030D-6E8A-4147-A177-3AD203B41FA5}">
                      <a16:colId xmlns:a16="http://schemas.microsoft.com/office/drawing/2014/main" val="2442863805"/>
                    </a:ext>
                  </a:extLst>
                </a:gridCol>
                <a:gridCol w="8219849">
                  <a:extLst>
                    <a:ext uri="{9D8B030D-6E8A-4147-A177-3AD203B41FA5}">
                      <a16:colId xmlns:a16="http://schemas.microsoft.com/office/drawing/2014/main" val="3465859623"/>
                    </a:ext>
                  </a:extLst>
                </a:gridCol>
              </a:tblGrid>
              <a:tr h="370840">
                <a:tc>
                  <a:txBody>
                    <a:bodyPr/>
                    <a:lstStyle/>
                    <a:p>
                      <a:pPr lvl="0" algn="ctr">
                        <a:lnSpc>
                          <a:spcPct val="100000"/>
                        </a:lnSpc>
                        <a:spcBef>
                          <a:spcPts val="0"/>
                        </a:spcBef>
                        <a:spcAft>
                          <a:spcPts val="0"/>
                        </a:spcAft>
                        <a:buNone/>
                      </a:pPr>
                      <a:r>
                        <a:rPr lang="ja-JP" sz="1200" b="0" i="0" u="none" strike="noStrike" noProof="0">
                          <a:solidFill>
                            <a:schemeClr val="tx1"/>
                          </a:solidFill>
                          <a:latin typeface="Meiryo UI"/>
                          <a:ea typeface="Meiryo UI"/>
                        </a:rPr>
                        <a:t>合意の主体</a:t>
                      </a:r>
                      <a:endParaRPr lang="ja-JP" sz="1200" b="1" i="0" u="none" strike="noStrike" noProof="0">
                        <a:latin typeface="Meiryo UI"/>
                        <a:ea typeface="Meiryo UI"/>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10000"/>
                        <a:lumOff val="90000"/>
                      </a:schemeClr>
                    </a:solidFill>
                  </a:tcPr>
                </a:tc>
                <a:tc>
                  <a:txBody>
                    <a:bodyPr/>
                    <a:lstStyle/>
                    <a:p>
                      <a:pPr lvl="0">
                        <a:buNone/>
                      </a:pPr>
                      <a:r>
                        <a:rPr lang="ja-JP" sz="1200" b="0" i="0" u="none" strike="noStrike" noProof="0" dirty="0">
                          <a:solidFill>
                            <a:schemeClr val="tx1"/>
                          </a:solidFill>
                          <a:latin typeface="Meiryo UI"/>
                          <a:ea typeface="Meiryo UI"/>
                        </a:rPr>
                        <a:t>・中小事業者と中小事業者従業員</a:t>
                      </a:r>
                      <a:endParaRPr lang="ja-JP" sz="1200" b="0" i="0" u="none" strike="noStrike" noProof="0" dirty="0">
                        <a:latin typeface="Meiryo UI"/>
                        <a:ea typeface="Meiryo UI"/>
                      </a:endParaRPr>
                    </a:p>
                    <a:p>
                      <a:pPr lvl="0">
                        <a:buNone/>
                      </a:pPr>
                      <a:r>
                        <a:rPr lang="ja-JP" sz="1200" b="0" i="0" u="none" strike="noStrike" noProof="0" dirty="0">
                          <a:solidFill>
                            <a:schemeClr val="tx1"/>
                          </a:solidFill>
                          <a:latin typeface="Meiryo UI"/>
                          <a:ea typeface="Meiryo UI"/>
                        </a:rPr>
                        <a:t>・中小事業者と全国のIT企業等の設備メーカー等</a:t>
                      </a:r>
                      <a:endParaRPr lang="ja-JP" sz="1200" b="0" i="0" u="none" strike="noStrike" noProof="0" dirty="0">
                        <a:latin typeface="Meiryo UI"/>
                        <a:ea typeface="Meiryo UI"/>
                      </a:endParaRPr>
                    </a:p>
                    <a:p>
                      <a:pPr lvl="0">
                        <a:buNone/>
                      </a:pPr>
                      <a:r>
                        <a:rPr lang="ja-JP" sz="1200" b="0" i="0" u="none" strike="noStrike" noProof="0" dirty="0">
                          <a:solidFill>
                            <a:schemeClr val="tx1"/>
                          </a:solidFill>
                          <a:latin typeface="Meiryo UI"/>
                          <a:ea typeface="Meiryo UI"/>
                        </a:rPr>
                        <a:t>・中小事業者等と代表団体等の工業会等(証明団体)</a:t>
                      </a:r>
                      <a:br>
                        <a:rPr lang="ja-JP" sz="1200" b="0" i="0" u="none" strike="noStrike" noProof="0" dirty="0">
                          <a:solidFill>
                            <a:srgbClr val="000000"/>
                          </a:solidFill>
                          <a:latin typeface="Meiryo UI"/>
                          <a:ea typeface="Meiryo UI"/>
                        </a:rPr>
                      </a:br>
                      <a:r>
                        <a:rPr lang="ja-JP" sz="1200" b="0" i="0" u="none" strike="noStrike" noProof="0" dirty="0">
                          <a:solidFill>
                            <a:schemeClr val="tx1"/>
                          </a:solidFill>
                          <a:latin typeface="Meiryo UI"/>
                          <a:ea typeface="Meiryo UI"/>
                        </a:rPr>
                        <a:t>・中小事業者と所管官庁</a:t>
                      </a:r>
                      <a:r>
                        <a:rPr lang="en-US" altLang="ja-JP" sz="1200" b="0" i="0" u="none" strike="noStrike" noProof="0" dirty="0">
                          <a:solidFill>
                            <a:schemeClr val="tx1"/>
                          </a:solidFill>
                          <a:latin typeface="Meiryo UI"/>
                        </a:rPr>
                        <a:t>(</a:t>
                      </a:r>
                      <a:r>
                        <a:rPr lang="ja-JP" sz="1200" b="0" i="0" u="none" strike="noStrike" noProof="0" dirty="0">
                          <a:solidFill>
                            <a:schemeClr val="tx1"/>
                          </a:solidFill>
                          <a:latin typeface="Meiryo UI"/>
                          <a:ea typeface="Meiryo UI"/>
                        </a:rPr>
                        <a:t>当該中小事業者の業種所管</a:t>
                      </a:r>
                      <a:r>
                        <a:rPr lang="en-US" altLang="ja-JP" sz="1200" b="0" i="0" u="none" strike="noStrike" noProof="0" dirty="0">
                          <a:solidFill>
                            <a:schemeClr val="tx1"/>
                          </a:solidFill>
                          <a:latin typeface="Meiryo UI"/>
                        </a:rPr>
                        <a:t>)</a:t>
                      </a:r>
                      <a:br>
                        <a:rPr lang="en-US" altLang="ja-JP" sz="1200" b="0" i="0" u="none" strike="noStrike" noProof="0" dirty="0">
                          <a:solidFill>
                            <a:srgbClr val="000000"/>
                          </a:solidFill>
                          <a:latin typeface="Meiryo UI"/>
                        </a:rPr>
                      </a:br>
                      <a:r>
                        <a:rPr lang="ja-JP" altLang="en-US" sz="1200" b="0" i="0" u="none" strike="noStrike" noProof="0" dirty="0">
                          <a:solidFill>
                            <a:schemeClr val="tx1"/>
                          </a:solidFill>
                          <a:latin typeface="Meiryo UI"/>
                          <a:ea typeface="Meiryo UI"/>
                        </a:rPr>
                        <a:t>・中小事業者と所管税務署</a:t>
                      </a:r>
                      <a:endParaRPr kumimoji="1" lang="ja-JP" sz="1200" dirty="0">
                        <a:latin typeface="Meiryo UI"/>
                        <a:ea typeface="Meiryo U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442001196"/>
                  </a:ext>
                </a:extLst>
              </a:tr>
              <a:tr h="370840">
                <a:tc>
                  <a:txBody>
                    <a:bodyPr/>
                    <a:lstStyle/>
                    <a:p>
                      <a:pPr lvl="0" algn="ctr"/>
                      <a:r>
                        <a:rPr lang="ja-JP" altLang="en-US" sz="1200">
                          <a:latin typeface="Meiryo UI"/>
                          <a:ea typeface="Meiryo UI"/>
                        </a:rPr>
                        <a:t>合意の対象</a:t>
                      </a:r>
                      <a:endParaRPr kumimoji="1" lang="ja-JP" altLang="en-US" sz="1200">
                        <a:latin typeface="Meiryo UI"/>
                        <a:ea typeface="Meiryo UI"/>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10000"/>
                        <a:lumOff val="90000"/>
                      </a:schemeClr>
                    </a:solidFill>
                  </a:tcPr>
                </a:tc>
                <a:tc>
                  <a:txBody>
                    <a:bodyPr/>
                    <a:lstStyle/>
                    <a:p>
                      <a:pPr lvl="0" algn="l">
                        <a:buNone/>
                      </a:pPr>
                      <a:r>
                        <a:rPr lang="ja-JP" sz="1200" b="0" i="0" u="none" strike="noStrike" noProof="0">
                          <a:solidFill>
                            <a:schemeClr val="tx1"/>
                          </a:solidFill>
                          <a:latin typeface="Meiryo UI"/>
                          <a:ea typeface="Meiryo UI"/>
                        </a:rPr>
                        <a:t>当UCでは申請上必要な書類・情報の受け渡し、「提示」、「受理」というプロセスがシナリオ上存在するが、それぞれ「提示をした」、「受理をした」というプロセスが完了したことを以て合意としている</a:t>
                      </a:r>
                      <a:endParaRPr kumimoji="1" lang="ja-JP">
                        <a:latin typeface="Meiryo UI"/>
                        <a:ea typeface="Meiryo U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762926923"/>
                  </a:ext>
                </a:extLst>
              </a:tr>
              <a:tr h="370840">
                <a:tc>
                  <a:txBody>
                    <a:bodyPr/>
                    <a:lstStyle/>
                    <a:p>
                      <a:pPr lvl="0" algn="ctr"/>
                      <a:r>
                        <a:rPr lang="ja-JP" altLang="en-US" sz="1200">
                          <a:latin typeface="Meiryo UI"/>
                          <a:ea typeface="Meiryo UI"/>
                        </a:rPr>
                        <a:t>合意の条件</a:t>
                      </a:r>
                      <a:endParaRPr kumimoji="1" lang="ja-JP" altLang="en-US" sz="1200">
                        <a:latin typeface="Meiryo UI"/>
                        <a:ea typeface="Meiryo UI"/>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10000"/>
                        <a:lumOff val="90000"/>
                      </a:schemeClr>
                    </a:solidFill>
                  </a:tcPr>
                </a:tc>
                <a:tc>
                  <a:txBody>
                    <a:bodyPr/>
                    <a:lstStyle/>
                    <a:p>
                      <a:pPr lvl="0" algn="l">
                        <a:buNone/>
                      </a:pPr>
                      <a:r>
                        <a:rPr lang="ja-JP" sz="1200" b="0" i="0" u="none" strike="noStrike" noProof="0">
                          <a:solidFill>
                            <a:schemeClr val="tx1"/>
                          </a:solidFill>
                          <a:latin typeface="Meiryo UI"/>
                          <a:ea typeface="Meiryo UI"/>
                        </a:rPr>
                        <a:t>合意した属性情報や資格情報が受け渡しされている事</a:t>
                      </a:r>
                      <a:endParaRPr kumimoji="1" lang="ja-JP">
                        <a:latin typeface="Meiryo UI"/>
                        <a:ea typeface="Meiryo U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909739210"/>
                  </a:ext>
                </a:extLst>
              </a:tr>
              <a:tr h="370840">
                <a:tc>
                  <a:txBody>
                    <a:bodyPr/>
                    <a:lstStyle/>
                    <a:p>
                      <a:pPr lvl="0" algn="ctr"/>
                      <a:r>
                        <a:rPr lang="ja-JP" altLang="en-US" sz="1200">
                          <a:latin typeface="Meiryo UI"/>
                          <a:ea typeface="Meiryo UI"/>
                        </a:rPr>
                        <a:t>トレースの対象</a:t>
                      </a:r>
                      <a:endParaRPr kumimoji="1" lang="ja-JP" altLang="en-US" sz="1200">
                        <a:latin typeface="Meiryo UI"/>
                        <a:ea typeface="Meiryo UI"/>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10000"/>
                        <a:lumOff val="90000"/>
                      </a:schemeClr>
                    </a:solidFill>
                  </a:tcPr>
                </a:tc>
                <a:tc>
                  <a:txBody>
                    <a:bodyPr/>
                    <a:lstStyle/>
                    <a:p>
                      <a:pPr lvl="0" algn="l">
                        <a:buNone/>
                      </a:pPr>
                      <a:r>
                        <a:rPr lang="ja-JP" sz="1200" b="0" i="0" u="none" strike="noStrike" noProof="0">
                          <a:solidFill>
                            <a:schemeClr val="tx1"/>
                          </a:solidFill>
                          <a:latin typeface="Meiryo UI"/>
                          <a:ea typeface="Meiryo UI"/>
                        </a:rPr>
                        <a:t>履行された左記の合意</a:t>
                      </a:r>
                      <a:endParaRPr kumimoji="1" lang="ja-JP">
                        <a:latin typeface="Meiryo UI"/>
                        <a:ea typeface="Meiryo U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453247350"/>
                  </a:ext>
                </a:extLst>
              </a:tr>
              <a:tr h="370840">
                <a:tc>
                  <a:txBody>
                    <a:bodyPr/>
                    <a:lstStyle/>
                    <a:p>
                      <a:pPr lvl="0" algn="ctr"/>
                      <a:r>
                        <a:rPr lang="ja-JP" altLang="en-US" sz="1200">
                          <a:latin typeface="Meiryo UI"/>
                          <a:ea typeface="Meiryo UI"/>
                        </a:rPr>
                        <a:t>トレースの主体</a:t>
                      </a:r>
                      <a:endParaRPr kumimoji="1" lang="ja-JP" altLang="en-US" sz="1200">
                        <a:latin typeface="Meiryo UI"/>
                        <a:ea typeface="Meiryo UI"/>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10000"/>
                        <a:lumOff val="90000"/>
                      </a:schemeClr>
                    </a:solidFill>
                  </a:tcPr>
                </a:tc>
                <a:tc>
                  <a:txBody>
                    <a:bodyPr/>
                    <a:lstStyle/>
                    <a:p>
                      <a:pPr lvl="0" algn="l">
                        <a:lnSpc>
                          <a:spcPct val="100000"/>
                        </a:lnSpc>
                        <a:spcBef>
                          <a:spcPts val="0"/>
                        </a:spcBef>
                        <a:spcAft>
                          <a:spcPts val="0"/>
                        </a:spcAft>
                        <a:buNone/>
                      </a:pPr>
                      <a:r>
                        <a:rPr lang="ja-JP" sz="1200" b="0" i="0" u="none" strike="noStrike" noProof="0">
                          <a:solidFill>
                            <a:schemeClr val="tx1"/>
                          </a:solidFill>
                          <a:latin typeface="Meiryo UI"/>
                          <a:ea typeface="Meiryo UI"/>
                        </a:rPr>
                        <a:t>法人および従業員</a:t>
                      </a:r>
                      <a:endParaRPr lang="ja-JP" sz="1200" b="0" i="0" u="none" strike="noStrike" noProof="0">
                        <a:latin typeface="Meiryo UI"/>
                        <a:ea typeface="Meiryo U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824371545"/>
                  </a:ext>
                </a:extLst>
              </a:tr>
              <a:tr h="370840">
                <a:tc>
                  <a:txBody>
                    <a:bodyPr/>
                    <a:lstStyle/>
                    <a:p>
                      <a:pPr lvl="0" algn="ctr"/>
                      <a:r>
                        <a:rPr lang="ja-JP" altLang="en-US" sz="1200">
                          <a:latin typeface="Meiryo UI"/>
                          <a:ea typeface="Meiryo UI"/>
                        </a:rPr>
                        <a:t>トレースの手法</a:t>
                      </a:r>
                      <a:endParaRPr kumimoji="1" lang="ja-JP" altLang="en-US" sz="1200">
                        <a:latin typeface="Meiryo UI"/>
                        <a:ea typeface="Meiryo UI"/>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accent2">
                        <a:lumMod val="10000"/>
                        <a:lumOff val="90000"/>
                      </a:schemeClr>
                    </a:solidFill>
                  </a:tcPr>
                </a:tc>
                <a:tc>
                  <a:txBody>
                    <a:bodyPr/>
                    <a:lstStyle/>
                    <a:p>
                      <a:pPr lvl="0" algn="l">
                        <a:buNone/>
                      </a:pPr>
                      <a:r>
                        <a:rPr lang="ja-JP" sz="1200" b="0" i="0" u="none" strike="noStrike" noProof="0">
                          <a:solidFill>
                            <a:schemeClr val="tx1"/>
                          </a:solidFill>
                          <a:latin typeface="Meiryo UI"/>
                          <a:ea typeface="Meiryo UI"/>
                        </a:rPr>
                        <a:t>法人および従業員が利用するWallet内にVC発行や提示に関する記録を残し、閲覧することが出来るようにする。</a:t>
                      </a:r>
                      <a:endParaRPr kumimoji="1" lang="ja-JP">
                        <a:latin typeface="Meiryo UI"/>
                        <a:ea typeface="Meiryo UI"/>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7905392"/>
                  </a:ext>
                </a:extLst>
              </a:tr>
              <a:tr h="370839">
                <a:tc>
                  <a:txBody>
                    <a:bodyPr/>
                    <a:lstStyle/>
                    <a:p>
                      <a:pPr lvl="0" algn="ctr">
                        <a:lnSpc>
                          <a:spcPct val="100000"/>
                        </a:lnSpc>
                        <a:spcBef>
                          <a:spcPts val="0"/>
                        </a:spcBef>
                        <a:spcAft>
                          <a:spcPts val="0"/>
                        </a:spcAft>
                        <a:buNone/>
                      </a:pPr>
                      <a:r>
                        <a:rPr lang="ja-JP" sz="1200" b="0" i="0" u="none" strike="noStrike" noProof="0">
                          <a:solidFill>
                            <a:schemeClr val="tx1"/>
                          </a:solidFill>
                          <a:latin typeface="Meiryo UI"/>
                          <a:ea typeface="Meiryo UI"/>
                        </a:rPr>
                        <a:t>合意取り消しの可否・方法</a:t>
                      </a:r>
                      <a:endParaRPr lang="ja-JP" sz="1200" b="1" i="0" u="none" strike="noStrike" noProof="0">
                        <a:latin typeface="Meiryo UI"/>
                        <a:ea typeface="Meiryo UI"/>
                      </a:endParaRPr>
                    </a:p>
                    <a:p>
                      <a:pPr lvl="0" algn="ctr">
                        <a:buNone/>
                      </a:pPr>
                      <a:endParaRPr kumimoji="1" lang="ja-JP" altLang="en-US" sz="1200" dirty="0">
                        <a:latin typeface="Meiryo UI"/>
                        <a:ea typeface="Meiryo UI"/>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10000"/>
                        <a:lumOff val="90000"/>
                      </a:schemeClr>
                    </a:solidFill>
                  </a:tcPr>
                </a:tc>
                <a:tc>
                  <a:txBody>
                    <a:bodyPr/>
                    <a:lstStyle/>
                    <a:p>
                      <a:pPr lvl="0" algn="l">
                        <a:buNone/>
                      </a:pPr>
                      <a:r>
                        <a:rPr lang="ja-JP" altLang="en-US" sz="1200" b="0" i="0" u="none" strike="noStrike" noProof="0" dirty="0"/>
                        <a:t>➢</a:t>
                      </a:r>
                      <a:r>
                        <a:rPr lang="ja-JP" sz="1200" b="0" i="0" u="none" strike="noStrike" noProof="0" dirty="0">
                          <a:latin typeface="Meiryo UI"/>
                          <a:ea typeface="Meiryo UI"/>
                        </a:rPr>
                        <a:t>VCのリボーク時</a:t>
                      </a:r>
                      <a:br>
                        <a:rPr lang="ja-JP" altLang="en-US" sz="1200" b="0" i="0" u="none" strike="noStrike" noProof="0" dirty="0">
                          <a:latin typeface="Meiryo UI"/>
                          <a:ea typeface="Meiryo UI"/>
                        </a:rPr>
                      </a:br>
                      <a:r>
                        <a:rPr lang="ja-JP" sz="1200" b="0" i="0" u="none" strike="noStrike" noProof="0" dirty="0">
                          <a:latin typeface="Meiryo UI"/>
                          <a:ea typeface="Meiryo UI"/>
                        </a:rPr>
                        <a:t>Issuerは発行したVCをリボークすることができ、リボーク後、Holderは当該VCを以て新たな証明書の発行申請及び提示がIssuer,Verifierの検証によってできなくなる。</a:t>
                      </a:r>
                      <a:br>
                        <a:rPr lang="ja-JP" sz="1200" b="0" i="0" u="none" strike="noStrike" noProof="0" dirty="0">
                          <a:latin typeface="Meiryo UI"/>
                          <a:ea typeface="Meiryo UI"/>
                        </a:rPr>
                      </a:br>
                      <a:r>
                        <a:rPr lang="ja-JP" sz="1200" b="0" i="0" u="none" strike="noStrike" noProof="0" dirty="0">
                          <a:latin typeface="Meiryo UI"/>
                          <a:ea typeface="Meiryo UI"/>
                        </a:rPr>
                        <a:t>・</a:t>
                      </a:r>
                      <a:r>
                        <a:rPr lang="ja-JP" altLang="en-US" sz="1200" b="0" i="0" u="none" strike="noStrike" noProof="0" dirty="0">
                          <a:latin typeface="Meiryo UI"/>
                          <a:ea typeface="Meiryo UI"/>
                        </a:rPr>
                        <a:t> </a:t>
                      </a:r>
                      <a:r>
                        <a:rPr lang="ja-JP" sz="1200" b="0" i="0" u="none" strike="noStrike" noProof="0" dirty="0">
                          <a:latin typeface="Meiryo UI"/>
                          <a:ea typeface="Meiryo UI"/>
                        </a:rPr>
                        <a:t>既に申請や提示が行われているVCにおいては、リボークが発生した事を認知したVerifierの再検証により合意の取り消し状態となる。（既に申請や提示行われているVCに関しての一括処理の検証等のUI/UX等については継続検討必要と想定）</a:t>
                      </a:r>
                      <a:br>
                        <a:rPr lang="ja-JP" sz="1200" b="0" i="0" u="none" strike="noStrike" noProof="0" dirty="0">
                          <a:latin typeface="Meiryo UI"/>
                          <a:ea typeface="Meiryo UI"/>
                        </a:rPr>
                      </a:br>
                      <a:r>
                        <a:rPr lang="ja-JP" sz="1200" b="0" i="0" u="none" strike="noStrike" noProof="0" dirty="0">
                          <a:latin typeface="Meiryo UI"/>
                          <a:ea typeface="Meiryo UI"/>
                        </a:rPr>
                        <a:t>➢ 合意の取り消し時</a:t>
                      </a:r>
                      <a:br>
                        <a:rPr lang="ja-JP" sz="1200" b="0" i="0" u="none" strike="noStrike" noProof="0" dirty="0">
                          <a:latin typeface="Meiryo UI"/>
                          <a:ea typeface="Meiryo UI"/>
                        </a:rPr>
                      </a:br>
                      <a:r>
                        <a:rPr lang="ja-JP" altLang="en-US" sz="1200" b="0" i="0" u="none" strike="noStrike" noProof="0" dirty="0"/>
                        <a:t>・</a:t>
                      </a:r>
                      <a:r>
                        <a:rPr lang="ja-JP" sz="1200" b="0" i="0" u="none" strike="noStrike" noProof="0" dirty="0"/>
                        <a:t> </a:t>
                      </a:r>
                      <a:r>
                        <a:rPr lang="ja-JP" sz="1200" b="0" i="0" u="none" strike="noStrike" noProof="0" dirty="0">
                          <a:latin typeface="Meiryo UI"/>
                          <a:ea typeface="Meiryo UI"/>
                        </a:rPr>
                        <a:t>Holder側でVCの発行・提示の合意確認時に合意を取り消した場合、そのVCの取得・提示処理を行わない。</a:t>
                      </a:r>
                      <a:br>
                        <a:rPr lang="ja-JP" sz="1200" b="0" i="0" u="none" strike="noStrike" noProof="0" dirty="0">
                          <a:latin typeface="Meiryo UI"/>
                          <a:ea typeface="Meiryo UI"/>
                        </a:rPr>
                      </a:br>
                      <a:r>
                        <a:rPr lang="ja-JP" altLang="en-US" sz="1200" b="0" i="0" u="none" strike="noStrike" noProof="0" dirty="0"/>
                        <a:t>・</a:t>
                      </a:r>
                      <a:r>
                        <a:rPr lang="ja-JP" sz="1200" b="0" i="0" u="none" strike="noStrike" noProof="0" dirty="0"/>
                        <a:t> </a:t>
                      </a:r>
                      <a:r>
                        <a:rPr lang="ja-JP" sz="1200" b="0" i="0" u="none" strike="noStrike" noProof="0" dirty="0">
                          <a:latin typeface="Meiryo UI"/>
                          <a:ea typeface="Meiryo UI"/>
                        </a:rPr>
                        <a:t>Issuer,Verifier側で合意を取り消す場合(提示されたVCの期限切れなど)はHolderにVCの取得・提示処理が失敗したことを通知する。</a:t>
                      </a:r>
                      <a:endParaRPr kumimoji="1" lang="ja-JP" dirty="0">
                        <a:latin typeface="Meiryo UI"/>
                        <a:ea typeface="Meiryo U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973477362"/>
                  </a:ext>
                </a:extLst>
              </a:tr>
            </a:tbl>
          </a:graphicData>
        </a:graphic>
      </p:graphicFrame>
    </p:spTree>
    <p:extLst>
      <p:ext uri="{BB962C8B-B14F-4D97-AF65-F5344CB8AC3E}">
        <p14:creationId xmlns:p14="http://schemas.microsoft.com/office/powerpoint/2010/main" val="172248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3.3	6</a:t>
            </a:r>
            <a:r>
              <a:rPr lang="ja-JP" altLang="en-US" sz="2000" dirty="0">
                <a:latin typeface="Meiryo UI" panose="020B0604030504040204" pitchFamily="34" charset="-128"/>
                <a:ea typeface="Meiryo UI" panose="020B0604030504040204" pitchFamily="34" charset="-128"/>
              </a:rPr>
              <a:t>構成要素との対応</a:t>
            </a:r>
            <a:endParaRPr lang="en-US" altLang="ja-JP" sz="2000" dirty="0">
              <a:latin typeface="Meiryo UI" panose="020B0604030504040204" pitchFamily="34" charset="-128"/>
              <a:ea typeface="Meiryo UI" panose="020B0604030504040204" pitchFamily="34" charset="-128"/>
            </a:endParaRPr>
          </a:p>
        </p:txBody>
      </p:sp>
      <p:graphicFrame>
        <p:nvGraphicFramePr>
          <p:cNvPr id="5" name="表 4"/>
          <p:cNvGraphicFramePr>
            <a:graphicFrameLocks noGrp="1"/>
          </p:cNvGraphicFramePr>
          <p:nvPr>
            <p:extLst>
              <p:ext uri="{D42A27DB-BD31-4B8C-83A1-F6EECF244321}">
                <p14:modId xmlns:p14="http://schemas.microsoft.com/office/powerpoint/2010/main" val="628431652"/>
              </p:ext>
            </p:extLst>
          </p:nvPr>
        </p:nvGraphicFramePr>
        <p:xfrm>
          <a:off x="120433" y="1014083"/>
          <a:ext cx="9662394" cy="5842418"/>
        </p:xfrm>
        <a:graphic>
          <a:graphicData uri="http://schemas.openxmlformats.org/drawingml/2006/table">
            <a:tbl>
              <a:tblPr firstRow="1" bandRow="1">
                <a:tableStyleId>{5C22544A-7EE6-4342-B048-85BDC9FD1C3A}</a:tableStyleId>
              </a:tblPr>
              <a:tblGrid>
                <a:gridCol w="1346420">
                  <a:extLst>
                    <a:ext uri="{9D8B030D-6E8A-4147-A177-3AD203B41FA5}">
                      <a16:colId xmlns:a16="http://schemas.microsoft.com/office/drawing/2014/main" val="1412684183"/>
                    </a:ext>
                  </a:extLst>
                </a:gridCol>
                <a:gridCol w="3155707">
                  <a:extLst>
                    <a:ext uri="{9D8B030D-6E8A-4147-A177-3AD203B41FA5}">
                      <a16:colId xmlns:a16="http://schemas.microsoft.com/office/drawing/2014/main" val="3345453656"/>
                    </a:ext>
                  </a:extLst>
                </a:gridCol>
                <a:gridCol w="5160267">
                  <a:extLst>
                    <a:ext uri="{9D8B030D-6E8A-4147-A177-3AD203B41FA5}">
                      <a16:colId xmlns:a16="http://schemas.microsoft.com/office/drawing/2014/main" val="3577434317"/>
                    </a:ext>
                  </a:extLst>
                </a:gridCol>
              </a:tblGrid>
              <a:tr h="267894">
                <a:tc>
                  <a:txBody>
                    <a:bodyPr/>
                    <a:lstStyle/>
                    <a:p>
                      <a:pPr algn="ctr"/>
                      <a:r>
                        <a:rPr kumimoji="1" lang="en-US" altLang="ja-JP" sz="1200" b="1" dirty="0">
                          <a:solidFill>
                            <a:schemeClr val="bg1"/>
                          </a:solidFill>
                        </a:rPr>
                        <a:t>6</a:t>
                      </a:r>
                      <a:r>
                        <a:rPr kumimoji="1" lang="ja-JP" altLang="en-US" sz="1200" b="1" dirty="0">
                          <a:solidFill>
                            <a:schemeClr val="bg1"/>
                          </a:solidFill>
                        </a:rPr>
                        <a:t>構成要素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lumOff val="25000"/>
                      </a:schemeClr>
                    </a:solidFill>
                  </a:tcPr>
                </a:tc>
                <a:tc gridSpan="2">
                  <a:txBody>
                    <a:bodyPr/>
                    <a:lstStyle/>
                    <a:p>
                      <a:pPr algn="ctr"/>
                      <a:r>
                        <a:rPr kumimoji="1" lang="en-US" altLang="ja-JP" sz="1200" b="1" dirty="0">
                          <a:solidFill>
                            <a:schemeClr val="bg1"/>
                          </a:solidFill>
                        </a:rPr>
                        <a:t>6</a:t>
                      </a:r>
                      <a:r>
                        <a:rPr kumimoji="1" lang="ja-JP" altLang="en-US" sz="1200" b="1" dirty="0">
                          <a:solidFill>
                            <a:schemeClr val="bg1"/>
                          </a:solidFill>
                        </a:rPr>
                        <a:t>構成要素との当てはめ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lumOff val="25000"/>
                      </a:schemeClr>
                    </a:solidFill>
                  </a:tcPr>
                </a:tc>
                <a:tc hMerge="1">
                  <a:txBody>
                    <a:bodyPr/>
                    <a:lstStyle/>
                    <a:p>
                      <a:pPr algn="ct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23289452"/>
                  </a:ext>
                </a:extLst>
              </a:tr>
              <a:tr h="803683">
                <a:tc rowSpan="2">
                  <a:txBody>
                    <a:bodyPr/>
                    <a:lstStyle/>
                    <a:p>
                      <a:pPr algn="ctr"/>
                      <a:r>
                        <a:rPr kumimoji="1" lang="ja-JP" altLang="en-US" sz="1200" b="1" dirty="0">
                          <a:solidFill>
                            <a:schemeClr val="tx1"/>
                          </a:solidFill>
                        </a:rPr>
                        <a:t>検証可能なデータ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r>
                        <a:rPr kumimoji="1" lang="ja-JP" altLang="en-US" sz="1200" b="0" dirty="0">
                          <a:solidFill>
                            <a:schemeClr val="tx1"/>
                          </a:solidFill>
                        </a:rPr>
                        <a:t>検証対象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chemeClr val="tx1"/>
                          </a:solidFill>
                        </a:rPr>
                        <a:t>①事業者自身についてのアイデンティティ </a:t>
                      </a:r>
                      <a:r>
                        <a:rPr kumimoji="1" lang="en-US" altLang="ja-JP" sz="1200" b="0" dirty="0">
                          <a:solidFill>
                            <a:schemeClr val="tx1"/>
                          </a:solidFill>
                        </a:rPr>
                        <a:t>[</a:t>
                      </a:r>
                      <a:r>
                        <a:rPr kumimoji="1" lang="ja-JP" altLang="en-US" sz="1200" b="0" dirty="0">
                          <a:solidFill>
                            <a:schemeClr val="tx1"/>
                          </a:solidFill>
                        </a:rPr>
                        <a:t>事業者</a:t>
                      </a:r>
                      <a:r>
                        <a:rPr kumimoji="1" lang="en-US" altLang="ja-JP" sz="1200" b="0" dirty="0">
                          <a:solidFill>
                            <a:schemeClr val="tx1"/>
                          </a:solidFill>
                        </a:rPr>
                        <a:t>VC]</a:t>
                      </a:r>
                    </a:p>
                    <a:p>
                      <a:r>
                        <a:rPr kumimoji="1" lang="en-US" altLang="ja-JP" sz="1200" b="0" dirty="0">
                          <a:solidFill>
                            <a:schemeClr val="tx1"/>
                          </a:solidFill>
                        </a:rPr>
                        <a:t>②</a:t>
                      </a:r>
                      <a:r>
                        <a:rPr kumimoji="1" lang="ja-JP" altLang="en-US" sz="1200" b="0" dirty="0">
                          <a:solidFill>
                            <a:schemeClr val="tx1"/>
                          </a:solidFill>
                        </a:rPr>
                        <a:t>事業者が用いているソフトウエアの内容 </a:t>
                      </a:r>
                      <a:r>
                        <a:rPr kumimoji="1" lang="en-US" altLang="ja-JP" sz="1200" b="0" dirty="0">
                          <a:solidFill>
                            <a:schemeClr val="tx1"/>
                          </a:solidFill>
                        </a:rPr>
                        <a:t>[SW</a:t>
                      </a:r>
                      <a:r>
                        <a:rPr kumimoji="1" lang="ja-JP" altLang="en-US" sz="1200" b="0" dirty="0">
                          <a:solidFill>
                            <a:schemeClr val="tx1"/>
                          </a:solidFill>
                        </a:rPr>
                        <a:t>利用</a:t>
                      </a:r>
                      <a:r>
                        <a:rPr kumimoji="1" lang="en-US" altLang="ja-JP" sz="1200" b="0" dirty="0">
                          <a:solidFill>
                            <a:schemeClr val="tx1"/>
                          </a:solidFill>
                        </a:rPr>
                        <a:t>VC]</a:t>
                      </a:r>
                    </a:p>
                    <a:p>
                      <a:r>
                        <a:rPr kumimoji="1" lang="en-US" altLang="ja-JP" sz="1200" b="0" dirty="0">
                          <a:solidFill>
                            <a:schemeClr val="tx1"/>
                          </a:solidFill>
                        </a:rPr>
                        <a:t>③</a:t>
                      </a:r>
                      <a:r>
                        <a:rPr kumimoji="1" lang="ja-JP" altLang="en-US" sz="1200" b="0" dirty="0">
                          <a:solidFill>
                            <a:schemeClr val="tx1"/>
                          </a:solidFill>
                        </a:rPr>
                        <a:t>工業会で発行する工業会証明書 </a:t>
                      </a:r>
                      <a:r>
                        <a:rPr kumimoji="1" lang="en-US" altLang="ja-JP" sz="1200" b="0" dirty="0">
                          <a:solidFill>
                            <a:schemeClr val="tx1"/>
                          </a:solidFill>
                        </a:rPr>
                        <a:t>[</a:t>
                      </a:r>
                      <a:r>
                        <a:rPr kumimoji="1" lang="ja-JP" altLang="en-US" sz="1200" b="0" dirty="0">
                          <a:solidFill>
                            <a:schemeClr val="tx1"/>
                          </a:solidFill>
                        </a:rPr>
                        <a:t>工業会証明書</a:t>
                      </a:r>
                      <a:r>
                        <a:rPr kumimoji="1" lang="en-US" altLang="ja-JP" sz="1200" b="0" dirty="0">
                          <a:solidFill>
                            <a:schemeClr val="tx1"/>
                          </a:solidFill>
                        </a:rPr>
                        <a:t>VC]</a:t>
                      </a:r>
                    </a:p>
                    <a:p>
                      <a:r>
                        <a:rPr kumimoji="1" lang="en-US" altLang="ja-JP" sz="1200" b="0" dirty="0">
                          <a:solidFill>
                            <a:schemeClr val="tx1"/>
                          </a:solidFill>
                        </a:rPr>
                        <a:t>④</a:t>
                      </a:r>
                      <a:r>
                        <a:rPr kumimoji="1" lang="ja-JP" altLang="en-US" sz="1200" b="0" dirty="0">
                          <a:solidFill>
                            <a:schemeClr val="tx1"/>
                          </a:solidFill>
                        </a:rPr>
                        <a:t>所管省庁からの認定証明 </a:t>
                      </a:r>
                      <a:r>
                        <a:rPr kumimoji="1" lang="en-US" altLang="ja-JP" sz="1200" b="0" dirty="0">
                          <a:solidFill>
                            <a:schemeClr val="tx1"/>
                          </a:solidFill>
                        </a:rPr>
                        <a:t>[</a:t>
                      </a:r>
                      <a:r>
                        <a:rPr kumimoji="1" lang="ja-JP" altLang="en-US" sz="1200" b="0" dirty="0">
                          <a:solidFill>
                            <a:schemeClr val="tx1"/>
                          </a:solidFill>
                        </a:rPr>
                        <a:t>計画認定</a:t>
                      </a:r>
                      <a:r>
                        <a:rPr kumimoji="1" lang="en-US" altLang="ja-JP" sz="1200" b="0" dirty="0">
                          <a:solidFill>
                            <a:schemeClr val="tx1"/>
                          </a:solidFill>
                        </a:rPr>
                        <a:t>VC]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8424116"/>
                  </a:ext>
                </a:extLst>
              </a:tr>
              <a:tr h="803683">
                <a:tc vMerge="1">
                  <a:txBody>
                    <a:bodyPr/>
                    <a:lstStyle/>
                    <a:p>
                      <a:pPr algn="ctr"/>
                      <a:endParaRPr kumimoji="1" lang="ja-JP" altLang="en-US"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r>
                        <a:rPr kumimoji="1" lang="ja-JP" altLang="en-US" sz="1200" b="0" dirty="0">
                          <a:solidFill>
                            <a:schemeClr val="tx1"/>
                          </a:solidFill>
                        </a:rPr>
                        <a:t>検証者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chemeClr val="tx1"/>
                          </a:solidFill>
                        </a:rPr>
                        <a:t>①中小事業者</a:t>
                      </a:r>
                    </a:p>
                    <a:p>
                      <a:r>
                        <a:rPr kumimoji="1" lang="ja-JP" altLang="en-US" sz="1200" b="0" dirty="0">
                          <a:solidFill>
                            <a:schemeClr val="tx1"/>
                          </a:solidFill>
                        </a:rPr>
                        <a:t>②全国の</a:t>
                      </a:r>
                      <a:r>
                        <a:rPr kumimoji="1" lang="en-US" altLang="ja-JP" sz="1200" b="0" dirty="0">
                          <a:solidFill>
                            <a:schemeClr val="tx1"/>
                          </a:solidFill>
                        </a:rPr>
                        <a:t>IT</a:t>
                      </a:r>
                      <a:r>
                        <a:rPr kumimoji="1" lang="ja-JP" altLang="en-US" sz="1200" b="0" dirty="0">
                          <a:solidFill>
                            <a:schemeClr val="tx1"/>
                          </a:solidFill>
                        </a:rPr>
                        <a:t>企業等の設備メーカ等</a:t>
                      </a:r>
                    </a:p>
                    <a:p>
                      <a:r>
                        <a:rPr kumimoji="1" lang="ja-JP" altLang="en-US" sz="1200" b="0" dirty="0">
                          <a:solidFill>
                            <a:schemeClr val="tx1"/>
                          </a:solidFill>
                        </a:rPr>
                        <a:t>③</a:t>
                      </a:r>
                      <a:r>
                        <a:rPr kumimoji="1" lang="en-US" altLang="ja-JP" sz="1200" b="0" dirty="0">
                          <a:solidFill>
                            <a:schemeClr val="tx1"/>
                          </a:solidFill>
                        </a:rPr>
                        <a:t>JISA</a:t>
                      </a:r>
                      <a:r>
                        <a:rPr kumimoji="1" lang="ja-JP" altLang="en-US" sz="1200" b="0" dirty="0">
                          <a:solidFill>
                            <a:schemeClr val="tx1"/>
                          </a:solidFill>
                        </a:rPr>
                        <a:t>等の工業会等</a:t>
                      </a:r>
                    </a:p>
                    <a:p>
                      <a:r>
                        <a:rPr kumimoji="1" lang="ja-JP" altLang="en-US" sz="1200" b="0" dirty="0">
                          <a:solidFill>
                            <a:schemeClr val="tx1"/>
                          </a:solidFill>
                        </a:rPr>
                        <a:t>④所管省庁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4172415"/>
                  </a:ext>
                </a:extLst>
              </a:tr>
              <a:tr h="625087">
                <a:tc rowSpan="3">
                  <a:txBody>
                    <a:bodyPr/>
                    <a:lstStyle/>
                    <a:p>
                      <a:pPr algn="ctr"/>
                      <a:r>
                        <a:rPr kumimoji="1" lang="ja-JP" altLang="en-US" sz="1200" b="1" dirty="0">
                          <a:solidFill>
                            <a:schemeClr val="tx1"/>
                          </a:solidFill>
                        </a:rPr>
                        <a:t>アイデンティティ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r>
                        <a:rPr kumimoji="1" lang="ja-JP" altLang="en-US" sz="1200" b="0" dirty="0">
                          <a:solidFill>
                            <a:schemeClr val="tx1"/>
                          </a:solidFill>
                        </a:rPr>
                        <a:t>アイデンティティとして想定されるものが何か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chemeClr val="tx1"/>
                          </a:solidFill>
                        </a:rPr>
                        <a:t>①</a:t>
                      </a:r>
                      <a:r>
                        <a:rPr kumimoji="1" lang="en-US" altLang="ja-JP" sz="1200" b="0" dirty="0">
                          <a:solidFill>
                            <a:schemeClr val="tx1"/>
                          </a:solidFill>
                        </a:rPr>
                        <a:t>-1</a:t>
                      </a:r>
                      <a:r>
                        <a:rPr kumimoji="1" lang="ja-JP" altLang="en-US" sz="1200" b="0" dirty="0">
                          <a:solidFill>
                            <a:schemeClr val="tx1"/>
                          </a:solidFill>
                        </a:rPr>
                        <a:t>　中小事業者（法人格）　①</a:t>
                      </a:r>
                      <a:r>
                        <a:rPr kumimoji="1" lang="en-US" altLang="ja-JP" sz="1200" b="0" dirty="0">
                          <a:solidFill>
                            <a:schemeClr val="tx1"/>
                          </a:solidFill>
                        </a:rPr>
                        <a:t>-2</a:t>
                      </a:r>
                      <a:r>
                        <a:rPr kumimoji="1" lang="ja-JP" altLang="en-US" sz="1200" b="0" dirty="0">
                          <a:solidFill>
                            <a:schemeClr val="tx1"/>
                          </a:solidFill>
                        </a:rPr>
                        <a:t>　中小事業者（事業者に関係する自然人）　②全国の</a:t>
                      </a:r>
                      <a:r>
                        <a:rPr kumimoji="1" lang="en-US" altLang="ja-JP" sz="1200" b="0" dirty="0">
                          <a:solidFill>
                            <a:schemeClr val="tx1"/>
                          </a:solidFill>
                        </a:rPr>
                        <a:t>IT</a:t>
                      </a:r>
                      <a:r>
                        <a:rPr kumimoji="1" lang="ja-JP" altLang="en-US" sz="1200" b="0" dirty="0">
                          <a:solidFill>
                            <a:schemeClr val="tx1"/>
                          </a:solidFill>
                        </a:rPr>
                        <a:t>企業等の設備メーカ等　③</a:t>
                      </a:r>
                      <a:r>
                        <a:rPr kumimoji="1" lang="en-US" altLang="ja-JP" sz="1200" b="0" dirty="0">
                          <a:solidFill>
                            <a:schemeClr val="tx1"/>
                          </a:solidFill>
                        </a:rPr>
                        <a:t>JISA</a:t>
                      </a:r>
                      <a:r>
                        <a:rPr kumimoji="1" lang="ja-JP" altLang="en-US" sz="1200" b="0" dirty="0">
                          <a:solidFill>
                            <a:schemeClr val="tx1"/>
                          </a:solidFill>
                        </a:rPr>
                        <a:t>等の工業会等　④所管省庁　⑤税務署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35528204"/>
                  </a:ext>
                </a:extLst>
              </a:tr>
              <a:tr h="1339472">
                <a:tc vMerge="1">
                  <a:txBody>
                    <a:bodyPr/>
                    <a:lstStyle/>
                    <a:p>
                      <a:pPr algn="ctr"/>
                      <a:endParaRPr kumimoji="1" lang="ja-JP" altLang="en-US"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pPr marL="0" marR="0" lvl="0" indent="0" algn="l" defTabSz="609559" rtl="0" eaLnBrk="1" fontAlgn="auto" latinLnBrk="0" hangingPunct="1">
                        <a:lnSpc>
                          <a:spcPct val="100000"/>
                        </a:lnSpc>
                        <a:spcBef>
                          <a:spcPts val="0"/>
                        </a:spcBef>
                        <a:spcAft>
                          <a:spcPts val="0"/>
                        </a:spcAft>
                        <a:buClrTx/>
                        <a:buSzTx/>
                        <a:buFontTx/>
                        <a:buNone/>
                        <a:tabLst/>
                        <a:defRPr/>
                      </a:pPr>
                      <a:r>
                        <a:rPr kumimoji="1" lang="ja-JP" altLang="en-US" sz="1200" b="0" dirty="0">
                          <a:solidFill>
                            <a:schemeClr val="tx1"/>
                          </a:solidFill>
                        </a:rPr>
                        <a:t>アイデンティティ管理システム（外部）は何を利用しているか。</a:t>
                      </a:r>
                      <a:r>
                        <a:rPr kumimoji="1" lang="en-US" altLang="ja-JP" sz="1200" b="0" dirty="0">
                          <a:solidFill>
                            <a:schemeClr val="tx1"/>
                          </a:solidFill>
                        </a:rPr>
                        <a:t>(</a:t>
                      </a:r>
                      <a:r>
                        <a:rPr kumimoji="1" lang="ja-JP" altLang="en-US" sz="1200" b="0" dirty="0">
                          <a:solidFill>
                            <a:schemeClr val="tx1"/>
                          </a:solidFill>
                        </a:rPr>
                        <a:t>例：</a:t>
                      </a:r>
                      <a:r>
                        <a:rPr kumimoji="1" lang="en-US" altLang="ja-JP" sz="1200" b="0" dirty="0">
                          <a:solidFill>
                            <a:schemeClr val="tx1"/>
                          </a:solidFill>
                        </a:rPr>
                        <a:t>OIDC for VC, DID)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chemeClr val="tx1"/>
                          </a:solidFill>
                        </a:rPr>
                        <a:t>（実証プロジェクトにおいては利用できていませんが）実サービス展開時想定においては</a:t>
                      </a:r>
                      <a:r>
                        <a:rPr kumimoji="1" lang="en-US" altLang="ja-JP" sz="1200" b="0" dirty="0">
                          <a:solidFill>
                            <a:schemeClr val="tx1"/>
                          </a:solidFill>
                        </a:rPr>
                        <a:t>G</a:t>
                      </a:r>
                      <a:r>
                        <a:rPr kumimoji="1" lang="ja-JP" altLang="en-US" sz="1200" b="0" dirty="0">
                          <a:solidFill>
                            <a:schemeClr val="tx1"/>
                          </a:solidFill>
                        </a:rPr>
                        <a:t>ビズ</a:t>
                      </a:r>
                      <a:r>
                        <a:rPr kumimoji="1" lang="en-US" altLang="ja-JP" sz="1200" b="0" dirty="0">
                          <a:solidFill>
                            <a:schemeClr val="tx1"/>
                          </a:solidFill>
                        </a:rPr>
                        <a:t>ID </a:t>
                      </a:r>
                      <a:r>
                        <a:rPr kumimoji="1" lang="ja-JP" altLang="en-US" sz="1200" b="0" dirty="0">
                          <a:solidFill>
                            <a:schemeClr val="tx1"/>
                          </a:solidFill>
                        </a:rPr>
                        <a:t>（プライム／メンバー　アカウント）認証連携を活用する想定。</a:t>
                      </a:r>
                    </a:p>
                    <a:p>
                      <a:r>
                        <a:rPr kumimoji="1" lang="en-US" altLang="ja-JP" sz="1200" b="0" dirty="0">
                          <a:solidFill>
                            <a:schemeClr val="tx1"/>
                          </a:solidFill>
                        </a:rPr>
                        <a:t>※</a:t>
                      </a:r>
                      <a:r>
                        <a:rPr kumimoji="1" lang="ja-JP" altLang="en-US" sz="1200" b="0" dirty="0">
                          <a:solidFill>
                            <a:schemeClr val="tx1"/>
                          </a:solidFill>
                        </a:rPr>
                        <a:t>また、認証連携に付帯して、付加的な事業者アイデンティティ情報の取得元としては、</a:t>
                      </a:r>
                      <a:r>
                        <a:rPr kumimoji="1" lang="en-US" altLang="ja-JP" sz="1200" b="0" dirty="0">
                          <a:solidFill>
                            <a:schemeClr val="tx1"/>
                          </a:solidFill>
                        </a:rPr>
                        <a:t>G</a:t>
                      </a:r>
                      <a:r>
                        <a:rPr kumimoji="1" lang="ja-JP" altLang="en-US" sz="1200" b="0" dirty="0">
                          <a:solidFill>
                            <a:schemeClr val="tx1"/>
                          </a:solidFill>
                        </a:rPr>
                        <a:t>ビズ</a:t>
                      </a:r>
                      <a:r>
                        <a:rPr kumimoji="1" lang="en-US" altLang="ja-JP" sz="1200" b="0" dirty="0">
                          <a:solidFill>
                            <a:schemeClr val="tx1"/>
                          </a:solidFill>
                        </a:rPr>
                        <a:t>ID</a:t>
                      </a:r>
                      <a:r>
                        <a:rPr kumimoji="1" lang="ja-JP" altLang="en-US" sz="1200" b="0" dirty="0">
                          <a:solidFill>
                            <a:schemeClr val="tx1"/>
                          </a:solidFill>
                        </a:rPr>
                        <a:t>を介しての</a:t>
                      </a:r>
                      <a:r>
                        <a:rPr kumimoji="1" lang="en-US" altLang="ja-JP" sz="1200" b="0" dirty="0" err="1">
                          <a:solidFill>
                            <a:schemeClr val="tx1"/>
                          </a:solidFill>
                        </a:rPr>
                        <a:t>gBizINFO</a:t>
                      </a:r>
                      <a:r>
                        <a:rPr kumimoji="1" lang="ja-JP" altLang="en-US" sz="1200" b="0" dirty="0">
                          <a:solidFill>
                            <a:schemeClr val="tx1"/>
                          </a:solidFill>
                        </a:rPr>
                        <a:t>等を</a:t>
                      </a:r>
                      <a:r>
                        <a:rPr kumimoji="1" lang="en-US" altLang="ja-JP" sz="1200" b="0" dirty="0">
                          <a:solidFill>
                            <a:schemeClr val="tx1"/>
                          </a:solidFill>
                        </a:rPr>
                        <a:t>IIA(Identity Information Authority)</a:t>
                      </a:r>
                      <a:r>
                        <a:rPr kumimoji="1" lang="ja-JP" altLang="en-US" sz="1200" b="0" dirty="0">
                          <a:solidFill>
                            <a:schemeClr val="tx1"/>
                          </a:solidFill>
                        </a:rPr>
                        <a:t>としての活用検討も視野。</a:t>
                      </a:r>
                    </a:p>
                    <a:p>
                      <a:r>
                        <a:rPr kumimoji="1" lang="en-US" altLang="ja-JP" sz="1200" b="0" dirty="0">
                          <a:solidFill>
                            <a:schemeClr val="tx1"/>
                          </a:solidFill>
                        </a:rPr>
                        <a:t>※</a:t>
                      </a:r>
                      <a:r>
                        <a:rPr kumimoji="1" lang="ja-JP" altLang="en-US" sz="1200" b="0" dirty="0">
                          <a:solidFill>
                            <a:schemeClr val="tx1"/>
                          </a:solidFill>
                        </a:rPr>
                        <a:t>なお、実証プロジェクト時点においては、</a:t>
                      </a:r>
                      <a:r>
                        <a:rPr kumimoji="1" lang="en-US" altLang="ja-JP" sz="1200" b="0" dirty="0">
                          <a:solidFill>
                            <a:schemeClr val="tx1"/>
                          </a:solidFill>
                        </a:rPr>
                        <a:t>DID</a:t>
                      </a:r>
                      <a:r>
                        <a:rPr kumimoji="1" lang="ja-JP" altLang="en-US" sz="1200" b="0" dirty="0">
                          <a:solidFill>
                            <a:schemeClr val="tx1"/>
                          </a:solidFill>
                        </a:rPr>
                        <a:t>と</a:t>
                      </a:r>
                      <a:r>
                        <a:rPr kumimoji="1" lang="en-US" altLang="ja-JP" sz="1200" b="0" dirty="0">
                          <a:solidFill>
                            <a:schemeClr val="tx1"/>
                          </a:solidFill>
                        </a:rPr>
                        <a:t>DNS</a:t>
                      </a:r>
                      <a:r>
                        <a:rPr kumimoji="1" lang="ja-JP" altLang="en-US" sz="1200" b="0" dirty="0">
                          <a:solidFill>
                            <a:schemeClr val="tx1"/>
                          </a:solidFill>
                        </a:rPr>
                        <a:t>のバインディングが担保されている前提とおいた上で、実証便宜上、設計検討の割愛。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094726"/>
                  </a:ext>
                </a:extLst>
              </a:tr>
              <a:tr h="315897">
                <a:tc vMerge="1">
                  <a:txBody>
                    <a:bodyPr/>
                    <a:lstStyle/>
                    <a:p>
                      <a:pPr algn="ctr"/>
                      <a:endParaRPr kumimoji="1" lang="ja-JP" altLang="en-US"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r>
                        <a:rPr kumimoji="1" lang="ja-JP" altLang="en-US" sz="1200" b="0" dirty="0">
                          <a:solidFill>
                            <a:schemeClr val="tx1"/>
                          </a:solidFill>
                        </a:rPr>
                        <a:t>アイデンティティグラフとして想定されるのはなにか</a:t>
                      </a:r>
                      <a:endParaRPr kumimoji="1" lang="en-US" altLang="ja-JP"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chemeClr val="tx1"/>
                          </a:solidFill>
                        </a:rPr>
                        <a:t>（別スライド参照）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85580244"/>
                  </a:ext>
                </a:extLst>
              </a:tr>
              <a:tr h="314441">
                <a:tc rowSpan="3">
                  <a:txBody>
                    <a:bodyPr/>
                    <a:lstStyle/>
                    <a:p>
                      <a:pPr algn="ctr"/>
                      <a:r>
                        <a:rPr kumimoji="1" lang="ja-JP" altLang="en-US" sz="1200" b="1" dirty="0">
                          <a:solidFill>
                            <a:schemeClr val="tx1"/>
                          </a:solidFill>
                        </a:rPr>
                        <a:t>ノード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r>
                        <a:rPr kumimoji="1" lang="en-US" altLang="ja-JP" sz="1200" b="0" dirty="0">
                          <a:solidFill>
                            <a:schemeClr val="tx1"/>
                          </a:solidFill>
                        </a:rPr>
                        <a:t>Wallet</a:t>
                      </a:r>
                      <a:r>
                        <a:rPr kumimoji="1" lang="ja-JP" altLang="en-US" sz="1200" b="0" dirty="0">
                          <a:solidFill>
                            <a:schemeClr val="tx1"/>
                          </a:solidFill>
                        </a:rPr>
                        <a:t>か否か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chemeClr val="tx1"/>
                          </a:solidFill>
                        </a:rPr>
                        <a:t>本実証の</a:t>
                      </a:r>
                      <a:r>
                        <a:rPr kumimoji="1" lang="en-US" altLang="ja-JP" sz="1200" b="0" dirty="0">
                          <a:solidFill>
                            <a:schemeClr val="tx1"/>
                          </a:solidFill>
                        </a:rPr>
                        <a:t>Wallet</a:t>
                      </a:r>
                      <a:r>
                        <a:rPr kumimoji="1" lang="ja-JP" altLang="en-US" sz="1200" b="0" dirty="0">
                          <a:solidFill>
                            <a:schemeClr val="tx1"/>
                          </a:solidFill>
                        </a:rPr>
                        <a:t>の実装では、公開鍵の基盤として、</a:t>
                      </a:r>
                      <a:r>
                        <a:rPr kumimoji="1" lang="en-US" altLang="ja-JP" sz="1200" b="0" dirty="0">
                          <a:solidFill>
                            <a:schemeClr val="tx1"/>
                          </a:solidFill>
                        </a:rPr>
                        <a:t>MS</a:t>
                      </a:r>
                      <a:r>
                        <a:rPr kumimoji="1" lang="ja-JP" altLang="en-US" sz="1200" b="0" dirty="0">
                          <a:solidFill>
                            <a:schemeClr val="tx1"/>
                          </a:solidFill>
                        </a:rPr>
                        <a:t>が公開している</a:t>
                      </a:r>
                      <a:r>
                        <a:rPr kumimoji="1" lang="en-US" altLang="ja-JP" sz="1200" b="0" dirty="0">
                          <a:solidFill>
                            <a:schemeClr val="tx1"/>
                          </a:solidFill>
                        </a:rPr>
                        <a:t>ION</a:t>
                      </a:r>
                      <a:r>
                        <a:rPr kumimoji="1" lang="ja-JP" altLang="en-US" sz="1200" b="0" dirty="0">
                          <a:solidFill>
                            <a:schemeClr val="tx1"/>
                          </a:solidFill>
                        </a:rPr>
                        <a:t>を採用</a:t>
                      </a:r>
                      <a:endParaRPr kumimoji="1" lang="en-US" altLang="ja-JP"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813037"/>
                  </a:ext>
                </a:extLst>
              </a:tr>
              <a:tr h="314359">
                <a:tc vMerge="1">
                  <a:txBody>
                    <a:bodyPr/>
                    <a:lstStyle/>
                    <a:p>
                      <a:endParaRPr kumimoji="1" lang="ja-JP" altLang="en-US"/>
                    </a:p>
                  </a:txBody>
                  <a:tcPr/>
                </a:tc>
                <a:tc>
                  <a:txBody>
                    <a:bodyPr/>
                    <a:lstStyle/>
                    <a:p>
                      <a:r>
                        <a:rPr kumimoji="1" lang="ja-JP" altLang="en-US" sz="1200" b="0" dirty="0">
                          <a:solidFill>
                            <a:schemeClr val="tx1"/>
                          </a:solidFill>
                        </a:rPr>
                        <a:t>合意形成がされているか、されている場合その手段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chemeClr val="tx1"/>
                          </a:solidFill>
                        </a:rPr>
                        <a:t>提示先の確認などを以て合意とみなしているため、明確に形成できる合意事項がない。</a:t>
                      </a:r>
                      <a:endParaRPr kumimoji="1" lang="en-US" altLang="ja-JP"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7629638"/>
                  </a:ext>
                </a:extLst>
              </a:tr>
              <a:tr h="625087">
                <a:tc vMerge="1">
                  <a:txBody>
                    <a:bodyPr/>
                    <a:lstStyle/>
                    <a:p>
                      <a:pPr algn="ctr"/>
                      <a:endParaRPr kumimoji="1" lang="ja-JP" altLang="en-US"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r>
                        <a:rPr kumimoji="1" lang="ja-JP" altLang="en-US" sz="1200" b="0" dirty="0">
                          <a:solidFill>
                            <a:schemeClr val="tx1"/>
                          </a:solidFill>
                        </a:rPr>
                        <a:t>データのやりとりをどこに記録するか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chemeClr val="tx1"/>
                          </a:solidFill>
                        </a:rPr>
                        <a:t>データ：</a:t>
                      </a:r>
                      <a:r>
                        <a:rPr kumimoji="1" lang="en-US" altLang="ja-JP" sz="1200" b="0" dirty="0">
                          <a:solidFill>
                            <a:schemeClr val="tx1"/>
                          </a:solidFill>
                        </a:rPr>
                        <a:t>VC</a:t>
                      </a:r>
                      <a:r>
                        <a:rPr kumimoji="1" lang="ja-JP" altLang="en-US" sz="1200" b="0" dirty="0">
                          <a:solidFill>
                            <a:schemeClr val="tx1"/>
                          </a:solidFill>
                        </a:rPr>
                        <a:t>の発行・検証プロセスにおけるトランザクション情報</a:t>
                      </a:r>
                    </a:p>
                    <a:p>
                      <a:r>
                        <a:rPr kumimoji="1" lang="ja-JP" altLang="en-US" sz="1200" b="0" dirty="0">
                          <a:solidFill>
                            <a:schemeClr val="tx1"/>
                          </a:solidFill>
                        </a:rPr>
                        <a:t>記録先：</a:t>
                      </a:r>
                      <a:r>
                        <a:rPr kumimoji="1" lang="en-US" altLang="ja-JP" sz="1200" b="0" dirty="0">
                          <a:solidFill>
                            <a:schemeClr val="tx1"/>
                          </a:solidFill>
                        </a:rPr>
                        <a:t>VC</a:t>
                      </a:r>
                      <a:r>
                        <a:rPr kumimoji="1" lang="ja-JP" altLang="en-US" sz="1200" b="0" dirty="0">
                          <a:solidFill>
                            <a:schemeClr val="tx1"/>
                          </a:solidFill>
                        </a:rPr>
                        <a:t>発行基盤 </a:t>
                      </a:r>
                      <a:r>
                        <a:rPr kumimoji="1" lang="en-US" altLang="ja-JP" sz="1200" b="0" dirty="0">
                          <a:solidFill>
                            <a:schemeClr val="tx1"/>
                          </a:solidFill>
                        </a:rPr>
                        <a:t>[Microsoft Azure]</a:t>
                      </a:r>
                    </a:p>
                    <a:p>
                      <a:r>
                        <a:rPr kumimoji="1" lang="ja-JP" altLang="en-US" sz="1200" b="0" dirty="0">
                          <a:solidFill>
                            <a:schemeClr val="tx1"/>
                          </a:solidFill>
                        </a:rPr>
                        <a:t>データ：発行された</a:t>
                      </a:r>
                      <a:r>
                        <a:rPr kumimoji="1" lang="en-US" altLang="ja-JP" sz="1200" b="0" dirty="0">
                          <a:solidFill>
                            <a:schemeClr val="tx1"/>
                          </a:solidFill>
                        </a:rPr>
                        <a:t>VC</a:t>
                      </a:r>
                      <a:r>
                        <a:rPr kumimoji="1" lang="ja-JP" altLang="en-US" sz="1200" b="0" dirty="0">
                          <a:solidFill>
                            <a:schemeClr val="tx1"/>
                          </a:solidFill>
                        </a:rPr>
                        <a:t>の利用履歴（発行元および検証先）</a:t>
                      </a:r>
                    </a:p>
                    <a:p>
                      <a:r>
                        <a:rPr kumimoji="1" lang="ja-JP" altLang="en-US" sz="1200" b="0" dirty="0">
                          <a:solidFill>
                            <a:schemeClr val="tx1"/>
                          </a:solidFill>
                        </a:rPr>
                        <a:t>記録先：法人用ウォレット</a:t>
                      </a:r>
                      <a:r>
                        <a:rPr kumimoji="1" lang="en-US" altLang="ja-JP" sz="1200" b="0" dirty="0">
                          <a:solidFill>
                            <a:schemeClr val="tx1"/>
                          </a:solidFill>
                        </a:rPr>
                        <a:t>, </a:t>
                      </a:r>
                      <a:r>
                        <a:rPr kumimoji="1" lang="ja-JP" altLang="en-US" sz="1200" b="0" dirty="0">
                          <a:solidFill>
                            <a:schemeClr val="tx1"/>
                          </a:solidFill>
                        </a:rPr>
                        <a:t>個人用ウォレット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2266351"/>
                  </a:ext>
                </a:extLst>
              </a:tr>
            </a:tbl>
          </a:graphicData>
        </a:graphic>
      </p:graphicFrame>
      <p:sp>
        <p:nvSpPr>
          <p:cNvPr id="8" name="テキスト プレースホルダー 4">
            <a:extLst>
              <a:ext uri="{FF2B5EF4-FFF2-40B4-BE49-F238E27FC236}">
                <a16:creationId xmlns:a16="http://schemas.microsoft.com/office/drawing/2014/main" id="{0F16A046-CA19-4D70-ABDC-97DB9E8CAA20}"/>
              </a:ext>
            </a:extLst>
          </p:cNvPr>
          <p:cNvSpPr txBox="1">
            <a:spLocks/>
          </p:cNvSpPr>
          <p:nvPr/>
        </p:nvSpPr>
        <p:spPr>
          <a:xfrm>
            <a:off x="332085" y="702545"/>
            <a:ext cx="9242425" cy="315014"/>
          </a:xfrm>
          <a:prstGeom prst="rect">
            <a:avLst/>
          </a:prstGeom>
        </p:spPr>
        <p:txBody>
          <a:bodyPr vert="horz" lIns="0" tIns="45720" rIns="0" bIns="45720" rtlCol="0">
            <a:noAutofit/>
          </a:bodyPr>
          <a:lst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400" dirty="0"/>
              <a:t>６構成要素との対応は以下のとおり。</a:t>
            </a:r>
          </a:p>
        </p:txBody>
      </p:sp>
    </p:spTree>
    <p:extLst>
      <p:ext uri="{BB962C8B-B14F-4D97-AF65-F5344CB8AC3E}">
        <p14:creationId xmlns:p14="http://schemas.microsoft.com/office/powerpoint/2010/main" val="549002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3.3	6</a:t>
            </a:r>
            <a:r>
              <a:rPr lang="ja-JP" altLang="en-US" sz="2000" dirty="0">
                <a:latin typeface="Meiryo UI" panose="020B0604030504040204" pitchFamily="34" charset="-128"/>
                <a:ea typeface="Meiryo UI" panose="020B0604030504040204" pitchFamily="34" charset="-128"/>
              </a:rPr>
              <a:t>構成要素との対応</a:t>
            </a:r>
            <a:endParaRPr lang="en-US" altLang="ja-JP" sz="2000" dirty="0">
              <a:latin typeface="Meiryo UI" panose="020B0604030504040204" pitchFamily="34" charset="-128"/>
              <a:ea typeface="Meiryo UI" panose="020B0604030504040204" pitchFamily="34"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31988080"/>
              </p:ext>
            </p:extLst>
          </p:nvPr>
        </p:nvGraphicFramePr>
        <p:xfrm>
          <a:off x="333375" y="1044063"/>
          <a:ext cx="9433477" cy="2931880"/>
        </p:xfrm>
        <a:graphic>
          <a:graphicData uri="http://schemas.openxmlformats.org/drawingml/2006/table">
            <a:tbl>
              <a:tblPr firstRow="1" bandRow="1">
                <a:tableStyleId>{5C22544A-7EE6-4342-B048-85BDC9FD1C3A}</a:tableStyleId>
              </a:tblPr>
              <a:tblGrid>
                <a:gridCol w="1431655">
                  <a:extLst>
                    <a:ext uri="{9D8B030D-6E8A-4147-A177-3AD203B41FA5}">
                      <a16:colId xmlns:a16="http://schemas.microsoft.com/office/drawing/2014/main" val="1412684183"/>
                    </a:ext>
                  </a:extLst>
                </a:gridCol>
                <a:gridCol w="3134959">
                  <a:extLst>
                    <a:ext uri="{9D8B030D-6E8A-4147-A177-3AD203B41FA5}">
                      <a16:colId xmlns:a16="http://schemas.microsoft.com/office/drawing/2014/main" val="3345453656"/>
                    </a:ext>
                  </a:extLst>
                </a:gridCol>
                <a:gridCol w="4866863">
                  <a:extLst>
                    <a:ext uri="{9D8B030D-6E8A-4147-A177-3AD203B41FA5}">
                      <a16:colId xmlns:a16="http://schemas.microsoft.com/office/drawing/2014/main" val="3577434317"/>
                    </a:ext>
                  </a:extLst>
                </a:gridCol>
              </a:tblGrid>
              <a:tr h="210753">
                <a:tc>
                  <a:txBody>
                    <a:bodyPr/>
                    <a:lstStyle/>
                    <a:p>
                      <a:pPr algn="ctr"/>
                      <a:r>
                        <a:rPr kumimoji="1" lang="en-US" altLang="ja-JP" sz="1200" b="1" dirty="0">
                          <a:solidFill>
                            <a:schemeClr val="bg1"/>
                          </a:solidFill>
                        </a:rPr>
                        <a:t>6</a:t>
                      </a:r>
                      <a:r>
                        <a:rPr kumimoji="1" lang="ja-JP" altLang="en-US" sz="1200" b="1" dirty="0">
                          <a:solidFill>
                            <a:schemeClr val="bg1"/>
                          </a:solidFill>
                        </a:rPr>
                        <a:t>構成要素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lumOff val="25000"/>
                      </a:schemeClr>
                    </a:solidFill>
                  </a:tcPr>
                </a:tc>
                <a:tc gridSpan="2">
                  <a:txBody>
                    <a:bodyPr/>
                    <a:lstStyle/>
                    <a:p>
                      <a:pPr algn="ctr"/>
                      <a:r>
                        <a:rPr kumimoji="1" lang="en-US" altLang="ja-JP" sz="1200" b="1" dirty="0">
                          <a:solidFill>
                            <a:schemeClr val="bg1"/>
                          </a:solidFill>
                        </a:rPr>
                        <a:t>6</a:t>
                      </a:r>
                      <a:r>
                        <a:rPr kumimoji="1" lang="ja-JP" altLang="en-US" sz="1200" b="1" dirty="0">
                          <a:solidFill>
                            <a:schemeClr val="bg1"/>
                          </a:solidFill>
                        </a:rPr>
                        <a:t>構成要素との当てはめ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lumOff val="25000"/>
                      </a:schemeClr>
                    </a:solidFill>
                  </a:tcPr>
                </a:tc>
                <a:tc hMerge="1">
                  <a:txBody>
                    <a:bodyPr/>
                    <a:lstStyle/>
                    <a:p>
                      <a:pPr algn="ct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523289452"/>
                  </a:ext>
                </a:extLst>
              </a:tr>
              <a:tr h="322940">
                <a:tc>
                  <a:txBody>
                    <a:bodyPr/>
                    <a:lstStyle/>
                    <a:p>
                      <a:pPr algn="ctr"/>
                      <a:r>
                        <a:rPr kumimoji="1" lang="ja-JP" altLang="en-US" sz="1200" b="1" dirty="0">
                          <a:solidFill>
                            <a:schemeClr val="tx1"/>
                          </a:solidFill>
                        </a:rPr>
                        <a:t>メッセージ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r>
                        <a:rPr kumimoji="1" lang="ja-JP" altLang="en-US" sz="1200" b="0" dirty="0">
                          <a:solidFill>
                            <a:schemeClr val="tx1"/>
                          </a:solidFill>
                        </a:rPr>
                        <a:t>コネクションオリエンテッドかメッセージオリエンテッドか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None/>
                      </a:pPr>
                      <a:r>
                        <a:rPr lang="ja-JP" altLang="en-US" sz="1200" b="0" i="0" u="none" strike="noStrike" noProof="0" dirty="0">
                          <a:latin typeface="+mn-lt"/>
                        </a:rPr>
                        <a:t>本プロトタイプシステムにおいては、トランスポートであるノード間データ連携（</a:t>
                      </a:r>
                      <a:r>
                        <a:rPr lang="en-US" altLang="ja-JP" sz="1200" b="0" i="0" u="none" strike="noStrike" noProof="0" dirty="0">
                          <a:latin typeface="+mn-lt"/>
                        </a:rPr>
                        <a:t>VC</a:t>
                      </a:r>
                      <a:r>
                        <a:rPr lang="ja-JP" altLang="en-US" sz="1200" b="0" i="0" u="none" strike="noStrike" noProof="0" dirty="0">
                          <a:latin typeface="+mn-lt"/>
                        </a:rPr>
                        <a:t>連携）については</a:t>
                      </a:r>
                      <a:r>
                        <a:rPr lang="en-US" altLang="ja-JP" sz="1200" b="0" i="0" u="none" strike="noStrike" noProof="0" dirty="0">
                          <a:latin typeface="+mn-lt"/>
                        </a:rPr>
                        <a:t>OpenID</a:t>
                      </a:r>
                      <a:r>
                        <a:rPr lang="ja-JP" altLang="en-US" sz="1200" b="0" i="0" u="none" strike="noStrike" noProof="0" dirty="0">
                          <a:latin typeface="+mn-lt"/>
                        </a:rPr>
                        <a:t>　</a:t>
                      </a:r>
                      <a:r>
                        <a:rPr lang="en-US" altLang="ja-JP" sz="1200" b="0" i="0" u="none" strike="noStrike" noProof="0" dirty="0">
                          <a:latin typeface="+mn-lt"/>
                        </a:rPr>
                        <a:t>for VC</a:t>
                      </a:r>
                      <a:r>
                        <a:rPr lang="ja-JP" altLang="en-US" sz="1200" b="0" i="0" u="none" strike="noStrike" noProof="0" dirty="0">
                          <a:latin typeface="+mn-lt"/>
                        </a:rPr>
                        <a:t>を活用して連携している。</a:t>
                      </a:r>
                      <a:r>
                        <a:rPr lang="en-US" altLang="ja-JP" sz="1200" b="0" i="0" u="none" strike="noStrike" noProof="0" dirty="0">
                          <a:latin typeface="+mn-lt"/>
                        </a:rPr>
                        <a:t>VC</a:t>
                      </a:r>
                      <a:r>
                        <a:rPr lang="ja-JP" altLang="en-US" sz="1200" b="0" i="0" u="none" strike="noStrike" noProof="0" dirty="0">
                          <a:latin typeface="+mn-lt"/>
                        </a:rPr>
                        <a:t>連携以外のデータ連携が存在しておらず、メッセージオリエンテッドな疎結合なトランスポートのアーキテクチャのみで本プロトタイプシステムを実装している。（実ビジネスサービス展開時においては、例えば外部アイデンティティ管理システム連携などに際して、</a:t>
                      </a:r>
                      <a:r>
                        <a:rPr lang="en-US" altLang="ja-JP" sz="1200" b="0" i="0" u="none" strike="noStrike" noProof="0" dirty="0">
                          <a:latin typeface="+mn-lt"/>
                        </a:rPr>
                        <a:t>OpenID</a:t>
                      </a:r>
                      <a:r>
                        <a:rPr lang="ja-JP" altLang="en-US" sz="1200" b="0" i="0" u="none" strike="noStrike" noProof="0" dirty="0">
                          <a:latin typeface="+mn-lt"/>
                        </a:rPr>
                        <a:t>　</a:t>
                      </a:r>
                      <a:r>
                        <a:rPr lang="en-US" altLang="ja-JP" sz="1200" b="0" i="0" u="none" strike="noStrike" noProof="0" dirty="0">
                          <a:latin typeface="+mn-lt"/>
                        </a:rPr>
                        <a:t>Connect</a:t>
                      </a:r>
                      <a:r>
                        <a:rPr lang="ja-JP" altLang="en-US" sz="1200" b="0" i="0" u="none" strike="noStrike" noProof="0" dirty="0">
                          <a:latin typeface="+mn-lt"/>
                        </a:rPr>
                        <a:t>などの活用も発生しうるとは想定される）</a:t>
                      </a:r>
                      <a:endParaRPr lang="en-US" altLang="ja-JP" sz="1200" b="0" i="0" u="none" strike="noStrike" noProof="0" dirty="0">
                        <a:latin typeface="+mn-lt"/>
                      </a:endParaRPr>
                    </a:p>
                    <a:p>
                      <a:pPr lvl="0">
                        <a:buNone/>
                      </a:pPr>
                      <a:r>
                        <a:rPr lang="ja-JP" altLang="en-US" sz="1200" b="0" dirty="0">
                          <a:solidFill>
                            <a:schemeClr val="tx1"/>
                          </a:solidFill>
                        </a:rPr>
                        <a:t>また、</a:t>
                      </a:r>
                      <a:r>
                        <a:rPr lang="en-US" altLang="ja-JP" sz="1200" b="0" dirty="0">
                          <a:solidFill>
                            <a:schemeClr val="tx1"/>
                          </a:solidFill>
                        </a:rPr>
                        <a:t>W3C</a:t>
                      </a:r>
                      <a:r>
                        <a:rPr lang="ja-JP" altLang="en-US" sz="1200" b="0" dirty="0">
                          <a:solidFill>
                            <a:schemeClr val="tx1"/>
                          </a:solidFill>
                        </a:rPr>
                        <a:t>データモデル準拠の</a:t>
                      </a:r>
                      <a:r>
                        <a:rPr lang="en-US" altLang="ja-JP" sz="1200" b="0" dirty="0">
                          <a:solidFill>
                            <a:schemeClr val="tx1"/>
                          </a:solidFill>
                        </a:rPr>
                        <a:t>VC</a:t>
                      </a:r>
                      <a:r>
                        <a:rPr lang="ja-JP" altLang="en-US" sz="1200" b="0" dirty="0">
                          <a:solidFill>
                            <a:schemeClr val="tx1"/>
                          </a:solidFill>
                        </a:rPr>
                        <a:t>を前提にしている為、</a:t>
                      </a:r>
                      <a:r>
                        <a:rPr lang="en-US" altLang="ja-JP" sz="1200" b="0" dirty="0">
                          <a:solidFill>
                            <a:schemeClr val="tx1"/>
                          </a:solidFill>
                        </a:rPr>
                        <a:t>VC</a:t>
                      </a:r>
                      <a:r>
                        <a:rPr lang="ja-JP" altLang="en-US" sz="1200" b="0" dirty="0">
                          <a:solidFill>
                            <a:schemeClr val="tx1"/>
                          </a:solidFill>
                        </a:rPr>
                        <a:t>のデジタル署名モデルに関わるメッセージ自体もメッセージオリエンテッドとなる。</a:t>
                      </a:r>
                      <a:endParaRPr lang="en-US" altLang="ja-JP"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7436877"/>
                  </a:ext>
                </a:extLst>
              </a:tr>
              <a:tr h="322940">
                <a:tc rowSpan="2">
                  <a:txBody>
                    <a:bodyPr/>
                    <a:lstStyle/>
                    <a:p>
                      <a:pPr algn="ctr"/>
                      <a:r>
                        <a:rPr kumimoji="1" lang="ja-JP" altLang="en-US" sz="1200" b="1" dirty="0">
                          <a:solidFill>
                            <a:schemeClr val="tx1"/>
                          </a:solidFill>
                        </a:rPr>
                        <a:t>トランザクション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r>
                        <a:rPr kumimoji="1" lang="ja-JP" altLang="en-US" sz="1200" b="0" dirty="0">
                          <a:solidFill>
                            <a:schemeClr val="tx1"/>
                          </a:solidFill>
                        </a:rPr>
                        <a:t>データのやり取りを記録するか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rPr>
                        <a:t>全ての </a:t>
                      </a:r>
                      <a:r>
                        <a:rPr kumimoji="1" lang="en-US" altLang="ja-JP" sz="1200" b="0" dirty="0">
                          <a:solidFill>
                            <a:schemeClr val="tx1"/>
                          </a:solidFill>
                        </a:rPr>
                        <a:t>[</a:t>
                      </a:r>
                      <a:r>
                        <a:rPr kumimoji="1" lang="ja-JP" altLang="en-US" sz="1200" b="0" dirty="0">
                          <a:solidFill>
                            <a:schemeClr val="tx1"/>
                          </a:solidFill>
                        </a:rPr>
                        <a:t>リクエスト</a:t>
                      </a:r>
                      <a:r>
                        <a:rPr kumimoji="1" lang="en-US" altLang="ja-JP" sz="1200" b="0" dirty="0">
                          <a:solidFill>
                            <a:schemeClr val="tx1"/>
                          </a:solidFill>
                        </a:rPr>
                        <a:t>+</a:t>
                      </a:r>
                      <a:r>
                        <a:rPr kumimoji="1" lang="ja-JP" altLang="en-US" sz="1200" b="0" dirty="0">
                          <a:solidFill>
                            <a:schemeClr val="tx1"/>
                          </a:solidFill>
                        </a:rPr>
                        <a:t>レスポンス</a:t>
                      </a:r>
                      <a:r>
                        <a:rPr kumimoji="1" lang="en-US" altLang="ja-JP" sz="1200" b="0" dirty="0">
                          <a:solidFill>
                            <a:schemeClr val="tx1"/>
                          </a:solidFill>
                        </a:rPr>
                        <a:t>] </a:t>
                      </a:r>
                      <a:r>
                        <a:rPr kumimoji="1" lang="ja-JP" altLang="en-US" sz="1200" b="0" dirty="0">
                          <a:solidFill>
                            <a:schemeClr val="tx1"/>
                          </a:solidFill>
                        </a:rPr>
                        <a:t>はトランザクションたり得る。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115435"/>
                  </a:ext>
                </a:extLst>
              </a:tr>
              <a:tr h="322940">
                <a:tc vMerge="1">
                  <a:txBody>
                    <a:bodyPr/>
                    <a:lstStyle/>
                    <a:p>
                      <a:pPr algn="ctr"/>
                      <a:endParaRPr kumimoji="1" lang="ja-JP" altLang="en-US"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r>
                        <a:rPr kumimoji="1" lang="ja-JP" altLang="en-US" sz="1200" b="0" dirty="0">
                          <a:solidFill>
                            <a:schemeClr val="tx1"/>
                          </a:solidFill>
                        </a:rPr>
                        <a:t>データのやり取りの検証はできるか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09559" rtl="0" eaLnBrk="1" fontAlgn="auto" latinLnBrk="0" hangingPunct="1">
                        <a:lnSpc>
                          <a:spcPct val="100000"/>
                        </a:lnSpc>
                        <a:spcBef>
                          <a:spcPts val="0"/>
                        </a:spcBef>
                        <a:spcAft>
                          <a:spcPts val="0"/>
                        </a:spcAft>
                        <a:buClrTx/>
                        <a:buSzTx/>
                        <a:buFontTx/>
                        <a:buNone/>
                        <a:tabLst/>
                        <a:defRPr/>
                      </a:pPr>
                      <a:r>
                        <a:rPr kumimoji="1" lang="ja-JP" altLang="en-US" sz="1200" b="0" dirty="0">
                          <a:solidFill>
                            <a:schemeClr val="tx1"/>
                          </a:solidFill>
                        </a:rPr>
                        <a:t>全ての </a:t>
                      </a:r>
                      <a:r>
                        <a:rPr kumimoji="1" lang="en-US" altLang="ja-JP" sz="1200" b="0" dirty="0">
                          <a:solidFill>
                            <a:schemeClr val="tx1"/>
                          </a:solidFill>
                        </a:rPr>
                        <a:t>[</a:t>
                      </a:r>
                      <a:r>
                        <a:rPr kumimoji="1" lang="ja-JP" altLang="en-US" sz="1200" b="0" dirty="0">
                          <a:solidFill>
                            <a:schemeClr val="tx1"/>
                          </a:solidFill>
                        </a:rPr>
                        <a:t>リクエスト</a:t>
                      </a:r>
                      <a:r>
                        <a:rPr kumimoji="1" lang="en-US" altLang="ja-JP" sz="1200" b="0" dirty="0">
                          <a:solidFill>
                            <a:schemeClr val="tx1"/>
                          </a:solidFill>
                        </a:rPr>
                        <a:t>+</a:t>
                      </a:r>
                      <a:r>
                        <a:rPr kumimoji="1" lang="ja-JP" altLang="en-US" sz="1200" b="0" dirty="0">
                          <a:solidFill>
                            <a:schemeClr val="tx1"/>
                          </a:solidFill>
                        </a:rPr>
                        <a:t>レスポンス</a:t>
                      </a:r>
                      <a:r>
                        <a:rPr kumimoji="1" lang="en-US" altLang="ja-JP" sz="1200" b="0" dirty="0">
                          <a:solidFill>
                            <a:schemeClr val="tx1"/>
                          </a:solidFill>
                        </a:rPr>
                        <a:t>] </a:t>
                      </a:r>
                      <a:r>
                        <a:rPr kumimoji="1" lang="ja-JP" altLang="en-US" sz="1200" b="0" dirty="0">
                          <a:solidFill>
                            <a:schemeClr val="tx1"/>
                          </a:solidFill>
                        </a:rPr>
                        <a:t>はトランザクションたり得る。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1121835"/>
                  </a:ext>
                </a:extLst>
              </a:tr>
              <a:tr h="322940">
                <a:tc>
                  <a:txBody>
                    <a:bodyPr/>
                    <a:lstStyle/>
                    <a:p>
                      <a:pPr algn="ctr"/>
                      <a:r>
                        <a:rPr kumimoji="1" lang="ja-JP" altLang="en-US" sz="1200" b="1" dirty="0">
                          <a:solidFill>
                            <a:schemeClr val="tx1"/>
                          </a:solidFill>
                        </a:rPr>
                        <a:t>トランスポート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10000"/>
                        <a:lumOff val="90000"/>
                      </a:schemeClr>
                    </a:solidFill>
                  </a:tcPr>
                </a:tc>
                <a:tc>
                  <a:txBody>
                    <a:bodyPr/>
                    <a:lstStyle/>
                    <a:p>
                      <a:r>
                        <a:rPr kumimoji="1" lang="ja-JP" altLang="en-US" sz="1200" b="0" dirty="0">
                          <a:solidFill>
                            <a:schemeClr val="tx1"/>
                          </a:solidFill>
                        </a:rPr>
                        <a:t>トランスポートのプロトコルは何か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rPr>
                        <a:t>ノード間データ連携（</a:t>
                      </a:r>
                      <a:r>
                        <a:rPr kumimoji="1" lang="en-US" altLang="ja-JP" sz="1200" b="0" dirty="0">
                          <a:solidFill>
                            <a:schemeClr val="tx1"/>
                          </a:solidFill>
                        </a:rPr>
                        <a:t>VC</a:t>
                      </a:r>
                      <a:r>
                        <a:rPr kumimoji="1" lang="ja-JP" altLang="en-US" sz="1200" b="0" dirty="0">
                          <a:solidFill>
                            <a:schemeClr val="tx1"/>
                          </a:solidFill>
                        </a:rPr>
                        <a:t>連携）については</a:t>
                      </a:r>
                      <a:r>
                        <a:rPr kumimoji="1" lang="en-US" altLang="ja-JP" sz="1200" b="0" dirty="0">
                          <a:solidFill>
                            <a:schemeClr val="tx1"/>
                          </a:solidFill>
                        </a:rPr>
                        <a:t>OpenID</a:t>
                      </a:r>
                      <a:r>
                        <a:rPr kumimoji="1" lang="ja-JP" altLang="en-US" sz="1200" b="0" dirty="0">
                          <a:solidFill>
                            <a:schemeClr val="tx1"/>
                          </a:solidFill>
                        </a:rPr>
                        <a:t>　</a:t>
                      </a:r>
                      <a:r>
                        <a:rPr kumimoji="1" lang="en-US" altLang="ja-JP" sz="1200" b="0" dirty="0">
                          <a:solidFill>
                            <a:schemeClr val="tx1"/>
                          </a:solidFill>
                        </a:rPr>
                        <a:t>for VC</a:t>
                      </a:r>
                      <a:r>
                        <a:rPr kumimoji="1" lang="ja-JP" altLang="en-US" sz="1200" b="0" dirty="0">
                          <a:solidFill>
                            <a:schemeClr val="tx1"/>
                          </a:solidFill>
                        </a:rPr>
                        <a:t>を活用して連携している。</a:t>
                      </a:r>
                      <a:r>
                        <a:rPr kumimoji="1" lang="en-US" altLang="ja-JP" sz="1200" b="0" dirty="0">
                          <a:solidFill>
                            <a:schemeClr val="tx1"/>
                          </a:solidFill>
                        </a:rPr>
                        <a:t>OpenID</a:t>
                      </a:r>
                      <a:r>
                        <a:rPr kumimoji="1" lang="ja-JP" altLang="en-US" sz="1200" b="0" dirty="0">
                          <a:solidFill>
                            <a:schemeClr val="tx1"/>
                          </a:solidFill>
                        </a:rPr>
                        <a:t>　</a:t>
                      </a:r>
                      <a:r>
                        <a:rPr kumimoji="1" lang="en-US" altLang="ja-JP" sz="1200" b="0" dirty="0">
                          <a:solidFill>
                            <a:schemeClr val="tx1"/>
                          </a:solidFill>
                        </a:rPr>
                        <a:t>for VC</a:t>
                      </a:r>
                      <a:r>
                        <a:rPr kumimoji="1" lang="ja-JP" altLang="en-US" sz="1200" b="0" dirty="0">
                          <a:solidFill>
                            <a:schemeClr val="tx1"/>
                          </a:solidFill>
                        </a:rPr>
                        <a:t>実装上は、</a:t>
                      </a:r>
                      <a:r>
                        <a:rPr kumimoji="1" lang="en-US" altLang="ja-JP" sz="1200" b="0" dirty="0">
                          <a:solidFill>
                            <a:schemeClr val="tx1"/>
                          </a:solidFill>
                        </a:rPr>
                        <a:t>Azure</a:t>
                      </a:r>
                      <a:r>
                        <a:rPr kumimoji="1" lang="ja-JP" altLang="en-US" sz="1200" b="0" dirty="0">
                          <a:solidFill>
                            <a:schemeClr val="tx1"/>
                          </a:solidFill>
                        </a:rPr>
                        <a:t>基盤の機能を利用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8279563"/>
                  </a:ext>
                </a:extLst>
              </a:tr>
            </a:tbl>
          </a:graphicData>
        </a:graphic>
      </p:graphicFrame>
      <p:sp>
        <p:nvSpPr>
          <p:cNvPr id="8" name="テキスト プレースホルダー 4">
            <a:extLst>
              <a:ext uri="{FF2B5EF4-FFF2-40B4-BE49-F238E27FC236}">
                <a16:creationId xmlns:a16="http://schemas.microsoft.com/office/drawing/2014/main" id="{0F16A046-CA19-4D70-ABDC-97DB9E8CAA20}"/>
              </a:ext>
            </a:extLst>
          </p:cNvPr>
          <p:cNvSpPr txBox="1">
            <a:spLocks/>
          </p:cNvSpPr>
          <p:nvPr/>
        </p:nvSpPr>
        <p:spPr>
          <a:xfrm>
            <a:off x="332085" y="702545"/>
            <a:ext cx="9242425" cy="315014"/>
          </a:xfrm>
          <a:prstGeom prst="rect">
            <a:avLst/>
          </a:prstGeom>
        </p:spPr>
        <p:txBody>
          <a:bodyPr vert="horz" lIns="0" tIns="45720" rIns="0" bIns="45720" rtlCol="0">
            <a:noAutofit/>
          </a:bodyPr>
          <a:lst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400" dirty="0"/>
              <a:t>６構成要素との対応は以下のとおり。</a:t>
            </a:r>
          </a:p>
        </p:txBody>
      </p:sp>
    </p:spTree>
    <p:extLst>
      <p:ext uri="{BB962C8B-B14F-4D97-AF65-F5344CB8AC3E}">
        <p14:creationId xmlns:p14="http://schemas.microsoft.com/office/powerpoint/2010/main" val="2435378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3.3	6</a:t>
            </a:r>
            <a:r>
              <a:rPr lang="ja-JP" altLang="en-US" sz="2000" dirty="0">
                <a:latin typeface="Meiryo UI" panose="020B0604030504040204" pitchFamily="34" charset="-128"/>
                <a:ea typeface="Meiryo UI" panose="020B0604030504040204" pitchFamily="34" charset="-128"/>
              </a:rPr>
              <a:t>構成要素との対応</a:t>
            </a:r>
            <a:endParaRPr lang="en-US" altLang="ja-JP" sz="2000" dirty="0">
              <a:latin typeface="Meiryo UI" panose="020B0604030504040204" pitchFamily="34" charset="-128"/>
              <a:ea typeface="Meiryo UI" panose="020B0604030504040204" pitchFamily="34" charset="-128"/>
            </a:endParaRPr>
          </a:p>
        </p:txBody>
      </p:sp>
      <p:sp>
        <p:nvSpPr>
          <p:cNvPr id="79" name="タイトル 2">
            <a:extLst>
              <a:ext uri="{FF2B5EF4-FFF2-40B4-BE49-F238E27FC236}">
                <a16:creationId xmlns:a16="http://schemas.microsoft.com/office/drawing/2014/main" id="{19D48518-6E97-4747-AD5D-3E2E9E73F460}"/>
              </a:ext>
            </a:extLst>
          </p:cNvPr>
          <p:cNvSpPr txBox="1">
            <a:spLocks/>
          </p:cNvSpPr>
          <p:nvPr/>
        </p:nvSpPr>
        <p:spPr>
          <a:xfrm>
            <a:off x="357230" y="1463389"/>
            <a:ext cx="9217280" cy="412538"/>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ja-JP" altLang="en-US" sz="1600" b="0" kern="0" dirty="0">
                <a:latin typeface="Meiryo UI" panose="020B0604030504040204" pitchFamily="50" charset="-128"/>
                <a:ea typeface="Meiryo UI" panose="020B0604030504040204" pitchFamily="50" charset="-128"/>
              </a:rPr>
              <a:t>●アイデンティティグラフ（実証プロジェクト時）</a:t>
            </a:r>
            <a:endParaRPr kumimoji="1" lang="ja-JP" altLang="en-US" sz="1600" b="0" kern="0" dirty="0">
              <a:latin typeface="Meiryo UI" panose="020B0604030504040204" pitchFamily="50" charset="-128"/>
              <a:ea typeface="Meiryo UI" panose="020B0604030504040204" pitchFamily="50" charset="-128"/>
            </a:endParaRPr>
          </a:p>
        </p:txBody>
      </p:sp>
      <p:sp>
        <p:nvSpPr>
          <p:cNvPr id="80" name="テキスト ボックス 79">
            <a:extLst>
              <a:ext uri="{FF2B5EF4-FFF2-40B4-BE49-F238E27FC236}">
                <a16:creationId xmlns:a16="http://schemas.microsoft.com/office/drawing/2014/main" id="{30A4BE3E-1E9F-45D0-B25B-D328B8A593CD}"/>
              </a:ext>
            </a:extLst>
          </p:cNvPr>
          <p:cNvSpPr txBox="1"/>
          <p:nvPr/>
        </p:nvSpPr>
        <p:spPr>
          <a:xfrm>
            <a:off x="331489" y="730590"/>
            <a:ext cx="9075747" cy="738664"/>
          </a:xfrm>
          <a:prstGeom prst="rect">
            <a:avLst/>
          </a:prstGeom>
          <a:noFill/>
        </p:spPr>
        <p:txBody>
          <a:bodyPr wrap="square">
            <a:spAutoFit/>
          </a:bodyPr>
          <a:lstStyle/>
          <a:p>
            <a:pPr indent="133350" algn="just"/>
            <a:r>
              <a:rPr lang="ja-JP" altLang="ja-JP" sz="1400" dirty="0">
                <a:solidFill>
                  <a:srgbClr val="000000"/>
                </a:solidFill>
                <a:effectLst/>
                <a:latin typeface="+mj-ea"/>
                <a:ea typeface="+mj-ea"/>
                <a:cs typeface="Century" panose="02040604050505020304" pitchFamily="18" charset="0"/>
              </a:rPr>
              <a:t>本実証プロジェクトにおいて「</a:t>
            </a:r>
            <a:r>
              <a:rPr lang="en-US" altLang="ja-JP" sz="1400" dirty="0">
                <a:solidFill>
                  <a:srgbClr val="000000"/>
                </a:solidFill>
                <a:effectLst/>
                <a:latin typeface="+mj-ea"/>
                <a:ea typeface="+mj-ea"/>
                <a:cs typeface="Century" panose="02040604050505020304" pitchFamily="18" charset="0"/>
              </a:rPr>
              <a:t>G</a:t>
            </a:r>
            <a:r>
              <a:rPr lang="ja-JP" altLang="ja-JP" sz="1400" dirty="0">
                <a:solidFill>
                  <a:srgbClr val="000000"/>
                </a:solidFill>
                <a:effectLst/>
                <a:latin typeface="+mj-ea"/>
                <a:ea typeface="+mj-ea"/>
                <a:cs typeface="Century" panose="02040604050505020304" pitchFamily="18" charset="0"/>
              </a:rPr>
              <a:t>ビズ</a:t>
            </a:r>
            <a:r>
              <a:rPr lang="en-US" altLang="ja-JP" sz="1400" dirty="0">
                <a:solidFill>
                  <a:srgbClr val="000000"/>
                </a:solidFill>
                <a:effectLst/>
                <a:latin typeface="+mj-ea"/>
                <a:ea typeface="+mj-ea"/>
                <a:cs typeface="Century" panose="02040604050505020304" pitchFamily="18" charset="0"/>
              </a:rPr>
              <a:t>ID </a:t>
            </a:r>
            <a:r>
              <a:rPr lang="ja-JP" altLang="ja-JP" sz="1400" dirty="0">
                <a:solidFill>
                  <a:srgbClr val="000000"/>
                </a:solidFill>
                <a:effectLst/>
                <a:latin typeface="+mj-ea"/>
                <a:ea typeface="+mj-ea"/>
                <a:cs typeface="Century" panose="02040604050505020304" pitchFamily="18" charset="0"/>
              </a:rPr>
              <a:t>（プライム／メンバー　アカウント）認証連携」をアイデンティティ管理システムとして利用していないため、アイデンティティグラフとして本実証プロジェクト時のものと実ビジネスサービスを想定したものとで分けて示す。</a:t>
            </a:r>
            <a:endParaRPr lang="ja-JP" altLang="ja-JP" sz="1400" dirty="0">
              <a:effectLst/>
              <a:latin typeface="+mj-ea"/>
              <a:ea typeface="+mj-ea"/>
              <a:cs typeface="Century" panose="02040604050505020304" pitchFamily="18" charset="0"/>
            </a:endParaRPr>
          </a:p>
          <a:p>
            <a:pPr algn="just"/>
            <a:r>
              <a:rPr lang="ja-JP" altLang="en-US" sz="1400" dirty="0">
                <a:solidFill>
                  <a:srgbClr val="000000"/>
                </a:solidFill>
                <a:effectLst/>
                <a:latin typeface="+mj-ea"/>
                <a:ea typeface="+mj-ea"/>
                <a:cs typeface="Century" panose="02040604050505020304" pitchFamily="18" charset="0"/>
              </a:rPr>
              <a:t>　</a:t>
            </a:r>
            <a:r>
              <a:rPr lang="ja-JP" altLang="ja-JP" sz="1400" dirty="0">
                <a:solidFill>
                  <a:srgbClr val="000000"/>
                </a:solidFill>
                <a:effectLst/>
                <a:latin typeface="+mj-ea"/>
                <a:ea typeface="+mj-ea"/>
                <a:cs typeface="Century" panose="02040604050505020304" pitchFamily="18" charset="0"/>
              </a:rPr>
              <a:t>各アイデンティティグラフを下記に示す。</a:t>
            </a:r>
            <a:r>
              <a:rPr lang="ja-JP" altLang="en-US" sz="1400" dirty="0">
                <a:solidFill>
                  <a:srgbClr val="000000"/>
                </a:solidFill>
                <a:effectLst/>
                <a:latin typeface="+mj-ea"/>
                <a:ea typeface="+mj-ea"/>
                <a:cs typeface="Century" panose="02040604050505020304" pitchFamily="18" charset="0"/>
              </a:rPr>
              <a:t>記載１として、アイデンティティと「文書」の関係性の表現を意識した形で記載する。</a:t>
            </a:r>
            <a:endParaRPr lang="ja-JP" altLang="ja-JP" sz="1400" dirty="0">
              <a:effectLst/>
              <a:latin typeface="+mj-ea"/>
              <a:ea typeface="+mj-ea"/>
              <a:cs typeface="Century" panose="02040604050505020304" pitchFamily="18" charset="0"/>
            </a:endParaRPr>
          </a:p>
        </p:txBody>
      </p:sp>
      <p:sp>
        <p:nvSpPr>
          <p:cNvPr id="2" name="正方形/長方形 1">
            <a:extLst>
              <a:ext uri="{FF2B5EF4-FFF2-40B4-BE49-F238E27FC236}">
                <a16:creationId xmlns:a16="http://schemas.microsoft.com/office/drawing/2014/main" id="{B8E27141-4876-2A6F-E7D9-D14BBBBE1016}"/>
              </a:ext>
            </a:extLst>
          </p:cNvPr>
          <p:cNvSpPr/>
          <p:nvPr/>
        </p:nvSpPr>
        <p:spPr bwMode="auto">
          <a:xfrm>
            <a:off x="7168766" y="1875927"/>
            <a:ext cx="2613407" cy="1747728"/>
          </a:xfrm>
          <a:prstGeom prst="rect">
            <a:avLst/>
          </a:prstGeom>
          <a:solidFill>
            <a:sysClr val="window" lastClr="FFFFFF"/>
          </a:solidFill>
          <a:ln w="6350" cap="flat" cmpd="sng" algn="ctr">
            <a:solidFill>
              <a:sysClr val="windowText" lastClr="000000">
                <a:lumMod val="50000"/>
                <a:lumOff val="50000"/>
              </a:sysClr>
            </a:solidFill>
            <a:prstDash val="dash"/>
            <a:round/>
            <a:headEnd type="none" w="med" len="med"/>
            <a:tailEnd type="none" w="med" len="med"/>
          </a:ln>
          <a:effectLst/>
        </p:spPr>
        <p:txBody>
          <a:bodyPr lIns="36000" tIns="36000" rIns="36000" bIns="36000" rtlCol="0" anchor="t" anchorCtr="0"/>
          <a:lstStyle/>
          <a:p>
            <a:pPr marL="0" marR="0" lvl="0" indent="0" algn="ctr" defTabSz="806340" eaLnBrk="0" fontAlgn="base" latinLnBrk="0" hangingPunct="0">
              <a:lnSpc>
                <a:spcPct val="90000"/>
              </a:lnSpc>
              <a:spcBef>
                <a:spcPct val="20000"/>
              </a:spcBef>
              <a:spcAft>
                <a:spcPct val="0"/>
              </a:spcAft>
              <a:buClrTx/>
              <a:buSzTx/>
              <a:buFontTx/>
              <a:buNone/>
              <a:tabLst/>
              <a:defRPr/>
            </a:pPr>
            <a:endParaRPr kumimoji="0" lang="ja-JP" altLang="en-US" sz="1000" b="1"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1EA82775-1A3E-16F6-2FF1-53F8B074B643}"/>
              </a:ext>
            </a:extLst>
          </p:cNvPr>
          <p:cNvSpPr txBox="1"/>
          <p:nvPr/>
        </p:nvSpPr>
        <p:spPr>
          <a:xfrm>
            <a:off x="7188383" y="1884235"/>
            <a:ext cx="1550532" cy="193066"/>
          </a:xfrm>
          <a:prstGeom prst="rect">
            <a:avLst/>
          </a:prstGeom>
          <a:noFill/>
          <a:ln>
            <a:no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eaLnBrk="0" fontAlgn="base" hangingPunct="0">
              <a:lnSpc>
                <a:spcPct val="90000"/>
              </a:lnSpc>
              <a:spcBef>
                <a:spcPct val="50000"/>
              </a:spcBef>
              <a:spcAft>
                <a:spcPct val="0"/>
              </a:spcAft>
            </a:pPr>
            <a:r>
              <a:rPr kumimoji="0" lang="ja-JP" altLang="en-US" sz="1000" dirty="0">
                <a:solidFill>
                  <a:prstClr val="black"/>
                </a:solidFill>
                <a:ea typeface="ＭＳ Ｐゴシック" panose="020B0600070205080204" pitchFamily="50" charset="-128"/>
              </a:rPr>
              <a:t>＜凡例＞</a:t>
            </a:r>
            <a:endParaRPr kumimoji="0" lang="en-US" altLang="ja-JP" sz="1000" dirty="0">
              <a:solidFill>
                <a:prstClr val="black"/>
              </a:solidFill>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88A94764-C31F-2394-5885-DBFFA7B08791}"/>
              </a:ext>
            </a:extLst>
          </p:cNvPr>
          <p:cNvSpPr txBox="1"/>
          <p:nvPr/>
        </p:nvSpPr>
        <p:spPr>
          <a:xfrm>
            <a:off x="239209" y="5833008"/>
            <a:ext cx="1653333" cy="239402"/>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設備メーカー等</a:t>
            </a:r>
            <a:endParaRPr kumimoji="0" lang="en-US" altLang="ja-JP"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
        <p:nvSpPr>
          <p:cNvPr id="6" name="四角形吹き出し 24">
            <a:extLst>
              <a:ext uri="{FF2B5EF4-FFF2-40B4-BE49-F238E27FC236}">
                <a16:creationId xmlns:a16="http://schemas.microsoft.com/office/drawing/2014/main" id="{ABDFED03-7931-C7BC-BFDD-1659B6D1AA66}"/>
              </a:ext>
            </a:extLst>
          </p:cNvPr>
          <p:cNvSpPr/>
          <p:nvPr/>
        </p:nvSpPr>
        <p:spPr>
          <a:xfrm>
            <a:off x="1580649" y="4847547"/>
            <a:ext cx="1305943" cy="412199"/>
          </a:xfrm>
          <a:prstGeom prst="wedgeRectCallout">
            <a:avLst>
              <a:gd name="adj1" fmla="val -20756"/>
              <a:gd name="adj2" fmla="val 40920"/>
            </a:avLst>
          </a:prstGeom>
          <a:solidFill>
            <a:srgbClr val="70AD47">
              <a:lumMod val="40000"/>
              <a:lumOff val="60000"/>
            </a:srgbClr>
          </a:solidFill>
          <a:ln w="25400" cap="flat" cmpd="sng" algn="ctr">
            <a:noFill/>
            <a:prstDash val="solid"/>
          </a:ln>
          <a:effectLst/>
        </p:spPr>
        <p:txBody>
          <a:bodyPr lIns="91440" tIns="45720" rIns="91440" bIns="45720" rtlCol="0" anchor="ct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en-US" altLang="ja-JP"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SW</a:t>
            </a:r>
            <a:r>
              <a:rPr kumimoji="0" lang="ja-JP" altLang="en-US"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利用</a:t>
            </a:r>
            <a:r>
              <a:rPr kumimoji="0" lang="en-US" altLang="ja-JP"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VC</a:t>
            </a: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ＭＳ Ｐゴシック"/>
              <a:cs typeface="+mn-cs"/>
            </a:endParaRPr>
          </a:p>
        </p:txBody>
      </p:sp>
      <p:sp>
        <p:nvSpPr>
          <p:cNvPr id="8" name="テキスト ボックス 7">
            <a:extLst>
              <a:ext uri="{FF2B5EF4-FFF2-40B4-BE49-F238E27FC236}">
                <a16:creationId xmlns:a16="http://schemas.microsoft.com/office/drawing/2014/main" id="{F8D248FD-3D68-FF15-5B02-3D78EC965D27}"/>
              </a:ext>
            </a:extLst>
          </p:cNvPr>
          <p:cNvSpPr txBox="1"/>
          <p:nvPr/>
        </p:nvSpPr>
        <p:spPr>
          <a:xfrm>
            <a:off x="3255260" y="6053316"/>
            <a:ext cx="1653333" cy="239402"/>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工業会等</a:t>
            </a:r>
            <a:endParaRPr kumimoji="0" lang="en-US" altLang="ja-JP"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
        <p:nvSpPr>
          <p:cNvPr id="9" name="四角形吹き出し 24">
            <a:extLst>
              <a:ext uri="{FF2B5EF4-FFF2-40B4-BE49-F238E27FC236}">
                <a16:creationId xmlns:a16="http://schemas.microsoft.com/office/drawing/2014/main" id="{81F544CF-C735-98A8-8FBA-48A29E57FB2A}"/>
              </a:ext>
            </a:extLst>
          </p:cNvPr>
          <p:cNvSpPr/>
          <p:nvPr/>
        </p:nvSpPr>
        <p:spPr>
          <a:xfrm>
            <a:off x="3615071" y="4847546"/>
            <a:ext cx="1305943" cy="412199"/>
          </a:xfrm>
          <a:prstGeom prst="wedgeRectCallout">
            <a:avLst>
              <a:gd name="adj1" fmla="val -20756"/>
              <a:gd name="adj2" fmla="val 40920"/>
            </a:avLst>
          </a:prstGeom>
          <a:solidFill>
            <a:srgbClr val="70AD47">
              <a:lumMod val="40000"/>
              <a:lumOff val="60000"/>
            </a:srgbClr>
          </a:solidFill>
          <a:ln w="25400" cap="flat" cmpd="sng" algn="ctr">
            <a:noFill/>
            <a:prstDash val="solid"/>
          </a:ln>
          <a:effectLst/>
        </p:spPr>
        <p:txBody>
          <a:bodyPr lIns="91440" tIns="45720" rIns="91440" bIns="45720" rtlCol="0" anchor="ct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ja-JP" altLang="en-US"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工業会証明</a:t>
            </a:r>
            <a:r>
              <a:rPr kumimoji="0" lang="en-US" altLang="ja-JP"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VC</a:t>
            </a: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ＭＳ Ｐゴシック"/>
              <a:cs typeface="+mn-cs"/>
            </a:endParaRPr>
          </a:p>
        </p:txBody>
      </p:sp>
      <p:sp>
        <p:nvSpPr>
          <p:cNvPr id="10" name="テキスト ボックス 9">
            <a:extLst>
              <a:ext uri="{FF2B5EF4-FFF2-40B4-BE49-F238E27FC236}">
                <a16:creationId xmlns:a16="http://schemas.microsoft.com/office/drawing/2014/main" id="{DEA79453-58D0-3A51-13AD-6F7CCFF2B624}"/>
              </a:ext>
            </a:extLst>
          </p:cNvPr>
          <p:cNvSpPr txBox="1"/>
          <p:nvPr/>
        </p:nvSpPr>
        <p:spPr>
          <a:xfrm>
            <a:off x="2297941" y="3818003"/>
            <a:ext cx="1653333" cy="239402"/>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中小事業者等</a:t>
            </a:r>
            <a:endParaRPr kumimoji="0" lang="en-US" altLang="ja-JP"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926C19DA-AF73-08A4-0DDC-A8FF00875D13}"/>
              </a:ext>
            </a:extLst>
          </p:cNvPr>
          <p:cNvSpPr txBox="1"/>
          <p:nvPr/>
        </p:nvSpPr>
        <p:spPr>
          <a:xfrm>
            <a:off x="2788405" y="2131899"/>
            <a:ext cx="1653333" cy="401577"/>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中小事業者等に関係する自然人</a:t>
            </a:r>
            <a:endParaRPr kumimoji="0" lang="en-US" altLang="ja-JP"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
        <p:nvSpPr>
          <p:cNvPr id="12" name="四角形吹き出し 21">
            <a:extLst>
              <a:ext uri="{FF2B5EF4-FFF2-40B4-BE49-F238E27FC236}">
                <a16:creationId xmlns:a16="http://schemas.microsoft.com/office/drawing/2014/main" id="{08F3253E-7700-4B3E-70FD-2E73B32A5DD4}"/>
              </a:ext>
            </a:extLst>
          </p:cNvPr>
          <p:cNvSpPr/>
          <p:nvPr/>
        </p:nvSpPr>
        <p:spPr>
          <a:xfrm>
            <a:off x="2990042" y="2809529"/>
            <a:ext cx="1186095" cy="388063"/>
          </a:xfrm>
          <a:prstGeom prst="wedgeRectCallout">
            <a:avLst>
              <a:gd name="adj1" fmla="val 38079"/>
              <a:gd name="adj2" fmla="val -20713"/>
            </a:avLst>
          </a:prstGeom>
          <a:solidFill>
            <a:srgbClr val="70AD47">
              <a:lumMod val="40000"/>
              <a:lumOff val="60000"/>
            </a:srgbClr>
          </a:solidFill>
          <a:ln w="25400" cap="flat" cmpd="sng" algn="ctr">
            <a:no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ja-JP" altLang="en-US"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事業者</a:t>
            </a:r>
            <a:r>
              <a:rPr kumimoji="0" lang="en-US" altLang="ja-JP"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VC</a:t>
            </a: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ＭＳ Ｐゴシック"/>
              <a:cs typeface="+mn-cs"/>
            </a:endParaRPr>
          </a:p>
        </p:txBody>
      </p:sp>
      <p:cxnSp>
        <p:nvCxnSpPr>
          <p:cNvPr id="13" name="直線矢印コネクタ 12">
            <a:extLst>
              <a:ext uri="{FF2B5EF4-FFF2-40B4-BE49-F238E27FC236}">
                <a16:creationId xmlns:a16="http://schemas.microsoft.com/office/drawing/2014/main" id="{9CB5D3C3-FD47-D7F9-5C41-101009F0C3E0}"/>
              </a:ext>
            </a:extLst>
          </p:cNvPr>
          <p:cNvCxnSpPr>
            <a:cxnSpLocks/>
            <a:stCxn id="11" idx="2"/>
            <a:endCxn id="12" idx="0"/>
          </p:cNvCxnSpPr>
          <p:nvPr/>
        </p:nvCxnSpPr>
        <p:spPr>
          <a:xfrm flipH="1">
            <a:off x="3583089" y="2533476"/>
            <a:ext cx="31982" cy="276053"/>
          </a:xfrm>
          <a:prstGeom prst="straightConnector1">
            <a:avLst/>
          </a:prstGeom>
          <a:noFill/>
          <a:ln w="28575" cap="flat" cmpd="sng" algn="ctr">
            <a:solidFill>
              <a:sysClr val="window" lastClr="FFFFFF">
                <a:lumMod val="50000"/>
              </a:sysClr>
            </a:solidFill>
            <a:prstDash val="solid"/>
            <a:headEnd type="triangle"/>
            <a:tailEnd type="none"/>
          </a:ln>
          <a:effectLst/>
        </p:spPr>
      </p:cxnSp>
      <p:sp>
        <p:nvSpPr>
          <p:cNvPr id="14" name="テキスト ボックス 13">
            <a:extLst>
              <a:ext uri="{FF2B5EF4-FFF2-40B4-BE49-F238E27FC236}">
                <a16:creationId xmlns:a16="http://schemas.microsoft.com/office/drawing/2014/main" id="{9FA655EA-ADAB-CAF8-F65D-ED646DD32C5E}"/>
              </a:ext>
            </a:extLst>
          </p:cNvPr>
          <p:cNvSpPr txBox="1"/>
          <p:nvPr/>
        </p:nvSpPr>
        <p:spPr>
          <a:xfrm>
            <a:off x="2450499" y="3428010"/>
            <a:ext cx="931101"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発行する</a:t>
            </a:r>
          </a:p>
        </p:txBody>
      </p:sp>
      <p:sp>
        <p:nvSpPr>
          <p:cNvPr id="15" name="テキスト ボックス 14">
            <a:extLst>
              <a:ext uri="{FF2B5EF4-FFF2-40B4-BE49-F238E27FC236}">
                <a16:creationId xmlns:a16="http://schemas.microsoft.com/office/drawing/2014/main" id="{43C1CFD0-4AA1-101E-036F-21B933452A68}"/>
              </a:ext>
            </a:extLst>
          </p:cNvPr>
          <p:cNvSpPr txBox="1"/>
          <p:nvPr/>
        </p:nvSpPr>
        <p:spPr>
          <a:xfrm>
            <a:off x="3726508" y="2600118"/>
            <a:ext cx="908600"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指し示す</a:t>
            </a:r>
          </a:p>
        </p:txBody>
      </p:sp>
      <p:cxnSp>
        <p:nvCxnSpPr>
          <p:cNvPr id="16" name="直線矢印コネクタ 15">
            <a:extLst>
              <a:ext uri="{FF2B5EF4-FFF2-40B4-BE49-F238E27FC236}">
                <a16:creationId xmlns:a16="http://schemas.microsoft.com/office/drawing/2014/main" id="{2908B690-1EA4-43C0-8586-CE12F0BA2290}"/>
              </a:ext>
            </a:extLst>
          </p:cNvPr>
          <p:cNvCxnSpPr>
            <a:cxnSpLocks/>
            <a:stCxn id="10" idx="2"/>
            <a:endCxn id="6" idx="0"/>
          </p:cNvCxnSpPr>
          <p:nvPr/>
        </p:nvCxnSpPr>
        <p:spPr>
          <a:xfrm flipH="1">
            <a:off x="2233621" y="4057405"/>
            <a:ext cx="890987" cy="790143"/>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17" name="直線矢印コネクタ 16">
            <a:extLst>
              <a:ext uri="{FF2B5EF4-FFF2-40B4-BE49-F238E27FC236}">
                <a16:creationId xmlns:a16="http://schemas.microsoft.com/office/drawing/2014/main" id="{31371FE1-3B5F-EB4B-3CDE-23D84D2835CA}"/>
              </a:ext>
            </a:extLst>
          </p:cNvPr>
          <p:cNvCxnSpPr>
            <a:cxnSpLocks/>
            <a:stCxn id="6" idx="2"/>
            <a:endCxn id="5" idx="0"/>
          </p:cNvCxnSpPr>
          <p:nvPr/>
        </p:nvCxnSpPr>
        <p:spPr>
          <a:xfrm flipH="1">
            <a:off x="1065876" y="5259746"/>
            <a:ext cx="1167745" cy="573261"/>
          </a:xfrm>
          <a:prstGeom prst="straightConnector1">
            <a:avLst/>
          </a:prstGeom>
          <a:noFill/>
          <a:ln w="28575" cap="flat" cmpd="sng" algn="ctr">
            <a:solidFill>
              <a:srgbClr val="ED7D31"/>
            </a:solidFill>
            <a:prstDash val="solid"/>
            <a:headEnd type="triangle"/>
            <a:tailEnd type="none"/>
          </a:ln>
          <a:effectLst/>
        </p:spPr>
      </p:cxnSp>
      <p:sp>
        <p:nvSpPr>
          <p:cNvPr id="18" name="テキスト ボックス 17">
            <a:extLst>
              <a:ext uri="{FF2B5EF4-FFF2-40B4-BE49-F238E27FC236}">
                <a16:creationId xmlns:a16="http://schemas.microsoft.com/office/drawing/2014/main" id="{D618D206-AD11-6F22-9AC4-847646B1D957}"/>
              </a:ext>
            </a:extLst>
          </p:cNvPr>
          <p:cNvSpPr txBox="1"/>
          <p:nvPr/>
        </p:nvSpPr>
        <p:spPr>
          <a:xfrm>
            <a:off x="1868362" y="4373734"/>
            <a:ext cx="908600"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指し示す</a:t>
            </a:r>
          </a:p>
        </p:txBody>
      </p:sp>
      <p:cxnSp>
        <p:nvCxnSpPr>
          <p:cNvPr id="19" name="直線矢印コネクタ 18">
            <a:extLst>
              <a:ext uri="{FF2B5EF4-FFF2-40B4-BE49-F238E27FC236}">
                <a16:creationId xmlns:a16="http://schemas.microsoft.com/office/drawing/2014/main" id="{465048A7-5A68-8714-909B-3AD86E797C9D}"/>
              </a:ext>
            </a:extLst>
          </p:cNvPr>
          <p:cNvCxnSpPr>
            <a:cxnSpLocks/>
            <a:stCxn id="10" idx="2"/>
            <a:endCxn id="9" idx="0"/>
          </p:cNvCxnSpPr>
          <p:nvPr/>
        </p:nvCxnSpPr>
        <p:spPr>
          <a:xfrm>
            <a:off x="3124608" y="4057405"/>
            <a:ext cx="1143435" cy="790142"/>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20" name="直線矢印コネクタ 19">
            <a:extLst>
              <a:ext uri="{FF2B5EF4-FFF2-40B4-BE49-F238E27FC236}">
                <a16:creationId xmlns:a16="http://schemas.microsoft.com/office/drawing/2014/main" id="{7267C901-EC66-CA45-5D67-85AF5773B4BC}"/>
              </a:ext>
            </a:extLst>
          </p:cNvPr>
          <p:cNvCxnSpPr>
            <a:cxnSpLocks/>
            <a:stCxn id="9" idx="2"/>
            <a:endCxn id="8" idx="0"/>
          </p:cNvCxnSpPr>
          <p:nvPr/>
        </p:nvCxnSpPr>
        <p:spPr>
          <a:xfrm flipH="1">
            <a:off x="4081927" y="5259746"/>
            <a:ext cx="186117" cy="793571"/>
          </a:xfrm>
          <a:prstGeom prst="straightConnector1">
            <a:avLst/>
          </a:prstGeom>
          <a:noFill/>
          <a:ln w="28575" cap="flat" cmpd="sng" algn="ctr">
            <a:solidFill>
              <a:srgbClr val="ED7D31"/>
            </a:solidFill>
            <a:prstDash val="solid"/>
            <a:headEnd type="triangle"/>
            <a:tailEnd type="none"/>
          </a:ln>
          <a:effectLst/>
        </p:spPr>
      </p:cxnSp>
      <p:sp>
        <p:nvSpPr>
          <p:cNvPr id="21" name="テキスト ボックス 20">
            <a:extLst>
              <a:ext uri="{FF2B5EF4-FFF2-40B4-BE49-F238E27FC236}">
                <a16:creationId xmlns:a16="http://schemas.microsoft.com/office/drawing/2014/main" id="{3E967242-EA4D-7759-7F0C-1428DB9491CE}"/>
              </a:ext>
            </a:extLst>
          </p:cNvPr>
          <p:cNvSpPr txBox="1"/>
          <p:nvPr/>
        </p:nvSpPr>
        <p:spPr>
          <a:xfrm>
            <a:off x="2862909" y="4366327"/>
            <a:ext cx="908600"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指し示す</a:t>
            </a:r>
          </a:p>
        </p:txBody>
      </p:sp>
      <p:sp>
        <p:nvSpPr>
          <p:cNvPr id="22" name="テキスト ボックス 21">
            <a:extLst>
              <a:ext uri="{FF2B5EF4-FFF2-40B4-BE49-F238E27FC236}">
                <a16:creationId xmlns:a16="http://schemas.microsoft.com/office/drawing/2014/main" id="{6BA4A2CF-B667-2AD4-8D8D-664A86C1EF2E}"/>
              </a:ext>
            </a:extLst>
          </p:cNvPr>
          <p:cNvSpPr txBox="1"/>
          <p:nvPr/>
        </p:nvSpPr>
        <p:spPr>
          <a:xfrm>
            <a:off x="7099513" y="3678838"/>
            <a:ext cx="1742799" cy="401577"/>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当該事業者の業種所管の担当省庁</a:t>
            </a:r>
            <a:endParaRPr kumimoji="0" lang="en-US" altLang="ja-JP"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cxnSp>
        <p:nvCxnSpPr>
          <p:cNvPr id="23" name="直線矢印コネクタ 22">
            <a:extLst>
              <a:ext uri="{FF2B5EF4-FFF2-40B4-BE49-F238E27FC236}">
                <a16:creationId xmlns:a16="http://schemas.microsoft.com/office/drawing/2014/main" id="{B650507C-EA66-5E19-CE3C-65F9BE104585}"/>
              </a:ext>
            </a:extLst>
          </p:cNvPr>
          <p:cNvCxnSpPr>
            <a:cxnSpLocks/>
            <a:stCxn id="9" idx="3"/>
            <a:endCxn id="22" idx="1"/>
          </p:cNvCxnSpPr>
          <p:nvPr/>
        </p:nvCxnSpPr>
        <p:spPr>
          <a:xfrm flipV="1">
            <a:off x="4921014" y="3879627"/>
            <a:ext cx="2178499" cy="1174019"/>
          </a:xfrm>
          <a:prstGeom prst="straightConnector1">
            <a:avLst/>
          </a:prstGeom>
          <a:noFill/>
          <a:ln w="28575" cap="flat" cmpd="sng" algn="ctr">
            <a:solidFill>
              <a:srgbClr val="5B9BD5"/>
            </a:solidFill>
            <a:prstDash val="solid"/>
            <a:headEnd type="triangle"/>
            <a:tailEnd type="none"/>
          </a:ln>
          <a:effectLst/>
        </p:spPr>
      </p:cxnSp>
      <p:cxnSp>
        <p:nvCxnSpPr>
          <p:cNvPr id="24" name="直線矢印コネクタ 23">
            <a:extLst>
              <a:ext uri="{FF2B5EF4-FFF2-40B4-BE49-F238E27FC236}">
                <a16:creationId xmlns:a16="http://schemas.microsoft.com/office/drawing/2014/main" id="{7FD658EC-1E0F-40EB-D322-7F8B973FEFF4}"/>
              </a:ext>
            </a:extLst>
          </p:cNvPr>
          <p:cNvCxnSpPr>
            <a:cxnSpLocks/>
            <a:stCxn id="6" idx="3"/>
            <a:endCxn id="22" idx="1"/>
          </p:cNvCxnSpPr>
          <p:nvPr/>
        </p:nvCxnSpPr>
        <p:spPr>
          <a:xfrm flipV="1">
            <a:off x="2886592" y="3879627"/>
            <a:ext cx="4212921" cy="1174020"/>
          </a:xfrm>
          <a:prstGeom prst="straightConnector1">
            <a:avLst/>
          </a:prstGeom>
          <a:noFill/>
          <a:ln w="28575" cap="flat" cmpd="sng" algn="ctr">
            <a:solidFill>
              <a:srgbClr val="5B9BD5"/>
            </a:solidFill>
            <a:prstDash val="solid"/>
            <a:headEnd type="triangle"/>
            <a:tailEnd type="none"/>
          </a:ln>
          <a:effectLst/>
        </p:spPr>
      </p:cxnSp>
      <p:sp>
        <p:nvSpPr>
          <p:cNvPr id="25" name="テキスト ボックス 24">
            <a:extLst>
              <a:ext uri="{FF2B5EF4-FFF2-40B4-BE49-F238E27FC236}">
                <a16:creationId xmlns:a16="http://schemas.microsoft.com/office/drawing/2014/main" id="{1C70BE76-93CA-3044-6C38-218FDC7D5BAD}"/>
              </a:ext>
            </a:extLst>
          </p:cNvPr>
          <p:cNvSpPr txBox="1"/>
          <p:nvPr/>
        </p:nvSpPr>
        <p:spPr>
          <a:xfrm>
            <a:off x="6142800" y="4087229"/>
            <a:ext cx="908600"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検証する</a:t>
            </a:r>
          </a:p>
        </p:txBody>
      </p:sp>
      <p:sp>
        <p:nvSpPr>
          <p:cNvPr id="26" name="四角形吹き出し 21">
            <a:extLst>
              <a:ext uri="{FF2B5EF4-FFF2-40B4-BE49-F238E27FC236}">
                <a16:creationId xmlns:a16="http://schemas.microsoft.com/office/drawing/2014/main" id="{A9114F54-3E8B-55A5-B44E-103D4999BD3F}"/>
              </a:ext>
            </a:extLst>
          </p:cNvPr>
          <p:cNvSpPr/>
          <p:nvPr/>
        </p:nvSpPr>
        <p:spPr>
          <a:xfrm>
            <a:off x="4908592" y="3390615"/>
            <a:ext cx="1186095" cy="388063"/>
          </a:xfrm>
          <a:prstGeom prst="wedgeRectCallout">
            <a:avLst>
              <a:gd name="adj1" fmla="val 38079"/>
              <a:gd name="adj2" fmla="val -20713"/>
            </a:avLst>
          </a:prstGeom>
          <a:solidFill>
            <a:srgbClr val="70AD47">
              <a:lumMod val="40000"/>
              <a:lumOff val="60000"/>
            </a:srgbClr>
          </a:solidFill>
          <a:ln w="25400" cap="flat" cmpd="sng" algn="ctr">
            <a:no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ja-JP" altLang="en-US"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計画認定</a:t>
            </a:r>
            <a:r>
              <a:rPr kumimoji="0" lang="en-US" altLang="ja-JP"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VC</a:t>
            </a: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ＭＳ Ｐゴシック"/>
              <a:cs typeface="+mn-cs"/>
            </a:endParaRPr>
          </a:p>
        </p:txBody>
      </p:sp>
      <p:cxnSp>
        <p:nvCxnSpPr>
          <p:cNvPr id="27" name="直線矢印コネクタ 26">
            <a:extLst>
              <a:ext uri="{FF2B5EF4-FFF2-40B4-BE49-F238E27FC236}">
                <a16:creationId xmlns:a16="http://schemas.microsoft.com/office/drawing/2014/main" id="{4219678A-0C64-8464-AFA8-2CB48E516E88}"/>
              </a:ext>
            </a:extLst>
          </p:cNvPr>
          <p:cNvCxnSpPr>
            <a:cxnSpLocks/>
            <a:stCxn id="26" idx="3"/>
            <a:endCxn id="22" idx="1"/>
          </p:cNvCxnSpPr>
          <p:nvPr/>
        </p:nvCxnSpPr>
        <p:spPr>
          <a:xfrm>
            <a:off x="6094687" y="3584646"/>
            <a:ext cx="1004826" cy="294981"/>
          </a:xfrm>
          <a:prstGeom prst="straightConnector1">
            <a:avLst/>
          </a:prstGeom>
          <a:noFill/>
          <a:ln w="28575" cap="flat" cmpd="sng" algn="ctr">
            <a:solidFill>
              <a:srgbClr val="ED7D31"/>
            </a:solidFill>
            <a:prstDash val="solid"/>
            <a:headEnd type="triangle"/>
            <a:tailEnd type="none"/>
          </a:ln>
          <a:effectLst/>
        </p:spPr>
      </p:cxnSp>
      <p:cxnSp>
        <p:nvCxnSpPr>
          <p:cNvPr id="28" name="直線矢印コネクタ 27">
            <a:extLst>
              <a:ext uri="{FF2B5EF4-FFF2-40B4-BE49-F238E27FC236}">
                <a16:creationId xmlns:a16="http://schemas.microsoft.com/office/drawing/2014/main" id="{1DE5AC51-F55F-971B-50BB-B264F25F423D}"/>
              </a:ext>
            </a:extLst>
          </p:cNvPr>
          <p:cNvCxnSpPr>
            <a:cxnSpLocks/>
            <a:stCxn id="10" idx="3"/>
            <a:endCxn id="26" idx="1"/>
          </p:cNvCxnSpPr>
          <p:nvPr/>
        </p:nvCxnSpPr>
        <p:spPr>
          <a:xfrm flipV="1">
            <a:off x="3951274" y="3584646"/>
            <a:ext cx="957318" cy="353057"/>
          </a:xfrm>
          <a:prstGeom prst="straightConnector1">
            <a:avLst/>
          </a:prstGeom>
          <a:noFill/>
          <a:ln w="28575" cap="flat" cmpd="sng" algn="ctr">
            <a:solidFill>
              <a:sysClr val="window" lastClr="FFFFFF">
                <a:lumMod val="50000"/>
              </a:sysClr>
            </a:solidFill>
            <a:prstDash val="solid"/>
            <a:headEnd type="triangle"/>
            <a:tailEnd type="none"/>
          </a:ln>
          <a:effectLst/>
        </p:spPr>
      </p:cxnSp>
      <p:sp>
        <p:nvSpPr>
          <p:cNvPr id="29" name="テキスト ボックス 28">
            <a:extLst>
              <a:ext uri="{FF2B5EF4-FFF2-40B4-BE49-F238E27FC236}">
                <a16:creationId xmlns:a16="http://schemas.microsoft.com/office/drawing/2014/main" id="{C67F9BD3-D929-B8B3-C5C4-EC58A5C01E41}"/>
              </a:ext>
            </a:extLst>
          </p:cNvPr>
          <p:cNvSpPr txBox="1"/>
          <p:nvPr/>
        </p:nvSpPr>
        <p:spPr>
          <a:xfrm>
            <a:off x="6337308" y="3446312"/>
            <a:ext cx="931101"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発行する</a:t>
            </a:r>
          </a:p>
        </p:txBody>
      </p:sp>
      <p:sp>
        <p:nvSpPr>
          <p:cNvPr id="30" name="テキスト ボックス 29">
            <a:extLst>
              <a:ext uri="{FF2B5EF4-FFF2-40B4-BE49-F238E27FC236}">
                <a16:creationId xmlns:a16="http://schemas.microsoft.com/office/drawing/2014/main" id="{BF6005AA-7DBF-F39B-C0C3-E252136DEF3D}"/>
              </a:ext>
            </a:extLst>
          </p:cNvPr>
          <p:cNvSpPr txBox="1"/>
          <p:nvPr/>
        </p:nvSpPr>
        <p:spPr>
          <a:xfrm>
            <a:off x="4220433" y="5531069"/>
            <a:ext cx="931101"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発行する</a:t>
            </a:r>
          </a:p>
        </p:txBody>
      </p:sp>
      <p:sp>
        <p:nvSpPr>
          <p:cNvPr id="31" name="テキスト ボックス 30">
            <a:extLst>
              <a:ext uri="{FF2B5EF4-FFF2-40B4-BE49-F238E27FC236}">
                <a16:creationId xmlns:a16="http://schemas.microsoft.com/office/drawing/2014/main" id="{2F95B63E-63B3-5B82-3046-93F1C658DB9B}"/>
              </a:ext>
            </a:extLst>
          </p:cNvPr>
          <p:cNvSpPr txBox="1"/>
          <p:nvPr/>
        </p:nvSpPr>
        <p:spPr>
          <a:xfrm>
            <a:off x="815065" y="5403416"/>
            <a:ext cx="931101"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発行する</a:t>
            </a:r>
          </a:p>
        </p:txBody>
      </p:sp>
      <p:sp>
        <p:nvSpPr>
          <p:cNvPr id="32" name="テキスト ボックス 31">
            <a:extLst>
              <a:ext uri="{FF2B5EF4-FFF2-40B4-BE49-F238E27FC236}">
                <a16:creationId xmlns:a16="http://schemas.microsoft.com/office/drawing/2014/main" id="{F6027991-4F44-E2CF-D513-126C18C5E8E1}"/>
              </a:ext>
            </a:extLst>
          </p:cNvPr>
          <p:cNvSpPr txBox="1"/>
          <p:nvPr/>
        </p:nvSpPr>
        <p:spPr>
          <a:xfrm>
            <a:off x="7099513" y="5426676"/>
            <a:ext cx="1498428" cy="239402"/>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所管の税務署</a:t>
            </a:r>
            <a:endParaRPr kumimoji="0" lang="en-US" altLang="ja-JP"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cxnSp>
        <p:nvCxnSpPr>
          <p:cNvPr id="33" name="直線矢印コネクタ 32">
            <a:extLst>
              <a:ext uri="{FF2B5EF4-FFF2-40B4-BE49-F238E27FC236}">
                <a16:creationId xmlns:a16="http://schemas.microsoft.com/office/drawing/2014/main" id="{49D8E378-5ED6-FB1E-00E7-26E80FD87324}"/>
              </a:ext>
            </a:extLst>
          </p:cNvPr>
          <p:cNvCxnSpPr>
            <a:cxnSpLocks/>
            <a:stCxn id="26" idx="2"/>
            <a:endCxn id="32" idx="1"/>
          </p:cNvCxnSpPr>
          <p:nvPr/>
        </p:nvCxnSpPr>
        <p:spPr>
          <a:xfrm>
            <a:off x="5501640" y="3778677"/>
            <a:ext cx="1597874" cy="1767699"/>
          </a:xfrm>
          <a:prstGeom prst="straightConnector1">
            <a:avLst/>
          </a:prstGeom>
          <a:noFill/>
          <a:ln w="28575" cap="flat" cmpd="sng" algn="ctr">
            <a:solidFill>
              <a:srgbClr val="5B9BD5"/>
            </a:solidFill>
            <a:prstDash val="solid"/>
            <a:headEnd type="triangle"/>
            <a:tailEnd type="triangle"/>
          </a:ln>
          <a:effectLst/>
        </p:spPr>
      </p:cxnSp>
      <p:cxnSp>
        <p:nvCxnSpPr>
          <p:cNvPr id="34" name="直線矢印コネクタ 33">
            <a:extLst>
              <a:ext uri="{FF2B5EF4-FFF2-40B4-BE49-F238E27FC236}">
                <a16:creationId xmlns:a16="http://schemas.microsoft.com/office/drawing/2014/main" id="{BA40BBB6-6D72-A8FA-1ED4-7BE7F02199A6}"/>
              </a:ext>
            </a:extLst>
          </p:cNvPr>
          <p:cNvCxnSpPr>
            <a:cxnSpLocks/>
            <a:stCxn id="9" idx="3"/>
            <a:endCxn id="32" idx="1"/>
          </p:cNvCxnSpPr>
          <p:nvPr/>
        </p:nvCxnSpPr>
        <p:spPr>
          <a:xfrm>
            <a:off x="4921014" y="5053646"/>
            <a:ext cx="2178499" cy="492730"/>
          </a:xfrm>
          <a:prstGeom prst="straightConnector1">
            <a:avLst/>
          </a:prstGeom>
          <a:noFill/>
          <a:ln w="28575" cap="flat" cmpd="sng" algn="ctr">
            <a:solidFill>
              <a:srgbClr val="5B9BD5"/>
            </a:solidFill>
            <a:prstDash val="solid"/>
            <a:headEnd type="triangle"/>
            <a:tailEnd type="none"/>
          </a:ln>
          <a:effectLst/>
        </p:spPr>
      </p:cxnSp>
      <p:cxnSp>
        <p:nvCxnSpPr>
          <p:cNvPr id="35" name="直線矢印コネクタ 34">
            <a:extLst>
              <a:ext uri="{FF2B5EF4-FFF2-40B4-BE49-F238E27FC236}">
                <a16:creationId xmlns:a16="http://schemas.microsoft.com/office/drawing/2014/main" id="{797012CF-A95B-45EE-BE7E-2D43FF65BAC8}"/>
              </a:ext>
            </a:extLst>
          </p:cNvPr>
          <p:cNvCxnSpPr>
            <a:cxnSpLocks/>
            <a:stCxn id="6" idx="3"/>
            <a:endCxn id="32" idx="1"/>
          </p:cNvCxnSpPr>
          <p:nvPr/>
        </p:nvCxnSpPr>
        <p:spPr>
          <a:xfrm>
            <a:off x="2886592" y="5053647"/>
            <a:ext cx="4212921" cy="492729"/>
          </a:xfrm>
          <a:prstGeom prst="straightConnector1">
            <a:avLst/>
          </a:prstGeom>
          <a:noFill/>
          <a:ln w="28575" cap="flat" cmpd="sng" algn="ctr">
            <a:solidFill>
              <a:srgbClr val="5B9BD5"/>
            </a:solidFill>
            <a:prstDash val="solid"/>
            <a:headEnd type="triangle"/>
            <a:tailEnd type="none"/>
          </a:ln>
          <a:effectLst/>
        </p:spPr>
      </p:cxnSp>
      <p:sp>
        <p:nvSpPr>
          <p:cNvPr id="36" name="テキスト ボックス 35">
            <a:extLst>
              <a:ext uri="{FF2B5EF4-FFF2-40B4-BE49-F238E27FC236}">
                <a16:creationId xmlns:a16="http://schemas.microsoft.com/office/drawing/2014/main" id="{76650FF7-C23C-8EB6-C4C6-CAEDF75BA818}"/>
              </a:ext>
            </a:extLst>
          </p:cNvPr>
          <p:cNvSpPr txBox="1"/>
          <p:nvPr/>
        </p:nvSpPr>
        <p:spPr>
          <a:xfrm>
            <a:off x="5930232" y="5108728"/>
            <a:ext cx="908600"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検証する</a:t>
            </a:r>
          </a:p>
        </p:txBody>
      </p:sp>
      <p:sp>
        <p:nvSpPr>
          <p:cNvPr id="37" name="テキスト ボックス 36">
            <a:extLst>
              <a:ext uri="{FF2B5EF4-FFF2-40B4-BE49-F238E27FC236}">
                <a16:creationId xmlns:a16="http://schemas.microsoft.com/office/drawing/2014/main" id="{A78CB8A9-503A-205F-BF92-CCDC0FAD4F15}"/>
              </a:ext>
            </a:extLst>
          </p:cNvPr>
          <p:cNvSpPr txBox="1"/>
          <p:nvPr/>
        </p:nvSpPr>
        <p:spPr>
          <a:xfrm>
            <a:off x="2072767" y="2769365"/>
            <a:ext cx="908600"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検証する</a:t>
            </a:r>
          </a:p>
        </p:txBody>
      </p:sp>
      <p:sp>
        <p:nvSpPr>
          <p:cNvPr id="38" name="テキスト ボックス 37">
            <a:extLst>
              <a:ext uri="{FF2B5EF4-FFF2-40B4-BE49-F238E27FC236}">
                <a16:creationId xmlns:a16="http://schemas.microsoft.com/office/drawing/2014/main" id="{8463963A-56A3-7C68-B7BC-4866DE2EF943}"/>
              </a:ext>
            </a:extLst>
          </p:cNvPr>
          <p:cNvSpPr txBox="1"/>
          <p:nvPr/>
        </p:nvSpPr>
        <p:spPr>
          <a:xfrm>
            <a:off x="2589863" y="5771444"/>
            <a:ext cx="908600"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検証する</a:t>
            </a:r>
          </a:p>
        </p:txBody>
      </p:sp>
      <p:cxnSp>
        <p:nvCxnSpPr>
          <p:cNvPr id="39" name="直線矢印コネクタ 38">
            <a:extLst>
              <a:ext uri="{FF2B5EF4-FFF2-40B4-BE49-F238E27FC236}">
                <a16:creationId xmlns:a16="http://schemas.microsoft.com/office/drawing/2014/main" id="{EEFCBB4A-8A55-E829-9C8A-5348EC48699D}"/>
              </a:ext>
            </a:extLst>
          </p:cNvPr>
          <p:cNvCxnSpPr>
            <a:cxnSpLocks/>
            <a:stCxn id="6" idx="2"/>
            <a:endCxn id="8" idx="0"/>
          </p:cNvCxnSpPr>
          <p:nvPr/>
        </p:nvCxnSpPr>
        <p:spPr>
          <a:xfrm>
            <a:off x="2233621" y="5259746"/>
            <a:ext cx="1848306" cy="793570"/>
          </a:xfrm>
          <a:prstGeom prst="straightConnector1">
            <a:avLst/>
          </a:prstGeom>
          <a:noFill/>
          <a:ln w="28575" cap="flat" cmpd="sng" algn="ctr">
            <a:solidFill>
              <a:srgbClr val="5B9BD5"/>
            </a:solidFill>
            <a:prstDash val="solid"/>
            <a:headEnd type="triangle"/>
            <a:tailEnd type="none"/>
          </a:ln>
          <a:effectLst/>
        </p:spPr>
      </p:cxnSp>
      <p:sp>
        <p:nvSpPr>
          <p:cNvPr id="40" name="テキスト ボックス 39">
            <a:extLst>
              <a:ext uri="{FF2B5EF4-FFF2-40B4-BE49-F238E27FC236}">
                <a16:creationId xmlns:a16="http://schemas.microsoft.com/office/drawing/2014/main" id="{0D4232FD-7467-1E70-B66B-2538E063DE6F}"/>
              </a:ext>
            </a:extLst>
          </p:cNvPr>
          <p:cNvSpPr txBox="1"/>
          <p:nvPr/>
        </p:nvSpPr>
        <p:spPr>
          <a:xfrm>
            <a:off x="4028329" y="3491146"/>
            <a:ext cx="908600"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指し示す</a:t>
            </a:r>
          </a:p>
        </p:txBody>
      </p:sp>
      <p:cxnSp>
        <p:nvCxnSpPr>
          <p:cNvPr id="41" name="直線矢印コネクタ 40">
            <a:extLst>
              <a:ext uri="{FF2B5EF4-FFF2-40B4-BE49-F238E27FC236}">
                <a16:creationId xmlns:a16="http://schemas.microsoft.com/office/drawing/2014/main" id="{883FE308-AD97-F883-93E7-570BD878CE8A}"/>
              </a:ext>
            </a:extLst>
          </p:cNvPr>
          <p:cNvCxnSpPr>
            <a:cxnSpLocks/>
          </p:cNvCxnSpPr>
          <p:nvPr/>
        </p:nvCxnSpPr>
        <p:spPr>
          <a:xfrm flipH="1">
            <a:off x="7340421" y="2552237"/>
            <a:ext cx="633185" cy="0"/>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42" name="直線矢印コネクタ 41">
            <a:extLst>
              <a:ext uri="{FF2B5EF4-FFF2-40B4-BE49-F238E27FC236}">
                <a16:creationId xmlns:a16="http://schemas.microsoft.com/office/drawing/2014/main" id="{2AACC434-1750-7388-9EEA-216E694DF51A}"/>
              </a:ext>
            </a:extLst>
          </p:cNvPr>
          <p:cNvCxnSpPr>
            <a:cxnSpLocks/>
          </p:cNvCxnSpPr>
          <p:nvPr/>
        </p:nvCxnSpPr>
        <p:spPr>
          <a:xfrm flipH="1">
            <a:off x="7340421" y="2087165"/>
            <a:ext cx="633185" cy="5502"/>
          </a:xfrm>
          <a:prstGeom prst="straightConnector1">
            <a:avLst/>
          </a:prstGeom>
          <a:noFill/>
          <a:ln w="28575" cap="flat" cmpd="sng" algn="ctr">
            <a:solidFill>
              <a:srgbClr val="ED7D31"/>
            </a:solidFill>
            <a:prstDash val="solid"/>
            <a:headEnd type="triangle"/>
            <a:tailEnd type="none"/>
          </a:ln>
          <a:effectLst/>
        </p:spPr>
      </p:cxnSp>
      <p:cxnSp>
        <p:nvCxnSpPr>
          <p:cNvPr id="43" name="直線矢印コネクタ 42">
            <a:extLst>
              <a:ext uri="{FF2B5EF4-FFF2-40B4-BE49-F238E27FC236}">
                <a16:creationId xmlns:a16="http://schemas.microsoft.com/office/drawing/2014/main" id="{C9278C57-55BE-89A0-1B3F-1A13755A2707}"/>
              </a:ext>
            </a:extLst>
          </p:cNvPr>
          <p:cNvCxnSpPr>
            <a:cxnSpLocks/>
          </p:cNvCxnSpPr>
          <p:nvPr/>
        </p:nvCxnSpPr>
        <p:spPr>
          <a:xfrm flipV="1">
            <a:off x="7340421" y="2303881"/>
            <a:ext cx="633185" cy="3168"/>
          </a:xfrm>
          <a:prstGeom prst="straightConnector1">
            <a:avLst/>
          </a:prstGeom>
          <a:noFill/>
          <a:ln w="28575" cap="flat" cmpd="sng" algn="ctr">
            <a:solidFill>
              <a:srgbClr val="5B9BD5"/>
            </a:solidFill>
            <a:prstDash val="solid"/>
            <a:headEnd type="none"/>
            <a:tailEnd type="triangle"/>
          </a:ln>
          <a:effectLst/>
        </p:spPr>
      </p:cxnSp>
      <p:sp>
        <p:nvSpPr>
          <p:cNvPr id="44" name="テキスト ボックス 43">
            <a:extLst>
              <a:ext uri="{FF2B5EF4-FFF2-40B4-BE49-F238E27FC236}">
                <a16:creationId xmlns:a16="http://schemas.microsoft.com/office/drawing/2014/main" id="{AE40FC2A-9832-1517-759A-293CB0ED849C}"/>
              </a:ext>
            </a:extLst>
          </p:cNvPr>
          <p:cNvSpPr txBox="1"/>
          <p:nvPr/>
        </p:nvSpPr>
        <p:spPr>
          <a:xfrm>
            <a:off x="8168408" y="1999984"/>
            <a:ext cx="931101"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発行する</a:t>
            </a:r>
          </a:p>
        </p:txBody>
      </p:sp>
      <p:sp>
        <p:nvSpPr>
          <p:cNvPr id="45" name="テキスト ボックス 44">
            <a:extLst>
              <a:ext uri="{FF2B5EF4-FFF2-40B4-BE49-F238E27FC236}">
                <a16:creationId xmlns:a16="http://schemas.microsoft.com/office/drawing/2014/main" id="{32E1060B-FDEB-7928-30CA-87FB257BD962}"/>
              </a:ext>
            </a:extLst>
          </p:cNvPr>
          <p:cNvSpPr txBox="1"/>
          <p:nvPr/>
        </p:nvSpPr>
        <p:spPr>
          <a:xfrm>
            <a:off x="8168408" y="2228937"/>
            <a:ext cx="908600"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検証する</a:t>
            </a:r>
          </a:p>
        </p:txBody>
      </p:sp>
      <p:sp>
        <p:nvSpPr>
          <p:cNvPr id="46" name="テキスト ボックス 45">
            <a:extLst>
              <a:ext uri="{FF2B5EF4-FFF2-40B4-BE49-F238E27FC236}">
                <a16:creationId xmlns:a16="http://schemas.microsoft.com/office/drawing/2014/main" id="{96564F88-2B6A-89E9-7B24-139A230E3150}"/>
              </a:ext>
            </a:extLst>
          </p:cNvPr>
          <p:cNvSpPr txBox="1"/>
          <p:nvPr/>
        </p:nvSpPr>
        <p:spPr>
          <a:xfrm>
            <a:off x="8168409" y="2457891"/>
            <a:ext cx="1613765" cy="652081"/>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指し示す</a:t>
            </a:r>
            <a:endParaRPr lang="en-US" altLang="ja-JP"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eaLnBrk="0" fontAlgn="base" hangingPunct="0">
              <a:lnSpc>
                <a:spcPct val="90000"/>
              </a:lnSpc>
              <a:spcBef>
                <a:spcPct val="50000"/>
              </a:spcBef>
              <a:spcAft>
                <a:spcPct val="0"/>
              </a:spcAft>
            </a:pPr>
            <a:r>
              <a:rPr lang="en-US" altLang="ja-JP"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※VC</a:t>
            </a:r>
            <a:r>
              <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Subject</a:t>
            </a:r>
            <a:r>
              <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が当該エンティティを指している</a:t>
            </a:r>
          </a:p>
        </p:txBody>
      </p:sp>
      <p:sp>
        <p:nvSpPr>
          <p:cNvPr id="47" name="四角形: 角を丸くする 46">
            <a:extLst>
              <a:ext uri="{FF2B5EF4-FFF2-40B4-BE49-F238E27FC236}">
                <a16:creationId xmlns:a16="http://schemas.microsoft.com/office/drawing/2014/main" id="{4794014D-2052-A9B7-9245-25F3D58E9408}"/>
              </a:ext>
            </a:extLst>
          </p:cNvPr>
          <p:cNvSpPr/>
          <p:nvPr/>
        </p:nvSpPr>
        <p:spPr>
          <a:xfrm>
            <a:off x="239209" y="6124030"/>
            <a:ext cx="1004259" cy="239401"/>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Issuer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48" name="四角形: 角を丸くする 47">
            <a:extLst>
              <a:ext uri="{FF2B5EF4-FFF2-40B4-BE49-F238E27FC236}">
                <a16:creationId xmlns:a16="http://schemas.microsoft.com/office/drawing/2014/main" id="{DC57290E-EBDF-581F-0BF4-81EC967194E0}"/>
              </a:ext>
            </a:extLst>
          </p:cNvPr>
          <p:cNvSpPr/>
          <p:nvPr/>
        </p:nvSpPr>
        <p:spPr>
          <a:xfrm>
            <a:off x="2934511" y="1884046"/>
            <a:ext cx="992637" cy="202873"/>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defRPr/>
            </a:pPr>
            <a:r>
              <a:rPr lang="en-US" altLang="ja-JP" sz="1400" kern="0" dirty="0">
                <a:solidFill>
                  <a:prstClr val="black"/>
                </a:solidFill>
                <a:latin typeface="游ゴシック" panose="020F0502020204030204"/>
                <a:ea typeface="游ゴシック" panose="020B0400000000000000" pitchFamily="50" charset="-128"/>
              </a:rPr>
              <a:t>Holder</a:t>
            </a:r>
            <a:endParaRPr lang="ja-JP" altLang="en-US" sz="1100" kern="0" dirty="0">
              <a:solidFill>
                <a:prstClr val="black"/>
              </a:solidFill>
              <a:latin typeface="游ゴシック" panose="020F0502020204030204"/>
              <a:ea typeface="游ゴシック" panose="020B0400000000000000" pitchFamily="50" charset="-128"/>
            </a:endParaRPr>
          </a:p>
        </p:txBody>
      </p:sp>
      <p:sp>
        <p:nvSpPr>
          <p:cNvPr id="49" name="四角形: 角を丸くする 48">
            <a:extLst>
              <a:ext uri="{FF2B5EF4-FFF2-40B4-BE49-F238E27FC236}">
                <a16:creationId xmlns:a16="http://schemas.microsoft.com/office/drawing/2014/main" id="{A8C71095-E811-E509-2D14-A4FDF02270A8}"/>
              </a:ext>
            </a:extLst>
          </p:cNvPr>
          <p:cNvSpPr/>
          <p:nvPr/>
        </p:nvSpPr>
        <p:spPr>
          <a:xfrm>
            <a:off x="323972" y="2442401"/>
            <a:ext cx="1006049" cy="220095"/>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Verifier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50" name="テキスト ボックス 49">
            <a:extLst>
              <a:ext uri="{FF2B5EF4-FFF2-40B4-BE49-F238E27FC236}">
                <a16:creationId xmlns:a16="http://schemas.microsoft.com/office/drawing/2014/main" id="{853C6B20-50EA-012B-7C1A-C69CBAC23371}"/>
              </a:ext>
            </a:extLst>
          </p:cNvPr>
          <p:cNvSpPr txBox="1"/>
          <p:nvPr/>
        </p:nvSpPr>
        <p:spPr>
          <a:xfrm>
            <a:off x="339906" y="2716829"/>
            <a:ext cx="1675688" cy="442121"/>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ID</a:t>
            </a:r>
            <a:r>
              <a:rPr kumimoji="0" lang="ja-JP"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管理システム（内部）等と連携した</a:t>
            </a:r>
            <a:r>
              <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Verifier</a:t>
            </a:r>
            <a:r>
              <a:rPr kumimoji="0" lang="ja-JP"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アプリケーション</a:t>
            </a:r>
            <a:endPar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cxnSp>
        <p:nvCxnSpPr>
          <p:cNvPr id="51" name="直線矢印コネクタ 50">
            <a:extLst>
              <a:ext uri="{FF2B5EF4-FFF2-40B4-BE49-F238E27FC236}">
                <a16:creationId xmlns:a16="http://schemas.microsoft.com/office/drawing/2014/main" id="{2425864D-E7C8-2AA9-FB2F-A9D6ABF1625D}"/>
              </a:ext>
            </a:extLst>
          </p:cNvPr>
          <p:cNvCxnSpPr>
            <a:cxnSpLocks/>
            <a:stCxn id="50" idx="3"/>
            <a:endCxn id="12" idx="1"/>
          </p:cNvCxnSpPr>
          <p:nvPr/>
        </p:nvCxnSpPr>
        <p:spPr>
          <a:xfrm>
            <a:off x="2015594" y="2937890"/>
            <a:ext cx="974448" cy="65671"/>
          </a:xfrm>
          <a:prstGeom prst="straightConnector1">
            <a:avLst/>
          </a:prstGeom>
          <a:noFill/>
          <a:ln w="28575" cap="flat" cmpd="sng" algn="ctr">
            <a:solidFill>
              <a:srgbClr val="5B9BD5"/>
            </a:solidFill>
            <a:prstDash val="solid"/>
            <a:headEnd type="none"/>
            <a:tailEnd type="triangle"/>
          </a:ln>
          <a:effectLst/>
        </p:spPr>
      </p:cxnSp>
      <p:sp>
        <p:nvSpPr>
          <p:cNvPr id="52" name="四角形: 角を丸くする 51">
            <a:extLst>
              <a:ext uri="{FF2B5EF4-FFF2-40B4-BE49-F238E27FC236}">
                <a16:creationId xmlns:a16="http://schemas.microsoft.com/office/drawing/2014/main" id="{03E38CF9-A60E-A452-4DF7-6B54356071E2}"/>
              </a:ext>
            </a:extLst>
          </p:cNvPr>
          <p:cNvSpPr/>
          <p:nvPr/>
        </p:nvSpPr>
        <p:spPr>
          <a:xfrm>
            <a:off x="1235276" y="3824106"/>
            <a:ext cx="992637" cy="247167"/>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defRPr/>
            </a:pPr>
            <a:r>
              <a:rPr lang="en-US" altLang="ja-JP" sz="1400" kern="0" dirty="0">
                <a:solidFill>
                  <a:prstClr val="black"/>
                </a:solidFill>
                <a:latin typeface="游ゴシック" panose="020F0502020204030204"/>
                <a:ea typeface="游ゴシック" panose="020B0400000000000000" pitchFamily="50" charset="-128"/>
              </a:rPr>
              <a:t>Holder</a:t>
            </a:r>
            <a:endParaRPr lang="ja-JP" altLang="en-US" sz="1100" kern="0" dirty="0">
              <a:solidFill>
                <a:prstClr val="black"/>
              </a:solidFill>
              <a:latin typeface="游ゴシック" panose="020F0502020204030204"/>
              <a:ea typeface="游ゴシック" panose="020B0400000000000000" pitchFamily="50" charset="-128"/>
            </a:endParaRPr>
          </a:p>
        </p:txBody>
      </p:sp>
      <p:sp>
        <p:nvSpPr>
          <p:cNvPr id="53" name="四角形: 角を丸くする 52">
            <a:extLst>
              <a:ext uri="{FF2B5EF4-FFF2-40B4-BE49-F238E27FC236}">
                <a16:creationId xmlns:a16="http://schemas.microsoft.com/office/drawing/2014/main" id="{420BD6B7-B865-6EC4-F367-8693D64EAA81}"/>
              </a:ext>
            </a:extLst>
          </p:cNvPr>
          <p:cNvSpPr/>
          <p:nvPr/>
        </p:nvSpPr>
        <p:spPr>
          <a:xfrm>
            <a:off x="4336641" y="6354496"/>
            <a:ext cx="1004259" cy="220095"/>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Issuer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54" name="四角形: 角を丸くする 53">
            <a:extLst>
              <a:ext uri="{FF2B5EF4-FFF2-40B4-BE49-F238E27FC236}">
                <a16:creationId xmlns:a16="http://schemas.microsoft.com/office/drawing/2014/main" id="{8781C204-3B8F-5120-FE88-977C5C4273F9}"/>
              </a:ext>
            </a:extLst>
          </p:cNvPr>
          <p:cNvSpPr/>
          <p:nvPr/>
        </p:nvSpPr>
        <p:spPr>
          <a:xfrm>
            <a:off x="3223483" y="6355468"/>
            <a:ext cx="1006049" cy="220095"/>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Verifier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55" name="四角形: 角を丸くする 54">
            <a:extLst>
              <a:ext uri="{FF2B5EF4-FFF2-40B4-BE49-F238E27FC236}">
                <a16:creationId xmlns:a16="http://schemas.microsoft.com/office/drawing/2014/main" id="{ED2AD988-B751-507F-72C3-32178FE05D6C}"/>
              </a:ext>
            </a:extLst>
          </p:cNvPr>
          <p:cNvSpPr/>
          <p:nvPr/>
        </p:nvSpPr>
        <p:spPr>
          <a:xfrm>
            <a:off x="1238368" y="3491146"/>
            <a:ext cx="1004259" cy="241065"/>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Issuer</a:t>
            </a:r>
            <a:endParaRPr lang="ja-JP" altLang="en-US" sz="1400" kern="0" dirty="0">
              <a:solidFill>
                <a:prstClr val="black"/>
              </a:solidFill>
              <a:latin typeface="游ゴシック" panose="020F0502020204030204"/>
              <a:ea typeface="游ゴシック" panose="020B0400000000000000" pitchFamily="50" charset="-128"/>
            </a:endParaRPr>
          </a:p>
        </p:txBody>
      </p:sp>
      <p:cxnSp>
        <p:nvCxnSpPr>
          <p:cNvPr id="56" name="直線矢印コネクタ 55">
            <a:extLst>
              <a:ext uri="{FF2B5EF4-FFF2-40B4-BE49-F238E27FC236}">
                <a16:creationId xmlns:a16="http://schemas.microsoft.com/office/drawing/2014/main" id="{6794461A-DDF1-C581-38A6-259BEBA2449B}"/>
              </a:ext>
            </a:extLst>
          </p:cNvPr>
          <p:cNvCxnSpPr>
            <a:cxnSpLocks/>
            <a:stCxn id="12" idx="2"/>
            <a:endCxn id="10" idx="0"/>
          </p:cNvCxnSpPr>
          <p:nvPr/>
        </p:nvCxnSpPr>
        <p:spPr>
          <a:xfrm flipH="1">
            <a:off x="3124608" y="3197592"/>
            <a:ext cx="458481" cy="620411"/>
          </a:xfrm>
          <a:prstGeom prst="straightConnector1">
            <a:avLst/>
          </a:prstGeom>
          <a:noFill/>
          <a:ln w="28575" cap="flat" cmpd="sng" algn="ctr">
            <a:solidFill>
              <a:srgbClr val="ED7D31"/>
            </a:solidFill>
            <a:prstDash val="solid"/>
            <a:headEnd type="triangle"/>
            <a:tailEnd type="none"/>
          </a:ln>
          <a:effectLst/>
        </p:spPr>
      </p:cxnSp>
      <p:sp>
        <p:nvSpPr>
          <p:cNvPr id="57" name="四角形: 角を丸くする 56">
            <a:extLst>
              <a:ext uri="{FF2B5EF4-FFF2-40B4-BE49-F238E27FC236}">
                <a16:creationId xmlns:a16="http://schemas.microsoft.com/office/drawing/2014/main" id="{6CCB6938-A335-837F-A921-E7AA7D895B06}"/>
              </a:ext>
            </a:extLst>
          </p:cNvPr>
          <p:cNvSpPr/>
          <p:nvPr/>
        </p:nvSpPr>
        <p:spPr>
          <a:xfrm>
            <a:off x="8236785" y="4144843"/>
            <a:ext cx="1004259" cy="220095"/>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Issuer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58" name="四角形: 角を丸くする 57">
            <a:extLst>
              <a:ext uri="{FF2B5EF4-FFF2-40B4-BE49-F238E27FC236}">
                <a16:creationId xmlns:a16="http://schemas.microsoft.com/office/drawing/2014/main" id="{405A28BD-582C-2B6E-37E3-9EA9AA53840B}"/>
              </a:ext>
            </a:extLst>
          </p:cNvPr>
          <p:cNvSpPr/>
          <p:nvPr/>
        </p:nvSpPr>
        <p:spPr>
          <a:xfrm>
            <a:off x="7106149" y="4144843"/>
            <a:ext cx="1006049" cy="220095"/>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Verifier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59" name="四角形: 角を丸くする 58">
            <a:extLst>
              <a:ext uri="{FF2B5EF4-FFF2-40B4-BE49-F238E27FC236}">
                <a16:creationId xmlns:a16="http://schemas.microsoft.com/office/drawing/2014/main" id="{A603F66B-0B82-30D4-0FB5-3E4FB43035A8}"/>
              </a:ext>
            </a:extLst>
          </p:cNvPr>
          <p:cNvSpPr/>
          <p:nvPr/>
        </p:nvSpPr>
        <p:spPr>
          <a:xfrm>
            <a:off x="7099513" y="5751164"/>
            <a:ext cx="1006049" cy="220095"/>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Verifier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60" name="四角形吹き出し 24">
            <a:extLst>
              <a:ext uri="{FF2B5EF4-FFF2-40B4-BE49-F238E27FC236}">
                <a16:creationId xmlns:a16="http://schemas.microsoft.com/office/drawing/2014/main" id="{37841F5F-853F-424E-19A6-EB7A16979BB4}"/>
              </a:ext>
            </a:extLst>
          </p:cNvPr>
          <p:cNvSpPr/>
          <p:nvPr/>
        </p:nvSpPr>
        <p:spPr>
          <a:xfrm>
            <a:off x="142875" y="4396426"/>
            <a:ext cx="1305943" cy="651077"/>
          </a:xfrm>
          <a:prstGeom prst="wedgeRectCallout">
            <a:avLst>
              <a:gd name="adj1" fmla="val -20756"/>
              <a:gd name="adj2" fmla="val 40920"/>
            </a:avLst>
          </a:prstGeom>
          <a:solidFill>
            <a:sysClr val="window" lastClr="FFFFFF">
              <a:lumMod val="85000"/>
            </a:sysClr>
          </a:solidFill>
          <a:ln w="25400" cap="flat" cmpd="sng" algn="ctr">
            <a:noFill/>
            <a:prstDash val="solid"/>
          </a:ln>
          <a:effectLst/>
        </p:spPr>
        <p:txBody>
          <a:bodyPr lIns="91440" tIns="45720" rIns="91440" bIns="45720" rtlCol="0" anchor="ct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Arial"/>
                <a:ea typeface="ＭＳ Ｐゴシック"/>
                <a:cs typeface="+mn-cs"/>
              </a:rPr>
              <a:t>製品</a:t>
            </a:r>
            <a:r>
              <a:rPr kumimoji="0" lang="en-US" altLang="ja-JP" sz="1000" b="0" i="0" u="none" strike="noStrike" kern="0" cap="none" spc="0" normalizeH="0" baseline="0" noProof="0" dirty="0">
                <a:ln>
                  <a:noFill/>
                </a:ln>
                <a:solidFill>
                  <a:prstClr val="black"/>
                </a:solidFill>
                <a:effectLst/>
                <a:uLnTx/>
                <a:uFillTx/>
                <a:latin typeface="Arial"/>
                <a:ea typeface="ＭＳ Ｐゴシック"/>
                <a:cs typeface="+mn-cs"/>
              </a:rPr>
              <a:t>/</a:t>
            </a:r>
            <a:r>
              <a:rPr kumimoji="0" lang="ja-JP" altLang="en-US" sz="1000" b="0" i="0" u="none" strike="noStrike" kern="0" cap="none" spc="0" normalizeH="0" baseline="0" noProof="0" dirty="0">
                <a:ln>
                  <a:noFill/>
                </a:ln>
                <a:solidFill>
                  <a:prstClr val="black"/>
                </a:solidFill>
                <a:effectLst/>
                <a:uLnTx/>
                <a:uFillTx/>
                <a:latin typeface="Arial"/>
                <a:ea typeface="ＭＳ Ｐゴシック"/>
                <a:cs typeface="+mn-cs"/>
              </a:rPr>
              <a:t>メーカー</a:t>
            </a:r>
            <a:r>
              <a:rPr kumimoji="0" lang="en-US" altLang="ja-JP" sz="1000" b="0" i="0" u="none" strike="noStrike" kern="0" cap="none" spc="0" normalizeH="0" baseline="0" noProof="0" dirty="0">
                <a:ln>
                  <a:noFill/>
                </a:ln>
                <a:solidFill>
                  <a:prstClr val="black"/>
                </a:solidFill>
                <a:effectLst/>
                <a:uLnTx/>
                <a:uFillTx/>
                <a:latin typeface="Arial"/>
                <a:ea typeface="ＭＳ Ｐゴシック"/>
                <a:cs typeface="+mn-cs"/>
              </a:rPr>
              <a:t>/</a:t>
            </a:r>
            <a:r>
              <a:rPr kumimoji="0" lang="ja-JP" altLang="en-US" sz="1000" b="0" i="0" u="none" strike="noStrike" kern="0" cap="none" spc="0" normalizeH="0" baseline="0" noProof="0" dirty="0">
                <a:ln>
                  <a:noFill/>
                </a:ln>
                <a:solidFill>
                  <a:prstClr val="black"/>
                </a:solidFill>
                <a:effectLst/>
                <a:uLnTx/>
                <a:uFillTx/>
                <a:latin typeface="Arial"/>
                <a:ea typeface="ＭＳ Ｐゴシック"/>
                <a:cs typeface="+mn-cs"/>
              </a:rPr>
              <a:t>工業会管理（内部）による申請先の識別（アプリケーション機能）</a:t>
            </a: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ＭＳ Ｐゴシック"/>
              <a:cs typeface="+mn-cs"/>
            </a:endParaRPr>
          </a:p>
        </p:txBody>
      </p:sp>
      <p:cxnSp>
        <p:nvCxnSpPr>
          <p:cNvPr id="61" name="直線矢印コネクタ 60">
            <a:extLst>
              <a:ext uri="{FF2B5EF4-FFF2-40B4-BE49-F238E27FC236}">
                <a16:creationId xmlns:a16="http://schemas.microsoft.com/office/drawing/2014/main" id="{6BB9525F-D371-B8D6-5EF2-A5F5F876B4BE}"/>
              </a:ext>
            </a:extLst>
          </p:cNvPr>
          <p:cNvCxnSpPr>
            <a:cxnSpLocks/>
            <a:stCxn id="60" idx="0"/>
          </p:cNvCxnSpPr>
          <p:nvPr/>
        </p:nvCxnSpPr>
        <p:spPr>
          <a:xfrm flipV="1">
            <a:off x="795847" y="4071273"/>
            <a:ext cx="1757104" cy="325154"/>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62" name="直線矢印コネクタ 61">
            <a:extLst>
              <a:ext uri="{FF2B5EF4-FFF2-40B4-BE49-F238E27FC236}">
                <a16:creationId xmlns:a16="http://schemas.microsoft.com/office/drawing/2014/main" id="{85A2D3B8-05B3-B29E-D579-4D01E4F01B74}"/>
              </a:ext>
            </a:extLst>
          </p:cNvPr>
          <p:cNvCxnSpPr>
            <a:cxnSpLocks/>
            <a:endCxn id="60" idx="2"/>
          </p:cNvCxnSpPr>
          <p:nvPr/>
        </p:nvCxnSpPr>
        <p:spPr>
          <a:xfrm flipV="1">
            <a:off x="571836" y="5047504"/>
            <a:ext cx="224011" cy="801074"/>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63" name="直線矢印コネクタ 62">
            <a:extLst>
              <a:ext uri="{FF2B5EF4-FFF2-40B4-BE49-F238E27FC236}">
                <a16:creationId xmlns:a16="http://schemas.microsoft.com/office/drawing/2014/main" id="{EB5C8801-0804-C35E-A403-E391D3A7C005}"/>
              </a:ext>
            </a:extLst>
          </p:cNvPr>
          <p:cNvCxnSpPr>
            <a:cxnSpLocks/>
            <a:endCxn id="60" idx="2"/>
          </p:cNvCxnSpPr>
          <p:nvPr/>
        </p:nvCxnSpPr>
        <p:spPr>
          <a:xfrm flipH="1" flipV="1">
            <a:off x="795847" y="5047504"/>
            <a:ext cx="2459413" cy="1125513"/>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64" name="直線矢印コネクタ 63">
            <a:extLst>
              <a:ext uri="{FF2B5EF4-FFF2-40B4-BE49-F238E27FC236}">
                <a16:creationId xmlns:a16="http://schemas.microsoft.com/office/drawing/2014/main" id="{8680201A-BECC-F2EC-D4BA-F8BCE2AC8C64}"/>
              </a:ext>
            </a:extLst>
          </p:cNvPr>
          <p:cNvCxnSpPr>
            <a:cxnSpLocks/>
            <a:stCxn id="6" idx="3"/>
            <a:endCxn id="9" idx="1"/>
          </p:cNvCxnSpPr>
          <p:nvPr/>
        </p:nvCxnSpPr>
        <p:spPr>
          <a:xfrm flipV="1">
            <a:off x="2886592" y="5053646"/>
            <a:ext cx="728480" cy="1"/>
          </a:xfrm>
          <a:prstGeom prst="straightConnector1">
            <a:avLst/>
          </a:prstGeom>
          <a:noFill/>
          <a:ln w="19050" cap="flat" cmpd="sng" algn="ctr">
            <a:solidFill>
              <a:sysClr val="window" lastClr="FFFFFF">
                <a:lumMod val="50000"/>
              </a:sysClr>
            </a:solidFill>
            <a:prstDash val="dash"/>
            <a:headEnd type="none"/>
            <a:tailEnd type="none"/>
          </a:ln>
          <a:effectLst/>
        </p:spPr>
      </p:cxnSp>
      <p:cxnSp>
        <p:nvCxnSpPr>
          <p:cNvPr id="65" name="直線矢印コネクタ 64">
            <a:extLst>
              <a:ext uri="{FF2B5EF4-FFF2-40B4-BE49-F238E27FC236}">
                <a16:creationId xmlns:a16="http://schemas.microsoft.com/office/drawing/2014/main" id="{74E84C8F-7BB0-7FEF-0D7B-312A9A05FBF6}"/>
              </a:ext>
            </a:extLst>
          </p:cNvPr>
          <p:cNvCxnSpPr>
            <a:cxnSpLocks/>
          </p:cNvCxnSpPr>
          <p:nvPr/>
        </p:nvCxnSpPr>
        <p:spPr>
          <a:xfrm flipV="1">
            <a:off x="7292773" y="3196217"/>
            <a:ext cx="728480" cy="1"/>
          </a:xfrm>
          <a:prstGeom prst="straightConnector1">
            <a:avLst/>
          </a:prstGeom>
          <a:noFill/>
          <a:ln w="19050" cap="flat" cmpd="sng" algn="ctr">
            <a:solidFill>
              <a:sysClr val="window" lastClr="FFFFFF">
                <a:lumMod val="50000"/>
              </a:sysClr>
            </a:solidFill>
            <a:prstDash val="dash"/>
            <a:headEnd type="none"/>
            <a:tailEnd type="none"/>
          </a:ln>
          <a:effectLst/>
        </p:spPr>
      </p:cxnSp>
      <p:sp>
        <p:nvSpPr>
          <p:cNvPr id="66" name="テキスト ボックス 65">
            <a:extLst>
              <a:ext uri="{FF2B5EF4-FFF2-40B4-BE49-F238E27FC236}">
                <a16:creationId xmlns:a16="http://schemas.microsoft.com/office/drawing/2014/main" id="{C7F56918-BF2A-4893-FD88-0A9F0CF54282}"/>
              </a:ext>
            </a:extLst>
          </p:cNvPr>
          <p:cNvSpPr txBox="1"/>
          <p:nvPr/>
        </p:nvSpPr>
        <p:spPr>
          <a:xfrm>
            <a:off x="8157156" y="3093205"/>
            <a:ext cx="1550532" cy="530450"/>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紐づけ</a:t>
            </a:r>
            <a:r>
              <a:rPr lang="en-US" altLang="ja-JP"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(Binding</a:t>
            </a: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eaLnBrk="0" fontAlgn="base" hangingPunct="0">
              <a:lnSpc>
                <a:spcPct val="90000"/>
              </a:lnSpc>
              <a:spcBef>
                <a:spcPct val="50000"/>
              </a:spcBef>
              <a:spcAft>
                <a:spcPct val="0"/>
              </a:spcAft>
            </a:pPr>
            <a:r>
              <a:rPr lang="en-US" altLang="ja-JP"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トランザクション</a:t>
            </a:r>
            <a:r>
              <a:rPr lang="en-US" altLang="ja-JP"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による複数</a:t>
            </a:r>
            <a:r>
              <a:rPr lang="en-US" altLang="ja-JP"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VC</a:t>
            </a:r>
            <a:r>
              <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紐づけ</a:t>
            </a:r>
          </a:p>
        </p:txBody>
      </p:sp>
      <p:sp>
        <p:nvSpPr>
          <p:cNvPr id="67" name="四角形吹き出し 24">
            <a:extLst>
              <a:ext uri="{FF2B5EF4-FFF2-40B4-BE49-F238E27FC236}">
                <a16:creationId xmlns:a16="http://schemas.microsoft.com/office/drawing/2014/main" id="{3A23F2BC-BABF-ADB4-186F-97FFF51681AF}"/>
              </a:ext>
            </a:extLst>
          </p:cNvPr>
          <p:cNvSpPr/>
          <p:nvPr/>
        </p:nvSpPr>
        <p:spPr>
          <a:xfrm>
            <a:off x="4071823" y="3967236"/>
            <a:ext cx="1410830" cy="483079"/>
          </a:xfrm>
          <a:prstGeom prst="wedgeRectCallout">
            <a:avLst>
              <a:gd name="adj1" fmla="val -20756"/>
              <a:gd name="adj2" fmla="val 40920"/>
            </a:avLst>
          </a:prstGeom>
          <a:solidFill>
            <a:sysClr val="window" lastClr="FFFFFF">
              <a:lumMod val="85000"/>
            </a:sysClr>
          </a:solidFill>
          <a:ln w="25400" cap="flat" cmpd="sng" algn="ctr">
            <a:noFill/>
            <a:prstDash val="solid"/>
          </a:ln>
          <a:effectLst/>
        </p:spPr>
        <p:txBody>
          <a:bodyPr lIns="91440" tIns="45720" rIns="91440" bIns="45720" rtlCol="0" anchor="ct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Arial"/>
                <a:ea typeface="ＭＳ Ｐゴシック"/>
                <a:cs typeface="+mn-cs"/>
              </a:rPr>
              <a:t>申請先管理（内部）による申請先の識別（アプリケーション機能）</a:t>
            </a: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ＭＳ Ｐゴシック"/>
              <a:cs typeface="+mn-cs"/>
            </a:endParaRPr>
          </a:p>
        </p:txBody>
      </p:sp>
      <p:cxnSp>
        <p:nvCxnSpPr>
          <p:cNvPr id="68" name="直線矢印コネクタ 67">
            <a:extLst>
              <a:ext uri="{FF2B5EF4-FFF2-40B4-BE49-F238E27FC236}">
                <a16:creationId xmlns:a16="http://schemas.microsoft.com/office/drawing/2014/main" id="{16B00E1E-2C96-6524-EE7C-395A958FD695}"/>
              </a:ext>
            </a:extLst>
          </p:cNvPr>
          <p:cNvCxnSpPr>
            <a:cxnSpLocks/>
            <a:stCxn id="67" idx="1"/>
          </p:cNvCxnSpPr>
          <p:nvPr/>
        </p:nvCxnSpPr>
        <p:spPr>
          <a:xfrm flipH="1" flipV="1">
            <a:off x="3615071" y="4057405"/>
            <a:ext cx="456752" cy="151371"/>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69" name="直線矢印コネクタ 68">
            <a:extLst>
              <a:ext uri="{FF2B5EF4-FFF2-40B4-BE49-F238E27FC236}">
                <a16:creationId xmlns:a16="http://schemas.microsoft.com/office/drawing/2014/main" id="{D4D4DA77-02D0-A92C-5E1D-F1A5B33ABB34}"/>
              </a:ext>
            </a:extLst>
          </p:cNvPr>
          <p:cNvCxnSpPr>
            <a:cxnSpLocks/>
            <a:stCxn id="22" idx="1"/>
            <a:endCxn id="67" idx="3"/>
          </p:cNvCxnSpPr>
          <p:nvPr/>
        </p:nvCxnSpPr>
        <p:spPr>
          <a:xfrm flipH="1">
            <a:off x="5482653" y="3879627"/>
            <a:ext cx="1616860" cy="329148"/>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70" name="直線矢印コネクタ 69">
            <a:extLst>
              <a:ext uri="{FF2B5EF4-FFF2-40B4-BE49-F238E27FC236}">
                <a16:creationId xmlns:a16="http://schemas.microsoft.com/office/drawing/2014/main" id="{6422535B-2388-7209-ADCF-9950ECF66165}"/>
              </a:ext>
            </a:extLst>
          </p:cNvPr>
          <p:cNvCxnSpPr>
            <a:cxnSpLocks/>
            <a:stCxn id="32" idx="1"/>
            <a:endCxn id="67" idx="3"/>
          </p:cNvCxnSpPr>
          <p:nvPr/>
        </p:nvCxnSpPr>
        <p:spPr>
          <a:xfrm flipH="1" flipV="1">
            <a:off x="5482653" y="4208775"/>
            <a:ext cx="1616860" cy="1337601"/>
          </a:xfrm>
          <a:prstGeom prst="straightConnector1">
            <a:avLst/>
          </a:prstGeom>
          <a:noFill/>
          <a:ln w="28575" cap="flat" cmpd="sng" algn="ctr">
            <a:solidFill>
              <a:sysClr val="window" lastClr="FFFFFF">
                <a:lumMod val="50000"/>
              </a:sysClr>
            </a:solidFill>
            <a:prstDash val="solid"/>
            <a:headEnd type="triangle"/>
            <a:tailEnd type="none"/>
          </a:ln>
          <a:effectLst/>
        </p:spPr>
      </p:cxnSp>
      <p:sp>
        <p:nvSpPr>
          <p:cNvPr id="71" name="テキスト ボックス 70">
            <a:extLst>
              <a:ext uri="{FF2B5EF4-FFF2-40B4-BE49-F238E27FC236}">
                <a16:creationId xmlns:a16="http://schemas.microsoft.com/office/drawing/2014/main" id="{FE09EE16-4468-0B3E-56FF-18A23051C7C8}"/>
              </a:ext>
            </a:extLst>
          </p:cNvPr>
          <p:cNvSpPr txBox="1"/>
          <p:nvPr/>
        </p:nvSpPr>
        <p:spPr>
          <a:xfrm>
            <a:off x="2856206" y="5231271"/>
            <a:ext cx="1550532"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紐づけ</a:t>
            </a:r>
            <a:r>
              <a:rPr lang="en-US" altLang="ja-JP"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(Binding</a:t>
            </a: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2" name="直線矢印コネクタ 71">
            <a:extLst>
              <a:ext uri="{FF2B5EF4-FFF2-40B4-BE49-F238E27FC236}">
                <a16:creationId xmlns:a16="http://schemas.microsoft.com/office/drawing/2014/main" id="{B506C29D-B93E-C43E-38BB-2CD928528027}"/>
              </a:ext>
            </a:extLst>
          </p:cNvPr>
          <p:cNvCxnSpPr>
            <a:cxnSpLocks/>
            <a:stCxn id="9" idx="0"/>
            <a:endCxn id="26" idx="2"/>
          </p:cNvCxnSpPr>
          <p:nvPr/>
        </p:nvCxnSpPr>
        <p:spPr>
          <a:xfrm flipV="1">
            <a:off x="4268043" y="3778677"/>
            <a:ext cx="1233596" cy="1068869"/>
          </a:xfrm>
          <a:prstGeom prst="straightConnector1">
            <a:avLst/>
          </a:prstGeom>
          <a:noFill/>
          <a:ln w="19050" cap="flat" cmpd="sng" algn="ctr">
            <a:solidFill>
              <a:sysClr val="window" lastClr="FFFFFF">
                <a:lumMod val="50000"/>
              </a:sysClr>
            </a:solidFill>
            <a:prstDash val="dash"/>
            <a:headEnd type="none"/>
            <a:tailEnd type="none"/>
          </a:ln>
          <a:effectLst/>
        </p:spPr>
      </p:cxnSp>
      <p:sp>
        <p:nvSpPr>
          <p:cNvPr id="73" name="テキスト ボックス 72">
            <a:extLst>
              <a:ext uri="{FF2B5EF4-FFF2-40B4-BE49-F238E27FC236}">
                <a16:creationId xmlns:a16="http://schemas.microsoft.com/office/drawing/2014/main" id="{FA03A3D5-813B-6A27-8E6F-483B995D7D78}"/>
              </a:ext>
            </a:extLst>
          </p:cNvPr>
          <p:cNvSpPr txBox="1"/>
          <p:nvPr/>
        </p:nvSpPr>
        <p:spPr>
          <a:xfrm>
            <a:off x="4356534" y="4577256"/>
            <a:ext cx="1550532" cy="220095"/>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紐づけ</a:t>
            </a:r>
            <a:r>
              <a:rPr lang="en-US" altLang="ja-JP"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(Binding</a:t>
            </a: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843736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3.3	6</a:t>
            </a:r>
            <a:r>
              <a:rPr lang="ja-JP" altLang="en-US" sz="2000" dirty="0">
                <a:latin typeface="Meiryo UI" panose="020B0604030504040204" pitchFamily="34" charset="-128"/>
                <a:ea typeface="Meiryo UI" panose="020B0604030504040204" pitchFamily="34" charset="-128"/>
              </a:rPr>
              <a:t>構成要素との対応</a:t>
            </a:r>
            <a:endParaRPr lang="en-US" altLang="ja-JP" sz="2000" dirty="0">
              <a:latin typeface="Meiryo UI" panose="020B0604030504040204" pitchFamily="34" charset="-128"/>
              <a:ea typeface="Meiryo UI" panose="020B0604030504040204" pitchFamily="34" charset="-128"/>
            </a:endParaRPr>
          </a:p>
        </p:txBody>
      </p:sp>
      <p:sp>
        <p:nvSpPr>
          <p:cNvPr id="5" name="タイトル 2">
            <a:extLst>
              <a:ext uri="{FF2B5EF4-FFF2-40B4-BE49-F238E27FC236}">
                <a16:creationId xmlns:a16="http://schemas.microsoft.com/office/drawing/2014/main" id="{8048520C-373B-4B17-9B07-6DC58D8C61CF}"/>
              </a:ext>
            </a:extLst>
          </p:cNvPr>
          <p:cNvSpPr txBox="1">
            <a:spLocks/>
          </p:cNvSpPr>
          <p:nvPr/>
        </p:nvSpPr>
        <p:spPr>
          <a:xfrm>
            <a:off x="356635" y="840351"/>
            <a:ext cx="9217280" cy="502630"/>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ja-JP" altLang="en-US" sz="1600" b="0" kern="0" dirty="0">
                <a:latin typeface="Meiryo UI" panose="020B0604030504040204" pitchFamily="50" charset="-128"/>
                <a:ea typeface="Meiryo UI" panose="020B0604030504040204" pitchFamily="50" charset="-128"/>
              </a:rPr>
              <a:t>●アイデンティティグラフ（将来：実ビジネスサービス想定時）</a:t>
            </a:r>
            <a:endParaRPr kumimoji="1" lang="ja-JP" altLang="en-US" sz="1600" b="0" kern="0" dirty="0">
              <a:latin typeface="Meiryo UI" panose="020B0604030504040204" pitchFamily="50" charset="-128"/>
              <a:ea typeface="Meiryo UI" panose="020B0604030504040204" pitchFamily="50" charset="-128"/>
            </a:endParaRPr>
          </a:p>
        </p:txBody>
      </p:sp>
      <p:sp>
        <p:nvSpPr>
          <p:cNvPr id="3" name="四角形吹き出し 24">
            <a:extLst>
              <a:ext uri="{FF2B5EF4-FFF2-40B4-BE49-F238E27FC236}">
                <a16:creationId xmlns:a16="http://schemas.microsoft.com/office/drawing/2014/main" id="{5ECB90DB-9A40-6E8E-B9A6-F31974190684}"/>
              </a:ext>
            </a:extLst>
          </p:cNvPr>
          <p:cNvSpPr/>
          <p:nvPr/>
        </p:nvSpPr>
        <p:spPr>
          <a:xfrm>
            <a:off x="5511386" y="3752196"/>
            <a:ext cx="1399044" cy="577576"/>
          </a:xfrm>
          <a:prstGeom prst="wedgeRectCallout">
            <a:avLst>
              <a:gd name="adj1" fmla="val -20756"/>
              <a:gd name="adj2" fmla="val 40920"/>
            </a:avLst>
          </a:prstGeom>
          <a:solidFill>
            <a:sysClr val="window" lastClr="FFFFFF">
              <a:lumMod val="85000"/>
            </a:sysClr>
          </a:solidFill>
          <a:ln w="25400" cap="flat" cmpd="sng" algn="ctr">
            <a:noFill/>
            <a:prstDash val="solid"/>
          </a:ln>
          <a:effectLst/>
        </p:spPr>
        <p:txBody>
          <a:bodyPr lIns="91440" tIns="45720" rIns="91440" bIns="45720" rtlCol="0" anchor="ct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Arial"/>
                <a:ea typeface="ＭＳ Ｐゴシック"/>
                <a:cs typeface="+mn-cs"/>
              </a:rPr>
              <a:t>申請先管理（内部）による申請先の識別（アプリケーション機能）</a:t>
            </a: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ＭＳ Ｐゴシック"/>
              <a:cs typeface="+mn-cs"/>
            </a:endParaRPr>
          </a:p>
        </p:txBody>
      </p:sp>
      <p:sp>
        <p:nvSpPr>
          <p:cNvPr id="4" name="テキスト ボックス 3">
            <a:extLst>
              <a:ext uri="{FF2B5EF4-FFF2-40B4-BE49-F238E27FC236}">
                <a16:creationId xmlns:a16="http://schemas.microsoft.com/office/drawing/2014/main" id="{64F1C88E-647C-0B86-D2C2-FA5C8FDDFD51}"/>
              </a:ext>
            </a:extLst>
          </p:cNvPr>
          <p:cNvSpPr txBox="1"/>
          <p:nvPr/>
        </p:nvSpPr>
        <p:spPr>
          <a:xfrm>
            <a:off x="1538596" y="5806927"/>
            <a:ext cx="1639521" cy="286232"/>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設備メーカー等</a:t>
            </a:r>
            <a:endParaRPr kumimoji="0" lang="en-US" altLang="ja-JP"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
        <p:nvSpPr>
          <p:cNvPr id="6" name="四角形吹き出し 24">
            <a:extLst>
              <a:ext uri="{FF2B5EF4-FFF2-40B4-BE49-F238E27FC236}">
                <a16:creationId xmlns:a16="http://schemas.microsoft.com/office/drawing/2014/main" id="{9D79DA7F-3992-72ED-EDE6-1BACE80D1371}"/>
              </a:ext>
            </a:extLst>
          </p:cNvPr>
          <p:cNvSpPr/>
          <p:nvPr/>
        </p:nvSpPr>
        <p:spPr>
          <a:xfrm>
            <a:off x="2868830" y="4819441"/>
            <a:ext cx="1295033" cy="492831"/>
          </a:xfrm>
          <a:prstGeom prst="wedgeRectCallout">
            <a:avLst>
              <a:gd name="adj1" fmla="val -20756"/>
              <a:gd name="adj2" fmla="val 40920"/>
            </a:avLst>
          </a:prstGeom>
          <a:solidFill>
            <a:srgbClr val="70AD47">
              <a:lumMod val="40000"/>
              <a:lumOff val="60000"/>
            </a:srgbClr>
          </a:solidFill>
          <a:ln w="25400" cap="flat" cmpd="sng" algn="ctr">
            <a:noFill/>
            <a:prstDash val="solid"/>
          </a:ln>
          <a:effectLst/>
        </p:spPr>
        <p:txBody>
          <a:bodyPr lIns="91440" tIns="45720" rIns="91440" bIns="45720" rtlCol="0" anchor="ct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en-US" altLang="ja-JP"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SW</a:t>
            </a:r>
            <a:r>
              <a:rPr kumimoji="0" lang="ja-JP" altLang="en-US"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利用</a:t>
            </a:r>
            <a:r>
              <a:rPr kumimoji="0" lang="en-US" altLang="ja-JP"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VC</a:t>
            </a: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ＭＳ Ｐゴシック"/>
              <a:cs typeface="+mn-cs"/>
            </a:endParaRPr>
          </a:p>
        </p:txBody>
      </p:sp>
      <p:sp>
        <p:nvSpPr>
          <p:cNvPr id="8" name="テキスト ボックス 7">
            <a:extLst>
              <a:ext uri="{FF2B5EF4-FFF2-40B4-BE49-F238E27FC236}">
                <a16:creationId xmlns:a16="http://schemas.microsoft.com/office/drawing/2014/main" id="{1578DE4B-2F9F-3E9E-E8B6-F6296E63822D}"/>
              </a:ext>
            </a:extLst>
          </p:cNvPr>
          <p:cNvSpPr txBox="1"/>
          <p:nvPr/>
        </p:nvSpPr>
        <p:spPr>
          <a:xfrm>
            <a:off x="4529451" y="6070331"/>
            <a:ext cx="1639521" cy="286232"/>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工業会等</a:t>
            </a:r>
            <a:endParaRPr kumimoji="0" lang="en-US" altLang="ja-JP"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
        <p:nvSpPr>
          <p:cNvPr id="9" name="四角形吹き出し 24">
            <a:extLst>
              <a:ext uri="{FF2B5EF4-FFF2-40B4-BE49-F238E27FC236}">
                <a16:creationId xmlns:a16="http://schemas.microsoft.com/office/drawing/2014/main" id="{646FA1D4-FE1F-C043-99FE-5F0C0573207F}"/>
              </a:ext>
            </a:extLst>
          </p:cNvPr>
          <p:cNvSpPr/>
          <p:nvPr/>
        </p:nvSpPr>
        <p:spPr>
          <a:xfrm>
            <a:off x="4886257" y="4819440"/>
            <a:ext cx="1295033" cy="492831"/>
          </a:xfrm>
          <a:prstGeom prst="wedgeRectCallout">
            <a:avLst>
              <a:gd name="adj1" fmla="val -20756"/>
              <a:gd name="adj2" fmla="val 40920"/>
            </a:avLst>
          </a:prstGeom>
          <a:solidFill>
            <a:srgbClr val="70AD47">
              <a:lumMod val="40000"/>
              <a:lumOff val="60000"/>
            </a:srgbClr>
          </a:solidFill>
          <a:ln w="25400" cap="flat" cmpd="sng" algn="ctr">
            <a:noFill/>
            <a:prstDash val="solid"/>
          </a:ln>
          <a:effectLst/>
        </p:spPr>
        <p:txBody>
          <a:bodyPr lIns="91440" tIns="45720" rIns="91440" bIns="45720" rtlCol="0" anchor="ct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ja-JP" altLang="en-US"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工業会証明</a:t>
            </a:r>
            <a:r>
              <a:rPr kumimoji="0" lang="en-US" altLang="ja-JP"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VC</a:t>
            </a: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ＭＳ Ｐゴシック"/>
              <a:cs typeface="+mn-cs"/>
            </a:endParaRPr>
          </a:p>
        </p:txBody>
      </p:sp>
      <p:sp>
        <p:nvSpPr>
          <p:cNvPr id="10" name="テキスト ボックス 9">
            <a:extLst>
              <a:ext uri="{FF2B5EF4-FFF2-40B4-BE49-F238E27FC236}">
                <a16:creationId xmlns:a16="http://schemas.microsoft.com/office/drawing/2014/main" id="{2594C961-4B96-8D1D-32E6-9BA92CC60C8B}"/>
              </a:ext>
            </a:extLst>
          </p:cNvPr>
          <p:cNvSpPr txBox="1"/>
          <p:nvPr/>
        </p:nvSpPr>
        <p:spPr>
          <a:xfrm>
            <a:off x="3580130" y="3588504"/>
            <a:ext cx="1639521" cy="286232"/>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中小事業者等</a:t>
            </a:r>
            <a:endParaRPr kumimoji="0" lang="en-US" altLang="ja-JP"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69BC60D1-0988-C34E-AA3D-5D63509B5BC3}"/>
              </a:ext>
            </a:extLst>
          </p:cNvPr>
          <p:cNvSpPr txBox="1"/>
          <p:nvPr/>
        </p:nvSpPr>
        <p:spPr>
          <a:xfrm>
            <a:off x="4066496" y="1637046"/>
            <a:ext cx="1639521" cy="480131"/>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中小事業者等に関係する自然人</a:t>
            </a:r>
            <a:endParaRPr kumimoji="0" lang="en-US" altLang="ja-JP"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
        <p:nvSpPr>
          <p:cNvPr id="12" name="四角形吹き出し 21">
            <a:extLst>
              <a:ext uri="{FF2B5EF4-FFF2-40B4-BE49-F238E27FC236}">
                <a16:creationId xmlns:a16="http://schemas.microsoft.com/office/drawing/2014/main" id="{CFF8042E-EAE6-8819-6F07-B1F5FFAD87CD}"/>
              </a:ext>
            </a:extLst>
          </p:cNvPr>
          <p:cNvSpPr/>
          <p:nvPr/>
        </p:nvSpPr>
        <p:spPr>
          <a:xfrm>
            <a:off x="4304910" y="2447230"/>
            <a:ext cx="1176186" cy="463973"/>
          </a:xfrm>
          <a:prstGeom prst="wedgeRectCallout">
            <a:avLst>
              <a:gd name="adj1" fmla="val 38079"/>
              <a:gd name="adj2" fmla="val -20713"/>
            </a:avLst>
          </a:prstGeom>
          <a:solidFill>
            <a:srgbClr val="70AD47">
              <a:lumMod val="40000"/>
              <a:lumOff val="60000"/>
            </a:srgbClr>
          </a:solidFill>
          <a:ln w="25400" cap="flat" cmpd="sng" algn="ctr">
            <a:no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ja-JP" altLang="en-US"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事業者（関連する自然人）</a:t>
            </a:r>
            <a:r>
              <a:rPr kumimoji="0" lang="en-US" altLang="ja-JP"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VC</a:t>
            </a: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ＭＳ Ｐゴシック"/>
              <a:cs typeface="+mn-cs"/>
            </a:endParaRPr>
          </a:p>
        </p:txBody>
      </p:sp>
      <p:cxnSp>
        <p:nvCxnSpPr>
          <p:cNvPr id="13" name="直線矢印コネクタ 12">
            <a:extLst>
              <a:ext uri="{FF2B5EF4-FFF2-40B4-BE49-F238E27FC236}">
                <a16:creationId xmlns:a16="http://schemas.microsoft.com/office/drawing/2014/main" id="{FC5335CD-E5BF-6E0F-FF5E-0BCC8D2BDD72}"/>
              </a:ext>
            </a:extLst>
          </p:cNvPr>
          <p:cNvCxnSpPr>
            <a:cxnSpLocks/>
            <a:stCxn id="11" idx="2"/>
            <a:endCxn id="12" idx="0"/>
          </p:cNvCxnSpPr>
          <p:nvPr/>
        </p:nvCxnSpPr>
        <p:spPr>
          <a:xfrm>
            <a:off x="4886257" y="2117177"/>
            <a:ext cx="6746" cy="330053"/>
          </a:xfrm>
          <a:prstGeom prst="straightConnector1">
            <a:avLst/>
          </a:prstGeom>
          <a:noFill/>
          <a:ln w="28575" cap="flat" cmpd="sng" algn="ctr">
            <a:solidFill>
              <a:sysClr val="window" lastClr="FFFFFF">
                <a:lumMod val="50000"/>
              </a:sysClr>
            </a:solidFill>
            <a:prstDash val="solid"/>
            <a:headEnd type="triangle"/>
            <a:tailEnd type="none"/>
          </a:ln>
          <a:effectLst/>
        </p:spPr>
      </p:cxnSp>
      <p:sp>
        <p:nvSpPr>
          <p:cNvPr id="14" name="テキスト ボックス 13">
            <a:extLst>
              <a:ext uri="{FF2B5EF4-FFF2-40B4-BE49-F238E27FC236}">
                <a16:creationId xmlns:a16="http://schemas.microsoft.com/office/drawing/2014/main" id="{4A3D3DC2-85E2-31AC-FCF8-3CB4C11CF753}"/>
              </a:ext>
            </a:extLst>
          </p:cNvPr>
          <p:cNvSpPr txBox="1"/>
          <p:nvPr/>
        </p:nvSpPr>
        <p:spPr>
          <a:xfrm>
            <a:off x="3731413" y="3122223"/>
            <a:ext cx="923323"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発行する</a:t>
            </a:r>
          </a:p>
        </p:txBody>
      </p:sp>
      <p:sp>
        <p:nvSpPr>
          <p:cNvPr id="15" name="テキスト ボックス 14">
            <a:extLst>
              <a:ext uri="{FF2B5EF4-FFF2-40B4-BE49-F238E27FC236}">
                <a16:creationId xmlns:a16="http://schemas.microsoft.com/office/drawing/2014/main" id="{97E3BC04-0B00-3752-C8A7-80CEEFFD302E}"/>
              </a:ext>
            </a:extLst>
          </p:cNvPr>
          <p:cNvSpPr txBox="1"/>
          <p:nvPr/>
        </p:nvSpPr>
        <p:spPr>
          <a:xfrm>
            <a:off x="4996763" y="2196855"/>
            <a:ext cx="901010"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指し示す</a:t>
            </a:r>
          </a:p>
        </p:txBody>
      </p:sp>
      <p:cxnSp>
        <p:nvCxnSpPr>
          <p:cNvPr id="16" name="直線矢印コネクタ 15">
            <a:extLst>
              <a:ext uri="{FF2B5EF4-FFF2-40B4-BE49-F238E27FC236}">
                <a16:creationId xmlns:a16="http://schemas.microsoft.com/office/drawing/2014/main" id="{576DCD6D-D6E8-C06A-3E88-FE65A363BC4F}"/>
              </a:ext>
            </a:extLst>
          </p:cNvPr>
          <p:cNvCxnSpPr>
            <a:cxnSpLocks/>
            <a:stCxn id="10" idx="2"/>
            <a:endCxn id="6" idx="0"/>
          </p:cNvCxnSpPr>
          <p:nvPr/>
        </p:nvCxnSpPr>
        <p:spPr>
          <a:xfrm flipH="1">
            <a:off x="3516347" y="3874736"/>
            <a:ext cx="883544" cy="944705"/>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17" name="直線矢印コネクタ 16">
            <a:extLst>
              <a:ext uri="{FF2B5EF4-FFF2-40B4-BE49-F238E27FC236}">
                <a16:creationId xmlns:a16="http://schemas.microsoft.com/office/drawing/2014/main" id="{0B3BA716-D566-7E96-BFAB-AD9357A7C720}"/>
              </a:ext>
            </a:extLst>
          </p:cNvPr>
          <p:cNvCxnSpPr>
            <a:cxnSpLocks/>
            <a:stCxn id="6" idx="2"/>
            <a:endCxn id="4" idx="0"/>
          </p:cNvCxnSpPr>
          <p:nvPr/>
        </p:nvCxnSpPr>
        <p:spPr>
          <a:xfrm flipH="1">
            <a:off x="2358357" y="5312272"/>
            <a:ext cx="1157990" cy="494655"/>
          </a:xfrm>
          <a:prstGeom prst="straightConnector1">
            <a:avLst/>
          </a:prstGeom>
          <a:noFill/>
          <a:ln w="28575" cap="flat" cmpd="sng" algn="ctr">
            <a:solidFill>
              <a:srgbClr val="ED7D31"/>
            </a:solidFill>
            <a:prstDash val="solid"/>
            <a:headEnd type="triangle"/>
            <a:tailEnd type="none"/>
          </a:ln>
          <a:effectLst/>
        </p:spPr>
      </p:cxnSp>
      <p:sp>
        <p:nvSpPr>
          <p:cNvPr id="18" name="テキスト ボックス 17">
            <a:extLst>
              <a:ext uri="{FF2B5EF4-FFF2-40B4-BE49-F238E27FC236}">
                <a16:creationId xmlns:a16="http://schemas.microsoft.com/office/drawing/2014/main" id="{147F57D6-7B17-E7AF-F32F-934AF97DB931}"/>
              </a:ext>
            </a:extLst>
          </p:cNvPr>
          <p:cNvSpPr txBox="1"/>
          <p:nvPr/>
        </p:nvSpPr>
        <p:spPr>
          <a:xfrm>
            <a:off x="3078334" y="4330244"/>
            <a:ext cx="901010"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指し示す</a:t>
            </a:r>
          </a:p>
        </p:txBody>
      </p:sp>
      <p:cxnSp>
        <p:nvCxnSpPr>
          <p:cNvPr id="19" name="直線矢印コネクタ 18">
            <a:extLst>
              <a:ext uri="{FF2B5EF4-FFF2-40B4-BE49-F238E27FC236}">
                <a16:creationId xmlns:a16="http://schemas.microsoft.com/office/drawing/2014/main" id="{C3E02645-F165-A622-9876-9965BFC4A809}"/>
              </a:ext>
            </a:extLst>
          </p:cNvPr>
          <p:cNvCxnSpPr>
            <a:cxnSpLocks/>
            <a:stCxn id="10" idx="2"/>
            <a:endCxn id="9" idx="0"/>
          </p:cNvCxnSpPr>
          <p:nvPr/>
        </p:nvCxnSpPr>
        <p:spPr>
          <a:xfrm>
            <a:off x="4399891" y="3874736"/>
            <a:ext cx="1133883" cy="944704"/>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20" name="直線矢印コネクタ 19">
            <a:extLst>
              <a:ext uri="{FF2B5EF4-FFF2-40B4-BE49-F238E27FC236}">
                <a16:creationId xmlns:a16="http://schemas.microsoft.com/office/drawing/2014/main" id="{54E5F95F-9E28-411D-F72C-5EDFDDEBEAD9}"/>
              </a:ext>
            </a:extLst>
          </p:cNvPr>
          <p:cNvCxnSpPr>
            <a:cxnSpLocks/>
            <a:stCxn id="9" idx="2"/>
            <a:endCxn id="8" idx="0"/>
          </p:cNvCxnSpPr>
          <p:nvPr/>
        </p:nvCxnSpPr>
        <p:spPr>
          <a:xfrm flipH="1">
            <a:off x="5349212" y="5312271"/>
            <a:ext cx="184562" cy="758060"/>
          </a:xfrm>
          <a:prstGeom prst="straightConnector1">
            <a:avLst/>
          </a:prstGeom>
          <a:noFill/>
          <a:ln w="28575" cap="flat" cmpd="sng" algn="ctr">
            <a:solidFill>
              <a:srgbClr val="ED7D31"/>
            </a:solidFill>
            <a:prstDash val="solid"/>
            <a:headEnd type="triangle"/>
            <a:tailEnd type="none"/>
          </a:ln>
          <a:effectLst/>
        </p:spPr>
      </p:cxnSp>
      <p:sp>
        <p:nvSpPr>
          <p:cNvPr id="21" name="テキスト ボックス 20">
            <a:extLst>
              <a:ext uri="{FF2B5EF4-FFF2-40B4-BE49-F238E27FC236}">
                <a16:creationId xmlns:a16="http://schemas.microsoft.com/office/drawing/2014/main" id="{DE1BE279-858A-4A99-F386-40DF18D3CF90}"/>
              </a:ext>
            </a:extLst>
          </p:cNvPr>
          <p:cNvSpPr txBox="1"/>
          <p:nvPr/>
        </p:nvSpPr>
        <p:spPr>
          <a:xfrm>
            <a:off x="4140378" y="4244088"/>
            <a:ext cx="901010"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指し示す</a:t>
            </a:r>
          </a:p>
        </p:txBody>
      </p:sp>
      <p:sp>
        <p:nvSpPr>
          <p:cNvPr id="22" name="テキスト ボックス 21">
            <a:extLst>
              <a:ext uri="{FF2B5EF4-FFF2-40B4-BE49-F238E27FC236}">
                <a16:creationId xmlns:a16="http://schemas.microsoft.com/office/drawing/2014/main" id="{3FB4AF3F-1FE0-2250-D10C-853F5722DCE2}"/>
              </a:ext>
            </a:extLst>
          </p:cNvPr>
          <p:cNvSpPr txBox="1"/>
          <p:nvPr/>
        </p:nvSpPr>
        <p:spPr>
          <a:xfrm>
            <a:off x="8114338" y="3840084"/>
            <a:ext cx="1713162" cy="480131"/>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当該事業者の業種所管の担当省庁</a:t>
            </a:r>
            <a:endParaRPr kumimoji="0" lang="en-US" altLang="ja-JP"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cxnSp>
        <p:nvCxnSpPr>
          <p:cNvPr id="23" name="直線矢印コネクタ 22">
            <a:extLst>
              <a:ext uri="{FF2B5EF4-FFF2-40B4-BE49-F238E27FC236}">
                <a16:creationId xmlns:a16="http://schemas.microsoft.com/office/drawing/2014/main" id="{B3B58726-C6D6-5DD5-0546-5026FA7671E6}"/>
              </a:ext>
            </a:extLst>
          </p:cNvPr>
          <p:cNvCxnSpPr>
            <a:cxnSpLocks/>
            <a:stCxn id="9" idx="3"/>
            <a:endCxn id="22" idx="1"/>
          </p:cNvCxnSpPr>
          <p:nvPr/>
        </p:nvCxnSpPr>
        <p:spPr>
          <a:xfrm flipV="1">
            <a:off x="6181290" y="4080150"/>
            <a:ext cx="1933048" cy="985706"/>
          </a:xfrm>
          <a:prstGeom prst="straightConnector1">
            <a:avLst/>
          </a:prstGeom>
          <a:noFill/>
          <a:ln w="28575" cap="flat" cmpd="sng" algn="ctr">
            <a:solidFill>
              <a:srgbClr val="5B9BD5"/>
            </a:solidFill>
            <a:prstDash val="solid"/>
            <a:headEnd type="triangle"/>
            <a:tailEnd type="none"/>
          </a:ln>
          <a:effectLst/>
        </p:spPr>
      </p:cxnSp>
      <p:cxnSp>
        <p:nvCxnSpPr>
          <p:cNvPr id="24" name="直線矢印コネクタ 23">
            <a:extLst>
              <a:ext uri="{FF2B5EF4-FFF2-40B4-BE49-F238E27FC236}">
                <a16:creationId xmlns:a16="http://schemas.microsoft.com/office/drawing/2014/main" id="{A2410AF9-A16D-C876-D217-CCFBDA23075F}"/>
              </a:ext>
            </a:extLst>
          </p:cNvPr>
          <p:cNvCxnSpPr>
            <a:cxnSpLocks/>
            <a:stCxn id="6" idx="3"/>
            <a:endCxn id="22" idx="1"/>
          </p:cNvCxnSpPr>
          <p:nvPr/>
        </p:nvCxnSpPr>
        <p:spPr>
          <a:xfrm flipV="1">
            <a:off x="4163863" y="4080150"/>
            <a:ext cx="3950475" cy="985707"/>
          </a:xfrm>
          <a:prstGeom prst="straightConnector1">
            <a:avLst/>
          </a:prstGeom>
          <a:noFill/>
          <a:ln w="28575" cap="flat" cmpd="sng" algn="ctr">
            <a:solidFill>
              <a:srgbClr val="5B9BD5"/>
            </a:solidFill>
            <a:prstDash val="solid"/>
            <a:headEnd type="triangle"/>
            <a:tailEnd type="none"/>
          </a:ln>
          <a:effectLst/>
        </p:spPr>
      </p:cxnSp>
      <p:sp>
        <p:nvSpPr>
          <p:cNvPr id="25" name="テキスト ボックス 24">
            <a:extLst>
              <a:ext uri="{FF2B5EF4-FFF2-40B4-BE49-F238E27FC236}">
                <a16:creationId xmlns:a16="http://schemas.microsoft.com/office/drawing/2014/main" id="{F4E2E3DA-8B6B-74E1-D27B-C477309E312B}"/>
              </a:ext>
            </a:extLst>
          </p:cNvPr>
          <p:cNvSpPr txBox="1"/>
          <p:nvPr/>
        </p:nvSpPr>
        <p:spPr>
          <a:xfrm>
            <a:off x="7392869" y="3910394"/>
            <a:ext cx="901010"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検証する</a:t>
            </a:r>
          </a:p>
        </p:txBody>
      </p:sp>
      <p:sp>
        <p:nvSpPr>
          <p:cNvPr id="26" name="四角形吹き出し 21">
            <a:extLst>
              <a:ext uri="{FF2B5EF4-FFF2-40B4-BE49-F238E27FC236}">
                <a16:creationId xmlns:a16="http://schemas.microsoft.com/office/drawing/2014/main" id="{268DFBF8-1836-7A84-2E5C-8760D787D75E}"/>
              </a:ext>
            </a:extLst>
          </p:cNvPr>
          <p:cNvSpPr/>
          <p:nvPr/>
        </p:nvSpPr>
        <p:spPr>
          <a:xfrm>
            <a:off x="5807462" y="3087132"/>
            <a:ext cx="1176186" cy="463973"/>
          </a:xfrm>
          <a:prstGeom prst="wedgeRectCallout">
            <a:avLst>
              <a:gd name="adj1" fmla="val 38079"/>
              <a:gd name="adj2" fmla="val -20713"/>
            </a:avLst>
          </a:prstGeom>
          <a:solidFill>
            <a:srgbClr val="70AD47">
              <a:lumMod val="40000"/>
              <a:lumOff val="60000"/>
            </a:srgbClr>
          </a:solidFill>
          <a:ln w="25400" cap="flat" cmpd="sng" algn="ctr">
            <a:no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ja-JP" altLang="en-US"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計画認定</a:t>
            </a:r>
            <a:r>
              <a:rPr kumimoji="0" lang="en-US" altLang="ja-JP"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VC</a:t>
            </a: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ＭＳ Ｐゴシック"/>
              <a:cs typeface="+mn-cs"/>
            </a:endParaRPr>
          </a:p>
        </p:txBody>
      </p:sp>
      <p:cxnSp>
        <p:nvCxnSpPr>
          <p:cNvPr id="27" name="直線矢印コネクタ 26">
            <a:extLst>
              <a:ext uri="{FF2B5EF4-FFF2-40B4-BE49-F238E27FC236}">
                <a16:creationId xmlns:a16="http://schemas.microsoft.com/office/drawing/2014/main" id="{1CEA4502-EA6C-DC1E-2D91-1A530D1087C5}"/>
              </a:ext>
            </a:extLst>
          </p:cNvPr>
          <p:cNvCxnSpPr>
            <a:cxnSpLocks/>
            <a:stCxn id="26" idx="3"/>
            <a:endCxn id="22" idx="1"/>
          </p:cNvCxnSpPr>
          <p:nvPr/>
        </p:nvCxnSpPr>
        <p:spPr>
          <a:xfrm>
            <a:off x="6983648" y="3319119"/>
            <a:ext cx="1130690" cy="761031"/>
          </a:xfrm>
          <a:prstGeom prst="straightConnector1">
            <a:avLst/>
          </a:prstGeom>
          <a:noFill/>
          <a:ln w="28575" cap="flat" cmpd="sng" algn="ctr">
            <a:solidFill>
              <a:srgbClr val="ED7D31"/>
            </a:solidFill>
            <a:prstDash val="solid"/>
            <a:headEnd type="triangle"/>
            <a:tailEnd type="none"/>
          </a:ln>
          <a:effectLst/>
        </p:spPr>
      </p:cxnSp>
      <p:cxnSp>
        <p:nvCxnSpPr>
          <p:cNvPr id="28" name="直線矢印コネクタ 27">
            <a:extLst>
              <a:ext uri="{FF2B5EF4-FFF2-40B4-BE49-F238E27FC236}">
                <a16:creationId xmlns:a16="http://schemas.microsoft.com/office/drawing/2014/main" id="{7B47519D-A9A2-A645-C866-B3D9B46A9919}"/>
              </a:ext>
            </a:extLst>
          </p:cNvPr>
          <p:cNvCxnSpPr>
            <a:cxnSpLocks/>
            <a:stCxn id="10" idx="3"/>
            <a:endCxn id="26" idx="1"/>
          </p:cNvCxnSpPr>
          <p:nvPr/>
        </p:nvCxnSpPr>
        <p:spPr>
          <a:xfrm flipV="1">
            <a:off x="5219651" y="3319119"/>
            <a:ext cx="587811" cy="412501"/>
          </a:xfrm>
          <a:prstGeom prst="straightConnector1">
            <a:avLst/>
          </a:prstGeom>
          <a:noFill/>
          <a:ln w="28575" cap="flat" cmpd="sng" algn="ctr">
            <a:solidFill>
              <a:sysClr val="window" lastClr="FFFFFF">
                <a:lumMod val="50000"/>
              </a:sysClr>
            </a:solidFill>
            <a:prstDash val="solid"/>
            <a:headEnd type="triangle"/>
            <a:tailEnd type="none"/>
          </a:ln>
          <a:effectLst/>
        </p:spPr>
      </p:cxnSp>
      <p:sp>
        <p:nvSpPr>
          <p:cNvPr id="29" name="テキスト ボックス 28">
            <a:extLst>
              <a:ext uri="{FF2B5EF4-FFF2-40B4-BE49-F238E27FC236}">
                <a16:creationId xmlns:a16="http://schemas.microsoft.com/office/drawing/2014/main" id="{A1856AEB-060C-35BC-83B0-07BCF77E54B9}"/>
              </a:ext>
            </a:extLst>
          </p:cNvPr>
          <p:cNvSpPr txBox="1"/>
          <p:nvPr/>
        </p:nvSpPr>
        <p:spPr>
          <a:xfrm>
            <a:off x="7758792" y="3717040"/>
            <a:ext cx="923323"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発行する</a:t>
            </a:r>
          </a:p>
        </p:txBody>
      </p:sp>
      <p:sp>
        <p:nvSpPr>
          <p:cNvPr id="30" name="テキスト ボックス 29">
            <a:extLst>
              <a:ext uri="{FF2B5EF4-FFF2-40B4-BE49-F238E27FC236}">
                <a16:creationId xmlns:a16="http://schemas.microsoft.com/office/drawing/2014/main" id="{0B7A9981-6463-167C-8D95-AD87D435DB08}"/>
              </a:ext>
            </a:extLst>
          </p:cNvPr>
          <p:cNvSpPr txBox="1"/>
          <p:nvPr/>
        </p:nvSpPr>
        <p:spPr>
          <a:xfrm>
            <a:off x="5486561" y="5636669"/>
            <a:ext cx="923323"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発行する</a:t>
            </a:r>
          </a:p>
        </p:txBody>
      </p:sp>
      <p:sp>
        <p:nvSpPr>
          <p:cNvPr id="31" name="テキスト ボックス 30">
            <a:extLst>
              <a:ext uri="{FF2B5EF4-FFF2-40B4-BE49-F238E27FC236}">
                <a16:creationId xmlns:a16="http://schemas.microsoft.com/office/drawing/2014/main" id="{4271641E-F32D-F01D-CD32-E096A3DBA804}"/>
              </a:ext>
            </a:extLst>
          </p:cNvPr>
          <p:cNvSpPr txBox="1"/>
          <p:nvPr/>
        </p:nvSpPr>
        <p:spPr>
          <a:xfrm>
            <a:off x="2842887" y="5550385"/>
            <a:ext cx="923323"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発行する</a:t>
            </a:r>
          </a:p>
        </p:txBody>
      </p:sp>
      <p:sp>
        <p:nvSpPr>
          <p:cNvPr id="32" name="テキスト ボックス 31">
            <a:extLst>
              <a:ext uri="{FF2B5EF4-FFF2-40B4-BE49-F238E27FC236}">
                <a16:creationId xmlns:a16="http://schemas.microsoft.com/office/drawing/2014/main" id="{496E6C51-21A8-C4FF-1E60-5D261486B4BC}"/>
              </a:ext>
            </a:extLst>
          </p:cNvPr>
          <p:cNvSpPr txBox="1"/>
          <p:nvPr/>
        </p:nvSpPr>
        <p:spPr>
          <a:xfrm>
            <a:off x="8341590" y="5511855"/>
            <a:ext cx="1485910" cy="286232"/>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所管の税務署</a:t>
            </a:r>
            <a:endParaRPr kumimoji="0" lang="en-US" altLang="ja-JP" sz="140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cxnSp>
        <p:nvCxnSpPr>
          <p:cNvPr id="33" name="直線矢印コネクタ 32">
            <a:extLst>
              <a:ext uri="{FF2B5EF4-FFF2-40B4-BE49-F238E27FC236}">
                <a16:creationId xmlns:a16="http://schemas.microsoft.com/office/drawing/2014/main" id="{FC65FB71-018F-E9FE-8345-477B938290A4}"/>
              </a:ext>
            </a:extLst>
          </p:cNvPr>
          <p:cNvCxnSpPr>
            <a:cxnSpLocks/>
            <a:stCxn id="26" idx="2"/>
            <a:endCxn id="32" idx="1"/>
          </p:cNvCxnSpPr>
          <p:nvPr/>
        </p:nvCxnSpPr>
        <p:spPr>
          <a:xfrm>
            <a:off x="6395555" y="3551105"/>
            <a:ext cx="1946035" cy="2103866"/>
          </a:xfrm>
          <a:prstGeom prst="straightConnector1">
            <a:avLst/>
          </a:prstGeom>
          <a:noFill/>
          <a:ln w="28575" cap="flat" cmpd="sng" algn="ctr">
            <a:solidFill>
              <a:srgbClr val="5B9BD5"/>
            </a:solidFill>
            <a:prstDash val="solid"/>
            <a:headEnd type="triangle"/>
            <a:tailEnd type="triangle"/>
          </a:ln>
          <a:effectLst/>
        </p:spPr>
      </p:cxnSp>
      <p:cxnSp>
        <p:nvCxnSpPr>
          <p:cNvPr id="34" name="直線矢印コネクタ 33">
            <a:extLst>
              <a:ext uri="{FF2B5EF4-FFF2-40B4-BE49-F238E27FC236}">
                <a16:creationId xmlns:a16="http://schemas.microsoft.com/office/drawing/2014/main" id="{A2DC4B35-0669-50F0-58DF-A66A5A150C8A}"/>
              </a:ext>
            </a:extLst>
          </p:cNvPr>
          <p:cNvCxnSpPr>
            <a:cxnSpLocks/>
            <a:stCxn id="9" idx="3"/>
            <a:endCxn id="32" idx="1"/>
          </p:cNvCxnSpPr>
          <p:nvPr/>
        </p:nvCxnSpPr>
        <p:spPr>
          <a:xfrm>
            <a:off x="6181290" y="5065856"/>
            <a:ext cx="2160300" cy="589115"/>
          </a:xfrm>
          <a:prstGeom prst="straightConnector1">
            <a:avLst/>
          </a:prstGeom>
          <a:noFill/>
          <a:ln w="28575" cap="flat" cmpd="sng" algn="ctr">
            <a:solidFill>
              <a:srgbClr val="5B9BD5"/>
            </a:solidFill>
            <a:prstDash val="solid"/>
            <a:headEnd type="triangle"/>
            <a:tailEnd type="none"/>
          </a:ln>
          <a:effectLst/>
        </p:spPr>
      </p:cxnSp>
      <p:cxnSp>
        <p:nvCxnSpPr>
          <p:cNvPr id="35" name="直線矢印コネクタ 34">
            <a:extLst>
              <a:ext uri="{FF2B5EF4-FFF2-40B4-BE49-F238E27FC236}">
                <a16:creationId xmlns:a16="http://schemas.microsoft.com/office/drawing/2014/main" id="{20F28F01-CD3D-ABD0-FB51-3742DFF074CA}"/>
              </a:ext>
            </a:extLst>
          </p:cNvPr>
          <p:cNvCxnSpPr>
            <a:cxnSpLocks/>
            <a:stCxn id="6" idx="3"/>
            <a:endCxn id="32" idx="1"/>
          </p:cNvCxnSpPr>
          <p:nvPr/>
        </p:nvCxnSpPr>
        <p:spPr>
          <a:xfrm>
            <a:off x="4163863" y="5065857"/>
            <a:ext cx="4177727" cy="589114"/>
          </a:xfrm>
          <a:prstGeom prst="straightConnector1">
            <a:avLst/>
          </a:prstGeom>
          <a:noFill/>
          <a:ln w="28575" cap="flat" cmpd="sng" algn="ctr">
            <a:solidFill>
              <a:srgbClr val="5B9BD5"/>
            </a:solidFill>
            <a:prstDash val="solid"/>
            <a:headEnd type="triangle"/>
            <a:tailEnd type="none"/>
          </a:ln>
          <a:effectLst/>
        </p:spPr>
      </p:cxnSp>
      <p:sp>
        <p:nvSpPr>
          <p:cNvPr id="36" name="テキスト ボックス 35">
            <a:extLst>
              <a:ext uri="{FF2B5EF4-FFF2-40B4-BE49-F238E27FC236}">
                <a16:creationId xmlns:a16="http://schemas.microsoft.com/office/drawing/2014/main" id="{C1005143-2B7E-B383-947C-30DE263404DC}"/>
              </a:ext>
            </a:extLst>
          </p:cNvPr>
          <p:cNvSpPr txBox="1"/>
          <p:nvPr/>
        </p:nvSpPr>
        <p:spPr>
          <a:xfrm>
            <a:off x="7182077" y="5131712"/>
            <a:ext cx="901010"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検証する</a:t>
            </a:r>
          </a:p>
        </p:txBody>
      </p:sp>
      <p:sp>
        <p:nvSpPr>
          <p:cNvPr id="37" name="テキスト ボックス 36">
            <a:extLst>
              <a:ext uri="{FF2B5EF4-FFF2-40B4-BE49-F238E27FC236}">
                <a16:creationId xmlns:a16="http://schemas.microsoft.com/office/drawing/2014/main" id="{3C670CE6-4C79-B40E-9703-541C1E0E7A1C}"/>
              </a:ext>
            </a:extLst>
          </p:cNvPr>
          <p:cNvSpPr txBox="1"/>
          <p:nvPr/>
        </p:nvSpPr>
        <p:spPr>
          <a:xfrm>
            <a:off x="3569926" y="2371002"/>
            <a:ext cx="901010"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検証する</a:t>
            </a:r>
          </a:p>
        </p:txBody>
      </p:sp>
      <p:sp>
        <p:nvSpPr>
          <p:cNvPr id="38" name="テキスト ボックス 37">
            <a:extLst>
              <a:ext uri="{FF2B5EF4-FFF2-40B4-BE49-F238E27FC236}">
                <a16:creationId xmlns:a16="http://schemas.microsoft.com/office/drawing/2014/main" id="{5246C59B-4FD8-9D5E-F1F1-38265E782396}"/>
              </a:ext>
            </a:extLst>
          </p:cNvPr>
          <p:cNvSpPr txBox="1"/>
          <p:nvPr/>
        </p:nvSpPr>
        <p:spPr>
          <a:xfrm>
            <a:off x="3869613" y="5733320"/>
            <a:ext cx="901010"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検証する</a:t>
            </a:r>
          </a:p>
        </p:txBody>
      </p:sp>
      <p:cxnSp>
        <p:nvCxnSpPr>
          <p:cNvPr id="39" name="直線矢印コネクタ 38">
            <a:extLst>
              <a:ext uri="{FF2B5EF4-FFF2-40B4-BE49-F238E27FC236}">
                <a16:creationId xmlns:a16="http://schemas.microsoft.com/office/drawing/2014/main" id="{2EEE87CB-7157-515C-C0A3-E2648EEC9133}"/>
              </a:ext>
            </a:extLst>
          </p:cNvPr>
          <p:cNvCxnSpPr>
            <a:cxnSpLocks/>
            <a:stCxn id="6" idx="2"/>
            <a:endCxn id="8" idx="0"/>
          </p:cNvCxnSpPr>
          <p:nvPr/>
        </p:nvCxnSpPr>
        <p:spPr>
          <a:xfrm>
            <a:off x="3516347" y="5312272"/>
            <a:ext cx="1832865" cy="758059"/>
          </a:xfrm>
          <a:prstGeom prst="straightConnector1">
            <a:avLst/>
          </a:prstGeom>
          <a:noFill/>
          <a:ln w="28575" cap="flat" cmpd="sng" algn="ctr">
            <a:solidFill>
              <a:srgbClr val="5B9BD5"/>
            </a:solidFill>
            <a:prstDash val="solid"/>
            <a:headEnd type="triangle"/>
            <a:tailEnd type="none"/>
          </a:ln>
          <a:effectLst/>
        </p:spPr>
      </p:cxnSp>
      <p:sp>
        <p:nvSpPr>
          <p:cNvPr id="40" name="テキスト ボックス 39">
            <a:extLst>
              <a:ext uri="{FF2B5EF4-FFF2-40B4-BE49-F238E27FC236}">
                <a16:creationId xmlns:a16="http://schemas.microsoft.com/office/drawing/2014/main" id="{94364F60-4429-063E-3A7A-B3820F38FDB3}"/>
              </a:ext>
            </a:extLst>
          </p:cNvPr>
          <p:cNvSpPr txBox="1"/>
          <p:nvPr/>
        </p:nvSpPr>
        <p:spPr>
          <a:xfrm>
            <a:off x="5039065" y="3273923"/>
            <a:ext cx="901010"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指し示す</a:t>
            </a:r>
          </a:p>
        </p:txBody>
      </p:sp>
      <p:sp>
        <p:nvSpPr>
          <p:cNvPr id="41" name="四角形: 角を丸くする 40">
            <a:extLst>
              <a:ext uri="{FF2B5EF4-FFF2-40B4-BE49-F238E27FC236}">
                <a16:creationId xmlns:a16="http://schemas.microsoft.com/office/drawing/2014/main" id="{417FB994-9B93-9A37-3F04-6AADFE7714EA}"/>
              </a:ext>
            </a:extLst>
          </p:cNvPr>
          <p:cNvSpPr/>
          <p:nvPr/>
        </p:nvSpPr>
        <p:spPr>
          <a:xfrm>
            <a:off x="1538596" y="6154877"/>
            <a:ext cx="995869" cy="286231"/>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Issuer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42" name="四角形: 角を丸くする 41">
            <a:extLst>
              <a:ext uri="{FF2B5EF4-FFF2-40B4-BE49-F238E27FC236}">
                <a16:creationId xmlns:a16="http://schemas.microsoft.com/office/drawing/2014/main" id="{8675C36E-E7D7-57DD-0602-1DA393A1B7FD}"/>
              </a:ext>
            </a:extLst>
          </p:cNvPr>
          <p:cNvSpPr/>
          <p:nvPr/>
        </p:nvSpPr>
        <p:spPr>
          <a:xfrm>
            <a:off x="4211382" y="1340710"/>
            <a:ext cx="984345" cy="242558"/>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defRPr/>
            </a:pPr>
            <a:r>
              <a:rPr lang="en-US" altLang="ja-JP" sz="1400" kern="0" dirty="0">
                <a:solidFill>
                  <a:prstClr val="black"/>
                </a:solidFill>
                <a:latin typeface="游ゴシック" panose="020F0502020204030204"/>
                <a:ea typeface="游ゴシック" panose="020B0400000000000000" pitchFamily="50" charset="-128"/>
              </a:rPr>
              <a:t>Holder</a:t>
            </a:r>
            <a:endParaRPr lang="ja-JP" altLang="en-US" sz="1100" kern="0" dirty="0">
              <a:solidFill>
                <a:prstClr val="black"/>
              </a:solidFill>
              <a:latin typeface="游ゴシック" panose="020F0502020204030204"/>
              <a:ea typeface="游ゴシック" panose="020B0400000000000000" pitchFamily="50" charset="-128"/>
            </a:endParaRPr>
          </a:p>
        </p:txBody>
      </p:sp>
      <p:sp>
        <p:nvSpPr>
          <p:cNvPr id="43" name="四角形: 角を丸くする 42">
            <a:extLst>
              <a:ext uri="{FF2B5EF4-FFF2-40B4-BE49-F238E27FC236}">
                <a16:creationId xmlns:a16="http://schemas.microsoft.com/office/drawing/2014/main" id="{95D21B2D-CA50-E8A9-5848-B034625F14FD}"/>
              </a:ext>
            </a:extLst>
          </p:cNvPr>
          <p:cNvSpPr/>
          <p:nvPr/>
        </p:nvSpPr>
        <p:spPr>
          <a:xfrm>
            <a:off x="1979330" y="2008287"/>
            <a:ext cx="997645" cy="263149"/>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Verifier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DA5D8AE3-A821-3099-4771-E868D4269492}"/>
              </a:ext>
            </a:extLst>
          </p:cNvPr>
          <p:cNvSpPr txBox="1"/>
          <p:nvPr/>
        </p:nvSpPr>
        <p:spPr>
          <a:xfrm>
            <a:off x="1995131" y="2336397"/>
            <a:ext cx="1661689" cy="528606"/>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ID</a:t>
            </a:r>
            <a:r>
              <a:rPr kumimoji="0" lang="ja-JP"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管理システム（内部）等と連携した</a:t>
            </a:r>
            <a:r>
              <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Verifier</a:t>
            </a:r>
            <a:r>
              <a:rPr kumimoji="0" lang="ja-JP"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アプリケーション</a:t>
            </a:r>
            <a:endPar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cxnSp>
        <p:nvCxnSpPr>
          <p:cNvPr id="45" name="直線矢印コネクタ 44">
            <a:extLst>
              <a:ext uri="{FF2B5EF4-FFF2-40B4-BE49-F238E27FC236}">
                <a16:creationId xmlns:a16="http://schemas.microsoft.com/office/drawing/2014/main" id="{9FA0BABF-5D1B-3A1F-C517-CD047520DC8E}"/>
              </a:ext>
            </a:extLst>
          </p:cNvPr>
          <p:cNvCxnSpPr>
            <a:cxnSpLocks/>
            <a:stCxn id="44" idx="3"/>
            <a:endCxn id="12" idx="1"/>
          </p:cNvCxnSpPr>
          <p:nvPr/>
        </p:nvCxnSpPr>
        <p:spPr>
          <a:xfrm>
            <a:off x="3656820" y="2600700"/>
            <a:ext cx="648090" cy="78517"/>
          </a:xfrm>
          <a:prstGeom prst="straightConnector1">
            <a:avLst/>
          </a:prstGeom>
          <a:noFill/>
          <a:ln w="28575" cap="flat" cmpd="sng" algn="ctr">
            <a:solidFill>
              <a:srgbClr val="5B9BD5"/>
            </a:solidFill>
            <a:prstDash val="solid"/>
            <a:headEnd type="none"/>
            <a:tailEnd type="triangle"/>
          </a:ln>
          <a:effectLst/>
        </p:spPr>
      </p:cxnSp>
      <p:sp>
        <p:nvSpPr>
          <p:cNvPr id="46" name="四角形: 角を丸くする 45">
            <a:extLst>
              <a:ext uri="{FF2B5EF4-FFF2-40B4-BE49-F238E27FC236}">
                <a16:creationId xmlns:a16="http://schemas.microsoft.com/office/drawing/2014/main" id="{869FE35B-D638-0026-8541-FCD0B3F6C1EF}"/>
              </a:ext>
            </a:extLst>
          </p:cNvPr>
          <p:cNvSpPr/>
          <p:nvPr/>
        </p:nvSpPr>
        <p:spPr>
          <a:xfrm>
            <a:off x="2526342" y="3595801"/>
            <a:ext cx="984345" cy="295516"/>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defRPr/>
            </a:pPr>
            <a:r>
              <a:rPr lang="en-US" altLang="ja-JP" sz="1400" kern="0" dirty="0">
                <a:solidFill>
                  <a:prstClr val="black"/>
                </a:solidFill>
                <a:latin typeface="游ゴシック" panose="020F0502020204030204"/>
                <a:ea typeface="游ゴシック" panose="020B0400000000000000" pitchFamily="50" charset="-128"/>
              </a:rPr>
              <a:t>Holder</a:t>
            </a:r>
            <a:endParaRPr lang="ja-JP" altLang="en-US" sz="1100" kern="0" dirty="0">
              <a:solidFill>
                <a:prstClr val="black"/>
              </a:solidFill>
              <a:latin typeface="游ゴシック" panose="020F0502020204030204"/>
              <a:ea typeface="游ゴシック" panose="020B0400000000000000" pitchFamily="50" charset="-128"/>
            </a:endParaRPr>
          </a:p>
        </p:txBody>
      </p:sp>
      <p:sp>
        <p:nvSpPr>
          <p:cNvPr id="47" name="四角形: 角を丸くする 46">
            <a:extLst>
              <a:ext uri="{FF2B5EF4-FFF2-40B4-BE49-F238E27FC236}">
                <a16:creationId xmlns:a16="http://schemas.microsoft.com/office/drawing/2014/main" id="{901C5BBA-0F2D-D3B2-24C4-12A1D37407A9}"/>
              </a:ext>
            </a:extLst>
          </p:cNvPr>
          <p:cNvSpPr/>
          <p:nvPr/>
        </p:nvSpPr>
        <p:spPr>
          <a:xfrm>
            <a:off x="5601799" y="6430425"/>
            <a:ext cx="995869" cy="263148"/>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Issuer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48" name="四角形: 角を丸くする 47">
            <a:extLst>
              <a:ext uri="{FF2B5EF4-FFF2-40B4-BE49-F238E27FC236}">
                <a16:creationId xmlns:a16="http://schemas.microsoft.com/office/drawing/2014/main" id="{7E41FD6E-739B-346D-C7B2-5ACB5581D60F}"/>
              </a:ext>
            </a:extLst>
          </p:cNvPr>
          <p:cNvSpPr/>
          <p:nvPr/>
        </p:nvSpPr>
        <p:spPr>
          <a:xfrm>
            <a:off x="4497940" y="6431587"/>
            <a:ext cx="997645" cy="263149"/>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Verifier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49" name="四角形: 角を丸くする 48">
            <a:extLst>
              <a:ext uri="{FF2B5EF4-FFF2-40B4-BE49-F238E27FC236}">
                <a16:creationId xmlns:a16="http://schemas.microsoft.com/office/drawing/2014/main" id="{AA6D793A-466E-4BEC-72BD-DDEE84E8D3F1}"/>
              </a:ext>
            </a:extLst>
          </p:cNvPr>
          <p:cNvSpPr/>
          <p:nvPr/>
        </p:nvSpPr>
        <p:spPr>
          <a:xfrm>
            <a:off x="2529408" y="3197710"/>
            <a:ext cx="995869" cy="288221"/>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Issuer</a:t>
            </a:r>
            <a:endParaRPr lang="ja-JP" altLang="en-US" sz="1400" kern="0" dirty="0">
              <a:solidFill>
                <a:prstClr val="black"/>
              </a:solidFill>
              <a:latin typeface="游ゴシック" panose="020F0502020204030204"/>
              <a:ea typeface="游ゴシック" panose="020B0400000000000000" pitchFamily="50" charset="-128"/>
            </a:endParaRPr>
          </a:p>
        </p:txBody>
      </p:sp>
      <p:cxnSp>
        <p:nvCxnSpPr>
          <p:cNvPr id="50" name="直線矢印コネクタ 49">
            <a:extLst>
              <a:ext uri="{FF2B5EF4-FFF2-40B4-BE49-F238E27FC236}">
                <a16:creationId xmlns:a16="http://schemas.microsoft.com/office/drawing/2014/main" id="{8F141C5B-E1F0-1238-EEB5-05B16228A03F}"/>
              </a:ext>
            </a:extLst>
          </p:cNvPr>
          <p:cNvCxnSpPr>
            <a:cxnSpLocks/>
            <a:stCxn id="12" idx="2"/>
            <a:endCxn id="10" idx="0"/>
          </p:cNvCxnSpPr>
          <p:nvPr/>
        </p:nvCxnSpPr>
        <p:spPr>
          <a:xfrm flipH="1">
            <a:off x="4399891" y="2911203"/>
            <a:ext cx="493112" cy="677301"/>
          </a:xfrm>
          <a:prstGeom prst="straightConnector1">
            <a:avLst/>
          </a:prstGeom>
          <a:noFill/>
          <a:ln w="28575" cap="flat" cmpd="sng" algn="ctr">
            <a:solidFill>
              <a:srgbClr val="ED7D31"/>
            </a:solidFill>
            <a:prstDash val="solid"/>
            <a:headEnd type="triangle"/>
            <a:tailEnd type="none"/>
          </a:ln>
          <a:effectLst/>
        </p:spPr>
      </p:cxnSp>
      <p:sp>
        <p:nvSpPr>
          <p:cNvPr id="51" name="四角形: 角を丸くする 50">
            <a:extLst>
              <a:ext uri="{FF2B5EF4-FFF2-40B4-BE49-F238E27FC236}">
                <a16:creationId xmlns:a16="http://schemas.microsoft.com/office/drawing/2014/main" id="{F377C4C9-C38E-F365-2094-8BD4FADE482A}"/>
              </a:ext>
            </a:extLst>
          </p:cNvPr>
          <p:cNvSpPr/>
          <p:nvPr/>
        </p:nvSpPr>
        <p:spPr>
          <a:xfrm>
            <a:off x="8307360" y="4824898"/>
            <a:ext cx="995869" cy="263149"/>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Issuer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52" name="四角形: 角を丸くする 51">
            <a:extLst>
              <a:ext uri="{FF2B5EF4-FFF2-40B4-BE49-F238E27FC236}">
                <a16:creationId xmlns:a16="http://schemas.microsoft.com/office/drawing/2014/main" id="{D1E221BE-3041-6A14-2C42-13B03BD0AC07}"/>
              </a:ext>
            </a:extLst>
          </p:cNvPr>
          <p:cNvSpPr/>
          <p:nvPr/>
        </p:nvSpPr>
        <p:spPr>
          <a:xfrm>
            <a:off x="8348170" y="4485644"/>
            <a:ext cx="997645" cy="263149"/>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Verifier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53" name="四角形: 角を丸くする 52">
            <a:extLst>
              <a:ext uri="{FF2B5EF4-FFF2-40B4-BE49-F238E27FC236}">
                <a16:creationId xmlns:a16="http://schemas.microsoft.com/office/drawing/2014/main" id="{08760BC4-5E3C-7EE1-E3B2-3AF4394F37F6}"/>
              </a:ext>
            </a:extLst>
          </p:cNvPr>
          <p:cNvSpPr/>
          <p:nvPr/>
        </p:nvSpPr>
        <p:spPr>
          <a:xfrm>
            <a:off x="8341590" y="5899818"/>
            <a:ext cx="997645" cy="263149"/>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Verifier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54" name="四角形吹き出し 21">
            <a:extLst>
              <a:ext uri="{FF2B5EF4-FFF2-40B4-BE49-F238E27FC236}">
                <a16:creationId xmlns:a16="http://schemas.microsoft.com/office/drawing/2014/main" id="{037CBBA8-ED30-ED66-E546-DC2E65A1FC52}"/>
              </a:ext>
            </a:extLst>
          </p:cNvPr>
          <p:cNvSpPr/>
          <p:nvPr/>
        </p:nvSpPr>
        <p:spPr>
          <a:xfrm>
            <a:off x="1252930" y="4317510"/>
            <a:ext cx="1232882" cy="463973"/>
          </a:xfrm>
          <a:prstGeom prst="wedgeRectCallout">
            <a:avLst>
              <a:gd name="adj1" fmla="val 38079"/>
              <a:gd name="adj2" fmla="val -20713"/>
            </a:avLst>
          </a:prstGeom>
          <a:solidFill>
            <a:srgbClr val="70AD47">
              <a:lumMod val="40000"/>
              <a:lumOff val="60000"/>
            </a:srgbClr>
          </a:solidFill>
          <a:ln w="25400" cap="flat" cmpd="sng" algn="ctr">
            <a:no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ja-JP" altLang="en-US"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事業者（法人格）</a:t>
            </a:r>
            <a:r>
              <a:rPr kumimoji="0" lang="en-US" altLang="ja-JP" sz="1000" b="0" i="0" u="none" strike="noStrike" kern="0" cap="none" spc="0" normalizeH="0" baseline="0" noProof="0" dirty="0">
                <a:ln>
                  <a:noFill/>
                </a:ln>
                <a:solidFill>
                  <a:srgbClr val="FF0000"/>
                </a:solidFill>
                <a:effectLst/>
                <a:uLnTx/>
                <a:uFillTx/>
                <a:latin typeface="Meiryo UI" panose="020B0604030504040204" pitchFamily="50" charset="-128"/>
                <a:ea typeface="ＭＳ Ｐゴシック"/>
                <a:cs typeface="+mn-cs"/>
              </a:rPr>
              <a:t>VC</a:t>
            </a: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ＭＳ Ｐゴシック"/>
              <a:cs typeface="+mn-cs"/>
            </a:endParaRPr>
          </a:p>
        </p:txBody>
      </p:sp>
      <p:cxnSp>
        <p:nvCxnSpPr>
          <p:cNvPr id="55" name="直線矢印コネクタ 54">
            <a:extLst>
              <a:ext uri="{FF2B5EF4-FFF2-40B4-BE49-F238E27FC236}">
                <a16:creationId xmlns:a16="http://schemas.microsoft.com/office/drawing/2014/main" id="{42785113-C327-15EF-043D-B32AE394EFA2}"/>
              </a:ext>
            </a:extLst>
          </p:cNvPr>
          <p:cNvCxnSpPr>
            <a:cxnSpLocks/>
            <a:stCxn id="10" idx="2"/>
            <a:endCxn id="54" idx="3"/>
          </p:cNvCxnSpPr>
          <p:nvPr/>
        </p:nvCxnSpPr>
        <p:spPr>
          <a:xfrm flipH="1">
            <a:off x="2485812" y="3874736"/>
            <a:ext cx="1914079" cy="674761"/>
          </a:xfrm>
          <a:prstGeom prst="straightConnector1">
            <a:avLst/>
          </a:prstGeom>
          <a:noFill/>
          <a:ln w="28575" cap="flat" cmpd="sng" algn="ctr">
            <a:solidFill>
              <a:sysClr val="window" lastClr="FFFFFF">
                <a:lumMod val="50000"/>
              </a:sysClr>
            </a:solidFill>
            <a:prstDash val="solid"/>
            <a:headEnd type="triangle"/>
            <a:tailEnd type="none"/>
          </a:ln>
          <a:effectLst/>
        </p:spPr>
      </p:cxnSp>
      <p:sp>
        <p:nvSpPr>
          <p:cNvPr id="56" name="テキスト ボックス 55">
            <a:extLst>
              <a:ext uri="{FF2B5EF4-FFF2-40B4-BE49-F238E27FC236}">
                <a16:creationId xmlns:a16="http://schemas.microsoft.com/office/drawing/2014/main" id="{3D96F752-C6F7-C10E-15B2-E067D0D9E3E8}"/>
              </a:ext>
            </a:extLst>
          </p:cNvPr>
          <p:cNvSpPr txBox="1"/>
          <p:nvPr/>
        </p:nvSpPr>
        <p:spPr>
          <a:xfrm>
            <a:off x="2620296" y="3987545"/>
            <a:ext cx="901010"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指し示す</a:t>
            </a:r>
          </a:p>
        </p:txBody>
      </p:sp>
      <p:sp>
        <p:nvSpPr>
          <p:cNvPr id="57" name="四角形: 角を丸くする 56">
            <a:extLst>
              <a:ext uri="{FF2B5EF4-FFF2-40B4-BE49-F238E27FC236}">
                <a16:creationId xmlns:a16="http://schemas.microsoft.com/office/drawing/2014/main" id="{2914ACA6-7012-FE7A-5801-10C654E63644}"/>
              </a:ext>
            </a:extLst>
          </p:cNvPr>
          <p:cNvSpPr/>
          <p:nvPr/>
        </p:nvSpPr>
        <p:spPr>
          <a:xfrm>
            <a:off x="1204800" y="3144872"/>
            <a:ext cx="997645" cy="263149"/>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en-US" altLang="ja-JP" sz="1400" kern="0" dirty="0">
                <a:solidFill>
                  <a:prstClr val="black"/>
                </a:solidFill>
                <a:latin typeface="游ゴシック" panose="020F0502020204030204"/>
                <a:ea typeface="游ゴシック" panose="020B0400000000000000" pitchFamily="50" charset="-128"/>
              </a:rPr>
              <a:t>Issuer</a:t>
            </a:r>
            <a:endParaRPr lang="ja-JP" altLang="en-US" sz="1400" kern="0" dirty="0">
              <a:solidFill>
                <a:prstClr val="black"/>
              </a:solidFill>
              <a:latin typeface="游ゴシック" panose="020F0502020204030204"/>
              <a:ea typeface="游ゴシック" panose="020B0400000000000000" pitchFamily="50" charset="-128"/>
            </a:endParaRPr>
          </a:p>
        </p:txBody>
      </p:sp>
      <p:sp>
        <p:nvSpPr>
          <p:cNvPr id="58" name="テキスト ボックス 57">
            <a:extLst>
              <a:ext uri="{FF2B5EF4-FFF2-40B4-BE49-F238E27FC236}">
                <a16:creationId xmlns:a16="http://schemas.microsoft.com/office/drawing/2014/main" id="{00005F59-BD46-B096-E628-702331844B00}"/>
              </a:ext>
            </a:extLst>
          </p:cNvPr>
          <p:cNvSpPr txBox="1"/>
          <p:nvPr/>
        </p:nvSpPr>
        <p:spPr>
          <a:xfrm>
            <a:off x="295873" y="3493186"/>
            <a:ext cx="1661689" cy="528606"/>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ID</a:t>
            </a:r>
            <a:r>
              <a:rPr kumimoji="0" lang="ja-JP"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管理システム（外部）等と連携した</a:t>
            </a:r>
            <a:r>
              <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Issuer</a:t>
            </a:r>
            <a:r>
              <a:rPr kumimoji="0" lang="ja-JP"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アプリケーション</a:t>
            </a:r>
            <a:endPar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cxnSp>
        <p:nvCxnSpPr>
          <p:cNvPr id="59" name="直線矢印コネクタ 58">
            <a:extLst>
              <a:ext uri="{FF2B5EF4-FFF2-40B4-BE49-F238E27FC236}">
                <a16:creationId xmlns:a16="http://schemas.microsoft.com/office/drawing/2014/main" id="{F3E2A968-F4D8-366D-FD66-FF324DA5E64C}"/>
              </a:ext>
            </a:extLst>
          </p:cNvPr>
          <p:cNvCxnSpPr>
            <a:cxnSpLocks/>
            <a:stCxn id="54" idx="2"/>
            <a:endCxn id="4" idx="0"/>
          </p:cNvCxnSpPr>
          <p:nvPr/>
        </p:nvCxnSpPr>
        <p:spPr>
          <a:xfrm>
            <a:off x="1869371" y="4781483"/>
            <a:ext cx="488986" cy="1025444"/>
          </a:xfrm>
          <a:prstGeom prst="straightConnector1">
            <a:avLst/>
          </a:prstGeom>
          <a:noFill/>
          <a:ln w="28575" cap="flat" cmpd="sng" algn="ctr">
            <a:solidFill>
              <a:srgbClr val="5B9BD5"/>
            </a:solidFill>
            <a:prstDash val="solid"/>
            <a:headEnd type="triangle"/>
            <a:tailEnd type="none"/>
          </a:ln>
          <a:effectLst/>
        </p:spPr>
      </p:cxnSp>
      <p:cxnSp>
        <p:nvCxnSpPr>
          <p:cNvPr id="60" name="直線矢印コネクタ 59">
            <a:extLst>
              <a:ext uri="{FF2B5EF4-FFF2-40B4-BE49-F238E27FC236}">
                <a16:creationId xmlns:a16="http://schemas.microsoft.com/office/drawing/2014/main" id="{020B4BEA-28F4-096B-70C6-CE2AA8683C2F}"/>
              </a:ext>
            </a:extLst>
          </p:cNvPr>
          <p:cNvCxnSpPr>
            <a:cxnSpLocks/>
            <a:stCxn id="12" idx="2"/>
            <a:endCxn id="4" idx="0"/>
          </p:cNvCxnSpPr>
          <p:nvPr/>
        </p:nvCxnSpPr>
        <p:spPr>
          <a:xfrm flipH="1">
            <a:off x="2358357" y="2911203"/>
            <a:ext cx="2534646" cy="2895724"/>
          </a:xfrm>
          <a:prstGeom prst="straightConnector1">
            <a:avLst/>
          </a:prstGeom>
          <a:noFill/>
          <a:ln w="28575" cap="flat" cmpd="sng" algn="ctr">
            <a:solidFill>
              <a:srgbClr val="5B9BD5"/>
            </a:solidFill>
            <a:prstDash val="solid"/>
            <a:headEnd type="triangle"/>
            <a:tailEnd type="none"/>
          </a:ln>
          <a:effectLst/>
        </p:spPr>
      </p:cxnSp>
      <p:sp>
        <p:nvSpPr>
          <p:cNvPr id="61" name="テキスト ボックス 60">
            <a:extLst>
              <a:ext uri="{FF2B5EF4-FFF2-40B4-BE49-F238E27FC236}">
                <a16:creationId xmlns:a16="http://schemas.microsoft.com/office/drawing/2014/main" id="{B96C6CC2-A998-B89D-7D6F-476FE7B6409C}"/>
              </a:ext>
            </a:extLst>
          </p:cNvPr>
          <p:cNvSpPr txBox="1"/>
          <p:nvPr/>
        </p:nvSpPr>
        <p:spPr>
          <a:xfrm>
            <a:off x="1929022" y="5316135"/>
            <a:ext cx="901010"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検証する</a:t>
            </a:r>
          </a:p>
        </p:txBody>
      </p:sp>
      <p:cxnSp>
        <p:nvCxnSpPr>
          <p:cNvPr id="62" name="直線矢印コネクタ 61">
            <a:extLst>
              <a:ext uri="{FF2B5EF4-FFF2-40B4-BE49-F238E27FC236}">
                <a16:creationId xmlns:a16="http://schemas.microsoft.com/office/drawing/2014/main" id="{9E2A1F0D-6F1F-D8B3-22AA-D22586AC5E91}"/>
              </a:ext>
            </a:extLst>
          </p:cNvPr>
          <p:cNvCxnSpPr>
            <a:cxnSpLocks/>
            <a:stCxn id="54" idx="2"/>
            <a:endCxn id="8" idx="0"/>
          </p:cNvCxnSpPr>
          <p:nvPr/>
        </p:nvCxnSpPr>
        <p:spPr>
          <a:xfrm>
            <a:off x="1869371" y="4781483"/>
            <a:ext cx="3479841" cy="1288848"/>
          </a:xfrm>
          <a:prstGeom prst="straightConnector1">
            <a:avLst/>
          </a:prstGeom>
          <a:noFill/>
          <a:ln w="28575" cap="flat" cmpd="sng" algn="ctr">
            <a:solidFill>
              <a:srgbClr val="5B9BD5"/>
            </a:solidFill>
            <a:prstDash val="solid"/>
            <a:headEnd type="triangle"/>
            <a:tailEnd type="none"/>
          </a:ln>
          <a:effectLst/>
        </p:spPr>
      </p:cxnSp>
      <p:cxnSp>
        <p:nvCxnSpPr>
          <p:cNvPr id="63" name="直線矢印コネクタ 62">
            <a:extLst>
              <a:ext uri="{FF2B5EF4-FFF2-40B4-BE49-F238E27FC236}">
                <a16:creationId xmlns:a16="http://schemas.microsoft.com/office/drawing/2014/main" id="{87265ECC-437C-AF63-042D-A50E745608BD}"/>
              </a:ext>
            </a:extLst>
          </p:cNvPr>
          <p:cNvCxnSpPr>
            <a:cxnSpLocks/>
            <a:stCxn id="12" idx="2"/>
            <a:endCxn id="8" idx="0"/>
          </p:cNvCxnSpPr>
          <p:nvPr/>
        </p:nvCxnSpPr>
        <p:spPr>
          <a:xfrm>
            <a:off x="4893003" y="2911203"/>
            <a:ext cx="456209" cy="3159128"/>
          </a:xfrm>
          <a:prstGeom prst="straightConnector1">
            <a:avLst/>
          </a:prstGeom>
          <a:noFill/>
          <a:ln w="28575" cap="flat" cmpd="sng" algn="ctr">
            <a:solidFill>
              <a:srgbClr val="5B9BD5"/>
            </a:solidFill>
            <a:prstDash val="solid"/>
            <a:headEnd type="triangle"/>
            <a:tailEnd type="none"/>
          </a:ln>
          <a:effectLst/>
        </p:spPr>
      </p:cxnSp>
      <p:cxnSp>
        <p:nvCxnSpPr>
          <p:cNvPr id="64" name="直線矢印コネクタ 63">
            <a:extLst>
              <a:ext uri="{FF2B5EF4-FFF2-40B4-BE49-F238E27FC236}">
                <a16:creationId xmlns:a16="http://schemas.microsoft.com/office/drawing/2014/main" id="{E4783080-67B4-DBA7-08CB-DA4A9E963F02}"/>
              </a:ext>
            </a:extLst>
          </p:cNvPr>
          <p:cNvCxnSpPr>
            <a:cxnSpLocks/>
            <a:stCxn id="12" idx="2"/>
            <a:endCxn id="22" idx="1"/>
          </p:cNvCxnSpPr>
          <p:nvPr/>
        </p:nvCxnSpPr>
        <p:spPr>
          <a:xfrm>
            <a:off x="4893003" y="2911203"/>
            <a:ext cx="3221335" cy="1168947"/>
          </a:xfrm>
          <a:prstGeom prst="straightConnector1">
            <a:avLst/>
          </a:prstGeom>
          <a:noFill/>
          <a:ln w="28575" cap="flat" cmpd="sng" algn="ctr">
            <a:solidFill>
              <a:srgbClr val="5B9BD5"/>
            </a:solidFill>
            <a:prstDash val="solid"/>
            <a:headEnd type="triangle"/>
            <a:tailEnd type="none"/>
          </a:ln>
          <a:effectLst/>
        </p:spPr>
      </p:cxnSp>
      <p:cxnSp>
        <p:nvCxnSpPr>
          <p:cNvPr id="65" name="直線矢印コネクタ 64">
            <a:extLst>
              <a:ext uri="{FF2B5EF4-FFF2-40B4-BE49-F238E27FC236}">
                <a16:creationId xmlns:a16="http://schemas.microsoft.com/office/drawing/2014/main" id="{4EB56364-A21D-F4A5-D7CF-E2058CD6806F}"/>
              </a:ext>
            </a:extLst>
          </p:cNvPr>
          <p:cNvCxnSpPr>
            <a:cxnSpLocks/>
            <a:stCxn id="12" idx="2"/>
            <a:endCxn id="32" idx="1"/>
          </p:cNvCxnSpPr>
          <p:nvPr/>
        </p:nvCxnSpPr>
        <p:spPr>
          <a:xfrm>
            <a:off x="4893003" y="2911203"/>
            <a:ext cx="3448587" cy="2743768"/>
          </a:xfrm>
          <a:prstGeom prst="straightConnector1">
            <a:avLst/>
          </a:prstGeom>
          <a:noFill/>
          <a:ln w="28575" cap="flat" cmpd="sng" algn="ctr">
            <a:solidFill>
              <a:srgbClr val="5B9BD5"/>
            </a:solidFill>
            <a:prstDash val="solid"/>
            <a:headEnd type="triangle"/>
            <a:tailEnd type="none"/>
          </a:ln>
          <a:effectLst/>
        </p:spPr>
      </p:cxnSp>
      <p:cxnSp>
        <p:nvCxnSpPr>
          <p:cNvPr id="66" name="直線矢印コネクタ 65">
            <a:extLst>
              <a:ext uri="{FF2B5EF4-FFF2-40B4-BE49-F238E27FC236}">
                <a16:creationId xmlns:a16="http://schemas.microsoft.com/office/drawing/2014/main" id="{68D89200-8CAD-14BB-4CA3-927EFE65C1CE}"/>
              </a:ext>
            </a:extLst>
          </p:cNvPr>
          <p:cNvCxnSpPr>
            <a:cxnSpLocks/>
            <a:stCxn id="54" idx="2"/>
            <a:endCxn id="32" idx="1"/>
          </p:cNvCxnSpPr>
          <p:nvPr/>
        </p:nvCxnSpPr>
        <p:spPr>
          <a:xfrm>
            <a:off x="1869371" y="4781483"/>
            <a:ext cx="6472219" cy="873488"/>
          </a:xfrm>
          <a:prstGeom prst="straightConnector1">
            <a:avLst/>
          </a:prstGeom>
          <a:noFill/>
          <a:ln w="28575" cap="flat" cmpd="sng" algn="ctr">
            <a:solidFill>
              <a:srgbClr val="5B9BD5"/>
            </a:solidFill>
            <a:prstDash val="solid"/>
            <a:headEnd type="triangle"/>
            <a:tailEnd type="none"/>
          </a:ln>
          <a:effectLst/>
        </p:spPr>
      </p:cxnSp>
      <p:cxnSp>
        <p:nvCxnSpPr>
          <p:cNvPr id="67" name="直線矢印コネクタ 66">
            <a:extLst>
              <a:ext uri="{FF2B5EF4-FFF2-40B4-BE49-F238E27FC236}">
                <a16:creationId xmlns:a16="http://schemas.microsoft.com/office/drawing/2014/main" id="{C67A1454-8212-AD62-9FEC-BB86B28E99AD}"/>
              </a:ext>
            </a:extLst>
          </p:cNvPr>
          <p:cNvCxnSpPr>
            <a:cxnSpLocks/>
            <a:stCxn id="54" idx="2"/>
            <a:endCxn id="22" idx="1"/>
          </p:cNvCxnSpPr>
          <p:nvPr/>
        </p:nvCxnSpPr>
        <p:spPr>
          <a:xfrm flipV="1">
            <a:off x="1869371" y="4080150"/>
            <a:ext cx="6244967" cy="701333"/>
          </a:xfrm>
          <a:prstGeom prst="straightConnector1">
            <a:avLst/>
          </a:prstGeom>
          <a:noFill/>
          <a:ln w="28575" cap="flat" cmpd="sng" algn="ctr">
            <a:solidFill>
              <a:srgbClr val="5B9BD5"/>
            </a:solidFill>
            <a:prstDash val="solid"/>
            <a:headEnd type="triangle"/>
            <a:tailEnd type="none"/>
          </a:ln>
          <a:effectLst/>
        </p:spPr>
      </p:cxnSp>
      <p:sp>
        <p:nvSpPr>
          <p:cNvPr id="68" name="テキスト ボックス 67">
            <a:extLst>
              <a:ext uri="{FF2B5EF4-FFF2-40B4-BE49-F238E27FC236}">
                <a16:creationId xmlns:a16="http://schemas.microsoft.com/office/drawing/2014/main" id="{ADA5224A-792A-2D18-83A7-16BF0A8093D1}"/>
              </a:ext>
            </a:extLst>
          </p:cNvPr>
          <p:cNvSpPr txBox="1"/>
          <p:nvPr/>
        </p:nvSpPr>
        <p:spPr>
          <a:xfrm>
            <a:off x="117947" y="2331028"/>
            <a:ext cx="1661689" cy="383182"/>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ID</a:t>
            </a:r>
            <a:r>
              <a:rPr kumimoji="0" lang="ja-JP"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管理システム（外部）等（例：</a:t>
            </a:r>
            <a:r>
              <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G</a:t>
            </a:r>
            <a:r>
              <a:rPr kumimoji="0" lang="ja-JP"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ビズ</a:t>
            </a:r>
            <a:r>
              <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ID</a:t>
            </a:r>
            <a:r>
              <a:rPr kumimoji="0" lang="ja-JP"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認証）</a:t>
            </a:r>
            <a:endPar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
        <p:nvSpPr>
          <p:cNvPr id="69" name="テキスト ボックス 68">
            <a:extLst>
              <a:ext uri="{FF2B5EF4-FFF2-40B4-BE49-F238E27FC236}">
                <a16:creationId xmlns:a16="http://schemas.microsoft.com/office/drawing/2014/main" id="{94169CDA-25CF-3130-2C75-307029E126F8}"/>
              </a:ext>
            </a:extLst>
          </p:cNvPr>
          <p:cNvSpPr txBox="1"/>
          <p:nvPr/>
        </p:nvSpPr>
        <p:spPr>
          <a:xfrm>
            <a:off x="542888" y="2879383"/>
            <a:ext cx="901010"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連携</a:t>
            </a:r>
          </a:p>
        </p:txBody>
      </p:sp>
      <p:cxnSp>
        <p:nvCxnSpPr>
          <p:cNvPr id="70" name="直線矢印コネクタ 69">
            <a:extLst>
              <a:ext uri="{FF2B5EF4-FFF2-40B4-BE49-F238E27FC236}">
                <a16:creationId xmlns:a16="http://schemas.microsoft.com/office/drawing/2014/main" id="{4C0A34AE-80EF-2A46-438E-62EBC980EFFF}"/>
              </a:ext>
            </a:extLst>
          </p:cNvPr>
          <p:cNvCxnSpPr>
            <a:cxnSpLocks/>
            <a:stCxn id="68" idx="2"/>
            <a:endCxn id="58" idx="0"/>
          </p:cNvCxnSpPr>
          <p:nvPr/>
        </p:nvCxnSpPr>
        <p:spPr>
          <a:xfrm>
            <a:off x="948792" y="2714210"/>
            <a:ext cx="177926" cy="778976"/>
          </a:xfrm>
          <a:prstGeom prst="straightConnector1">
            <a:avLst/>
          </a:prstGeom>
          <a:noFill/>
          <a:ln w="28575" cap="flat" cmpd="sng" algn="ctr">
            <a:solidFill>
              <a:sysClr val="window" lastClr="FFFFFF">
                <a:lumMod val="50000"/>
              </a:sysClr>
            </a:solidFill>
            <a:prstDash val="dash"/>
            <a:headEnd type="triangle"/>
            <a:tailEnd type="triangle"/>
          </a:ln>
          <a:effectLst/>
        </p:spPr>
      </p:cxnSp>
      <p:sp>
        <p:nvSpPr>
          <p:cNvPr id="71" name="テキスト ボックス 70">
            <a:extLst>
              <a:ext uri="{FF2B5EF4-FFF2-40B4-BE49-F238E27FC236}">
                <a16:creationId xmlns:a16="http://schemas.microsoft.com/office/drawing/2014/main" id="{B7ECEF40-92C4-CFC2-6F41-71E41F749F6A}"/>
              </a:ext>
            </a:extLst>
          </p:cNvPr>
          <p:cNvSpPr txBox="1"/>
          <p:nvPr/>
        </p:nvSpPr>
        <p:spPr>
          <a:xfrm>
            <a:off x="117947" y="1474335"/>
            <a:ext cx="1661689" cy="609398"/>
          </a:xfrm>
          <a:prstGeom prst="rect">
            <a:avLst/>
          </a:prstGeom>
          <a:noFill/>
          <a:ln>
            <a:solidFill>
              <a:sysClr val="windowText" lastClr="000000"/>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関連する</a:t>
            </a:r>
            <a:r>
              <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IIA(Identity Information Authority)</a:t>
            </a:r>
          </a:p>
          <a:p>
            <a:pPr marL="0" marR="0" lvl="0" indent="0" defTabSz="914400" eaLnBrk="0" fontAlgn="base" latinLnBrk="0" hangingPunct="0">
              <a:lnSpc>
                <a:spcPct val="90000"/>
              </a:lnSpc>
              <a:spcBef>
                <a:spcPct val="50000"/>
              </a:spcBef>
              <a:spcAft>
                <a:spcPct val="0"/>
              </a:spcAft>
              <a:buClrTx/>
              <a:buSzTx/>
              <a:buFontTx/>
              <a:buNone/>
              <a:tabLst/>
              <a:defRPr/>
            </a:pPr>
            <a:r>
              <a:rPr kumimoji="0" lang="ja-JP"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（例：ｇ</a:t>
            </a:r>
            <a:r>
              <a:rPr kumimoji="0" lang="en-US" altLang="ja-JP" sz="1050" b="0" i="0" u="none" strike="noStrike" kern="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BizINFO</a:t>
            </a:r>
            <a:r>
              <a:rPr kumimoji="0" lang="ja-JP"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等）</a:t>
            </a:r>
            <a:endParaRPr kumimoji="0" lang="en-US" altLang="ja-JP"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cxnSp>
        <p:nvCxnSpPr>
          <p:cNvPr id="72" name="直線矢印コネクタ 71">
            <a:extLst>
              <a:ext uri="{FF2B5EF4-FFF2-40B4-BE49-F238E27FC236}">
                <a16:creationId xmlns:a16="http://schemas.microsoft.com/office/drawing/2014/main" id="{8E738BAB-48D1-CFD4-4E62-60A6889C21B7}"/>
              </a:ext>
            </a:extLst>
          </p:cNvPr>
          <p:cNvCxnSpPr>
            <a:cxnSpLocks/>
            <a:stCxn id="71" idx="2"/>
            <a:endCxn id="68" idx="0"/>
          </p:cNvCxnSpPr>
          <p:nvPr/>
        </p:nvCxnSpPr>
        <p:spPr>
          <a:xfrm>
            <a:off x="948792" y="2083733"/>
            <a:ext cx="0" cy="247295"/>
          </a:xfrm>
          <a:prstGeom prst="straightConnector1">
            <a:avLst/>
          </a:prstGeom>
          <a:noFill/>
          <a:ln w="28575" cap="flat" cmpd="sng" algn="ctr">
            <a:solidFill>
              <a:sysClr val="window" lastClr="FFFFFF">
                <a:lumMod val="50000"/>
              </a:sysClr>
            </a:solidFill>
            <a:prstDash val="dash"/>
            <a:headEnd type="triangle"/>
            <a:tailEnd type="triangle"/>
          </a:ln>
          <a:effectLst/>
        </p:spPr>
      </p:cxnSp>
      <p:cxnSp>
        <p:nvCxnSpPr>
          <p:cNvPr id="73" name="直線矢印コネクタ 72">
            <a:extLst>
              <a:ext uri="{FF2B5EF4-FFF2-40B4-BE49-F238E27FC236}">
                <a16:creationId xmlns:a16="http://schemas.microsoft.com/office/drawing/2014/main" id="{5AB3765D-2200-D99E-F4D3-1598C2B7E6F9}"/>
              </a:ext>
            </a:extLst>
          </p:cNvPr>
          <p:cNvCxnSpPr>
            <a:cxnSpLocks/>
            <a:stCxn id="54" idx="0"/>
            <a:endCxn id="58" idx="2"/>
          </p:cNvCxnSpPr>
          <p:nvPr/>
        </p:nvCxnSpPr>
        <p:spPr>
          <a:xfrm flipH="1" flipV="1">
            <a:off x="1126718" y="4021792"/>
            <a:ext cx="742653" cy="295718"/>
          </a:xfrm>
          <a:prstGeom prst="straightConnector1">
            <a:avLst/>
          </a:prstGeom>
          <a:noFill/>
          <a:ln w="28575" cap="flat" cmpd="sng" algn="ctr">
            <a:solidFill>
              <a:srgbClr val="ED7D31"/>
            </a:solidFill>
            <a:prstDash val="solid"/>
            <a:headEnd type="triangle"/>
            <a:tailEnd type="none"/>
          </a:ln>
          <a:effectLst/>
        </p:spPr>
      </p:cxnSp>
      <p:sp>
        <p:nvSpPr>
          <p:cNvPr id="74" name="テキスト ボックス 73">
            <a:extLst>
              <a:ext uri="{FF2B5EF4-FFF2-40B4-BE49-F238E27FC236}">
                <a16:creationId xmlns:a16="http://schemas.microsoft.com/office/drawing/2014/main" id="{1AEB95BF-8887-DB4A-9161-EDDF4FEA9D81}"/>
              </a:ext>
            </a:extLst>
          </p:cNvPr>
          <p:cNvSpPr txBox="1"/>
          <p:nvPr/>
        </p:nvSpPr>
        <p:spPr>
          <a:xfrm>
            <a:off x="605414" y="4093340"/>
            <a:ext cx="923323"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発行する</a:t>
            </a:r>
          </a:p>
        </p:txBody>
      </p:sp>
      <p:sp>
        <p:nvSpPr>
          <p:cNvPr id="75" name="四角形吹き出し 24">
            <a:extLst>
              <a:ext uri="{FF2B5EF4-FFF2-40B4-BE49-F238E27FC236}">
                <a16:creationId xmlns:a16="http://schemas.microsoft.com/office/drawing/2014/main" id="{39E70E22-A22D-0C2E-FCD1-A0AC57D4657A}"/>
              </a:ext>
            </a:extLst>
          </p:cNvPr>
          <p:cNvSpPr/>
          <p:nvPr/>
        </p:nvSpPr>
        <p:spPr>
          <a:xfrm>
            <a:off x="148227" y="4941980"/>
            <a:ext cx="1295033" cy="778437"/>
          </a:xfrm>
          <a:prstGeom prst="wedgeRectCallout">
            <a:avLst>
              <a:gd name="adj1" fmla="val -20756"/>
              <a:gd name="adj2" fmla="val 40920"/>
            </a:avLst>
          </a:prstGeom>
          <a:solidFill>
            <a:sysClr val="window" lastClr="FFFFFF">
              <a:lumMod val="85000"/>
            </a:sysClr>
          </a:solidFill>
          <a:ln w="25400" cap="flat" cmpd="sng" algn="ctr">
            <a:noFill/>
            <a:prstDash val="solid"/>
          </a:ln>
          <a:effectLst/>
        </p:spPr>
        <p:txBody>
          <a:bodyPr lIns="91440" tIns="45720" rIns="91440" bIns="45720" rtlCol="0" anchor="ct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Arial"/>
                <a:ea typeface="ＭＳ Ｐゴシック"/>
                <a:cs typeface="+mn-cs"/>
              </a:rPr>
              <a:t>製品</a:t>
            </a:r>
            <a:r>
              <a:rPr kumimoji="0" lang="en-US" altLang="ja-JP" sz="1000" b="0" i="0" u="none" strike="noStrike" kern="0" cap="none" spc="0" normalizeH="0" baseline="0" noProof="0" dirty="0">
                <a:ln>
                  <a:noFill/>
                </a:ln>
                <a:solidFill>
                  <a:prstClr val="black"/>
                </a:solidFill>
                <a:effectLst/>
                <a:uLnTx/>
                <a:uFillTx/>
                <a:latin typeface="Arial"/>
                <a:ea typeface="ＭＳ Ｐゴシック"/>
                <a:cs typeface="+mn-cs"/>
              </a:rPr>
              <a:t>/</a:t>
            </a:r>
            <a:r>
              <a:rPr kumimoji="0" lang="ja-JP" altLang="en-US" sz="1000" b="0" i="0" u="none" strike="noStrike" kern="0" cap="none" spc="0" normalizeH="0" baseline="0" noProof="0" dirty="0">
                <a:ln>
                  <a:noFill/>
                </a:ln>
                <a:solidFill>
                  <a:prstClr val="black"/>
                </a:solidFill>
                <a:effectLst/>
                <a:uLnTx/>
                <a:uFillTx/>
                <a:latin typeface="Arial"/>
                <a:ea typeface="ＭＳ Ｐゴシック"/>
                <a:cs typeface="+mn-cs"/>
              </a:rPr>
              <a:t>メーカー</a:t>
            </a:r>
            <a:r>
              <a:rPr kumimoji="0" lang="en-US" altLang="ja-JP" sz="1000" b="0" i="0" u="none" strike="noStrike" kern="0" cap="none" spc="0" normalizeH="0" baseline="0" noProof="0" dirty="0">
                <a:ln>
                  <a:noFill/>
                </a:ln>
                <a:solidFill>
                  <a:prstClr val="black"/>
                </a:solidFill>
                <a:effectLst/>
                <a:uLnTx/>
                <a:uFillTx/>
                <a:latin typeface="Arial"/>
                <a:ea typeface="ＭＳ Ｐゴシック"/>
                <a:cs typeface="+mn-cs"/>
              </a:rPr>
              <a:t>/</a:t>
            </a:r>
            <a:r>
              <a:rPr kumimoji="0" lang="ja-JP" altLang="en-US" sz="1000" b="0" i="0" u="none" strike="noStrike" kern="0" cap="none" spc="0" normalizeH="0" baseline="0" noProof="0" dirty="0">
                <a:ln>
                  <a:noFill/>
                </a:ln>
                <a:solidFill>
                  <a:prstClr val="black"/>
                </a:solidFill>
                <a:effectLst/>
                <a:uLnTx/>
                <a:uFillTx/>
                <a:latin typeface="Arial"/>
                <a:ea typeface="ＭＳ Ｐゴシック"/>
                <a:cs typeface="+mn-cs"/>
              </a:rPr>
              <a:t>工業会管理（内部）による申請先の識別（アプリケーション機能）</a:t>
            </a: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ＭＳ Ｐゴシック"/>
              <a:cs typeface="+mn-cs"/>
            </a:endParaRPr>
          </a:p>
        </p:txBody>
      </p:sp>
      <p:cxnSp>
        <p:nvCxnSpPr>
          <p:cNvPr id="76" name="直線矢印コネクタ 75">
            <a:extLst>
              <a:ext uri="{FF2B5EF4-FFF2-40B4-BE49-F238E27FC236}">
                <a16:creationId xmlns:a16="http://schemas.microsoft.com/office/drawing/2014/main" id="{C6F042ED-E46A-0267-318B-A37C09922A10}"/>
              </a:ext>
            </a:extLst>
          </p:cNvPr>
          <p:cNvCxnSpPr>
            <a:cxnSpLocks/>
            <a:stCxn id="75" idx="0"/>
            <a:endCxn id="10" idx="2"/>
          </p:cNvCxnSpPr>
          <p:nvPr/>
        </p:nvCxnSpPr>
        <p:spPr>
          <a:xfrm flipV="1">
            <a:off x="795744" y="3874736"/>
            <a:ext cx="3604147" cy="1067244"/>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77" name="直線矢印コネクタ 76">
            <a:extLst>
              <a:ext uri="{FF2B5EF4-FFF2-40B4-BE49-F238E27FC236}">
                <a16:creationId xmlns:a16="http://schemas.microsoft.com/office/drawing/2014/main" id="{953D93D1-F3B8-4A06-72F4-D02ECEBAE8C8}"/>
              </a:ext>
            </a:extLst>
          </p:cNvPr>
          <p:cNvCxnSpPr>
            <a:cxnSpLocks/>
            <a:stCxn id="4" idx="1"/>
            <a:endCxn id="75" idx="2"/>
          </p:cNvCxnSpPr>
          <p:nvPr/>
        </p:nvCxnSpPr>
        <p:spPr>
          <a:xfrm flipH="1" flipV="1">
            <a:off x="795744" y="5720417"/>
            <a:ext cx="742852" cy="229626"/>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78" name="直線矢印コネクタ 77">
            <a:extLst>
              <a:ext uri="{FF2B5EF4-FFF2-40B4-BE49-F238E27FC236}">
                <a16:creationId xmlns:a16="http://schemas.microsoft.com/office/drawing/2014/main" id="{090C90D7-A9D7-9C2F-2A4D-0919FF7D9A75}"/>
              </a:ext>
            </a:extLst>
          </p:cNvPr>
          <p:cNvCxnSpPr>
            <a:cxnSpLocks/>
            <a:stCxn id="3" idx="1"/>
          </p:cNvCxnSpPr>
          <p:nvPr/>
        </p:nvCxnSpPr>
        <p:spPr>
          <a:xfrm flipH="1" flipV="1">
            <a:off x="5144735" y="3888670"/>
            <a:ext cx="366651" cy="152314"/>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79" name="直線矢印コネクタ 78">
            <a:extLst>
              <a:ext uri="{FF2B5EF4-FFF2-40B4-BE49-F238E27FC236}">
                <a16:creationId xmlns:a16="http://schemas.microsoft.com/office/drawing/2014/main" id="{B40169F2-CF89-02B4-1F6D-8F3AC19DDA00}"/>
              </a:ext>
            </a:extLst>
          </p:cNvPr>
          <p:cNvCxnSpPr>
            <a:cxnSpLocks/>
            <a:stCxn id="22" idx="1"/>
            <a:endCxn id="3" idx="3"/>
          </p:cNvCxnSpPr>
          <p:nvPr/>
        </p:nvCxnSpPr>
        <p:spPr>
          <a:xfrm flipH="1" flipV="1">
            <a:off x="6910430" y="4040984"/>
            <a:ext cx="1203908" cy="39166"/>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80" name="直線矢印コネクタ 79">
            <a:extLst>
              <a:ext uri="{FF2B5EF4-FFF2-40B4-BE49-F238E27FC236}">
                <a16:creationId xmlns:a16="http://schemas.microsoft.com/office/drawing/2014/main" id="{6EA6699C-81B0-45E6-8CE9-7BB73EA29351}"/>
              </a:ext>
            </a:extLst>
          </p:cNvPr>
          <p:cNvCxnSpPr>
            <a:cxnSpLocks/>
            <a:stCxn id="32" idx="1"/>
            <a:endCxn id="3" idx="3"/>
          </p:cNvCxnSpPr>
          <p:nvPr/>
        </p:nvCxnSpPr>
        <p:spPr>
          <a:xfrm flipH="1" flipV="1">
            <a:off x="6910430" y="4040984"/>
            <a:ext cx="1431160" cy="1613987"/>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81" name="直線矢印コネクタ 80">
            <a:extLst>
              <a:ext uri="{FF2B5EF4-FFF2-40B4-BE49-F238E27FC236}">
                <a16:creationId xmlns:a16="http://schemas.microsoft.com/office/drawing/2014/main" id="{5CC7D88C-E948-66C9-B6CA-50C190DC7CC3}"/>
              </a:ext>
            </a:extLst>
          </p:cNvPr>
          <p:cNvCxnSpPr>
            <a:cxnSpLocks/>
            <a:stCxn id="6" idx="3"/>
            <a:endCxn id="9" idx="1"/>
          </p:cNvCxnSpPr>
          <p:nvPr/>
        </p:nvCxnSpPr>
        <p:spPr>
          <a:xfrm flipV="1">
            <a:off x="4163863" y="5065856"/>
            <a:ext cx="722394" cy="1"/>
          </a:xfrm>
          <a:prstGeom prst="straightConnector1">
            <a:avLst/>
          </a:prstGeom>
          <a:noFill/>
          <a:ln w="19050" cap="flat" cmpd="sng" algn="ctr">
            <a:solidFill>
              <a:sysClr val="window" lastClr="FFFFFF">
                <a:lumMod val="50000"/>
              </a:sysClr>
            </a:solidFill>
            <a:prstDash val="dash"/>
            <a:headEnd type="none"/>
            <a:tailEnd type="none"/>
          </a:ln>
          <a:effectLst/>
        </p:spPr>
      </p:cxnSp>
      <p:sp>
        <p:nvSpPr>
          <p:cNvPr id="82" name="テキスト ボックス 81">
            <a:extLst>
              <a:ext uri="{FF2B5EF4-FFF2-40B4-BE49-F238E27FC236}">
                <a16:creationId xmlns:a16="http://schemas.microsoft.com/office/drawing/2014/main" id="{FBD82D6F-17F2-4005-243A-649CD2731215}"/>
              </a:ext>
            </a:extLst>
          </p:cNvPr>
          <p:cNvSpPr txBox="1"/>
          <p:nvPr/>
        </p:nvSpPr>
        <p:spPr>
          <a:xfrm>
            <a:off x="4171892" y="5331645"/>
            <a:ext cx="1537579"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紐づけ</a:t>
            </a:r>
            <a:r>
              <a:rPr lang="en-US" altLang="ja-JP"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(Binding</a:t>
            </a: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83" name="直線矢印コネクタ 82">
            <a:extLst>
              <a:ext uri="{FF2B5EF4-FFF2-40B4-BE49-F238E27FC236}">
                <a16:creationId xmlns:a16="http://schemas.microsoft.com/office/drawing/2014/main" id="{3A44A3BC-DA78-73D1-B15D-ACAABBC3BD53}"/>
              </a:ext>
            </a:extLst>
          </p:cNvPr>
          <p:cNvCxnSpPr>
            <a:cxnSpLocks/>
            <a:stCxn id="9" idx="0"/>
            <a:endCxn id="26" idx="2"/>
          </p:cNvCxnSpPr>
          <p:nvPr/>
        </p:nvCxnSpPr>
        <p:spPr>
          <a:xfrm flipV="1">
            <a:off x="5533774" y="3551105"/>
            <a:ext cx="861781" cy="1268335"/>
          </a:xfrm>
          <a:prstGeom prst="straightConnector1">
            <a:avLst/>
          </a:prstGeom>
          <a:noFill/>
          <a:ln w="19050" cap="flat" cmpd="sng" algn="ctr">
            <a:solidFill>
              <a:sysClr val="window" lastClr="FFFFFF">
                <a:lumMod val="50000"/>
              </a:sysClr>
            </a:solidFill>
            <a:prstDash val="dash"/>
            <a:headEnd type="none"/>
            <a:tailEnd type="none"/>
          </a:ln>
          <a:effectLst/>
        </p:spPr>
      </p:cxnSp>
      <p:sp>
        <p:nvSpPr>
          <p:cNvPr id="84" name="テキスト ボックス 83">
            <a:extLst>
              <a:ext uri="{FF2B5EF4-FFF2-40B4-BE49-F238E27FC236}">
                <a16:creationId xmlns:a16="http://schemas.microsoft.com/office/drawing/2014/main" id="{2A3BAE7D-1901-B114-0BC7-F4633C27042D}"/>
              </a:ext>
            </a:extLst>
          </p:cNvPr>
          <p:cNvSpPr txBox="1"/>
          <p:nvPr/>
        </p:nvSpPr>
        <p:spPr>
          <a:xfrm>
            <a:off x="5677234" y="4569110"/>
            <a:ext cx="1537579"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紐づけ</a:t>
            </a:r>
            <a:r>
              <a:rPr lang="en-US" altLang="ja-JP"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(Binding</a:t>
            </a: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正方形/長方形 84">
            <a:extLst>
              <a:ext uri="{FF2B5EF4-FFF2-40B4-BE49-F238E27FC236}">
                <a16:creationId xmlns:a16="http://schemas.microsoft.com/office/drawing/2014/main" id="{0CC4E6C9-E583-0FFE-3FC0-4902B4BDBAF3}"/>
              </a:ext>
            </a:extLst>
          </p:cNvPr>
          <p:cNvSpPr/>
          <p:nvPr/>
        </p:nvSpPr>
        <p:spPr bwMode="auto">
          <a:xfrm>
            <a:off x="7202033" y="1307489"/>
            <a:ext cx="2591575" cy="2089607"/>
          </a:xfrm>
          <a:prstGeom prst="rect">
            <a:avLst/>
          </a:prstGeom>
          <a:solidFill>
            <a:sysClr val="window" lastClr="FFFFFF"/>
          </a:solidFill>
          <a:ln w="6350" cap="flat" cmpd="sng" algn="ctr">
            <a:solidFill>
              <a:sysClr val="windowText" lastClr="000000">
                <a:lumMod val="50000"/>
                <a:lumOff val="50000"/>
              </a:sysClr>
            </a:solidFill>
            <a:prstDash val="dash"/>
            <a:round/>
            <a:headEnd type="none" w="med" len="med"/>
            <a:tailEnd type="none" w="med" len="med"/>
          </a:ln>
          <a:effectLst/>
        </p:spPr>
        <p:txBody>
          <a:bodyPr lIns="36000" tIns="36000" rIns="36000" bIns="36000" rtlCol="0" anchor="t" anchorCtr="0"/>
          <a:lstStyle/>
          <a:p>
            <a:pPr marL="0" marR="0" lvl="0" indent="0" algn="ctr" defTabSz="806340" eaLnBrk="0" fontAlgn="base" latinLnBrk="0" hangingPunct="0">
              <a:lnSpc>
                <a:spcPct val="90000"/>
              </a:lnSpc>
              <a:spcBef>
                <a:spcPct val="20000"/>
              </a:spcBef>
              <a:spcAft>
                <a:spcPct val="0"/>
              </a:spcAft>
              <a:buClrTx/>
              <a:buSzTx/>
              <a:buFontTx/>
              <a:buNone/>
              <a:tabLst/>
              <a:defRPr/>
            </a:pPr>
            <a:endParaRPr kumimoji="0" lang="ja-JP" altLang="en-US" sz="1000" b="1"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endParaRPr>
          </a:p>
        </p:txBody>
      </p:sp>
      <p:sp>
        <p:nvSpPr>
          <p:cNvPr id="86" name="テキスト ボックス 85">
            <a:extLst>
              <a:ext uri="{FF2B5EF4-FFF2-40B4-BE49-F238E27FC236}">
                <a16:creationId xmlns:a16="http://schemas.microsoft.com/office/drawing/2014/main" id="{F55C7E4C-863C-034E-08C7-EE28762E6ACF}"/>
              </a:ext>
            </a:extLst>
          </p:cNvPr>
          <p:cNvSpPr txBox="1"/>
          <p:nvPr/>
        </p:nvSpPr>
        <p:spPr>
          <a:xfrm>
            <a:off x="7288426" y="1346533"/>
            <a:ext cx="1537579" cy="230832"/>
          </a:xfrm>
          <a:prstGeom prst="rect">
            <a:avLst/>
          </a:prstGeom>
          <a:noFill/>
          <a:ln>
            <a:no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pPr eaLnBrk="0" fontAlgn="base" hangingPunct="0">
              <a:lnSpc>
                <a:spcPct val="90000"/>
              </a:lnSpc>
              <a:spcBef>
                <a:spcPct val="50000"/>
              </a:spcBef>
              <a:spcAft>
                <a:spcPct val="0"/>
              </a:spcAft>
            </a:pPr>
            <a:r>
              <a:rPr kumimoji="0" lang="ja-JP" altLang="en-US" sz="1000" dirty="0">
                <a:solidFill>
                  <a:prstClr val="black"/>
                </a:solidFill>
                <a:ea typeface="ＭＳ Ｐゴシック" panose="020B0600070205080204" pitchFamily="50" charset="-128"/>
              </a:rPr>
              <a:t>＜凡例＞</a:t>
            </a:r>
            <a:endParaRPr kumimoji="0" lang="en-US" altLang="ja-JP" sz="1000" dirty="0">
              <a:solidFill>
                <a:prstClr val="black"/>
              </a:solidFill>
              <a:ea typeface="ＭＳ Ｐゴシック" panose="020B0600070205080204" pitchFamily="50" charset="-128"/>
            </a:endParaRPr>
          </a:p>
        </p:txBody>
      </p:sp>
      <p:cxnSp>
        <p:nvCxnSpPr>
          <p:cNvPr id="87" name="直線矢印コネクタ 86">
            <a:extLst>
              <a:ext uri="{FF2B5EF4-FFF2-40B4-BE49-F238E27FC236}">
                <a16:creationId xmlns:a16="http://schemas.microsoft.com/office/drawing/2014/main" id="{5936983B-6647-C45B-0AA0-B444940A469B}"/>
              </a:ext>
            </a:extLst>
          </p:cNvPr>
          <p:cNvCxnSpPr>
            <a:cxnSpLocks/>
          </p:cNvCxnSpPr>
          <p:nvPr/>
        </p:nvCxnSpPr>
        <p:spPr>
          <a:xfrm flipH="1">
            <a:off x="7439194" y="2145205"/>
            <a:ext cx="627895" cy="0"/>
          </a:xfrm>
          <a:prstGeom prst="straightConnector1">
            <a:avLst/>
          </a:prstGeom>
          <a:noFill/>
          <a:ln w="28575" cap="flat" cmpd="sng" algn="ctr">
            <a:solidFill>
              <a:sysClr val="window" lastClr="FFFFFF">
                <a:lumMod val="50000"/>
              </a:sysClr>
            </a:solidFill>
            <a:prstDash val="solid"/>
            <a:headEnd type="triangle"/>
            <a:tailEnd type="none"/>
          </a:ln>
          <a:effectLst/>
        </p:spPr>
      </p:cxnSp>
      <p:cxnSp>
        <p:nvCxnSpPr>
          <p:cNvPr id="88" name="直線矢印コネクタ 87">
            <a:extLst>
              <a:ext uri="{FF2B5EF4-FFF2-40B4-BE49-F238E27FC236}">
                <a16:creationId xmlns:a16="http://schemas.microsoft.com/office/drawing/2014/main" id="{CFA1CBF4-930B-FF38-2937-9C2DBFED7328}"/>
              </a:ext>
            </a:extLst>
          </p:cNvPr>
          <p:cNvCxnSpPr>
            <a:cxnSpLocks/>
          </p:cNvCxnSpPr>
          <p:nvPr/>
        </p:nvCxnSpPr>
        <p:spPr>
          <a:xfrm flipH="1">
            <a:off x="7439194" y="1589159"/>
            <a:ext cx="627895" cy="6578"/>
          </a:xfrm>
          <a:prstGeom prst="straightConnector1">
            <a:avLst/>
          </a:prstGeom>
          <a:noFill/>
          <a:ln w="28575" cap="flat" cmpd="sng" algn="ctr">
            <a:solidFill>
              <a:srgbClr val="ED7D31"/>
            </a:solidFill>
            <a:prstDash val="solid"/>
            <a:headEnd type="triangle"/>
            <a:tailEnd type="none"/>
          </a:ln>
          <a:effectLst/>
        </p:spPr>
      </p:cxnSp>
      <p:cxnSp>
        <p:nvCxnSpPr>
          <p:cNvPr id="89" name="直線矢印コネクタ 88">
            <a:extLst>
              <a:ext uri="{FF2B5EF4-FFF2-40B4-BE49-F238E27FC236}">
                <a16:creationId xmlns:a16="http://schemas.microsoft.com/office/drawing/2014/main" id="{C0E5F653-C7CB-02C1-6266-53DB70BA3C85}"/>
              </a:ext>
            </a:extLst>
          </p:cNvPr>
          <p:cNvCxnSpPr>
            <a:cxnSpLocks/>
          </p:cNvCxnSpPr>
          <p:nvPr/>
        </p:nvCxnSpPr>
        <p:spPr>
          <a:xfrm flipV="1">
            <a:off x="7439194" y="1848267"/>
            <a:ext cx="627895" cy="3788"/>
          </a:xfrm>
          <a:prstGeom prst="straightConnector1">
            <a:avLst/>
          </a:prstGeom>
          <a:noFill/>
          <a:ln w="28575" cap="flat" cmpd="sng" algn="ctr">
            <a:solidFill>
              <a:srgbClr val="5B9BD5"/>
            </a:solidFill>
            <a:prstDash val="solid"/>
            <a:headEnd type="none"/>
            <a:tailEnd type="triangle"/>
          </a:ln>
          <a:effectLst/>
        </p:spPr>
      </p:cxnSp>
      <p:sp>
        <p:nvSpPr>
          <p:cNvPr id="90" name="テキスト ボックス 89">
            <a:extLst>
              <a:ext uri="{FF2B5EF4-FFF2-40B4-BE49-F238E27FC236}">
                <a16:creationId xmlns:a16="http://schemas.microsoft.com/office/drawing/2014/main" id="{160A344D-5C74-4F6D-6412-C1A49ECC0879}"/>
              </a:ext>
            </a:extLst>
          </p:cNvPr>
          <p:cNvSpPr txBox="1"/>
          <p:nvPr/>
        </p:nvSpPr>
        <p:spPr>
          <a:xfrm>
            <a:off x="8260264" y="1484924"/>
            <a:ext cx="923323"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発行する</a:t>
            </a:r>
          </a:p>
        </p:txBody>
      </p:sp>
      <p:sp>
        <p:nvSpPr>
          <p:cNvPr id="91" name="テキスト ボックス 90">
            <a:extLst>
              <a:ext uri="{FF2B5EF4-FFF2-40B4-BE49-F238E27FC236}">
                <a16:creationId xmlns:a16="http://schemas.microsoft.com/office/drawing/2014/main" id="{97EEE297-D79D-7FD5-080A-90CBEFF89066}"/>
              </a:ext>
            </a:extLst>
          </p:cNvPr>
          <p:cNvSpPr txBox="1"/>
          <p:nvPr/>
        </p:nvSpPr>
        <p:spPr>
          <a:xfrm>
            <a:off x="8260264" y="1758664"/>
            <a:ext cx="901010" cy="263149"/>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検証する</a:t>
            </a:r>
          </a:p>
        </p:txBody>
      </p:sp>
      <p:sp>
        <p:nvSpPr>
          <p:cNvPr id="92" name="テキスト ボックス 91">
            <a:extLst>
              <a:ext uri="{FF2B5EF4-FFF2-40B4-BE49-F238E27FC236}">
                <a16:creationId xmlns:a16="http://schemas.microsoft.com/office/drawing/2014/main" id="{38716528-465E-2831-6552-F808B9CF25B2}"/>
              </a:ext>
            </a:extLst>
          </p:cNvPr>
          <p:cNvSpPr txBox="1"/>
          <p:nvPr/>
        </p:nvSpPr>
        <p:spPr>
          <a:xfrm>
            <a:off x="8260265" y="2032404"/>
            <a:ext cx="1600284" cy="779637"/>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指し示す</a:t>
            </a:r>
            <a:endParaRPr lang="en-US" altLang="ja-JP"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eaLnBrk="0" fontAlgn="base" hangingPunct="0">
              <a:lnSpc>
                <a:spcPct val="90000"/>
              </a:lnSpc>
              <a:spcBef>
                <a:spcPct val="50000"/>
              </a:spcBef>
              <a:spcAft>
                <a:spcPct val="0"/>
              </a:spcAft>
            </a:pPr>
            <a:r>
              <a:rPr lang="en-US" altLang="ja-JP"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※VC</a:t>
            </a:r>
            <a:r>
              <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Subject</a:t>
            </a:r>
            <a:r>
              <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が当該エンティティを指している</a:t>
            </a:r>
          </a:p>
        </p:txBody>
      </p:sp>
      <p:cxnSp>
        <p:nvCxnSpPr>
          <p:cNvPr id="93" name="直線矢印コネクタ 92">
            <a:extLst>
              <a:ext uri="{FF2B5EF4-FFF2-40B4-BE49-F238E27FC236}">
                <a16:creationId xmlns:a16="http://schemas.microsoft.com/office/drawing/2014/main" id="{1DEE5D61-6C72-0ECC-ABD5-4D873D576C6A}"/>
              </a:ext>
            </a:extLst>
          </p:cNvPr>
          <p:cNvCxnSpPr>
            <a:cxnSpLocks/>
          </p:cNvCxnSpPr>
          <p:nvPr/>
        </p:nvCxnSpPr>
        <p:spPr>
          <a:xfrm flipV="1">
            <a:off x="7391944" y="2915157"/>
            <a:ext cx="722394" cy="1"/>
          </a:xfrm>
          <a:prstGeom prst="straightConnector1">
            <a:avLst/>
          </a:prstGeom>
          <a:noFill/>
          <a:ln w="19050" cap="flat" cmpd="sng" algn="ctr">
            <a:solidFill>
              <a:sysClr val="window" lastClr="FFFFFF">
                <a:lumMod val="50000"/>
              </a:sysClr>
            </a:solidFill>
            <a:prstDash val="dash"/>
            <a:headEnd type="none"/>
            <a:tailEnd type="none"/>
          </a:ln>
          <a:effectLst/>
        </p:spPr>
      </p:cxnSp>
      <p:sp>
        <p:nvSpPr>
          <p:cNvPr id="94" name="テキスト ボックス 93">
            <a:extLst>
              <a:ext uri="{FF2B5EF4-FFF2-40B4-BE49-F238E27FC236}">
                <a16:creationId xmlns:a16="http://schemas.microsoft.com/office/drawing/2014/main" id="{B1333B78-CD36-E438-E985-2C130706D76F}"/>
              </a:ext>
            </a:extLst>
          </p:cNvPr>
          <p:cNvSpPr txBox="1"/>
          <p:nvPr/>
        </p:nvSpPr>
        <p:spPr>
          <a:xfrm>
            <a:off x="8249106" y="2791994"/>
            <a:ext cx="1537579" cy="634213"/>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紐づけ</a:t>
            </a:r>
            <a:r>
              <a:rPr lang="en-US" altLang="ja-JP"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(Binding</a:t>
            </a:r>
            <a:r>
              <a:rPr lang="ja-JP" altLang="en-US"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eaLnBrk="0" fontAlgn="base" hangingPunct="0">
              <a:lnSpc>
                <a:spcPct val="90000"/>
              </a:lnSpc>
              <a:spcBef>
                <a:spcPct val="50000"/>
              </a:spcBef>
              <a:spcAft>
                <a:spcPct val="0"/>
              </a:spcAft>
            </a:pPr>
            <a:r>
              <a:rPr lang="en-US" altLang="ja-JP"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トランザクション</a:t>
            </a:r>
            <a:r>
              <a:rPr lang="en-US" altLang="ja-JP"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による複数</a:t>
            </a:r>
            <a:r>
              <a:rPr lang="en-US" altLang="ja-JP"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VC</a:t>
            </a:r>
            <a:r>
              <a:rPr lang="ja-JP" altLang="en-US" sz="105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紐づけ</a:t>
            </a:r>
          </a:p>
        </p:txBody>
      </p:sp>
    </p:spTree>
    <p:extLst>
      <p:ext uri="{BB962C8B-B14F-4D97-AF65-F5344CB8AC3E}">
        <p14:creationId xmlns:p14="http://schemas.microsoft.com/office/powerpoint/2010/main" val="246875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１．背景・目的</a:t>
            </a:r>
            <a:br>
              <a:rPr lang="en-US" altLang="ja-JP" dirty="0"/>
            </a:br>
            <a:r>
              <a:rPr lang="en-US" altLang="ja-JP" sz="2200" dirty="0"/>
              <a:t>1.1</a:t>
            </a:r>
            <a:r>
              <a:rPr lang="ja-JP" altLang="en-US" sz="2200" dirty="0"/>
              <a:t>　背景・目的</a:t>
            </a:r>
            <a:br>
              <a:rPr lang="ja-JP" altLang="en-US" sz="2200" dirty="0"/>
            </a:br>
            <a:endParaRPr lang="en-US" altLang="ja-JP" dirty="0"/>
          </a:p>
        </p:txBody>
      </p:sp>
      <p:sp>
        <p:nvSpPr>
          <p:cNvPr id="3" name="正方形/長方形 2"/>
          <p:cNvSpPr/>
          <p:nvPr/>
        </p:nvSpPr>
        <p:spPr>
          <a:xfrm>
            <a:off x="331788" y="1080455"/>
            <a:ext cx="9242425" cy="5517195"/>
          </a:xfrm>
          <a:prstGeom prst="rect">
            <a:avLst/>
          </a:prstGeom>
          <a:no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8" name="正方形/長方形 7"/>
          <p:cNvSpPr/>
          <p:nvPr/>
        </p:nvSpPr>
        <p:spPr>
          <a:xfrm>
            <a:off x="481416" y="938657"/>
            <a:ext cx="1621703" cy="375511"/>
          </a:xfrm>
          <a:prstGeom prst="rect">
            <a:avLst/>
          </a:prstGeom>
          <a:solidFill>
            <a:srgbClr val="2B4069"/>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背景</a:t>
            </a:r>
            <a:endParaRPr kumimoji="1" lang="en-US" altLang="ja-JP" sz="1600" b="1" dirty="0">
              <a:solidFill>
                <a:schemeClr val="bg1"/>
              </a:solidFill>
            </a:endParaRPr>
          </a:p>
        </p:txBody>
      </p:sp>
      <p:sp>
        <p:nvSpPr>
          <p:cNvPr id="4" name="テキスト ボックス 3"/>
          <p:cNvSpPr txBox="1"/>
          <p:nvPr/>
        </p:nvSpPr>
        <p:spPr>
          <a:xfrm>
            <a:off x="481416" y="1463040"/>
            <a:ext cx="914400" cy="914400"/>
          </a:xfrm>
          <a:prstGeom prst="rect">
            <a:avLst/>
          </a:prstGeom>
          <a:noFill/>
        </p:spPr>
        <p:txBody>
          <a:bodyPr wrap="none" lIns="0" rIns="0" rtlCol="0">
            <a:noAutofit/>
          </a:bodyPr>
          <a:lstStyle/>
          <a:p>
            <a:pPr algn="l" defTabSz="288000"/>
            <a:endParaRPr kumimoji="1" lang="ja-JP" altLang="en-US" dirty="0">
              <a:latin typeface="+mn-ea"/>
            </a:endParaRPr>
          </a:p>
        </p:txBody>
      </p:sp>
      <p:sp>
        <p:nvSpPr>
          <p:cNvPr id="13" name="テキスト ボックス 12">
            <a:extLst>
              <a:ext uri="{FF2B5EF4-FFF2-40B4-BE49-F238E27FC236}">
                <a16:creationId xmlns:a16="http://schemas.microsoft.com/office/drawing/2014/main" id="{1F884F4C-BC4B-4376-A08B-5FCB27561F85}"/>
              </a:ext>
            </a:extLst>
          </p:cNvPr>
          <p:cNvSpPr txBox="1"/>
          <p:nvPr/>
        </p:nvSpPr>
        <p:spPr>
          <a:xfrm>
            <a:off x="481416" y="1400424"/>
            <a:ext cx="8943168" cy="3016210"/>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ja-JP" altLang="en-US" dirty="0"/>
              <a:t>（</a:t>
            </a:r>
            <a:r>
              <a:rPr lang="en-US" altLang="ja-JP" dirty="0"/>
              <a:t>1</a:t>
            </a:r>
            <a:r>
              <a:rPr lang="ja-JP" altLang="en-US" dirty="0"/>
              <a:t>）ユースケースのアウトライン</a:t>
            </a:r>
          </a:p>
          <a:p>
            <a:r>
              <a:rPr lang="ja-JP" altLang="en-US" dirty="0"/>
              <a:t>　本ユースケースは、法人税制と工業会証明書である。法人税制には法人税法で規定される課税内容のほか、経済活性化等を目的として課税の軽減措置等が講じられる租税特別措置法上の政策税制がある。本ユースケースでは、この政策税制のうち、中小企業等経営強化法に関連づけがなされている中小企業経営強化税制［</a:t>
            </a:r>
            <a:r>
              <a:rPr lang="en-US" altLang="ja-JP" dirty="0"/>
              <a:t>A</a:t>
            </a:r>
            <a:r>
              <a:rPr lang="ja-JP" altLang="en-US" dirty="0"/>
              <a:t>類型］（以下、本税制という。）の工業会証明書交付事業（以下、本事業という）を対象とする。本税制は、中小企業者が適用対象設備を取得し、これを事業の用に供することを目的として、当該設備を販売する製造事業者等の申請により工業会から取得した工業会証明書（以下、証明書という。）を添えて経営力向上計画を申請し、主務大臣の認定を受けると、本税制による特別償却・税額控除を適用できる</a:t>
            </a:r>
            <a:r>
              <a:rPr lang="en-US" altLang="ja-JP" dirty="0"/>
              <a:t>(</a:t>
            </a:r>
            <a:r>
              <a:rPr lang="ja-JP" altLang="en-US" dirty="0"/>
              <a:t>租税特別措置法第</a:t>
            </a:r>
            <a:r>
              <a:rPr lang="en-US" altLang="ja-JP" dirty="0"/>
              <a:t>42</a:t>
            </a:r>
            <a:r>
              <a:rPr lang="ja-JP" altLang="en-US" dirty="0"/>
              <a:t>条の</a:t>
            </a:r>
            <a:r>
              <a:rPr lang="en-US" altLang="ja-JP" dirty="0"/>
              <a:t>12</a:t>
            </a:r>
            <a:r>
              <a:rPr lang="ja-JP" altLang="en-US" dirty="0"/>
              <a:t>の</a:t>
            </a:r>
            <a:r>
              <a:rPr lang="en-US" altLang="ja-JP" dirty="0"/>
              <a:t>4</a:t>
            </a:r>
            <a:r>
              <a:rPr lang="ja-JP" altLang="en-US" dirty="0"/>
              <a:t>、</a:t>
            </a:r>
            <a:r>
              <a:rPr lang="en-US" altLang="ja-JP" dirty="0"/>
              <a:t>68</a:t>
            </a:r>
            <a:r>
              <a:rPr lang="ja-JP" altLang="en-US" dirty="0"/>
              <a:t>条の</a:t>
            </a:r>
            <a:r>
              <a:rPr lang="en-US" altLang="ja-JP" dirty="0"/>
              <a:t>15</a:t>
            </a:r>
            <a:r>
              <a:rPr lang="ja-JP" altLang="en-US" dirty="0"/>
              <a:t>の</a:t>
            </a:r>
            <a:r>
              <a:rPr lang="en-US" altLang="ja-JP" dirty="0"/>
              <a:t>5)</a:t>
            </a:r>
            <a:r>
              <a:rPr lang="ja-JP" altLang="en-US" dirty="0"/>
              <a:t>。</a:t>
            </a:r>
          </a:p>
          <a:p>
            <a:r>
              <a:rPr lang="ja-JP" altLang="en-US" dirty="0"/>
              <a:t>　証明書は約</a:t>
            </a:r>
            <a:r>
              <a:rPr lang="en-US" altLang="ja-JP" dirty="0"/>
              <a:t>150</a:t>
            </a:r>
            <a:r>
              <a:rPr lang="ja-JP" altLang="en-US" dirty="0"/>
              <a:t>の工業会が耐用年数表</a:t>
            </a:r>
            <a:r>
              <a:rPr lang="en-US" altLang="ja-JP" dirty="0"/>
              <a:t>(</a:t>
            </a:r>
            <a:r>
              <a:rPr lang="ja-JP" altLang="en-US" dirty="0"/>
              <a:t>財務省令別表</a:t>
            </a:r>
            <a:r>
              <a:rPr lang="en-US" altLang="ja-JP" dirty="0"/>
              <a:t>)</a:t>
            </a:r>
            <a:r>
              <a:rPr lang="ja-JP" altLang="en-US" dirty="0"/>
              <a:t>に基づいて対象設備別に交付を担当しているが、</a:t>
            </a:r>
            <a:r>
              <a:rPr lang="ja-JP" altLang="ja-JP" sz="1800" kern="0" dirty="0">
                <a:effectLst/>
                <a:ea typeface="Meiryo UI" panose="020B0604030504040204" pitchFamily="50" charset="-128"/>
                <a:cs typeface="Century" panose="02040604050505020304" pitchFamily="18" charset="0"/>
              </a:rPr>
              <a:t>その内の</a:t>
            </a:r>
            <a:r>
              <a:rPr lang="en-US" altLang="ja-JP" sz="1800" kern="0" dirty="0">
                <a:effectLst/>
                <a:ea typeface="Meiryo UI" panose="020B0604030504040204" pitchFamily="50" charset="-128"/>
                <a:cs typeface="Century" panose="02040604050505020304" pitchFamily="18" charset="0"/>
              </a:rPr>
              <a:t>1</a:t>
            </a:r>
            <a:r>
              <a:rPr lang="ja-JP" altLang="ja-JP" sz="1800" kern="0" dirty="0">
                <a:effectLst/>
                <a:ea typeface="Meiryo UI" panose="020B0604030504040204" pitchFamily="50" charset="-128"/>
                <a:cs typeface="Century" panose="02040604050505020304" pitchFamily="18" charset="0"/>
              </a:rPr>
              <a:t>団体として</a:t>
            </a:r>
            <a:r>
              <a:rPr lang="ja-JP" altLang="en-US" dirty="0"/>
              <a:t>一般社団法人情報サービス産業協会（以下、仕様書に基づき「代表団体」という。）は、対象設備のうち、全国の</a:t>
            </a:r>
            <a:r>
              <a:rPr lang="en-US" altLang="ja-JP" dirty="0"/>
              <a:t>IT</a:t>
            </a:r>
            <a:r>
              <a:rPr lang="ja-JP" altLang="en-US" dirty="0"/>
              <a:t>企業が申請者となるソフトウェアの証明書を交付している。</a:t>
            </a:r>
          </a:p>
        </p:txBody>
      </p:sp>
    </p:spTree>
    <p:extLst>
      <p:ext uri="{BB962C8B-B14F-4D97-AF65-F5344CB8AC3E}">
        <p14:creationId xmlns:p14="http://schemas.microsoft.com/office/powerpoint/2010/main" val="17350046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3.3	6</a:t>
            </a:r>
            <a:r>
              <a:rPr lang="ja-JP" altLang="en-US" sz="2000" dirty="0">
                <a:latin typeface="Meiryo UI" panose="020B0604030504040204" pitchFamily="34" charset="-128"/>
                <a:ea typeface="Meiryo UI" panose="020B0604030504040204" pitchFamily="34" charset="-128"/>
              </a:rPr>
              <a:t>構成要素との対応</a:t>
            </a:r>
            <a:endParaRPr lang="en-US" altLang="ja-JP" sz="2000" dirty="0">
              <a:latin typeface="Meiryo UI" panose="020B0604030504040204" pitchFamily="34" charset="-128"/>
              <a:ea typeface="Meiryo UI" panose="020B0604030504040204" pitchFamily="34" charset="-128"/>
            </a:endParaRPr>
          </a:p>
        </p:txBody>
      </p:sp>
      <p:sp>
        <p:nvSpPr>
          <p:cNvPr id="79" name="タイトル 2">
            <a:extLst>
              <a:ext uri="{FF2B5EF4-FFF2-40B4-BE49-F238E27FC236}">
                <a16:creationId xmlns:a16="http://schemas.microsoft.com/office/drawing/2014/main" id="{19D48518-6E97-4747-AD5D-3E2E9E73F460}"/>
              </a:ext>
            </a:extLst>
          </p:cNvPr>
          <p:cNvSpPr txBox="1">
            <a:spLocks/>
          </p:cNvSpPr>
          <p:nvPr/>
        </p:nvSpPr>
        <p:spPr>
          <a:xfrm>
            <a:off x="322408" y="1108020"/>
            <a:ext cx="9217280" cy="412538"/>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ja-JP" altLang="en-US" sz="1600" b="0" kern="0" dirty="0">
                <a:latin typeface="Meiryo UI" panose="020B0604030504040204" pitchFamily="50" charset="-128"/>
                <a:ea typeface="Meiryo UI" panose="020B0604030504040204" pitchFamily="50" charset="-128"/>
              </a:rPr>
              <a:t>●アイデンティティグラフ（将来：実ビジネスサービス想定時）</a:t>
            </a:r>
            <a:endParaRPr kumimoji="1" lang="ja-JP" altLang="en-US" sz="1600" b="0" kern="0" dirty="0">
              <a:latin typeface="Meiryo UI" panose="020B0604030504040204" pitchFamily="50" charset="-128"/>
              <a:ea typeface="Meiryo UI" panose="020B0604030504040204" pitchFamily="50" charset="-128"/>
            </a:endParaRPr>
          </a:p>
        </p:txBody>
      </p:sp>
      <p:sp>
        <p:nvSpPr>
          <p:cNvPr id="80" name="テキスト ボックス 79">
            <a:extLst>
              <a:ext uri="{FF2B5EF4-FFF2-40B4-BE49-F238E27FC236}">
                <a16:creationId xmlns:a16="http://schemas.microsoft.com/office/drawing/2014/main" id="{30A4BE3E-1E9F-45D0-B25B-D328B8A593CD}"/>
              </a:ext>
            </a:extLst>
          </p:cNvPr>
          <p:cNvSpPr txBox="1"/>
          <p:nvPr/>
        </p:nvSpPr>
        <p:spPr>
          <a:xfrm>
            <a:off x="331489" y="730590"/>
            <a:ext cx="9075747" cy="307777"/>
          </a:xfrm>
          <a:prstGeom prst="rect">
            <a:avLst/>
          </a:prstGeom>
          <a:noFill/>
        </p:spPr>
        <p:txBody>
          <a:bodyPr wrap="square">
            <a:spAutoFit/>
          </a:bodyPr>
          <a:lstStyle/>
          <a:p>
            <a:pPr indent="133350" algn="just"/>
            <a:r>
              <a:rPr lang="ja-JP" altLang="en-US" sz="1400" dirty="0">
                <a:solidFill>
                  <a:srgbClr val="000000"/>
                </a:solidFill>
                <a:effectLst/>
                <a:latin typeface="+mj-ea"/>
                <a:ea typeface="+mj-ea"/>
                <a:cs typeface="Century" panose="02040604050505020304" pitchFamily="18" charset="0"/>
              </a:rPr>
              <a:t>記載２として、アイデンティティと「文書」の関係性の表現を意識しない、アイデンティティ間の関係性に焦点をおくと以下となる</a:t>
            </a:r>
            <a:r>
              <a:rPr lang="ja-JP" altLang="ja-JP" sz="1400" dirty="0">
                <a:solidFill>
                  <a:srgbClr val="000000"/>
                </a:solidFill>
                <a:effectLst/>
                <a:latin typeface="+mj-ea"/>
                <a:ea typeface="+mj-ea"/>
                <a:cs typeface="Century" panose="02040604050505020304" pitchFamily="18" charset="0"/>
              </a:rPr>
              <a:t>。</a:t>
            </a:r>
            <a:endParaRPr lang="ja-JP" altLang="ja-JP" sz="1400" dirty="0">
              <a:effectLst/>
              <a:latin typeface="+mj-ea"/>
              <a:ea typeface="+mj-ea"/>
              <a:cs typeface="Century" panose="02040604050505020304" pitchFamily="18" charset="0"/>
            </a:endParaRPr>
          </a:p>
        </p:txBody>
      </p:sp>
      <p:grpSp>
        <p:nvGrpSpPr>
          <p:cNvPr id="49" name="グループ化 48">
            <a:extLst>
              <a:ext uri="{FF2B5EF4-FFF2-40B4-BE49-F238E27FC236}">
                <a16:creationId xmlns:a16="http://schemas.microsoft.com/office/drawing/2014/main" id="{E755322F-BF50-4D4C-EB9D-B6247E447D71}"/>
              </a:ext>
            </a:extLst>
          </p:cNvPr>
          <p:cNvGrpSpPr/>
          <p:nvPr/>
        </p:nvGrpSpPr>
        <p:grpSpPr>
          <a:xfrm>
            <a:off x="189956" y="1641700"/>
            <a:ext cx="9538243" cy="4974999"/>
            <a:chOff x="117947" y="1340710"/>
            <a:chExt cx="9719708" cy="5361927"/>
          </a:xfrm>
        </p:grpSpPr>
        <p:sp>
          <p:nvSpPr>
            <p:cNvPr id="3" name="テキスト ボックス 2">
              <a:extLst>
                <a:ext uri="{FF2B5EF4-FFF2-40B4-BE49-F238E27FC236}">
                  <a16:creationId xmlns:a16="http://schemas.microsoft.com/office/drawing/2014/main" id="{A53FA1FE-8DE7-EE8D-64B5-045F8CBDA144}"/>
                </a:ext>
              </a:extLst>
            </p:cNvPr>
            <p:cNvSpPr txBox="1"/>
            <p:nvPr/>
          </p:nvSpPr>
          <p:spPr>
            <a:xfrm>
              <a:off x="1538596" y="5814828"/>
              <a:ext cx="1639521" cy="286232"/>
            </a:xfrm>
            <a:prstGeom prst="rect">
              <a:avLst/>
            </a:prstGeom>
            <a:noFill/>
            <a:ln>
              <a:solidFill>
                <a:schemeClr val="tx1"/>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r>
                <a:rPr lang="ja-JP" altLang="en-US" sz="1400" dirty="0"/>
                <a:t>設備メーカー等</a:t>
              </a:r>
              <a:endParaRPr lang="en-US" altLang="ja-JP" sz="1400" dirty="0"/>
            </a:p>
          </p:txBody>
        </p:sp>
        <p:sp>
          <p:nvSpPr>
            <p:cNvPr id="4" name="テキスト ボックス 3">
              <a:extLst>
                <a:ext uri="{FF2B5EF4-FFF2-40B4-BE49-F238E27FC236}">
                  <a16:creationId xmlns:a16="http://schemas.microsoft.com/office/drawing/2014/main" id="{DD421797-F4A2-1DD7-EEDA-8ED21755BFA9}"/>
                </a:ext>
              </a:extLst>
            </p:cNvPr>
            <p:cNvSpPr txBox="1"/>
            <p:nvPr/>
          </p:nvSpPr>
          <p:spPr>
            <a:xfrm>
              <a:off x="4529451" y="6078232"/>
              <a:ext cx="1639521" cy="286232"/>
            </a:xfrm>
            <a:prstGeom prst="rect">
              <a:avLst/>
            </a:prstGeom>
            <a:noFill/>
            <a:ln>
              <a:solidFill>
                <a:schemeClr val="tx1"/>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r>
                <a:rPr lang="ja-JP" altLang="en-US" sz="1400" dirty="0"/>
                <a:t>工業会等</a:t>
              </a:r>
              <a:endParaRPr lang="en-US" altLang="ja-JP" sz="1400" dirty="0"/>
            </a:p>
          </p:txBody>
        </p:sp>
        <p:sp>
          <p:nvSpPr>
            <p:cNvPr id="5" name="テキスト ボックス 4">
              <a:extLst>
                <a:ext uri="{FF2B5EF4-FFF2-40B4-BE49-F238E27FC236}">
                  <a16:creationId xmlns:a16="http://schemas.microsoft.com/office/drawing/2014/main" id="{E95D8B6F-8D31-5564-4061-38CA2B300BC7}"/>
                </a:ext>
              </a:extLst>
            </p:cNvPr>
            <p:cNvSpPr txBox="1"/>
            <p:nvPr/>
          </p:nvSpPr>
          <p:spPr>
            <a:xfrm>
              <a:off x="3580130" y="3277935"/>
              <a:ext cx="2152094" cy="286232"/>
            </a:xfrm>
            <a:prstGeom prst="rect">
              <a:avLst/>
            </a:prstGeom>
            <a:noFill/>
            <a:ln>
              <a:solidFill>
                <a:schemeClr val="tx1"/>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r>
                <a:rPr lang="ja-JP" altLang="en-US" sz="1400" dirty="0"/>
                <a:t>中小事業者等（法人格）</a:t>
              </a:r>
              <a:endParaRPr lang="en-US" altLang="ja-JP" sz="1400" dirty="0"/>
            </a:p>
          </p:txBody>
        </p:sp>
        <p:sp>
          <p:nvSpPr>
            <p:cNvPr id="6" name="テキスト ボックス 5">
              <a:extLst>
                <a:ext uri="{FF2B5EF4-FFF2-40B4-BE49-F238E27FC236}">
                  <a16:creationId xmlns:a16="http://schemas.microsoft.com/office/drawing/2014/main" id="{D5CC559E-6099-D376-2419-7B2C5E5B8795}"/>
                </a:ext>
              </a:extLst>
            </p:cNvPr>
            <p:cNvSpPr txBox="1"/>
            <p:nvPr/>
          </p:nvSpPr>
          <p:spPr>
            <a:xfrm>
              <a:off x="4066496" y="1637046"/>
              <a:ext cx="1639521" cy="480131"/>
            </a:xfrm>
            <a:prstGeom prst="rect">
              <a:avLst/>
            </a:prstGeom>
            <a:noFill/>
            <a:ln>
              <a:solidFill>
                <a:schemeClr val="tx1"/>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r>
                <a:rPr lang="ja-JP" altLang="en-US" sz="1400" dirty="0"/>
                <a:t>中小事業者等に関係する自然人</a:t>
              </a:r>
              <a:endParaRPr lang="en-US" altLang="ja-JP" sz="1400" dirty="0"/>
            </a:p>
          </p:txBody>
        </p:sp>
        <p:sp>
          <p:nvSpPr>
            <p:cNvPr id="8" name="テキスト ボックス 7">
              <a:extLst>
                <a:ext uri="{FF2B5EF4-FFF2-40B4-BE49-F238E27FC236}">
                  <a16:creationId xmlns:a16="http://schemas.microsoft.com/office/drawing/2014/main" id="{5BE3070C-D10F-C285-2D8F-CC4E6A502AA3}"/>
                </a:ext>
              </a:extLst>
            </p:cNvPr>
            <p:cNvSpPr txBox="1"/>
            <p:nvPr/>
          </p:nvSpPr>
          <p:spPr>
            <a:xfrm>
              <a:off x="8198134" y="3662473"/>
              <a:ext cx="1639521" cy="480131"/>
            </a:xfrm>
            <a:prstGeom prst="rect">
              <a:avLst/>
            </a:prstGeom>
            <a:noFill/>
            <a:ln>
              <a:solidFill>
                <a:schemeClr val="tx1"/>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r>
                <a:rPr lang="ja-JP" altLang="en-US" sz="1400" dirty="0"/>
                <a:t>当該事業者の業種所管の担当省庁</a:t>
              </a:r>
              <a:endParaRPr lang="en-US" altLang="ja-JP" sz="1400" dirty="0"/>
            </a:p>
          </p:txBody>
        </p:sp>
        <p:sp>
          <p:nvSpPr>
            <p:cNvPr id="9" name="テキスト ボックス 8">
              <a:extLst>
                <a:ext uri="{FF2B5EF4-FFF2-40B4-BE49-F238E27FC236}">
                  <a16:creationId xmlns:a16="http://schemas.microsoft.com/office/drawing/2014/main" id="{93A2C734-44EE-201A-04AE-8BF045A079EE}"/>
                </a:ext>
              </a:extLst>
            </p:cNvPr>
            <p:cNvSpPr txBox="1"/>
            <p:nvPr/>
          </p:nvSpPr>
          <p:spPr>
            <a:xfrm>
              <a:off x="8341590" y="5519756"/>
              <a:ext cx="1485910" cy="286232"/>
            </a:xfrm>
            <a:prstGeom prst="rect">
              <a:avLst/>
            </a:prstGeom>
            <a:noFill/>
            <a:ln>
              <a:solidFill>
                <a:schemeClr val="tx1"/>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r>
                <a:rPr lang="ja-JP" altLang="en-US" sz="1400" dirty="0"/>
                <a:t>所管の税務署</a:t>
              </a:r>
              <a:endParaRPr lang="en-US" altLang="ja-JP" sz="1400" dirty="0"/>
            </a:p>
          </p:txBody>
        </p:sp>
        <p:sp>
          <p:nvSpPr>
            <p:cNvPr id="10" name="四角形: 角を丸くする 9">
              <a:extLst>
                <a:ext uri="{FF2B5EF4-FFF2-40B4-BE49-F238E27FC236}">
                  <a16:creationId xmlns:a16="http://schemas.microsoft.com/office/drawing/2014/main" id="{6338F7B6-1A83-FFA5-F0CD-EA8D3273A33C}"/>
                </a:ext>
              </a:extLst>
            </p:cNvPr>
            <p:cNvSpPr/>
            <p:nvPr/>
          </p:nvSpPr>
          <p:spPr>
            <a:xfrm>
              <a:off x="1538596" y="6162778"/>
              <a:ext cx="995869" cy="286231"/>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pPr>
              <a:r>
                <a:rPr kumimoji="1" lang="en-US" altLang="ja-JP" sz="1400" kern="0" dirty="0">
                  <a:solidFill>
                    <a:prstClr val="black"/>
                  </a:solidFill>
                  <a:latin typeface="游ゴシック" panose="020F0502020204030204"/>
                  <a:ea typeface="游ゴシック" panose="020B0400000000000000" pitchFamily="50" charset="-128"/>
                </a:rPr>
                <a:t>Issuer</a:t>
              </a:r>
              <a:endParaRPr kumimoji="1" lang="ja-JP" altLang="en-US" sz="1400" kern="0" dirty="0">
                <a:solidFill>
                  <a:prstClr val="black"/>
                </a:solidFill>
                <a:latin typeface="游ゴシック" panose="020F0502020204030204"/>
                <a:ea typeface="游ゴシック" panose="020B0400000000000000" pitchFamily="50" charset="-128"/>
              </a:endParaRPr>
            </a:p>
          </p:txBody>
        </p:sp>
        <p:sp>
          <p:nvSpPr>
            <p:cNvPr id="11" name="四角形: 角を丸くする 10">
              <a:extLst>
                <a:ext uri="{FF2B5EF4-FFF2-40B4-BE49-F238E27FC236}">
                  <a16:creationId xmlns:a16="http://schemas.microsoft.com/office/drawing/2014/main" id="{A12EF0D1-1C09-FC61-4051-799570199BAB}"/>
                </a:ext>
              </a:extLst>
            </p:cNvPr>
            <p:cNvSpPr/>
            <p:nvPr/>
          </p:nvSpPr>
          <p:spPr>
            <a:xfrm>
              <a:off x="4211382" y="1340710"/>
              <a:ext cx="984345" cy="242558"/>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Holder</a:t>
              </a:r>
              <a:endParaRPr kumimoji="1" lang="ja-JP" altLang="en-US" sz="11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48EE8CA-3623-CD4F-5CBF-C392EE1BDBEC}"/>
                </a:ext>
              </a:extLst>
            </p:cNvPr>
            <p:cNvSpPr/>
            <p:nvPr/>
          </p:nvSpPr>
          <p:spPr>
            <a:xfrm>
              <a:off x="1925420" y="1489944"/>
              <a:ext cx="997645" cy="263149"/>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pPr>
              <a:r>
                <a:rPr kumimoji="1" lang="en-US" altLang="ja-JP" sz="1400" kern="0" dirty="0">
                  <a:solidFill>
                    <a:prstClr val="black"/>
                  </a:solidFill>
                  <a:latin typeface="游ゴシック" panose="020F0502020204030204"/>
                  <a:ea typeface="游ゴシック" panose="020B0400000000000000" pitchFamily="50" charset="-128"/>
                </a:rPr>
                <a:t>Verifier</a:t>
              </a:r>
              <a:endParaRPr kumimoji="1" lang="ja-JP" altLang="en-US" sz="1400" kern="0" dirty="0">
                <a:solidFill>
                  <a:prstClr val="black"/>
                </a:solidFill>
                <a:latin typeface="游ゴシック" panose="020F0502020204030204"/>
                <a:ea typeface="游ゴシック" panose="020B0400000000000000" pitchFamily="50" charset="-128"/>
              </a:endParaRPr>
            </a:p>
          </p:txBody>
        </p:sp>
        <p:sp>
          <p:nvSpPr>
            <p:cNvPr id="13" name="テキスト ボックス 12">
              <a:extLst>
                <a:ext uri="{FF2B5EF4-FFF2-40B4-BE49-F238E27FC236}">
                  <a16:creationId xmlns:a16="http://schemas.microsoft.com/office/drawing/2014/main" id="{19DA9AF9-7278-F978-97EF-B67EAEB607D0}"/>
                </a:ext>
              </a:extLst>
            </p:cNvPr>
            <p:cNvSpPr txBox="1"/>
            <p:nvPr/>
          </p:nvSpPr>
          <p:spPr>
            <a:xfrm>
              <a:off x="1918441" y="1868132"/>
              <a:ext cx="1661689" cy="528606"/>
            </a:xfrm>
            <a:prstGeom prst="rect">
              <a:avLst/>
            </a:prstGeom>
            <a:noFill/>
            <a:ln>
              <a:solidFill>
                <a:schemeClr val="tx1"/>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r>
                <a:rPr lang="en-US" altLang="ja-JP" sz="1050" dirty="0"/>
                <a:t>ID</a:t>
              </a:r>
              <a:r>
                <a:rPr lang="ja-JP" altLang="en-US" sz="1050" dirty="0"/>
                <a:t>管理システム（内部）等と連携した</a:t>
              </a:r>
              <a:r>
                <a:rPr lang="en-US" altLang="ja-JP" sz="1050" dirty="0"/>
                <a:t>Verifier</a:t>
              </a:r>
              <a:r>
                <a:rPr lang="ja-JP" altLang="en-US" sz="1050" dirty="0"/>
                <a:t>アプリケーション機能</a:t>
              </a:r>
              <a:endParaRPr lang="en-US" altLang="ja-JP" sz="1050" dirty="0"/>
            </a:p>
          </p:txBody>
        </p:sp>
        <p:sp>
          <p:nvSpPr>
            <p:cNvPr id="14" name="四角形: 角を丸くする 13">
              <a:extLst>
                <a:ext uri="{FF2B5EF4-FFF2-40B4-BE49-F238E27FC236}">
                  <a16:creationId xmlns:a16="http://schemas.microsoft.com/office/drawing/2014/main" id="{799CC4D3-9B98-33C1-6E45-7338217D66AB}"/>
                </a:ext>
              </a:extLst>
            </p:cNvPr>
            <p:cNvSpPr/>
            <p:nvPr/>
          </p:nvSpPr>
          <p:spPr>
            <a:xfrm>
              <a:off x="4238814" y="2894084"/>
              <a:ext cx="984345" cy="295516"/>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Holder</a:t>
              </a:r>
              <a:endParaRPr kumimoji="1" lang="ja-JP" altLang="en-US" sz="11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70762DC1-5729-CC58-0E81-95C236C8C61C}"/>
                </a:ext>
              </a:extLst>
            </p:cNvPr>
            <p:cNvSpPr/>
            <p:nvPr/>
          </p:nvSpPr>
          <p:spPr>
            <a:xfrm>
              <a:off x="5601799" y="6438326"/>
              <a:ext cx="995869" cy="263148"/>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pPr>
              <a:r>
                <a:rPr kumimoji="1" lang="en-US" altLang="ja-JP" sz="1400" kern="0" dirty="0">
                  <a:solidFill>
                    <a:prstClr val="black"/>
                  </a:solidFill>
                  <a:latin typeface="游ゴシック" panose="020F0502020204030204"/>
                  <a:ea typeface="游ゴシック" panose="020B0400000000000000" pitchFamily="50" charset="-128"/>
                </a:rPr>
                <a:t>Issuer</a:t>
              </a:r>
              <a:endParaRPr kumimoji="1" lang="ja-JP" altLang="en-US" sz="1400" kern="0" dirty="0">
                <a:solidFill>
                  <a:prstClr val="black"/>
                </a:solidFill>
                <a:latin typeface="游ゴシック" panose="020F0502020204030204"/>
                <a:ea typeface="游ゴシック" panose="020B0400000000000000" pitchFamily="50" charset="-128"/>
              </a:endParaRPr>
            </a:p>
          </p:txBody>
        </p:sp>
        <p:sp>
          <p:nvSpPr>
            <p:cNvPr id="16" name="四角形: 角を丸くする 15">
              <a:extLst>
                <a:ext uri="{FF2B5EF4-FFF2-40B4-BE49-F238E27FC236}">
                  <a16:creationId xmlns:a16="http://schemas.microsoft.com/office/drawing/2014/main" id="{3F7855F7-A40E-E81F-E367-4C751C44BD31}"/>
                </a:ext>
              </a:extLst>
            </p:cNvPr>
            <p:cNvSpPr/>
            <p:nvPr/>
          </p:nvSpPr>
          <p:spPr>
            <a:xfrm>
              <a:off x="4497940" y="6439488"/>
              <a:ext cx="997645" cy="263149"/>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pPr>
              <a:r>
                <a:rPr kumimoji="1" lang="en-US" altLang="ja-JP" sz="1400" kern="0" dirty="0">
                  <a:solidFill>
                    <a:prstClr val="black"/>
                  </a:solidFill>
                  <a:latin typeface="游ゴシック" panose="020F0502020204030204"/>
                  <a:ea typeface="游ゴシック" panose="020B0400000000000000" pitchFamily="50" charset="-128"/>
                </a:rPr>
                <a:t>Verifier</a:t>
              </a:r>
              <a:endParaRPr kumimoji="1" lang="ja-JP" altLang="en-US" sz="1400" kern="0" dirty="0">
                <a:solidFill>
                  <a:prstClr val="black"/>
                </a:solidFill>
                <a:latin typeface="游ゴシック" panose="020F0502020204030204"/>
                <a:ea typeface="游ゴシック" panose="020B0400000000000000" pitchFamily="50" charset="-128"/>
              </a:endParaRPr>
            </a:p>
          </p:txBody>
        </p:sp>
        <p:sp>
          <p:nvSpPr>
            <p:cNvPr id="17" name="四角形: 角を丸くする 16">
              <a:extLst>
                <a:ext uri="{FF2B5EF4-FFF2-40B4-BE49-F238E27FC236}">
                  <a16:creationId xmlns:a16="http://schemas.microsoft.com/office/drawing/2014/main" id="{A234D574-39A0-6489-808A-F91F567F8DC6}"/>
                </a:ext>
              </a:extLst>
            </p:cNvPr>
            <p:cNvSpPr/>
            <p:nvPr/>
          </p:nvSpPr>
          <p:spPr>
            <a:xfrm>
              <a:off x="8307360" y="4541640"/>
              <a:ext cx="995869" cy="263149"/>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pPr>
              <a:r>
                <a:rPr kumimoji="1" lang="en-US" altLang="ja-JP" sz="1400" kern="0" dirty="0">
                  <a:solidFill>
                    <a:prstClr val="black"/>
                  </a:solidFill>
                  <a:latin typeface="游ゴシック" panose="020F0502020204030204"/>
                  <a:ea typeface="游ゴシック" panose="020B0400000000000000" pitchFamily="50" charset="-128"/>
                </a:rPr>
                <a:t>Issuer</a:t>
              </a:r>
              <a:endParaRPr kumimoji="1" lang="ja-JP" altLang="en-US" sz="1400" kern="0" dirty="0">
                <a:solidFill>
                  <a:prstClr val="black"/>
                </a:solidFill>
                <a:latin typeface="游ゴシック" panose="020F0502020204030204"/>
                <a:ea typeface="游ゴシック" panose="020B0400000000000000" pitchFamily="50" charset="-128"/>
              </a:endParaRPr>
            </a:p>
          </p:txBody>
        </p:sp>
        <p:sp>
          <p:nvSpPr>
            <p:cNvPr id="18" name="四角形: 角を丸くする 17">
              <a:extLst>
                <a:ext uri="{FF2B5EF4-FFF2-40B4-BE49-F238E27FC236}">
                  <a16:creationId xmlns:a16="http://schemas.microsoft.com/office/drawing/2014/main" id="{CA843E7C-3A54-7A26-323D-431263A49EAF}"/>
                </a:ext>
              </a:extLst>
            </p:cNvPr>
            <p:cNvSpPr/>
            <p:nvPr/>
          </p:nvSpPr>
          <p:spPr>
            <a:xfrm>
              <a:off x="8348170" y="4202386"/>
              <a:ext cx="997645" cy="263149"/>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pPr>
              <a:r>
                <a:rPr kumimoji="1" lang="en-US" altLang="ja-JP" sz="1400" kern="0" dirty="0">
                  <a:solidFill>
                    <a:prstClr val="black"/>
                  </a:solidFill>
                  <a:latin typeface="游ゴシック" panose="020F0502020204030204"/>
                  <a:ea typeface="游ゴシック" panose="020B0400000000000000" pitchFamily="50" charset="-128"/>
                </a:rPr>
                <a:t>Verifier</a:t>
              </a:r>
              <a:endParaRPr kumimoji="1" lang="ja-JP" altLang="en-US" sz="1400" kern="0" dirty="0">
                <a:solidFill>
                  <a:prstClr val="black"/>
                </a:solidFill>
                <a:latin typeface="游ゴシック" panose="020F0502020204030204"/>
                <a:ea typeface="游ゴシック" panose="020B0400000000000000" pitchFamily="50" charset="-128"/>
              </a:endParaRPr>
            </a:p>
          </p:txBody>
        </p:sp>
        <p:sp>
          <p:nvSpPr>
            <p:cNvPr id="19" name="四角形: 角を丸くする 18">
              <a:extLst>
                <a:ext uri="{FF2B5EF4-FFF2-40B4-BE49-F238E27FC236}">
                  <a16:creationId xmlns:a16="http://schemas.microsoft.com/office/drawing/2014/main" id="{74FAD0E6-AE0B-280C-6E2E-D8EA69C562FE}"/>
                </a:ext>
              </a:extLst>
            </p:cNvPr>
            <p:cNvSpPr/>
            <p:nvPr/>
          </p:nvSpPr>
          <p:spPr>
            <a:xfrm>
              <a:off x="8341590" y="5907719"/>
              <a:ext cx="997645" cy="263149"/>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pPr>
              <a:r>
                <a:rPr kumimoji="1" lang="en-US" altLang="ja-JP" sz="1400" kern="0" dirty="0">
                  <a:solidFill>
                    <a:prstClr val="black"/>
                  </a:solidFill>
                  <a:latin typeface="游ゴシック" panose="020F0502020204030204"/>
                  <a:ea typeface="游ゴシック" panose="020B0400000000000000" pitchFamily="50" charset="-128"/>
                </a:rPr>
                <a:t>Verifier</a:t>
              </a:r>
              <a:endParaRPr kumimoji="1" lang="ja-JP" altLang="en-US" sz="1400" kern="0" dirty="0">
                <a:solidFill>
                  <a:prstClr val="black"/>
                </a:solidFill>
                <a:latin typeface="游ゴシック" panose="020F0502020204030204"/>
                <a:ea typeface="游ゴシック" panose="020B0400000000000000" pitchFamily="50" charset="-128"/>
              </a:endParaRPr>
            </a:p>
          </p:txBody>
        </p:sp>
        <p:sp>
          <p:nvSpPr>
            <p:cNvPr id="20" name="四角形: 角を丸くする 19">
              <a:extLst>
                <a:ext uri="{FF2B5EF4-FFF2-40B4-BE49-F238E27FC236}">
                  <a16:creationId xmlns:a16="http://schemas.microsoft.com/office/drawing/2014/main" id="{A8564C0A-338F-A7B8-EDB8-5FE7F27A4959}"/>
                </a:ext>
              </a:extLst>
            </p:cNvPr>
            <p:cNvSpPr/>
            <p:nvPr/>
          </p:nvSpPr>
          <p:spPr>
            <a:xfrm>
              <a:off x="1338840" y="2881322"/>
              <a:ext cx="997645" cy="263149"/>
            </a:xfrm>
            <a:prstGeom prst="round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pPr>
              <a:r>
                <a:rPr kumimoji="1" lang="en-US" altLang="ja-JP" sz="1400" kern="0" dirty="0">
                  <a:solidFill>
                    <a:prstClr val="black"/>
                  </a:solidFill>
                  <a:latin typeface="游ゴシック" panose="020F0502020204030204"/>
                  <a:ea typeface="游ゴシック" panose="020B0400000000000000" pitchFamily="50" charset="-128"/>
                </a:rPr>
                <a:t>Issuer</a:t>
              </a:r>
              <a:endParaRPr kumimoji="1" lang="ja-JP" altLang="en-US" sz="1400" kern="0" dirty="0">
                <a:solidFill>
                  <a:prstClr val="black"/>
                </a:solidFill>
                <a:latin typeface="游ゴシック" panose="020F0502020204030204"/>
                <a:ea typeface="游ゴシック" panose="020B0400000000000000" pitchFamily="50" charset="-128"/>
              </a:endParaRPr>
            </a:p>
          </p:txBody>
        </p:sp>
        <p:sp>
          <p:nvSpPr>
            <p:cNvPr id="21" name="テキスト ボックス 20">
              <a:extLst>
                <a:ext uri="{FF2B5EF4-FFF2-40B4-BE49-F238E27FC236}">
                  <a16:creationId xmlns:a16="http://schemas.microsoft.com/office/drawing/2014/main" id="{B3D67445-ED3F-6122-D701-9783826BE5DA}"/>
                </a:ext>
              </a:extLst>
            </p:cNvPr>
            <p:cNvSpPr txBox="1"/>
            <p:nvPr/>
          </p:nvSpPr>
          <p:spPr>
            <a:xfrm>
              <a:off x="130726" y="3493186"/>
              <a:ext cx="1661689" cy="528606"/>
            </a:xfrm>
            <a:prstGeom prst="rect">
              <a:avLst/>
            </a:prstGeom>
            <a:noFill/>
            <a:ln>
              <a:solidFill>
                <a:schemeClr val="tx1"/>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r>
                <a:rPr lang="en-US" altLang="ja-JP" sz="1050" dirty="0"/>
                <a:t>ID</a:t>
              </a:r>
              <a:r>
                <a:rPr lang="ja-JP" altLang="en-US" sz="1050" dirty="0"/>
                <a:t>管理システム（外部）等と連携した</a:t>
              </a:r>
              <a:r>
                <a:rPr lang="en-US" altLang="ja-JP" sz="1050" dirty="0"/>
                <a:t>Issuer</a:t>
              </a:r>
              <a:r>
                <a:rPr lang="ja-JP" altLang="en-US" sz="1050" dirty="0"/>
                <a:t>アプリケーション機能</a:t>
              </a:r>
              <a:endParaRPr lang="en-US" altLang="ja-JP" sz="1050" dirty="0"/>
            </a:p>
          </p:txBody>
        </p:sp>
        <p:sp>
          <p:nvSpPr>
            <p:cNvPr id="22" name="テキスト ボックス 21">
              <a:extLst>
                <a:ext uri="{FF2B5EF4-FFF2-40B4-BE49-F238E27FC236}">
                  <a16:creationId xmlns:a16="http://schemas.microsoft.com/office/drawing/2014/main" id="{248CB258-439A-E6E4-02C3-2B463AFB39A8}"/>
                </a:ext>
              </a:extLst>
            </p:cNvPr>
            <p:cNvSpPr txBox="1"/>
            <p:nvPr/>
          </p:nvSpPr>
          <p:spPr>
            <a:xfrm>
              <a:off x="117947" y="2331028"/>
              <a:ext cx="1661689" cy="383182"/>
            </a:xfrm>
            <a:prstGeom prst="rect">
              <a:avLst/>
            </a:prstGeom>
            <a:noFill/>
            <a:ln>
              <a:solidFill>
                <a:schemeClr val="tx1"/>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r>
                <a:rPr lang="en-US" altLang="ja-JP" sz="1050" dirty="0"/>
                <a:t>ID</a:t>
              </a:r>
              <a:r>
                <a:rPr lang="ja-JP" altLang="en-US" sz="1050" dirty="0"/>
                <a:t>管理システム（外部）等（例：</a:t>
              </a:r>
              <a:r>
                <a:rPr lang="en-US" altLang="ja-JP" sz="1050" dirty="0"/>
                <a:t>G</a:t>
              </a:r>
              <a:r>
                <a:rPr lang="ja-JP" altLang="en-US" sz="1050" dirty="0"/>
                <a:t>ビズ</a:t>
              </a:r>
              <a:r>
                <a:rPr lang="en-US" altLang="ja-JP" sz="1050" dirty="0"/>
                <a:t>ID</a:t>
              </a:r>
              <a:r>
                <a:rPr lang="ja-JP" altLang="en-US" sz="1050" dirty="0"/>
                <a:t>認証）</a:t>
              </a:r>
              <a:endParaRPr lang="en-US" altLang="ja-JP" sz="1050" dirty="0"/>
            </a:p>
          </p:txBody>
        </p:sp>
        <p:sp>
          <p:nvSpPr>
            <p:cNvPr id="23" name="テキスト ボックス 22">
              <a:extLst>
                <a:ext uri="{FF2B5EF4-FFF2-40B4-BE49-F238E27FC236}">
                  <a16:creationId xmlns:a16="http://schemas.microsoft.com/office/drawing/2014/main" id="{AD6DB1B3-753A-CDCF-A6BF-29AB109F33CE}"/>
                </a:ext>
              </a:extLst>
            </p:cNvPr>
            <p:cNvSpPr txBox="1"/>
            <p:nvPr/>
          </p:nvSpPr>
          <p:spPr>
            <a:xfrm>
              <a:off x="542888" y="2879383"/>
              <a:ext cx="901010" cy="263149"/>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連携</a:t>
              </a:r>
            </a:p>
          </p:txBody>
        </p:sp>
        <p:cxnSp>
          <p:nvCxnSpPr>
            <p:cNvPr id="24" name="直線矢印コネクタ 23">
              <a:extLst>
                <a:ext uri="{FF2B5EF4-FFF2-40B4-BE49-F238E27FC236}">
                  <a16:creationId xmlns:a16="http://schemas.microsoft.com/office/drawing/2014/main" id="{236123CD-94A4-E772-BDEE-1EAB3B6D74BA}"/>
                </a:ext>
              </a:extLst>
            </p:cNvPr>
            <p:cNvCxnSpPr>
              <a:cxnSpLocks/>
              <a:stCxn id="22" idx="2"/>
              <a:endCxn id="21" idx="0"/>
            </p:cNvCxnSpPr>
            <p:nvPr/>
          </p:nvCxnSpPr>
          <p:spPr>
            <a:xfrm>
              <a:off x="948792" y="2714210"/>
              <a:ext cx="12779" cy="778976"/>
            </a:xfrm>
            <a:prstGeom prst="straightConnector1">
              <a:avLst/>
            </a:prstGeom>
            <a:ln w="28575">
              <a:solidFill>
                <a:schemeClr val="bg1">
                  <a:lumMod val="5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35842C8-9A0A-848A-60AD-CA129B7890B4}"/>
                </a:ext>
              </a:extLst>
            </p:cNvPr>
            <p:cNvSpPr txBox="1"/>
            <p:nvPr/>
          </p:nvSpPr>
          <p:spPr>
            <a:xfrm>
              <a:off x="117947" y="1474335"/>
              <a:ext cx="1661689" cy="609398"/>
            </a:xfrm>
            <a:prstGeom prst="rect">
              <a:avLst/>
            </a:prstGeom>
            <a:noFill/>
            <a:ln>
              <a:solidFill>
                <a:schemeClr val="tx1"/>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r>
                <a:rPr lang="ja-JP" altLang="en-US" sz="1050" dirty="0"/>
                <a:t>関連する</a:t>
              </a:r>
              <a:r>
                <a:rPr lang="en-US" altLang="ja-JP" sz="1050" dirty="0"/>
                <a:t>IIA(Identity Information Authority)</a:t>
              </a:r>
            </a:p>
            <a:p>
              <a:r>
                <a:rPr lang="ja-JP" altLang="en-US" sz="1050" dirty="0"/>
                <a:t>（例：ｇ</a:t>
              </a:r>
              <a:r>
                <a:rPr lang="en-US" altLang="ja-JP" sz="1050" dirty="0" err="1"/>
                <a:t>BizINFO</a:t>
              </a:r>
              <a:r>
                <a:rPr lang="ja-JP" altLang="en-US" sz="1050" dirty="0"/>
                <a:t>等）</a:t>
              </a:r>
              <a:endParaRPr lang="en-US" altLang="ja-JP" sz="1050" dirty="0"/>
            </a:p>
          </p:txBody>
        </p:sp>
        <p:cxnSp>
          <p:nvCxnSpPr>
            <p:cNvPr id="26" name="直線矢印コネクタ 25">
              <a:extLst>
                <a:ext uri="{FF2B5EF4-FFF2-40B4-BE49-F238E27FC236}">
                  <a16:creationId xmlns:a16="http://schemas.microsoft.com/office/drawing/2014/main" id="{EC3F0EEE-663C-EC2F-A2AC-BEFAF39D7F90}"/>
                </a:ext>
              </a:extLst>
            </p:cNvPr>
            <p:cNvCxnSpPr>
              <a:cxnSpLocks/>
              <a:stCxn id="25" idx="2"/>
              <a:endCxn id="22" idx="0"/>
            </p:cNvCxnSpPr>
            <p:nvPr/>
          </p:nvCxnSpPr>
          <p:spPr>
            <a:xfrm>
              <a:off x="948792" y="2083733"/>
              <a:ext cx="0" cy="247295"/>
            </a:xfrm>
            <a:prstGeom prst="straightConnector1">
              <a:avLst/>
            </a:prstGeom>
            <a:ln w="28575">
              <a:solidFill>
                <a:schemeClr val="bg1">
                  <a:lumMod val="5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13B1722A-50E1-1078-0709-BC8AD7360CA7}"/>
                </a:ext>
              </a:extLst>
            </p:cNvPr>
            <p:cNvCxnSpPr>
              <a:cxnSpLocks/>
              <a:stCxn id="3" idx="0"/>
              <a:endCxn id="21" idx="3"/>
            </p:cNvCxnSpPr>
            <p:nvPr/>
          </p:nvCxnSpPr>
          <p:spPr>
            <a:xfrm flipH="1" flipV="1">
              <a:off x="1792415" y="3757489"/>
              <a:ext cx="565942" cy="2057339"/>
            </a:xfrm>
            <a:prstGeom prst="straightConnector1">
              <a:avLst/>
            </a:prstGeom>
            <a:ln w="2857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45CDB70-E76B-5EEE-5AF2-FC477295226D}"/>
                </a:ext>
              </a:extLst>
            </p:cNvPr>
            <p:cNvCxnSpPr>
              <a:cxnSpLocks/>
              <a:stCxn id="4" idx="0"/>
              <a:endCxn id="21" idx="3"/>
            </p:cNvCxnSpPr>
            <p:nvPr/>
          </p:nvCxnSpPr>
          <p:spPr>
            <a:xfrm flipH="1" flipV="1">
              <a:off x="1792415" y="3757489"/>
              <a:ext cx="3556797" cy="2320743"/>
            </a:xfrm>
            <a:prstGeom prst="straightConnector1">
              <a:avLst/>
            </a:prstGeom>
            <a:ln w="2857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0657BBC4-5659-87AB-A92A-0B7170EA036B}"/>
                </a:ext>
              </a:extLst>
            </p:cNvPr>
            <p:cNvCxnSpPr>
              <a:cxnSpLocks/>
              <a:stCxn id="5" idx="1"/>
              <a:endCxn id="21" idx="3"/>
            </p:cNvCxnSpPr>
            <p:nvPr/>
          </p:nvCxnSpPr>
          <p:spPr>
            <a:xfrm flipH="1">
              <a:off x="1792415" y="3421051"/>
              <a:ext cx="1787715" cy="336438"/>
            </a:xfrm>
            <a:prstGeom prst="straightConnector1">
              <a:avLst/>
            </a:prstGeom>
            <a:ln w="2857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FCB74D6-8DA3-2E2F-286F-F17D4A54596B}"/>
                </a:ext>
              </a:extLst>
            </p:cNvPr>
            <p:cNvCxnSpPr>
              <a:cxnSpLocks/>
              <a:stCxn id="6" idx="2"/>
            </p:cNvCxnSpPr>
            <p:nvPr/>
          </p:nvCxnSpPr>
          <p:spPr>
            <a:xfrm flipH="1">
              <a:off x="1807538" y="2117177"/>
              <a:ext cx="3078719" cy="1472186"/>
            </a:xfrm>
            <a:prstGeom prst="straightConnector1">
              <a:avLst/>
            </a:prstGeom>
            <a:ln w="2857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四角形吹き出し 21">
              <a:extLst>
                <a:ext uri="{FF2B5EF4-FFF2-40B4-BE49-F238E27FC236}">
                  <a16:creationId xmlns:a16="http://schemas.microsoft.com/office/drawing/2014/main" id="{5DB1B0C2-2F88-88E2-29FB-2C811682387C}"/>
                </a:ext>
              </a:extLst>
            </p:cNvPr>
            <p:cNvSpPr/>
            <p:nvPr/>
          </p:nvSpPr>
          <p:spPr>
            <a:xfrm>
              <a:off x="2656315" y="2780910"/>
              <a:ext cx="1176186" cy="463973"/>
            </a:xfrm>
            <a:prstGeom prst="wedgeRectCallout">
              <a:avLst>
                <a:gd name="adj1" fmla="val 38079"/>
                <a:gd name="adj2" fmla="val -20713"/>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rgbClr val="FF0000"/>
                  </a:solidFill>
                  <a:latin typeface="Meiryo UI" panose="020B0604030504040204" pitchFamily="50" charset="-128"/>
                  <a:ea typeface="Meiryo UI" panose="020B0604030504040204" pitchFamily="50" charset="-128"/>
                </a:rPr>
                <a:t>事業者（関連する自然人）</a:t>
              </a:r>
              <a:r>
                <a:rPr lang="en-US" altLang="ja-JP" sz="1000" dirty="0">
                  <a:solidFill>
                    <a:srgbClr val="FF0000"/>
                  </a:solidFill>
                  <a:latin typeface="Meiryo UI" panose="020B0604030504040204" pitchFamily="50" charset="-128"/>
                  <a:ea typeface="Meiryo UI" panose="020B0604030504040204" pitchFamily="50" charset="-128"/>
                </a:rPr>
                <a:t>VC</a:t>
              </a:r>
              <a:endParaRPr lang="ja-JP" altLang="en-US" sz="1000" dirty="0">
                <a:solidFill>
                  <a:schemeClr val="tx1"/>
                </a:solidFill>
                <a:latin typeface="Meiryo UI" panose="020B0604030504040204" pitchFamily="50" charset="-128"/>
                <a:ea typeface="Meiryo UI" panose="020B0604030504040204" pitchFamily="50" charset="-128"/>
              </a:endParaRPr>
            </a:p>
          </p:txBody>
        </p:sp>
        <p:sp>
          <p:nvSpPr>
            <p:cNvPr id="32" name="四角形吹き出し 21">
              <a:extLst>
                <a:ext uri="{FF2B5EF4-FFF2-40B4-BE49-F238E27FC236}">
                  <a16:creationId xmlns:a16="http://schemas.microsoft.com/office/drawing/2014/main" id="{6DB59056-4314-DFDF-3A5C-CF87E92D9B33}"/>
                </a:ext>
              </a:extLst>
            </p:cNvPr>
            <p:cNvSpPr/>
            <p:nvPr/>
          </p:nvSpPr>
          <p:spPr>
            <a:xfrm>
              <a:off x="1341121" y="4073063"/>
              <a:ext cx="1232882" cy="463973"/>
            </a:xfrm>
            <a:prstGeom prst="wedgeRectCallout">
              <a:avLst>
                <a:gd name="adj1" fmla="val 38079"/>
                <a:gd name="adj2" fmla="val -20713"/>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rgbClr val="FF0000"/>
                  </a:solidFill>
                  <a:latin typeface="Meiryo UI" panose="020B0604030504040204" pitchFamily="50" charset="-128"/>
                  <a:ea typeface="Meiryo UI" panose="020B0604030504040204" pitchFamily="50" charset="-128"/>
                </a:rPr>
                <a:t>事業者（法人格）</a:t>
              </a:r>
              <a:r>
                <a:rPr lang="en-US" altLang="ja-JP" sz="1000" dirty="0">
                  <a:solidFill>
                    <a:srgbClr val="FF0000"/>
                  </a:solidFill>
                  <a:latin typeface="Meiryo UI" panose="020B0604030504040204" pitchFamily="50" charset="-128"/>
                  <a:ea typeface="Meiryo UI" panose="020B0604030504040204" pitchFamily="50" charset="-128"/>
                </a:rPr>
                <a:t>VC</a:t>
              </a:r>
              <a:endParaRPr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D188E214-31E9-B149-F336-D9252AC9B692}"/>
                </a:ext>
              </a:extLst>
            </p:cNvPr>
            <p:cNvCxnSpPr>
              <a:cxnSpLocks/>
              <a:endCxn id="39" idx="2"/>
            </p:cNvCxnSpPr>
            <p:nvPr/>
          </p:nvCxnSpPr>
          <p:spPr>
            <a:xfrm flipV="1">
              <a:off x="2848010" y="4427221"/>
              <a:ext cx="1390804" cy="1385756"/>
            </a:xfrm>
            <a:prstGeom prst="straightConnector1">
              <a:avLst/>
            </a:prstGeom>
            <a:ln w="2857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3B9771B-EBD2-4C2A-E910-C4F300A11CC3}"/>
                </a:ext>
              </a:extLst>
            </p:cNvPr>
            <p:cNvCxnSpPr>
              <a:cxnSpLocks/>
            </p:cNvCxnSpPr>
            <p:nvPr/>
          </p:nvCxnSpPr>
          <p:spPr>
            <a:xfrm>
              <a:off x="4996762" y="3591478"/>
              <a:ext cx="864620" cy="2509582"/>
            </a:xfrm>
            <a:prstGeom prst="straightConnector1">
              <a:avLst/>
            </a:prstGeom>
            <a:ln w="2857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四角形吹き出し 24">
              <a:extLst>
                <a:ext uri="{FF2B5EF4-FFF2-40B4-BE49-F238E27FC236}">
                  <a16:creationId xmlns:a16="http://schemas.microsoft.com/office/drawing/2014/main" id="{76AA1613-1DFA-D9D2-4A97-5A979E0A282B}"/>
                </a:ext>
              </a:extLst>
            </p:cNvPr>
            <p:cNvSpPr/>
            <p:nvPr/>
          </p:nvSpPr>
          <p:spPr>
            <a:xfrm>
              <a:off x="5331539" y="5411136"/>
              <a:ext cx="1074884" cy="263150"/>
            </a:xfrm>
            <a:prstGeom prst="wedgeRectCallout">
              <a:avLst>
                <a:gd name="adj1" fmla="val -20756"/>
                <a:gd name="adj2" fmla="val 4092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00" dirty="0">
                  <a:solidFill>
                    <a:srgbClr val="FF0000"/>
                  </a:solidFill>
                  <a:latin typeface="Meiryo UI" panose="020B0604030504040204" pitchFamily="50" charset="-128"/>
                  <a:ea typeface="Meiryo UI" panose="020B0604030504040204" pitchFamily="50" charset="-128"/>
                </a:rPr>
                <a:t>工業会証明</a:t>
              </a:r>
              <a:r>
                <a:rPr lang="en-US" altLang="ja-JP" sz="1000" dirty="0">
                  <a:solidFill>
                    <a:srgbClr val="FF0000"/>
                  </a:solidFill>
                  <a:latin typeface="Meiryo UI" panose="020B0604030504040204" pitchFamily="50" charset="-128"/>
                  <a:ea typeface="Meiryo UI" panose="020B0604030504040204" pitchFamily="50" charset="-128"/>
                </a:rPr>
                <a:t>VC</a:t>
              </a:r>
              <a:endParaRPr lang="ja-JP" sz="1000" dirty="0">
                <a:solidFill>
                  <a:schemeClr val="tx1"/>
                </a:solidFill>
                <a:latin typeface="Meiryo UI" panose="020B0604030504040204" pitchFamily="50" charset="-128"/>
                <a:ea typeface="Meiryo UI" panose="020B0604030504040204" pitchFamily="50" charset="-128"/>
              </a:endParaRPr>
            </a:p>
          </p:txBody>
        </p:sp>
        <p:cxnSp>
          <p:nvCxnSpPr>
            <p:cNvPr id="36" name="直線矢印コネクタ 35">
              <a:extLst>
                <a:ext uri="{FF2B5EF4-FFF2-40B4-BE49-F238E27FC236}">
                  <a16:creationId xmlns:a16="http://schemas.microsoft.com/office/drawing/2014/main" id="{842494E0-4372-3030-3B13-06D6FF7BA793}"/>
                </a:ext>
              </a:extLst>
            </p:cNvPr>
            <p:cNvCxnSpPr>
              <a:cxnSpLocks/>
              <a:stCxn id="5" idx="3"/>
              <a:endCxn id="8" idx="1"/>
            </p:cNvCxnSpPr>
            <p:nvPr/>
          </p:nvCxnSpPr>
          <p:spPr>
            <a:xfrm>
              <a:off x="5732224" y="3421051"/>
              <a:ext cx="2465910" cy="481488"/>
            </a:xfrm>
            <a:prstGeom prst="straightConnector1">
              <a:avLst/>
            </a:prstGeom>
            <a:ln w="2857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四角形吹き出し 21">
              <a:extLst>
                <a:ext uri="{FF2B5EF4-FFF2-40B4-BE49-F238E27FC236}">
                  <a16:creationId xmlns:a16="http://schemas.microsoft.com/office/drawing/2014/main" id="{912BB93D-0F1E-D09C-B116-FDCC9424D9A4}"/>
                </a:ext>
              </a:extLst>
            </p:cNvPr>
            <p:cNvSpPr/>
            <p:nvPr/>
          </p:nvSpPr>
          <p:spPr>
            <a:xfrm>
              <a:off x="7000569" y="3493186"/>
              <a:ext cx="941833" cy="290267"/>
            </a:xfrm>
            <a:prstGeom prst="wedgeRectCallout">
              <a:avLst>
                <a:gd name="adj1" fmla="val 38079"/>
                <a:gd name="adj2" fmla="val -20713"/>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rgbClr val="FF0000"/>
                  </a:solidFill>
                  <a:latin typeface="Meiryo UI" panose="020B0604030504040204" pitchFamily="50" charset="-128"/>
                  <a:ea typeface="Meiryo UI" panose="020B0604030504040204" pitchFamily="50" charset="-128"/>
                </a:rPr>
                <a:t>計画認定</a:t>
              </a:r>
              <a:r>
                <a:rPr lang="en-US" altLang="ja-JP" sz="1000" dirty="0">
                  <a:solidFill>
                    <a:srgbClr val="FF0000"/>
                  </a:solidFill>
                  <a:latin typeface="Meiryo UI" panose="020B0604030504040204" pitchFamily="50" charset="-128"/>
                  <a:ea typeface="Meiryo UI" panose="020B0604030504040204" pitchFamily="50" charset="-128"/>
                </a:rPr>
                <a:t>VC</a:t>
              </a:r>
              <a:endParaRPr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38" name="直線矢印コネクタ 37">
              <a:extLst>
                <a:ext uri="{FF2B5EF4-FFF2-40B4-BE49-F238E27FC236}">
                  <a16:creationId xmlns:a16="http://schemas.microsoft.com/office/drawing/2014/main" id="{9ACE30FA-8C9B-CD80-D0E1-4E0988CC7C14}"/>
                </a:ext>
              </a:extLst>
            </p:cNvPr>
            <p:cNvCxnSpPr>
              <a:cxnSpLocks/>
              <a:stCxn id="9" idx="1"/>
            </p:cNvCxnSpPr>
            <p:nvPr/>
          </p:nvCxnSpPr>
          <p:spPr>
            <a:xfrm flipH="1" flipV="1">
              <a:off x="5234774" y="3589627"/>
              <a:ext cx="3106816" cy="2073245"/>
            </a:xfrm>
            <a:prstGeom prst="straightConnector1">
              <a:avLst/>
            </a:prstGeom>
            <a:ln w="2857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9568EB65-9D74-959C-C6F7-436C526CDF4B}"/>
                </a:ext>
              </a:extLst>
            </p:cNvPr>
            <p:cNvSpPr txBox="1"/>
            <p:nvPr/>
          </p:nvSpPr>
          <p:spPr>
            <a:xfrm>
              <a:off x="3530371" y="3898615"/>
              <a:ext cx="1416886" cy="528606"/>
            </a:xfrm>
            <a:prstGeom prst="rect">
              <a:avLst/>
            </a:prstGeom>
            <a:noFill/>
            <a:ln>
              <a:solidFill>
                <a:schemeClr val="tx1"/>
              </a:solidFill>
            </a:ln>
          </p:spPr>
          <p:txBody>
            <a:bodyPr wrap="square" rtlCol="0">
              <a:spAutoFit/>
            </a:bodyPr>
            <a:lstStyle>
              <a:defPPr>
                <a:defRPr lang="ja-JP"/>
              </a:defPPr>
              <a:lvl1pPr>
                <a:defRPr sz="2000">
                  <a:latin typeface="Arial" panose="020B0604020202020204" pitchFamily="34" charset="0"/>
                  <a:cs typeface="Arial" panose="020B0604020202020204" pitchFamily="34" charset="0"/>
                </a:defRPr>
              </a:lvl1pPr>
            </a:lstStyle>
            <a:p>
              <a:r>
                <a:rPr lang="ja-JP" altLang="en-US" sz="1050" dirty="0"/>
                <a:t>工業会証明書の業務ナビゲーションをするアプリケーション機能</a:t>
              </a:r>
              <a:endParaRPr lang="en-US" altLang="ja-JP" sz="1050" dirty="0"/>
            </a:p>
          </p:txBody>
        </p:sp>
        <p:cxnSp>
          <p:nvCxnSpPr>
            <p:cNvPr id="40" name="直線矢印コネクタ 39">
              <a:extLst>
                <a:ext uri="{FF2B5EF4-FFF2-40B4-BE49-F238E27FC236}">
                  <a16:creationId xmlns:a16="http://schemas.microsoft.com/office/drawing/2014/main" id="{FAE1856C-3D5B-F014-18D7-218672598278}"/>
                </a:ext>
              </a:extLst>
            </p:cNvPr>
            <p:cNvCxnSpPr>
              <a:cxnSpLocks/>
              <a:stCxn id="5" idx="2"/>
              <a:endCxn id="39" idx="0"/>
            </p:cNvCxnSpPr>
            <p:nvPr/>
          </p:nvCxnSpPr>
          <p:spPr>
            <a:xfrm flipH="1">
              <a:off x="4238814" y="3564167"/>
              <a:ext cx="417363" cy="334448"/>
            </a:xfrm>
            <a:prstGeom prst="straightConnector1">
              <a:avLst/>
            </a:prstGeom>
            <a:ln w="28575">
              <a:solidFill>
                <a:schemeClr val="bg1">
                  <a:lumMod val="5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3B14610-DB50-5C71-BB6D-A05947DFD981}"/>
                </a:ext>
              </a:extLst>
            </p:cNvPr>
            <p:cNvCxnSpPr>
              <a:cxnSpLocks/>
              <a:endCxn id="39" idx="2"/>
            </p:cNvCxnSpPr>
            <p:nvPr/>
          </p:nvCxnSpPr>
          <p:spPr>
            <a:xfrm flipH="1" flipV="1">
              <a:off x="4238814" y="4427221"/>
              <a:ext cx="1362985" cy="1649160"/>
            </a:xfrm>
            <a:prstGeom prst="straightConnector1">
              <a:avLst/>
            </a:prstGeom>
            <a:ln w="2857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EB96FED4-894B-1F3C-27C0-10491320F227}"/>
                </a:ext>
              </a:extLst>
            </p:cNvPr>
            <p:cNvCxnSpPr>
              <a:cxnSpLocks/>
              <a:stCxn id="9" idx="1"/>
              <a:endCxn id="39" idx="2"/>
            </p:cNvCxnSpPr>
            <p:nvPr/>
          </p:nvCxnSpPr>
          <p:spPr>
            <a:xfrm flipH="1" flipV="1">
              <a:off x="4238814" y="4427221"/>
              <a:ext cx="4102776" cy="1235651"/>
            </a:xfrm>
            <a:prstGeom prst="straightConnector1">
              <a:avLst/>
            </a:prstGeom>
            <a:ln w="2857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B1753668-12CA-BE04-6745-7CEF93B0D6C6}"/>
                </a:ext>
              </a:extLst>
            </p:cNvPr>
            <p:cNvCxnSpPr>
              <a:cxnSpLocks/>
            </p:cNvCxnSpPr>
            <p:nvPr/>
          </p:nvCxnSpPr>
          <p:spPr>
            <a:xfrm flipH="1">
              <a:off x="2516554" y="3580064"/>
              <a:ext cx="1063576" cy="2211878"/>
            </a:xfrm>
            <a:prstGeom prst="straightConnector1">
              <a:avLst/>
            </a:prstGeom>
            <a:ln w="2857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四角形吹き出し 24">
              <a:extLst>
                <a:ext uri="{FF2B5EF4-FFF2-40B4-BE49-F238E27FC236}">
                  <a16:creationId xmlns:a16="http://schemas.microsoft.com/office/drawing/2014/main" id="{F851F90B-652C-015F-8D4D-8783B58B64B0}"/>
                </a:ext>
              </a:extLst>
            </p:cNvPr>
            <p:cNvSpPr/>
            <p:nvPr/>
          </p:nvSpPr>
          <p:spPr>
            <a:xfrm>
              <a:off x="2282068" y="4863822"/>
              <a:ext cx="973555" cy="286232"/>
            </a:xfrm>
            <a:prstGeom prst="wedgeRectCallout">
              <a:avLst>
                <a:gd name="adj1" fmla="val -20756"/>
                <a:gd name="adj2" fmla="val 4092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sz="1000" dirty="0">
                  <a:solidFill>
                    <a:srgbClr val="FF0000"/>
                  </a:solidFill>
                  <a:latin typeface="Meiryo UI" panose="020B0604030504040204" pitchFamily="50" charset="-128"/>
                  <a:ea typeface="Meiryo UI" panose="020B0604030504040204" pitchFamily="50" charset="-128"/>
                </a:rPr>
                <a:t>SW</a:t>
              </a:r>
              <a:r>
                <a:rPr lang="ja-JP" altLang="en-US" sz="1000" dirty="0">
                  <a:solidFill>
                    <a:srgbClr val="FF0000"/>
                  </a:solidFill>
                  <a:latin typeface="Meiryo UI" panose="020B0604030504040204" pitchFamily="50" charset="-128"/>
                  <a:ea typeface="Meiryo UI" panose="020B0604030504040204" pitchFamily="50" charset="-128"/>
                </a:rPr>
                <a:t>利用</a:t>
              </a:r>
              <a:r>
                <a:rPr lang="en-US" altLang="ja-JP" sz="1000" dirty="0">
                  <a:solidFill>
                    <a:srgbClr val="FF0000"/>
                  </a:solidFill>
                  <a:latin typeface="Meiryo UI" panose="020B0604030504040204" pitchFamily="50" charset="-128"/>
                  <a:ea typeface="Meiryo UI" panose="020B0604030504040204" pitchFamily="50" charset="-128"/>
                </a:rPr>
                <a:t>VC</a:t>
              </a:r>
              <a:endParaRPr lang="ja-JP" sz="1000" dirty="0">
                <a:solidFill>
                  <a:schemeClr val="tx1"/>
                </a:solidFill>
                <a:latin typeface="Meiryo UI" panose="020B0604030504040204" pitchFamily="50" charset="-128"/>
                <a:ea typeface="Meiryo UI" panose="020B0604030504040204" pitchFamily="50" charset="-128"/>
              </a:endParaRPr>
            </a:p>
          </p:txBody>
        </p:sp>
        <p:cxnSp>
          <p:nvCxnSpPr>
            <p:cNvPr id="45" name="直線矢印コネクタ 44">
              <a:extLst>
                <a:ext uri="{FF2B5EF4-FFF2-40B4-BE49-F238E27FC236}">
                  <a16:creationId xmlns:a16="http://schemas.microsoft.com/office/drawing/2014/main" id="{6674F4F6-D7F0-DF77-0FBF-1170BB8A27FB}"/>
                </a:ext>
              </a:extLst>
            </p:cNvPr>
            <p:cNvCxnSpPr>
              <a:cxnSpLocks/>
              <a:endCxn id="39" idx="2"/>
            </p:cNvCxnSpPr>
            <p:nvPr/>
          </p:nvCxnSpPr>
          <p:spPr>
            <a:xfrm flipH="1">
              <a:off x="4238814" y="4045074"/>
              <a:ext cx="3959320" cy="382147"/>
            </a:xfrm>
            <a:prstGeom prst="straightConnector1">
              <a:avLst/>
            </a:prstGeom>
            <a:ln w="2857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四角形吹き出し 21">
              <a:extLst>
                <a:ext uri="{FF2B5EF4-FFF2-40B4-BE49-F238E27FC236}">
                  <a16:creationId xmlns:a16="http://schemas.microsoft.com/office/drawing/2014/main" id="{07AA7494-3F09-9906-E9CD-35F8B0A311EE}"/>
                </a:ext>
              </a:extLst>
            </p:cNvPr>
            <p:cNvSpPr/>
            <p:nvPr/>
          </p:nvSpPr>
          <p:spPr>
            <a:xfrm>
              <a:off x="6403888" y="4469862"/>
              <a:ext cx="941833" cy="290267"/>
            </a:xfrm>
            <a:prstGeom prst="wedgeRectCallout">
              <a:avLst>
                <a:gd name="adj1" fmla="val 38079"/>
                <a:gd name="adj2" fmla="val -20713"/>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rgbClr val="FF0000"/>
                  </a:solidFill>
                  <a:latin typeface="Meiryo UI" panose="020B0604030504040204" pitchFamily="50" charset="-128"/>
                  <a:ea typeface="Meiryo UI" panose="020B0604030504040204" pitchFamily="50" charset="-128"/>
                </a:rPr>
                <a:t>計画認定</a:t>
              </a:r>
              <a:r>
                <a:rPr lang="en-US" altLang="ja-JP" sz="1000" dirty="0">
                  <a:solidFill>
                    <a:srgbClr val="FF0000"/>
                  </a:solidFill>
                  <a:latin typeface="Meiryo UI" panose="020B0604030504040204" pitchFamily="50" charset="-128"/>
                  <a:ea typeface="Meiryo UI" panose="020B0604030504040204" pitchFamily="50" charset="-128"/>
                </a:rPr>
                <a:t>VC</a:t>
              </a:r>
              <a:endParaRPr lang="ja-JP" altLang="en-US" sz="1000" dirty="0">
                <a:solidFill>
                  <a:schemeClr val="tx1"/>
                </a:solidFill>
                <a:latin typeface="Meiryo UI" panose="020B0604030504040204" pitchFamily="50" charset="-128"/>
                <a:ea typeface="Meiryo UI" panose="020B0604030504040204" pitchFamily="50" charset="-128"/>
              </a:endParaRPr>
            </a:p>
          </p:txBody>
        </p:sp>
        <p:sp>
          <p:nvSpPr>
            <p:cNvPr id="47" name="四角形吹き出し 24">
              <a:extLst>
                <a:ext uri="{FF2B5EF4-FFF2-40B4-BE49-F238E27FC236}">
                  <a16:creationId xmlns:a16="http://schemas.microsoft.com/office/drawing/2014/main" id="{9602AC1E-3AB3-4060-9D95-8A974EB061DD}"/>
                </a:ext>
              </a:extLst>
            </p:cNvPr>
            <p:cNvSpPr/>
            <p:nvPr/>
          </p:nvSpPr>
          <p:spPr>
            <a:xfrm>
              <a:off x="6718853" y="4874149"/>
              <a:ext cx="1074884" cy="263150"/>
            </a:xfrm>
            <a:prstGeom prst="wedgeRectCallout">
              <a:avLst>
                <a:gd name="adj1" fmla="val -20756"/>
                <a:gd name="adj2" fmla="val 4092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000" dirty="0">
                  <a:solidFill>
                    <a:srgbClr val="FF0000"/>
                  </a:solidFill>
                  <a:latin typeface="Meiryo UI" panose="020B0604030504040204" pitchFamily="50" charset="-128"/>
                  <a:ea typeface="Meiryo UI" panose="020B0604030504040204" pitchFamily="50" charset="-128"/>
                </a:rPr>
                <a:t>工業会証明</a:t>
              </a:r>
              <a:r>
                <a:rPr lang="en-US" altLang="ja-JP" sz="1000" dirty="0">
                  <a:solidFill>
                    <a:srgbClr val="FF0000"/>
                  </a:solidFill>
                  <a:latin typeface="Meiryo UI" panose="020B0604030504040204" pitchFamily="50" charset="-128"/>
                  <a:ea typeface="Meiryo UI" panose="020B0604030504040204" pitchFamily="50" charset="-128"/>
                </a:rPr>
                <a:t>VC</a:t>
              </a:r>
              <a:endParaRPr lang="ja-JP" sz="1000" dirty="0">
                <a:solidFill>
                  <a:schemeClr val="tx1"/>
                </a:solidFill>
                <a:latin typeface="Meiryo UI" panose="020B0604030504040204" pitchFamily="50" charset="-128"/>
                <a:ea typeface="Meiryo UI" panose="020B0604030504040204" pitchFamily="50" charset="-128"/>
              </a:endParaRPr>
            </a:p>
          </p:txBody>
        </p:sp>
        <p:cxnSp>
          <p:nvCxnSpPr>
            <p:cNvPr id="48" name="直線矢印コネクタ 47">
              <a:extLst>
                <a:ext uri="{FF2B5EF4-FFF2-40B4-BE49-F238E27FC236}">
                  <a16:creationId xmlns:a16="http://schemas.microsoft.com/office/drawing/2014/main" id="{A83C1BE6-6BDE-F5CF-323F-1E09C8C170D6}"/>
                </a:ext>
              </a:extLst>
            </p:cNvPr>
            <p:cNvCxnSpPr>
              <a:cxnSpLocks/>
              <a:stCxn id="6" idx="2"/>
              <a:endCxn id="5" idx="0"/>
            </p:cNvCxnSpPr>
            <p:nvPr/>
          </p:nvCxnSpPr>
          <p:spPr>
            <a:xfrm flipH="1">
              <a:off x="4656177" y="2117177"/>
              <a:ext cx="230080" cy="1160758"/>
            </a:xfrm>
            <a:prstGeom prst="straightConnector1">
              <a:avLst/>
            </a:prstGeom>
            <a:ln w="28575">
              <a:solidFill>
                <a:schemeClr val="bg1">
                  <a:lumMod val="5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2399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1/6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業務フロー</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3A090C41-6539-4B4C-AAB6-6AEA0138144A}"/>
              </a:ext>
            </a:extLst>
          </p:cNvPr>
          <p:cNvSpPr txBox="1"/>
          <p:nvPr/>
        </p:nvSpPr>
        <p:spPr>
          <a:xfrm>
            <a:off x="544995" y="1245353"/>
            <a:ext cx="8577469" cy="830997"/>
          </a:xfrm>
          <a:prstGeom prst="rect">
            <a:avLst/>
          </a:prstGeom>
          <a:noFill/>
        </p:spPr>
        <p:txBody>
          <a:bodyPr wrap="square">
            <a:spAutoFit/>
          </a:bodyPr>
          <a:lstStyle/>
          <a:p>
            <a:pPr marL="342900" lvl="0" indent="-342900" algn="just">
              <a:buFont typeface="+mj-lt"/>
              <a:buAutoNum type="arabicPeriod"/>
            </a:pPr>
            <a:r>
              <a:rPr lang="ja-JP" altLang="ja-JP" sz="1600" dirty="0">
                <a:effectLst/>
                <a:latin typeface="+mj-ea"/>
                <a:ea typeface="+mj-ea"/>
                <a:cs typeface="Century" panose="02040604050505020304" pitchFamily="18" charset="0"/>
              </a:rPr>
              <a:t>中小事業者における税務申告機能のフロー</a:t>
            </a:r>
          </a:p>
          <a:p>
            <a:pPr indent="133350" algn="just"/>
            <a:r>
              <a:rPr lang="ja-JP" altLang="ja-JP" sz="1600" dirty="0">
                <a:solidFill>
                  <a:srgbClr val="000000"/>
                </a:solidFill>
                <a:effectLst/>
                <a:latin typeface="+mj-ea"/>
                <a:ea typeface="+mj-ea"/>
                <a:cs typeface="Century" panose="02040604050505020304" pitchFamily="18" charset="0"/>
              </a:rPr>
              <a:t>本システムは中小事業者が証明書の管理と証明書の取得および提示が可能な</a:t>
            </a:r>
            <a:r>
              <a:rPr lang="en-US" altLang="ja-JP" sz="1600" dirty="0">
                <a:solidFill>
                  <a:srgbClr val="000000"/>
                </a:solidFill>
                <a:effectLst/>
                <a:latin typeface="+mj-ea"/>
                <a:ea typeface="+mj-ea"/>
                <a:cs typeface="Century" panose="02040604050505020304" pitchFamily="18" charset="0"/>
              </a:rPr>
              <a:t>Wallet</a:t>
            </a:r>
            <a:r>
              <a:rPr lang="ja-JP" altLang="ja-JP" sz="1600" dirty="0">
                <a:solidFill>
                  <a:srgbClr val="000000"/>
                </a:solidFill>
                <a:effectLst/>
                <a:latin typeface="+mj-ea"/>
                <a:ea typeface="+mj-ea"/>
                <a:cs typeface="Century" panose="02040604050505020304" pitchFamily="18" charset="0"/>
              </a:rPr>
              <a:t>アプリケーションを開発した。以下に中小事業者の税務申告機能のフローを示す。</a:t>
            </a:r>
            <a:endParaRPr lang="ja-JP" altLang="ja-JP" sz="1600" dirty="0">
              <a:effectLst/>
              <a:latin typeface="+mj-ea"/>
              <a:ea typeface="+mj-ea"/>
              <a:cs typeface="Century" panose="02040604050505020304" pitchFamily="18" charset="0"/>
            </a:endParaRPr>
          </a:p>
        </p:txBody>
      </p:sp>
      <p:pic>
        <p:nvPicPr>
          <p:cNvPr id="11" name="図 10">
            <a:extLst>
              <a:ext uri="{FF2B5EF4-FFF2-40B4-BE49-F238E27FC236}">
                <a16:creationId xmlns:a16="http://schemas.microsoft.com/office/drawing/2014/main" id="{E16447B0-59D0-4C9E-870A-014DFBB826FC}"/>
              </a:ext>
            </a:extLst>
          </p:cNvPr>
          <p:cNvPicPr/>
          <p:nvPr/>
        </p:nvPicPr>
        <p:blipFill>
          <a:blip r:embed="rId2">
            <a:extLst>
              <a:ext uri="{28A0092B-C50C-407E-A947-70E740481C1C}">
                <a14:useLocalDpi xmlns:a14="http://schemas.microsoft.com/office/drawing/2010/main" val="0"/>
              </a:ext>
            </a:extLst>
          </a:blip>
          <a:stretch>
            <a:fillRect/>
          </a:stretch>
        </p:blipFill>
        <p:spPr>
          <a:xfrm>
            <a:off x="1192613" y="2339671"/>
            <a:ext cx="7929851" cy="4034625"/>
          </a:xfrm>
          <a:prstGeom prst="rect">
            <a:avLst/>
          </a:prstGeom>
        </p:spPr>
      </p:pic>
    </p:spTree>
    <p:extLst>
      <p:ext uri="{BB962C8B-B14F-4D97-AF65-F5344CB8AC3E}">
        <p14:creationId xmlns:p14="http://schemas.microsoft.com/office/powerpoint/2010/main" val="4012929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1/6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ユースケース図</a:t>
            </a:r>
            <a:endParaRPr kumimoji="1" lang="ja-JP" altLang="en-US" sz="1600" b="1" dirty="0">
              <a:solidFill>
                <a:schemeClr val="bg1"/>
              </a:solidFill>
            </a:endParaRPr>
          </a:p>
        </p:txBody>
      </p:sp>
      <p:grpSp>
        <p:nvGrpSpPr>
          <p:cNvPr id="25" name="グループ化 24">
            <a:extLst>
              <a:ext uri="{FF2B5EF4-FFF2-40B4-BE49-F238E27FC236}">
                <a16:creationId xmlns:a16="http://schemas.microsoft.com/office/drawing/2014/main" id="{E15246DC-C447-C1CB-0195-86EE96DC263A}"/>
              </a:ext>
            </a:extLst>
          </p:cNvPr>
          <p:cNvGrpSpPr/>
          <p:nvPr/>
        </p:nvGrpSpPr>
        <p:grpSpPr>
          <a:xfrm>
            <a:off x="349324" y="3319816"/>
            <a:ext cx="1217426" cy="975700"/>
            <a:chOff x="985188" y="2853357"/>
            <a:chExt cx="1314677" cy="1141848"/>
          </a:xfrm>
        </p:grpSpPr>
        <p:grpSp>
          <p:nvGrpSpPr>
            <p:cNvPr id="22" name="グループ化 21">
              <a:extLst>
                <a:ext uri="{FF2B5EF4-FFF2-40B4-BE49-F238E27FC236}">
                  <a16:creationId xmlns:a16="http://schemas.microsoft.com/office/drawing/2014/main" id="{FC63264D-E523-47F1-21D6-2F85E6FC2CC6}"/>
                </a:ext>
              </a:extLst>
            </p:cNvPr>
            <p:cNvGrpSpPr/>
            <p:nvPr/>
          </p:nvGrpSpPr>
          <p:grpSpPr>
            <a:xfrm>
              <a:off x="1389227" y="2853357"/>
              <a:ext cx="425060" cy="688129"/>
              <a:chOff x="1490826" y="1953471"/>
              <a:chExt cx="476085" cy="758855"/>
            </a:xfrm>
          </p:grpSpPr>
          <p:cxnSp>
            <p:nvCxnSpPr>
              <p:cNvPr id="4" name="直線コネクタ 3">
                <a:extLst>
                  <a:ext uri="{FF2B5EF4-FFF2-40B4-BE49-F238E27FC236}">
                    <a16:creationId xmlns:a16="http://schemas.microsoft.com/office/drawing/2014/main" id="{6A74C87F-DA23-F343-7AFD-AD9ACB3DB4A0}"/>
                  </a:ext>
                </a:extLst>
              </p:cNvPr>
              <p:cNvCxnSpPr/>
              <p:nvPr/>
            </p:nvCxnSpPr>
            <p:spPr>
              <a:xfrm>
                <a:off x="1493945" y="2319502"/>
                <a:ext cx="472966"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a:extLst>
                  <a:ext uri="{FF2B5EF4-FFF2-40B4-BE49-F238E27FC236}">
                    <a16:creationId xmlns:a16="http://schemas.microsoft.com/office/drawing/2014/main" id="{F514EB8B-8BA1-A0EE-D1D5-FA113252DB70}"/>
                  </a:ext>
                </a:extLst>
              </p:cNvPr>
              <p:cNvCxnSpPr>
                <a:cxnSpLocks/>
              </p:cNvCxnSpPr>
              <p:nvPr/>
            </p:nvCxnSpPr>
            <p:spPr>
              <a:xfrm flipV="1">
                <a:off x="1736834" y="2120324"/>
                <a:ext cx="0" cy="42515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EC879433-9422-F5D2-C20F-1C13BB0F9717}"/>
                  </a:ext>
                </a:extLst>
              </p:cNvPr>
              <p:cNvCxnSpPr>
                <a:cxnSpLocks/>
              </p:cNvCxnSpPr>
              <p:nvPr/>
            </p:nvCxnSpPr>
            <p:spPr>
              <a:xfrm flipV="1">
                <a:off x="1490826" y="2545474"/>
                <a:ext cx="246008"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3D22B8DA-1319-1F0A-B1B1-E5846658CA57}"/>
                  </a:ext>
                </a:extLst>
              </p:cNvPr>
              <p:cNvCxnSpPr>
                <a:cxnSpLocks/>
              </p:cNvCxnSpPr>
              <p:nvPr/>
            </p:nvCxnSpPr>
            <p:spPr>
              <a:xfrm flipH="1" flipV="1">
                <a:off x="1744717" y="2545474"/>
                <a:ext cx="222194"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楕円 1">
                <a:extLst>
                  <a:ext uri="{FF2B5EF4-FFF2-40B4-BE49-F238E27FC236}">
                    <a16:creationId xmlns:a16="http://schemas.microsoft.com/office/drawing/2014/main" id="{1D696C96-2EFC-344C-4360-B6EA7E5C46A6}"/>
                  </a:ext>
                </a:extLst>
              </p:cNvPr>
              <p:cNvSpPr/>
              <p:nvPr/>
            </p:nvSpPr>
            <p:spPr>
              <a:xfrm>
                <a:off x="1587554" y="1953471"/>
                <a:ext cx="299545" cy="255041"/>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000" dirty="0">
                  <a:solidFill>
                    <a:schemeClr val="tx1"/>
                  </a:solidFill>
                </a:endParaRPr>
              </a:p>
            </p:txBody>
          </p:sp>
        </p:grpSp>
        <p:sp>
          <p:nvSpPr>
            <p:cNvPr id="24" name="テキスト ボックス 23">
              <a:extLst>
                <a:ext uri="{FF2B5EF4-FFF2-40B4-BE49-F238E27FC236}">
                  <a16:creationId xmlns:a16="http://schemas.microsoft.com/office/drawing/2014/main" id="{592B5459-82E0-4424-6D8C-A97D6C52601E}"/>
                </a:ext>
              </a:extLst>
            </p:cNvPr>
            <p:cNvSpPr txBox="1"/>
            <p:nvPr/>
          </p:nvSpPr>
          <p:spPr>
            <a:xfrm>
              <a:off x="985188" y="3595095"/>
              <a:ext cx="1314677" cy="400110"/>
            </a:xfrm>
            <a:prstGeom prst="rect">
              <a:avLst/>
            </a:prstGeom>
            <a:noFill/>
          </p:spPr>
          <p:txBody>
            <a:bodyPr wrap="square">
              <a:spAutoFit/>
            </a:bodyPr>
            <a:lstStyle/>
            <a:p>
              <a:pPr algn="ctr"/>
              <a:r>
                <a:rPr lang="en-US" altLang="ja-JP" sz="1000" dirty="0">
                  <a:latin typeface="Meiryo UI" panose="020B0604030504040204" pitchFamily="50" charset="-128"/>
                  <a:ea typeface="Meiryo UI" panose="020B0604030504040204" pitchFamily="50" charset="-128"/>
                  <a:cs typeface="Calibri"/>
                </a:rPr>
                <a:t>[ Holder (</a:t>
              </a:r>
              <a:r>
                <a:rPr lang="ja-JP" altLang="en-US" sz="1000" dirty="0">
                  <a:latin typeface="Meiryo UI" panose="020B0604030504040204" pitchFamily="50" charset="-128"/>
                  <a:ea typeface="Meiryo UI" panose="020B0604030504040204" pitchFamily="50" charset="-128"/>
                  <a:cs typeface="Calibri"/>
                </a:rPr>
                <a:t>法人</a:t>
              </a:r>
              <a:r>
                <a:rPr lang="en-US" altLang="ja-JP" sz="1000" dirty="0">
                  <a:latin typeface="Meiryo UI" panose="020B0604030504040204" pitchFamily="50" charset="-128"/>
                  <a:ea typeface="Meiryo UI" panose="020B0604030504040204" pitchFamily="50" charset="-128"/>
                  <a:cs typeface="Calibri"/>
                </a:rPr>
                <a:t>) ]</a:t>
              </a:r>
            </a:p>
            <a:p>
              <a:pPr algn="ctr"/>
              <a:r>
                <a:rPr lang="ja-JP" altLang="en-US" sz="1000" dirty="0">
                  <a:latin typeface="Meiryo UI" panose="020B0604030504040204" pitchFamily="50" charset="-128"/>
                  <a:ea typeface="Meiryo UI" panose="020B0604030504040204" pitchFamily="50" charset="-128"/>
                  <a:cs typeface="Calibri"/>
                </a:rPr>
                <a:t>中小事業者等</a:t>
              </a:r>
            </a:p>
          </p:txBody>
        </p:sp>
      </p:grpSp>
      <p:grpSp>
        <p:nvGrpSpPr>
          <p:cNvPr id="26" name="グループ化 25">
            <a:extLst>
              <a:ext uri="{FF2B5EF4-FFF2-40B4-BE49-F238E27FC236}">
                <a16:creationId xmlns:a16="http://schemas.microsoft.com/office/drawing/2014/main" id="{5E723CA5-CB6A-9C6A-8C4B-1DCE4EDE8345}"/>
              </a:ext>
            </a:extLst>
          </p:cNvPr>
          <p:cNvGrpSpPr/>
          <p:nvPr/>
        </p:nvGrpSpPr>
        <p:grpSpPr>
          <a:xfrm>
            <a:off x="7984630" y="2311091"/>
            <a:ext cx="1217426" cy="975700"/>
            <a:chOff x="985188" y="2853357"/>
            <a:chExt cx="1314677" cy="1141848"/>
          </a:xfrm>
        </p:grpSpPr>
        <p:grpSp>
          <p:nvGrpSpPr>
            <p:cNvPr id="27" name="グループ化 26">
              <a:extLst>
                <a:ext uri="{FF2B5EF4-FFF2-40B4-BE49-F238E27FC236}">
                  <a16:creationId xmlns:a16="http://schemas.microsoft.com/office/drawing/2014/main" id="{EBE757A1-0A05-4F29-6882-233CBF5391E3}"/>
                </a:ext>
              </a:extLst>
            </p:cNvPr>
            <p:cNvGrpSpPr/>
            <p:nvPr/>
          </p:nvGrpSpPr>
          <p:grpSpPr>
            <a:xfrm>
              <a:off x="1389227" y="2853357"/>
              <a:ext cx="425060" cy="688129"/>
              <a:chOff x="1490826" y="1953471"/>
              <a:chExt cx="476085" cy="758855"/>
            </a:xfrm>
          </p:grpSpPr>
          <p:cxnSp>
            <p:nvCxnSpPr>
              <p:cNvPr id="29" name="直線コネクタ 28">
                <a:extLst>
                  <a:ext uri="{FF2B5EF4-FFF2-40B4-BE49-F238E27FC236}">
                    <a16:creationId xmlns:a16="http://schemas.microsoft.com/office/drawing/2014/main" id="{E1906C85-9EFB-60D5-AD36-5EB321088B37}"/>
                  </a:ext>
                </a:extLst>
              </p:cNvPr>
              <p:cNvCxnSpPr/>
              <p:nvPr/>
            </p:nvCxnSpPr>
            <p:spPr>
              <a:xfrm>
                <a:off x="1493945" y="2319502"/>
                <a:ext cx="472966"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0DB169D4-544B-3B9C-042C-3B2524A70F58}"/>
                  </a:ext>
                </a:extLst>
              </p:cNvPr>
              <p:cNvCxnSpPr>
                <a:cxnSpLocks/>
              </p:cNvCxnSpPr>
              <p:nvPr/>
            </p:nvCxnSpPr>
            <p:spPr>
              <a:xfrm flipV="1">
                <a:off x="1736834" y="2120324"/>
                <a:ext cx="0" cy="42515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E62EE1B3-AF7E-B552-8BE2-ECCB2A888DA4}"/>
                  </a:ext>
                </a:extLst>
              </p:cNvPr>
              <p:cNvCxnSpPr>
                <a:cxnSpLocks/>
              </p:cNvCxnSpPr>
              <p:nvPr/>
            </p:nvCxnSpPr>
            <p:spPr>
              <a:xfrm flipV="1">
                <a:off x="1490826" y="2545474"/>
                <a:ext cx="246008"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D68DD280-8602-7A4F-D311-09EC43D48236}"/>
                  </a:ext>
                </a:extLst>
              </p:cNvPr>
              <p:cNvCxnSpPr>
                <a:cxnSpLocks/>
              </p:cNvCxnSpPr>
              <p:nvPr/>
            </p:nvCxnSpPr>
            <p:spPr>
              <a:xfrm flipH="1" flipV="1">
                <a:off x="1744717" y="2545474"/>
                <a:ext cx="222194"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楕円 32">
                <a:extLst>
                  <a:ext uri="{FF2B5EF4-FFF2-40B4-BE49-F238E27FC236}">
                    <a16:creationId xmlns:a16="http://schemas.microsoft.com/office/drawing/2014/main" id="{B01D7CDE-84E8-22F1-4D12-EF73B0811CF3}"/>
                  </a:ext>
                </a:extLst>
              </p:cNvPr>
              <p:cNvSpPr/>
              <p:nvPr/>
            </p:nvSpPr>
            <p:spPr>
              <a:xfrm>
                <a:off x="1587554" y="1953471"/>
                <a:ext cx="299545" cy="255041"/>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000" dirty="0">
                  <a:solidFill>
                    <a:schemeClr val="tx1"/>
                  </a:solidFill>
                </a:endParaRPr>
              </a:p>
            </p:txBody>
          </p:sp>
        </p:grpSp>
        <p:sp>
          <p:nvSpPr>
            <p:cNvPr id="28" name="テキスト ボックス 27">
              <a:extLst>
                <a:ext uri="{FF2B5EF4-FFF2-40B4-BE49-F238E27FC236}">
                  <a16:creationId xmlns:a16="http://schemas.microsoft.com/office/drawing/2014/main" id="{8E238BBE-1E41-6A90-075D-3266F283CA33}"/>
                </a:ext>
              </a:extLst>
            </p:cNvPr>
            <p:cNvSpPr txBox="1"/>
            <p:nvPr/>
          </p:nvSpPr>
          <p:spPr>
            <a:xfrm>
              <a:off x="985188" y="3595095"/>
              <a:ext cx="1314677" cy="400110"/>
            </a:xfrm>
            <a:prstGeom prst="rect">
              <a:avLst/>
            </a:prstGeom>
            <a:noFill/>
          </p:spPr>
          <p:txBody>
            <a:bodyPr wrap="square">
              <a:spAutoFit/>
            </a:bodyPr>
            <a:lstStyle/>
            <a:p>
              <a:pPr algn="ctr"/>
              <a:r>
                <a:rPr lang="en-US" altLang="ja-JP" sz="1000" dirty="0">
                  <a:latin typeface="Meiryo UI" panose="020B0604030504040204" pitchFamily="50" charset="-128"/>
                  <a:ea typeface="Meiryo UI" panose="020B0604030504040204" pitchFamily="50" charset="-128"/>
                  <a:cs typeface="Calibri"/>
                </a:rPr>
                <a:t>[ Issuer ]</a:t>
              </a:r>
            </a:p>
            <a:p>
              <a:pPr algn="ctr"/>
              <a:r>
                <a:rPr lang="en-US" altLang="ja-JP" sz="1000" dirty="0">
                  <a:latin typeface="Meiryo UI" panose="020B0604030504040204" pitchFamily="50" charset="-128"/>
                  <a:ea typeface="Meiryo UI" panose="020B0604030504040204" pitchFamily="50" charset="-128"/>
                  <a:cs typeface="Calibri"/>
                </a:rPr>
                <a:t>JISA</a:t>
              </a:r>
              <a:r>
                <a:rPr lang="ja-JP" altLang="en-US" sz="1000" dirty="0">
                  <a:latin typeface="Meiryo UI" panose="020B0604030504040204" pitchFamily="50" charset="-128"/>
                  <a:ea typeface="Meiryo UI" panose="020B0604030504040204" pitchFamily="50" charset="-128"/>
                  <a:cs typeface="Calibri"/>
                </a:rPr>
                <a:t>等の工業会等</a:t>
              </a:r>
            </a:p>
          </p:txBody>
        </p:sp>
      </p:grpSp>
      <p:grpSp>
        <p:nvGrpSpPr>
          <p:cNvPr id="34" name="グループ化 33">
            <a:extLst>
              <a:ext uri="{FF2B5EF4-FFF2-40B4-BE49-F238E27FC236}">
                <a16:creationId xmlns:a16="http://schemas.microsoft.com/office/drawing/2014/main" id="{2436CCD2-00D5-654F-7718-8AAFD01C7619}"/>
              </a:ext>
            </a:extLst>
          </p:cNvPr>
          <p:cNvGrpSpPr/>
          <p:nvPr/>
        </p:nvGrpSpPr>
        <p:grpSpPr>
          <a:xfrm>
            <a:off x="1944429" y="5144275"/>
            <a:ext cx="1217426" cy="975700"/>
            <a:chOff x="985188" y="2853357"/>
            <a:chExt cx="1314677" cy="1141848"/>
          </a:xfrm>
        </p:grpSpPr>
        <p:grpSp>
          <p:nvGrpSpPr>
            <p:cNvPr id="35" name="グループ化 34">
              <a:extLst>
                <a:ext uri="{FF2B5EF4-FFF2-40B4-BE49-F238E27FC236}">
                  <a16:creationId xmlns:a16="http://schemas.microsoft.com/office/drawing/2014/main" id="{658CDB5E-D955-880D-5CD5-7AACF560E222}"/>
                </a:ext>
              </a:extLst>
            </p:cNvPr>
            <p:cNvGrpSpPr/>
            <p:nvPr/>
          </p:nvGrpSpPr>
          <p:grpSpPr>
            <a:xfrm>
              <a:off x="1389227" y="2853357"/>
              <a:ext cx="425060" cy="688129"/>
              <a:chOff x="1490826" y="1953471"/>
              <a:chExt cx="476085" cy="758855"/>
            </a:xfrm>
          </p:grpSpPr>
          <p:cxnSp>
            <p:nvCxnSpPr>
              <p:cNvPr id="37" name="直線コネクタ 36">
                <a:extLst>
                  <a:ext uri="{FF2B5EF4-FFF2-40B4-BE49-F238E27FC236}">
                    <a16:creationId xmlns:a16="http://schemas.microsoft.com/office/drawing/2014/main" id="{5E9EB65D-694C-58B5-AB9E-FD1630E6FF2F}"/>
                  </a:ext>
                </a:extLst>
              </p:cNvPr>
              <p:cNvCxnSpPr/>
              <p:nvPr/>
            </p:nvCxnSpPr>
            <p:spPr>
              <a:xfrm>
                <a:off x="1493945" y="2319502"/>
                <a:ext cx="472966"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a:extLst>
                  <a:ext uri="{FF2B5EF4-FFF2-40B4-BE49-F238E27FC236}">
                    <a16:creationId xmlns:a16="http://schemas.microsoft.com/office/drawing/2014/main" id="{6C7CF30D-1D4F-B604-4C31-5D9605967B04}"/>
                  </a:ext>
                </a:extLst>
              </p:cNvPr>
              <p:cNvCxnSpPr>
                <a:cxnSpLocks/>
              </p:cNvCxnSpPr>
              <p:nvPr/>
            </p:nvCxnSpPr>
            <p:spPr>
              <a:xfrm flipV="1">
                <a:off x="1736834" y="2120324"/>
                <a:ext cx="0" cy="42515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2664ED6D-D47C-1B52-1CEC-3B038E98FD5A}"/>
                  </a:ext>
                </a:extLst>
              </p:cNvPr>
              <p:cNvCxnSpPr>
                <a:cxnSpLocks/>
              </p:cNvCxnSpPr>
              <p:nvPr/>
            </p:nvCxnSpPr>
            <p:spPr>
              <a:xfrm flipV="1">
                <a:off x="1490826" y="2545474"/>
                <a:ext cx="246008"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6FA67E6E-72CF-39EE-BE30-D3FCB0F52AFB}"/>
                  </a:ext>
                </a:extLst>
              </p:cNvPr>
              <p:cNvCxnSpPr>
                <a:cxnSpLocks/>
              </p:cNvCxnSpPr>
              <p:nvPr/>
            </p:nvCxnSpPr>
            <p:spPr>
              <a:xfrm flipH="1" flipV="1">
                <a:off x="1744717" y="2545474"/>
                <a:ext cx="222194"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楕円 40">
                <a:extLst>
                  <a:ext uri="{FF2B5EF4-FFF2-40B4-BE49-F238E27FC236}">
                    <a16:creationId xmlns:a16="http://schemas.microsoft.com/office/drawing/2014/main" id="{DB4C335F-7561-04F0-634E-08819EBAEA12}"/>
                  </a:ext>
                </a:extLst>
              </p:cNvPr>
              <p:cNvSpPr/>
              <p:nvPr/>
            </p:nvSpPr>
            <p:spPr>
              <a:xfrm>
                <a:off x="1587554" y="1953471"/>
                <a:ext cx="299545" cy="255041"/>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000" dirty="0">
                  <a:solidFill>
                    <a:schemeClr val="tx1"/>
                  </a:solidFill>
                </a:endParaRPr>
              </a:p>
            </p:txBody>
          </p:sp>
        </p:grpSp>
        <p:sp>
          <p:nvSpPr>
            <p:cNvPr id="36" name="テキスト ボックス 35">
              <a:extLst>
                <a:ext uri="{FF2B5EF4-FFF2-40B4-BE49-F238E27FC236}">
                  <a16:creationId xmlns:a16="http://schemas.microsoft.com/office/drawing/2014/main" id="{195A4A63-90D8-F955-12BA-DFC39DA14D15}"/>
                </a:ext>
              </a:extLst>
            </p:cNvPr>
            <p:cNvSpPr txBox="1"/>
            <p:nvPr/>
          </p:nvSpPr>
          <p:spPr>
            <a:xfrm>
              <a:off x="985188" y="3595095"/>
              <a:ext cx="1314677" cy="400110"/>
            </a:xfrm>
            <a:prstGeom prst="rect">
              <a:avLst/>
            </a:prstGeom>
            <a:noFill/>
          </p:spPr>
          <p:txBody>
            <a:bodyPr wrap="square">
              <a:spAutoFit/>
            </a:bodyPr>
            <a:lstStyle/>
            <a:p>
              <a:pPr algn="ctr"/>
              <a:r>
                <a:rPr lang="en-US" altLang="ja-JP" sz="1000" dirty="0">
                  <a:latin typeface="Meiryo UI" panose="020B0604030504040204" pitchFamily="50" charset="-128"/>
                  <a:ea typeface="Meiryo UI" panose="020B0604030504040204" pitchFamily="50" charset="-128"/>
                  <a:cs typeface="Calibri"/>
                </a:rPr>
                <a:t>[ Holder (</a:t>
              </a:r>
              <a:r>
                <a:rPr lang="ja-JP" altLang="en-US" sz="1000" dirty="0">
                  <a:latin typeface="Meiryo UI" panose="020B0604030504040204" pitchFamily="50" charset="-128"/>
                  <a:ea typeface="Meiryo UI" panose="020B0604030504040204" pitchFamily="50" charset="-128"/>
                  <a:cs typeface="Calibri"/>
                </a:rPr>
                <a:t>個人</a:t>
              </a:r>
              <a:r>
                <a:rPr lang="en-US" altLang="ja-JP" sz="1000" dirty="0">
                  <a:latin typeface="Meiryo UI" panose="020B0604030504040204" pitchFamily="50" charset="-128"/>
                  <a:ea typeface="Meiryo UI" panose="020B0604030504040204" pitchFamily="50" charset="-128"/>
                  <a:cs typeface="Calibri"/>
                </a:rPr>
                <a:t>) ]</a:t>
              </a:r>
            </a:p>
            <a:p>
              <a:pPr algn="ctr"/>
              <a:r>
                <a:rPr lang="ja-JP" altLang="en-US" sz="1000" dirty="0">
                  <a:latin typeface="Meiryo UI" panose="020B0604030504040204" pitchFamily="50" charset="-128"/>
                  <a:ea typeface="Meiryo UI" panose="020B0604030504040204" pitchFamily="50" charset="-128"/>
                  <a:cs typeface="Calibri"/>
                </a:rPr>
                <a:t>中小企業社員</a:t>
              </a:r>
            </a:p>
          </p:txBody>
        </p:sp>
      </p:grpSp>
      <p:grpSp>
        <p:nvGrpSpPr>
          <p:cNvPr id="42" name="グループ化 41">
            <a:extLst>
              <a:ext uri="{FF2B5EF4-FFF2-40B4-BE49-F238E27FC236}">
                <a16:creationId xmlns:a16="http://schemas.microsoft.com/office/drawing/2014/main" id="{D43D5358-C219-8F98-E319-695032F0659A}"/>
              </a:ext>
            </a:extLst>
          </p:cNvPr>
          <p:cNvGrpSpPr/>
          <p:nvPr/>
        </p:nvGrpSpPr>
        <p:grpSpPr>
          <a:xfrm>
            <a:off x="7980355" y="3725608"/>
            <a:ext cx="1217426" cy="1107196"/>
            <a:chOff x="985188" y="2853357"/>
            <a:chExt cx="1314677" cy="1295736"/>
          </a:xfrm>
        </p:grpSpPr>
        <p:grpSp>
          <p:nvGrpSpPr>
            <p:cNvPr id="43" name="グループ化 42">
              <a:extLst>
                <a:ext uri="{FF2B5EF4-FFF2-40B4-BE49-F238E27FC236}">
                  <a16:creationId xmlns:a16="http://schemas.microsoft.com/office/drawing/2014/main" id="{49792D0B-47B0-6F4F-99E8-D07B787F9B96}"/>
                </a:ext>
              </a:extLst>
            </p:cNvPr>
            <p:cNvGrpSpPr/>
            <p:nvPr/>
          </p:nvGrpSpPr>
          <p:grpSpPr>
            <a:xfrm>
              <a:off x="1389227" y="2853357"/>
              <a:ext cx="425060" cy="688129"/>
              <a:chOff x="1490826" y="1953471"/>
              <a:chExt cx="476085" cy="758855"/>
            </a:xfrm>
          </p:grpSpPr>
          <p:cxnSp>
            <p:nvCxnSpPr>
              <p:cNvPr id="45" name="直線コネクタ 44">
                <a:extLst>
                  <a:ext uri="{FF2B5EF4-FFF2-40B4-BE49-F238E27FC236}">
                    <a16:creationId xmlns:a16="http://schemas.microsoft.com/office/drawing/2014/main" id="{315FB58F-1C67-9DD1-1B06-AD8FE224D77C}"/>
                  </a:ext>
                </a:extLst>
              </p:cNvPr>
              <p:cNvCxnSpPr/>
              <p:nvPr/>
            </p:nvCxnSpPr>
            <p:spPr>
              <a:xfrm>
                <a:off x="1493945" y="2319502"/>
                <a:ext cx="472966"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直線コネクタ 45">
                <a:extLst>
                  <a:ext uri="{FF2B5EF4-FFF2-40B4-BE49-F238E27FC236}">
                    <a16:creationId xmlns:a16="http://schemas.microsoft.com/office/drawing/2014/main" id="{BC6742EF-8642-1F51-9579-233DFC39E599}"/>
                  </a:ext>
                </a:extLst>
              </p:cNvPr>
              <p:cNvCxnSpPr>
                <a:cxnSpLocks/>
              </p:cNvCxnSpPr>
              <p:nvPr/>
            </p:nvCxnSpPr>
            <p:spPr>
              <a:xfrm flipV="1">
                <a:off x="1736834" y="2120324"/>
                <a:ext cx="0" cy="42515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直線コネクタ 46">
                <a:extLst>
                  <a:ext uri="{FF2B5EF4-FFF2-40B4-BE49-F238E27FC236}">
                    <a16:creationId xmlns:a16="http://schemas.microsoft.com/office/drawing/2014/main" id="{B50E1B96-77A5-08FA-0B2F-1929A31B2E70}"/>
                  </a:ext>
                </a:extLst>
              </p:cNvPr>
              <p:cNvCxnSpPr>
                <a:cxnSpLocks/>
              </p:cNvCxnSpPr>
              <p:nvPr/>
            </p:nvCxnSpPr>
            <p:spPr>
              <a:xfrm flipV="1">
                <a:off x="1490826" y="2545474"/>
                <a:ext cx="246008"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a:extLst>
                  <a:ext uri="{FF2B5EF4-FFF2-40B4-BE49-F238E27FC236}">
                    <a16:creationId xmlns:a16="http://schemas.microsoft.com/office/drawing/2014/main" id="{A2ECB977-EEE6-854C-079A-44D0804CB5CF}"/>
                  </a:ext>
                </a:extLst>
              </p:cNvPr>
              <p:cNvCxnSpPr>
                <a:cxnSpLocks/>
              </p:cNvCxnSpPr>
              <p:nvPr/>
            </p:nvCxnSpPr>
            <p:spPr>
              <a:xfrm flipH="1" flipV="1">
                <a:off x="1744717" y="2545474"/>
                <a:ext cx="222194"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楕円 48">
                <a:extLst>
                  <a:ext uri="{FF2B5EF4-FFF2-40B4-BE49-F238E27FC236}">
                    <a16:creationId xmlns:a16="http://schemas.microsoft.com/office/drawing/2014/main" id="{08D559DA-589E-20DC-B574-997632905378}"/>
                  </a:ext>
                </a:extLst>
              </p:cNvPr>
              <p:cNvSpPr/>
              <p:nvPr/>
            </p:nvSpPr>
            <p:spPr>
              <a:xfrm>
                <a:off x="1587554" y="1953471"/>
                <a:ext cx="299545" cy="255041"/>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000" dirty="0">
                  <a:solidFill>
                    <a:schemeClr val="tx1"/>
                  </a:solidFill>
                </a:endParaRPr>
              </a:p>
            </p:txBody>
          </p:sp>
        </p:grpSp>
        <p:sp>
          <p:nvSpPr>
            <p:cNvPr id="44" name="テキスト ボックス 43">
              <a:extLst>
                <a:ext uri="{FF2B5EF4-FFF2-40B4-BE49-F238E27FC236}">
                  <a16:creationId xmlns:a16="http://schemas.microsoft.com/office/drawing/2014/main" id="{64608202-E9FD-656D-1767-0976BC74DF1F}"/>
                </a:ext>
              </a:extLst>
            </p:cNvPr>
            <p:cNvSpPr txBox="1"/>
            <p:nvPr/>
          </p:nvSpPr>
          <p:spPr>
            <a:xfrm>
              <a:off x="985188" y="3595095"/>
              <a:ext cx="1314677" cy="553998"/>
            </a:xfrm>
            <a:prstGeom prst="rect">
              <a:avLst/>
            </a:prstGeom>
            <a:noFill/>
          </p:spPr>
          <p:txBody>
            <a:bodyPr wrap="square">
              <a:spAutoFit/>
            </a:bodyPr>
            <a:lstStyle/>
            <a:p>
              <a:pPr algn="ctr"/>
              <a:r>
                <a:rPr lang="en-US" altLang="ja-JP" sz="1000" dirty="0">
                  <a:latin typeface="Meiryo UI" panose="020B0604030504040204" pitchFamily="50" charset="-128"/>
                  <a:ea typeface="Meiryo UI" panose="020B0604030504040204" pitchFamily="50" charset="-128"/>
                  <a:cs typeface="Calibri"/>
                </a:rPr>
                <a:t>[ Issuer ]</a:t>
              </a:r>
            </a:p>
            <a:p>
              <a:pPr algn="ctr"/>
              <a:r>
                <a:rPr lang="ja-JP" altLang="en-US" sz="1000" dirty="0">
                  <a:latin typeface="Meiryo UI" panose="020B0604030504040204" pitchFamily="50" charset="-128"/>
                  <a:ea typeface="Meiryo UI" panose="020B0604030504040204" pitchFamily="50" charset="-128"/>
                  <a:cs typeface="Calibri"/>
                </a:rPr>
                <a:t>所管省庁</a:t>
              </a:r>
              <a:endParaRPr lang="en-US" altLang="ja-JP" sz="1000" dirty="0">
                <a:latin typeface="Meiryo UI" panose="020B0604030504040204" pitchFamily="50" charset="-128"/>
                <a:ea typeface="Meiryo UI" panose="020B0604030504040204" pitchFamily="50" charset="-128"/>
                <a:cs typeface="Calibri"/>
              </a:endParaRPr>
            </a:p>
            <a:p>
              <a:pPr algn="ctr"/>
              <a:r>
                <a:rPr lang="ja-JP" altLang="en-US" sz="1000" dirty="0">
                  <a:latin typeface="Meiryo UI" panose="020B0604030504040204" pitchFamily="50" charset="-128"/>
                  <a:ea typeface="Meiryo UI" panose="020B0604030504040204" pitchFamily="50" charset="-128"/>
                  <a:cs typeface="Calibri"/>
                </a:rPr>
                <a:t>（中小企業庁）</a:t>
              </a:r>
              <a:endParaRPr lang="en-US" altLang="ja-JP" sz="1000" dirty="0">
                <a:latin typeface="Meiryo UI" panose="020B0604030504040204" pitchFamily="50" charset="-128"/>
                <a:ea typeface="Meiryo UI" panose="020B0604030504040204" pitchFamily="50" charset="-128"/>
                <a:cs typeface="Calibri"/>
              </a:endParaRPr>
            </a:p>
          </p:txBody>
        </p:sp>
      </p:grpSp>
      <p:grpSp>
        <p:nvGrpSpPr>
          <p:cNvPr id="50" name="グループ化 49">
            <a:extLst>
              <a:ext uri="{FF2B5EF4-FFF2-40B4-BE49-F238E27FC236}">
                <a16:creationId xmlns:a16="http://schemas.microsoft.com/office/drawing/2014/main" id="{2F1A3CAB-4619-729E-F33B-DC0BF09B6FF5}"/>
              </a:ext>
            </a:extLst>
          </p:cNvPr>
          <p:cNvGrpSpPr/>
          <p:nvPr/>
        </p:nvGrpSpPr>
        <p:grpSpPr>
          <a:xfrm>
            <a:off x="4377723" y="5391550"/>
            <a:ext cx="1217426" cy="975700"/>
            <a:chOff x="985188" y="2853357"/>
            <a:chExt cx="1314677" cy="1141848"/>
          </a:xfrm>
        </p:grpSpPr>
        <p:grpSp>
          <p:nvGrpSpPr>
            <p:cNvPr id="51" name="グループ化 50">
              <a:extLst>
                <a:ext uri="{FF2B5EF4-FFF2-40B4-BE49-F238E27FC236}">
                  <a16:creationId xmlns:a16="http://schemas.microsoft.com/office/drawing/2014/main" id="{D0E29164-412F-564A-E333-6D618904CEBF}"/>
                </a:ext>
              </a:extLst>
            </p:cNvPr>
            <p:cNvGrpSpPr/>
            <p:nvPr/>
          </p:nvGrpSpPr>
          <p:grpSpPr>
            <a:xfrm>
              <a:off x="1389227" y="2853357"/>
              <a:ext cx="425060" cy="688129"/>
              <a:chOff x="1490826" y="1953471"/>
              <a:chExt cx="476085" cy="758855"/>
            </a:xfrm>
          </p:grpSpPr>
          <p:cxnSp>
            <p:nvCxnSpPr>
              <p:cNvPr id="53" name="直線コネクタ 52">
                <a:extLst>
                  <a:ext uri="{FF2B5EF4-FFF2-40B4-BE49-F238E27FC236}">
                    <a16:creationId xmlns:a16="http://schemas.microsoft.com/office/drawing/2014/main" id="{62D48D4B-F444-085B-3D39-6625F1459F3A}"/>
                  </a:ext>
                </a:extLst>
              </p:cNvPr>
              <p:cNvCxnSpPr/>
              <p:nvPr/>
            </p:nvCxnSpPr>
            <p:spPr>
              <a:xfrm>
                <a:off x="1493945" y="2319502"/>
                <a:ext cx="472966"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直線コネクタ 53">
                <a:extLst>
                  <a:ext uri="{FF2B5EF4-FFF2-40B4-BE49-F238E27FC236}">
                    <a16:creationId xmlns:a16="http://schemas.microsoft.com/office/drawing/2014/main" id="{D85AADD8-84DD-DFD5-D1D5-4986B04CD72A}"/>
                  </a:ext>
                </a:extLst>
              </p:cNvPr>
              <p:cNvCxnSpPr>
                <a:cxnSpLocks/>
              </p:cNvCxnSpPr>
              <p:nvPr/>
            </p:nvCxnSpPr>
            <p:spPr>
              <a:xfrm flipV="1">
                <a:off x="1736834" y="2120324"/>
                <a:ext cx="0" cy="42515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直線コネクタ 54">
                <a:extLst>
                  <a:ext uri="{FF2B5EF4-FFF2-40B4-BE49-F238E27FC236}">
                    <a16:creationId xmlns:a16="http://schemas.microsoft.com/office/drawing/2014/main" id="{E50876B9-00A2-6578-5FC7-8BC0BC0F660F}"/>
                  </a:ext>
                </a:extLst>
              </p:cNvPr>
              <p:cNvCxnSpPr>
                <a:cxnSpLocks/>
              </p:cNvCxnSpPr>
              <p:nvPr/>
            </p:nvCxnSpPr>
            <p:spPr>
              <a:xfrm flipV="1">
                <a:off x="1490826" y="2545474"/>
                <a:ext cx="246008"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直線コネクタ 55">
                <a:extLst>
                  <a:ext uri="{FF2B5EF4-FFF2-40B4-BE49-F238E27FC236}">
                    <a16:creationId xmlns:a16="http://schemas.microsoft.com/office/drawing/2014/main" id="{C9F8925F-A5CB-AB5F-9ACB-567C26D6BEE2}"/>
                  </a:ext>
                </a:extLst>
              </p:cNvPr>
              <p:cNvCxnSpPr>
                <a:cxnSpLocks/>
              </p:cNvCxnSpPr>
              <p:nvPr/>
            </p:nvCxnSpPr>
            <p:spPr>
              <a:xfrm flipH="1" flipV="1">
                <a:off x="1744717" y="2545474"/>
                <a:ext cx="222194"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楕円 56">
                <a:extLst>
                  <a:ext uri="{FF2B5EF4-FFF2-40B4-BE49-F238E27FC236}">
                    <a16:creationId xmlns:a16="http://schemas.microsoft.com/office/drawing/2014/main" id="{F900E40A-4483-4140-0745-DFDD3639A2B9}"/>
                  </a:ext>
                </a:extLst>
              </p:cNvPr>
              <p:cNvSpPr/>
              <p:nvPr/>
            </p:nvSpPr>
            <p:spPr>
              <a:xfrm>
                <a:off x="1587554" y="1953471"/>
                <a:ext cx="299545" cy="255041"/>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000" dirty="0">
                  <a:solidFill>
                    <a:schemeClr val="tx1"/>
                  </a:solidFill>
                </a:endParaRPr>
              </a:p>
            </p:txBody>
          </p:sp>
        </p:grpSp>
        <p:sp>
          <p:nvSpPr>
            <p:cNvPr id="52" name="テキスト ボックス 51">
              <a:extLst>
                <a:ext uri="{FF2B5EF4-FFF2-40B4-BE49-F238E27FC236}">
                  <a16:creationId xmlns:a16="http://schemas.microsoft.com/office/drawing/2014/main" id="{B527E9DE-37A5-0898-99F2-A770A0C9CD67}"/>
                </a:ext>
              </a:extLst>
            </p:cNvPr>
            <p:cNvSpPr txBox="1"/>
            <p:nvPr/>
          </p:nvSpPr>
          <p:spPr>
            <a:xfrm>
              <a:off x="985188" y="3595095"/>
              <a:ext cx="1314677" cy="400110"/>
            </a:xfrm>
            <a:prstGeom prst="rect">
              <a:avLst/>
            </a:prstGeom>
            <a:noFill/>
          </p:spPr>
          <p:txBody>
            <a:bodyPr wrap="square">
              <a:spAutoFit/>
            </a:bodyPr>
            <a:lstStyle/>
            <a:p>
              <a:pPr algn="ctr"/>
              <a:r>
                <a:rPr lang="en-US" altLang="ja-JP" sz="1000" dirty="0">
                  <a:latin typeface="Meiryo UI" panose="020B0604030504040204" pitchFamily="50" charset="-128"/>
                  <a:ea typeface="Meiryo UI" panose="020B0604030504040204" pitchFamily="50" charset="-128"/>
                  <a:cs typeface="Calibri"/>
                </a:rPr>
                <a:t>[ Issuer ]</a:t>
              </a:r>
            </a:p>
            <a:p>
              <a:pPr algn="ctr"/>
              <a:r>
                <a:rPr lang="ja-JP" altLang="en-US" sz="1000" dirty="0">
                  <a:latin typeface="Meiryo UI" panose="020B0604030504040204" pitchFamily="50" charset="-128"/>
                  <a:ea typeface="Meiryo UI" panose="020B0604030504040204" pitchFamily="50" charset="-128"/>
                  <a:cs typeface="Calibri"/>
                </a:rPr>
                <a:t>中小事業者</a:t>
              </a:r>
            </a:p>
          </p:txBody>
        </p:sp>
      </p:grpSp>
      <p:grpSp>
        <p:nvGrpSpPr>
          <p:cNvPr id="58" name="グループ化 57">
            <a:extLst>
              <a:ext uri="{FF2B5EF4-FFF2-40B4-BE49-F238E27FC236}">
                <a16:creationId xmlns:a16="http://schemas.microsoft.com/office/drawing/2014/main" id="{109429F5-9BA9-2C9C-790B-4C01FEBF8935}"/>
              </a:ext>
            </a:extLst>
          </p:cNvPr>
          <p:cNvGrpSpPr/>
          <p:nvPr/>
        </p:nvGrpSpPr>
        <p:grpSpPr>
          <a:xfrm>
            <a:off x="7971844" y="5211751"/>
            <a:ext cx="1217426" cy="975700"/>
            <a:chOff x="985188" y="2853357"/>
            <a:chExt cx="1314677" cy="1141848"/>
          </a:xfrm>
        </p:grpSpPr>
        <p:grpSp>
          <p:nvGrpSpPr>
            <p:cNvPr id="59" name="グループ化 58">
              <a:extLst>
                <a:ext uri="{FF2B5EF4-FFF2-40B4-BE49-F238E27FC236}">
                  <a16:creationId xmlns:a16="http://schemas.microsoft.com/office/drawing/2014/main" id="{9593DCB6-BD7A-B517-DB1A-EE0C13D38A85}"/>
                </a:ext>
              </a:extLst>
            </p:cNvPr>
            <p:cNvGrpSpPr/>
            <p:nvPr/>
          </p:nvGrpSpPr>
          <p:grpSpPr>
            <a:xfrm>
              <a:off x="1389227" y="2853357"/>
              <a:ext cx="425060" cy="688129"/>
              <a:chOff x="1490826" y="1953471"/>
              <a:chExt cx="476085" cy="758855"/>
            </a:xfrm>
          </p:grpSpPr>
          <p:cxnSp>
            <p:nvCxnSpPr>
              <p:cNvPr id="61" name="直線コネクタ 60">
                <a:extLst>
                  <a:ext uri="{FF2B5EF4-FFF2-40B4-BE49-F238E27FC236}">
                    <a16:creationId xmlns:a16="http://schemas.microsoft.com/office/drawing/2014/main" id="{E9DF6650-61FB-F4D0-A2DE-3C42048C576A}"/>
                  </a:ext>
                </a:extLst>
              </p:cNvPr>
              <p:cNvCxnSpPr/>
              <p:nvPr/>
            </p:nvCxnSpPr>
            <p:spPr>
              <a:xfrm>
                <a:off x="1493945" y="2319502"/>
                <a:ext cx="472966"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直線コネクタ 61">
                <a:extLst>
                  <a:ext uri="{FF2B5EF4-FFF2-40B4-BE49-F238E27FC236}">
                    <a16:creationId xmlns:a16="http://schemas.microsoft.com/office/drawing/2014/main" id="{5468BEE9-4839-6BBD-347C-FDACDFBB046A}"/>
                  </a:ext>
                </a:extLst>
              </p:cNvPr>
              <p:cNvCxnSpPr>
                <a:cxnSpLocks/>
              </p:cNvCxnSpPr>
              <p:nvPr/>
            </p:nvCxnSpPr>
            <p:spPr>
              <a:xfrm flipV="1">
                <a:off x="1736834" y="2120324"/>
                <a:ext cx="0" cy="42515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直線コネクタ 62">
                <a:extLst>
                  <a:ext uri="{FF2B5EF4-FFF2-40B4-BE49-F238E27FC236}">
                    <a16:creationId xmlns:a16="http://schemas.microsoft.com/office/drawing/2014/main" id="{6922AAB8-D6A4-36BB-9C9A-D14D01728E16}"/>
                  </a:ext>
                </a:extLst>
              </p:cNvPr>
              <p:cNvCxnSpPr>
                <a:cxnSpLocks/>
              </p:cNvCxnSpPr>
              <p:nvPr/>
            </p:nvCxnSpPr>
            <p:spPr>
              <a:xfrm flipV="1">
                <a:off x="1490826" y="2545474"/>
                <a:ext cx="246008"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直線コネクタ 63">
                <a:extLst>
                  <a:ext uri="{FF2B5EF4-FFF2-40B4-BE49-F238E27FC236}">
                    <a16:creationId xmlns:a16="http://schemas.microsoft.com/office/drawing/2014/main" id="{0CE20126-7027-2085-60C1-AF9D079A7849}"/>
                  </a:ext>
                </a:extLst>
              </p:cNvPr>
              <p:cNvCxnSpPr>
                <a:cxnSpLocks/>
              </p:cNvCxnSpPr>
              <p:nvPr/>
            </p:nvCxnSpPr>
            <p:spPr>
              <a:xfrm flipH="1" flipV="1">
                <a:off x="1744717" y="2545474"/>
                <a:ext cx="222194"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5" name="楕円 64">
                <a:extLst>
                  <a:ext uri="{FF2B5EF4-FFF2-40B4-BE49-F238E27FC236}">
                    <a16:creationId xmlns:a16="http://schemas.microsoft.com/office/drawing/2014/main" id="{6EEFB80E-2783-4E6E-CFEE-531584F73893}"/>
                  </a:ext>
                </a:extLst>
              </p:cNvPr>
              <p:cNvSpPr/>
              <p:nvPr/>
            </p:nvSpPr>
            <p:spPr>
              <a:xfrm>
                <a:off x="1587554" y="1953471"/>
                <a:ext cx="299545" cy="255041"/>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000" dirty="0">
                  <a:solidFill>
                    <a:schemeClr val="tx1"/>
                  </a:solidFill>
                </a:endParaRPr>
              </a:p>
            </p:txBody>
          </p:sp>
        </p:grpSp>
        <p:sp>
          <p:nvSpPr>
            <p:cNvPr id="60" name="テキスト ボックス 59">
              <a:extLst>
                <a:ext uri="{FF2B5EF4-FFF2-40B4-BE49-F238E27FC236}">
                  <a16:creationId xmlns:a16="http://schemas.microsoft.com/office/drawing/2014/main" id="{B0288F8C-0D08-29E2-764C-04FED81D6F61}"/>
                </a:ext>
              </a:extLst>
            </p:cNvPr>
            <p:cNvSpPr txBox="1"/>
            <p:nvPr/>
          </p:nvSpPr>
          <p:spPr>
            <a:xfrm>
              <a:off x="985188" y="3595095"/>
              <a:ext cx="1314677" cy="400110"/>
            </a:xfrm>
            <a:prstGeom prst="rect">
              <a:avLst/>
            </a:prstGeom>
            <a:noFill/>
          </p:spPr>
          <p:txBody>
            <a:bodyPr wrap="square">
              <a:spAutoFit/>
            </a:bodyPr>
            <a:lstStyle/>
            <a:p>
              <a:pPr algn="ctr"/>
              <a:r>
                <a:rPr lang="en-US" altLang="ja-JP" sz="1000" dirty="0">
                  <a:latin typeface="Meiryo UI" panose="020B0604030504040204" pitchFamily="50" charset="-128"/>
                  <a:ea typeface="Meiryo UI" panose="020B0604030504040204" pitchFamily="50" charset="-128"/>
                  <a:cs typeface="Calibri"/>
                </a:rPr>
                <a:t>[ Verifier ]</a:t>
              </a:r>
            </a:p>
            <a:p>
              <a:pPr algn="ctr"/>
              <a:r>
                <a:rPr lang="ja-JP" altLang="en-US" sz="1000" dirty="0">
                  <a:latin typeface="Meiryo UI" panose="020B0604030504040204" pitchFamily="50" charset="-128"/>
                  <a:ea typeface="Meiryo UI" panose="020B0604030504040204" pitchFamily="50" charset="-128"/>
                  <a:cs typeface="Calibri"/>
                </a:rPr>
                <a:t>所管の税務署</a:t>
              </a:r>
            </a:p>
          </p:txBody>
        </p:sp>
      </p:grpSp>
      <p:grpSp>
        <p:nvGrpSpPr>
          <p:cNvPr id="76" name="グループ化 75">
            <a:extLst>
              <a:ext uri="{FF2B5EF4-FFF2-40B4-BE49-F238E27FC236}">
                <a16:creationId xmlns:a16="http://schemas.microsoft.com/office/drawing/2014/main" id="{963528D3-D33C-4CF4-D22F-6BC6CD2EC6E4}"/>
              </a:ext>
            </a:extLst>
          </p:cNvPr>
          <p:cNvGrpSpPr/>
          <p:nvPr/>
        </p:nvGrpSpPr>
        <p:grpSpPr>
          <a:xfrm>
            <a:off x="4513895" y="1321959"/>
            <a:ext cx="1217426" cy="1107196"/>
            <a:chOff x="985188" y="2853357"/>
            <a:chExt cx="1314677" cy="1295736"/>
          </a:xfrm>
        </p:grpSpPr>
        <p:grpSp>
          <p:nvGrpSpPr>
            <p:cNvPr id="77" name="グループ化 76">
              <a:extLst>
                <a:ext uri="{FF2B5EF4-FFF2-40B4-BE49-F238E27FC236}">
                  <a16:creationId xmlns:a16="http://schemas.microsoft.com/office/drawing/2014/main" id="{6B888D08-1203-0909-ABAD-B467C4E6B6CF}"/>
                </a:ext>
              </a:extLst>
            </p:cNvPr>
            <p:cNvGrpSpPr/>
            <p:nvPr/>
          </p:nvGrpSpPr>
          <p:grpSpPr>
            <a:xfrm>
              <a:off x="1389227" y="2853357"/>
              <a:ext cx="425060" cy="688129"/>
              <a:chOff x="1490826" y="1953471"/>
              <a:chExt cx="476085" cy="758855"/>
            </a:xfrm>
          </p:grpSpPr>
          <p:cxnSp>
            <p:nvCxnSpPr>
              <p:cNvPr id="79" name="直線コネクタ 78">
                <a:extLst>
                  <a:ext uri="{FF2B5EF4-FFF2-40B4-BE49-F238E27FC236}">
                    <a16:creationId xmlns:a16="http://schemas.microsoft.com/office/drawing/2014/main" id="{273D4F7E-1DEA-D630-5FA2-978A005D3EC6}"/>
                  </a:ext>
                </a:extLst>
              </p:cNvPr>
              <p:cNvCxnSpPr/>
              <p:nvPr/>
            </p:nvCxnSpPr>
            <p:spPr>
              <a:xfrm>
                <a:off x="1493945" y="2319502"/>
                <a:ext cx="472966"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直線コネクタ 79">
                <a:extLst>
                  <a:ext uri="{FF2B5EF4-FFF2-40B4-BE49-F238E27FC236}">
                    <a16:creationId xmlns:a16="http://schemas.microsoft.com/office/drawing/2014/main" id="{B475B3AC-8A88-3473-7358-1CAD9B2D4D28}"/>
                  </a:ext>
                </a:extLst>
              </p:cNvPr>
              <p:cNvCxnSpPr>
                <a:cxnSpLocks/>
              </p:cNvCxnSpPr>
              <p:nvPr/>
            </p:nvCxnSpPr>
            <p:spPr>
              <a:xfrm flipV="1">
                <a:off x="1736834" y="2120324"/>
                <a:ext cx="0" cy="42515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直線コネクタ 80">
                <a:extLst>
                  <a:ext uri="{FF2B5EF4-FFF2-40B4-BE49-F238E27FC236}">
                    <a16:creationId xmlns:a16="http://schemas.microsoft.com/office/drawing/2014/main" id="{04569438-865A-2912-9009-3CBDC40D5B26}"/>
                  </a:ext>
                </a:extLst>
              </p:cNvPr>
              <p:cNvCxnSpPr>
                <a:cxnSpLocks/>
              </p:cNvCxnSpPr>
              <p:nvPr/>
            </p:nvCxnSpPr>
            <p:spPr>
              <a:xfrm flipV="1">
                <a:off x="1490826" y="2545474"/>
                <a:ext cx="246008"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40B58F92-D587-FD3C-D3DB-997BCFCC6560}"/>
                  </a:ext>
                </a:extLst>
              </p:cNvPr>
              <p:cNvCxnSpPr>
                <a:cxnSpLocks/>
              </p:cNvCxnSpPr>
              <p:nvPr/>
            </p:nvCxnSpPr>
            <p:spPr>
              <a:xfrm flipH="1" flipV="1">
                <a:off x="1744717" y="2545474"/>
                <a:ext cx="222194" cy="16685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3" name="楕円 82">
                <a:extLst>
                  <a:ext uri="{FF2B5EF4-FFF2-40B4-BE49-F238E27FC236}">
                    <a16:creationId xmlns:a16="http://schemas.microsoft.com/office/drawing/2014/main" id="{8F145CCB-DB5E-3143-9805-D2A005D873F1}"/>
                  </a:ext>
                </a:extLst>
              </p:cNvPr>
              <p:cNvSpPr/>
              <p:nvPr/>
            </p:nvSpPr>
            <p:spPr>
              <a:xfrm>
                <a:off x="1587554" y="1953471"/>
                <a:ext cx="299545" cy="255041"/>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000" dirty="0">
                  <a:solidFill>
                    <a:schemeClr val="tx1"/>
                  </a:solidFill>
                </a:endParaRPr>
              </a:p>
            </p:txBody>
          </p:sp>
        </p:grpSp>
        <p:sp>
          <p:nvSpPr>
            <p:cNvPr id="78" name="テキスト ボックス 77">
              <a:extLst>
                <a:ext uri="{FF2B5EF4-FFF2-40B4-BE49-F238E27FC236}">
                  <a16:creationId xmlns:a16="http://schemas.microsoft.com/office/drawing/2014/main" id="{70605186-AA14-5C9B-6F55-17BB1A038393}"/>
                </a:ext>
              </a:extLst>
            </p:cNvPr>
            <p:cNvSpPr txBox="1"/>
            <p:nvPr/>
          </p:nvSpPr>
          <p:spPr>
            <a:xfrm>
              <a:off x="985188" y="3595095"/>
              <a:ext cx="1314677" cy="553998"/>
            </a:xfrm>
            <a:prstGeom prst="rect">
              <a:avLst/>
            </a:prstGeom>
            <a:noFill/>
          </p:spPr>
          <p:txBody>
            <a:bodyPr wrap="square">
              <a:spAutoFit/>
            </a:bodyPr>
            <a:lstStyle/>
            <a:p>
              <a:pPr algn="ctr"/>
              <a:r>
                <a:rPr lang="en-US" altLang="ja-JP" sz="1000" dirty="0">
                  <a:latin typeface="Meiryo UI" panose="020B0604030504040204" pitchFamily="50" charset="-128"/>
                  <a:ea typeface="Meiryo UI" panose="020B0604030504040204" pitchFamily="50" charset="-128"/>
                  <a:cs typeface="Calibri"/>
                </a:rPr>
                <a:t>[ Issuer ]</a:t>
              </a:r>
            </a:p>
            <a:p>
              <a:pPr algn="ctr"/>
              <a:r>
                <a:rPr lang="ja-JP" altLang="en-US" sz="1000" dirty="0">
                  <a:latin typeface="Meiryo UI" panose="020B0604030504040204" pitchFamily="50" charset="-128"/>
                  <a:ea typeface="Meiryo UI" panose="020B0604030504040204" pitchFamily="50" charset="-128"/>
                  <a:cs typeface="Calibri"/>
                </a:rPr>
                <a:t>全国の</a:t>
              </a:r>
              <a:r>
                <a:rPr lang="en-US" altLang="ja-JP" sz="1000" dirty="0">
                  <a:latin typeface="Meiryo UI" panose="020B0604030504040204" pitchFamily="50" charset="-128"/>
                  <a:ea typeface="Meiryo UI" panose="020B0604030504040204" pitchFamily="50" charset="-128"/>
                  <a:cs typeface="Calibri"/>
                </a:rPr>
                <a:t>IT</a:t>
              </a:r>
              <a:r>
                <a:rPr lang="ja-JP" altLang="en-US" sz="1000" dirty="0">
                  <a:latin typeface="Meiryo UI" panose="020B0604030504040204" pitchFamily="50" charset="-128"/>
                  <a:ea typeface="Meiryo UI" panose="020B0604030504040204" pitchFamily="50" charset="-128"/>
                  <a:cs typeface="Calibri"/>
                </a:rPr>
                <a:t>企業等の</a:t>
              </a:r>
            </a:p>
            <a:p>
              <a:pPr algn="ctr"/>
              <a:r>
                <a:rPr lang="ja-JP" altLang="en-US" sz="1000" dirty="0">
                  <a:latin typeface="Meiryo UI" panose="020B0604030504040204" pitchFamily="50" charset="-128"/>
                  <a:ea typeface="Meiryo UI" panose="020B0604030504040204" pitchFamily="50" charset="-128"/>
                  <a:cs typeface="Calibri"/>
                </a:rPr>
                <a:t>設備メーカー等</a:t>
              </a:r>
            </a:p>
          </p:txBody>
        </p:sp>
      </p:grpSp>
      <p:cxnSp>
        <p:nvCxnSpPr>
          <p:cNvPr id="107" name="直線矢印コネクタ 106">
            <a:extLst>
              <a:ext uri="{FF2B5EF4-FFF2-40B4-BE49-F238E27FC236}">
                <a16:creationId xmlns:a16="http://schemas.microsoft.com/office/drawing/2014/main" id="{0E37E44D-632E-FBB1-D91E-57B266C41C6B}"/>
              </a:ext>
            </a:extLst>
          </p:cNvPr>
          <p:cNvCxnSpPr>
            <a:cxnSpLocks/>
            <a:endCxn id="69" idx="3"/>
          </p:cNvCxnSpPr>
          <p:nvPr/>
        </p:nvCxnSpPr>
        <p:spPr>
          <a:xfrm flipH="1" flipV="1">
            <a:off x="4365911" y="5643627"/>
            <a:ext cx="347012" cy="142486"/>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10" name="直線矢印コネクタ 109">
            <a:extLst>
              <a:ext uri="{FF2B5EF4-FFF2-40B4-BE49-F238E27FC236}">
                <a16:creationId xmlns:a16="http://schemas.microsoft.com/office/drawing/2014/main" id="{34D52ADE-0E6B-172F-3349-A8F00D5C913E}"/>
              </a:ext>
            </a:extLst>
          </p:cNvPr>
          <p:cNvCxnSpPr>
            <a:cxnSpLocks/>
            <a:stCxn id="141" idx="0"/>
          </p:cNvCxnSpPr>
          <p:nvPr/>
        </p:nvCxnSpPr>
        <p:spPr>
          <a:xfrm flipH="1" flipV="1">
            <a:off x="1501718" y="3699701"/>
            <a:ext cx="260616" cy="1052271"/>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13" name="直線矢印コネクタ 112">
            <a:extLst>
              <a:ext uri="{FF2B5EF4-FFF2-40B4-BE49-F238E27FC236}">
                <a16:creationId xmlns:a16="http://schemas.microsoft.com/office/drawing/2014/main" id="{E57DA6E3-6799-C5DD-7CE9-C635BBB00B00}"/>
              </a:ext>
            </a:extLst>
          </p:cNvPr>
          <p:cNvCxnSpPr>
            <a:cxnSpLocks/>
            <a:stCxn id="88" idx="1"/>
          </p:cNvCxnSpPr>
          <p:nvPr/>
        </p:nvCxnSpPr>
        <p:spPr>
          <a:xfrm flipH="1" flipV="1">
            <a:off x="1501719" y="3699916"/>
            <a:ext cx="5060994" cy="1279833"/>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15" name="直線矢印コネクタ 114">
            <a:extLst>
              <a:ext uri="{FF2B5EF4-FFF2-40B4-BE49-F238E27FC236}">
                <a16:creationId xmlns:a16="http://schemas.microsoft.com/office/drawing/2014/main" id="{3472B15C-8787-E78C-A87C-23CF5E88E55A}"/>
              </a:ext>
            </a:extLst>
          </p:cNvPr>
          <p:cNvCxnSpPr>
            <a:cxnSpLocks/>
            <a:stCxn id="72" idx="1"/>
          </p:cNvCxnSpPr>
          <p:nvPr/>
        </p:nvCxnSpPr>
        <p:spPr>
          <a:xfrm flipH="1" flipV="1">
            <a:off x="1494675" y="3697259"/>
            <a:ext cx="4851352" cy="1899082"/>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17" name="直線矢印コネクタ 116">
            <a:extLst>
              <a:ext uri="{FF2B5EF4-FFF2-40B4-BE49-F238E27FC236}">
                <a16:creationId xmlns:a16="http://schemas.microsoft.com/office/drawing/2014/main" id="{D43B89ED-8723-CA54-B7E5-474518A5A2B1}"/>
              </a:ext>
            </a:extLst>
          </p:cNvPr>
          <p:cNvCxnSpPr>
            <a:cxnSpLocks/>
          </p:cNvCxnSpPr>
          <p:nvPr/>
        </p:nvCxnSpPr>
        <p:spPr>
          <a:xfrm flipH="1">
            <a:off x="7459360" y="4065785"/>
            <a:ext cx="719438" cy="513282"/>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0" name="直線矢印コネクタ 119">
            <a:extLst>
              <a:ext uri="{FF2B5EF4-FFF2-40B4-BE49-F238E27FC236}">
                <a16:creationId xmlns:a16="http://schemas.microsoft.com/office/drawing/2014/main" id="{1ECBD6B7-67CE-2D0A-87F6-ECF3B93B4988}"/>
              </a:ext>
            </a:extLst>
          </p:cNvPr>
          <p:cNvCxnSpPr>
            <a:cxnSpLocks/>
            <a:endCxn id="72" idx="3"/>
          </p:cNvCxnSpPr>
          <p:nvPr/>
        </p:nvCxnSpPr>
        <p:spPr>
          <a:xfrm flipH="1">
            <a:off x="7474675" y="5596341"/>
            <a:ext cx="765966" cy="0"/>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4" name="直線矢印コネクタ 123">
            <a:extLst>
              <a:ext uri="{FF2B5EF4-FFF2-40B4-BE49-F238E27FC236}">
                <a16:creationId xmlns:a16="http://schemas.microsoft.com/office/drawing/2014/main" id="{0A50390C-0A30-0F0B-ED47-94E96555C982}"/>
              </a:ext>
            </a:extLst>
          </p:cNvPr>
          <p:cNvCxnSpPr>
            <a:cxnSpLocks/>
            <a:endCxn id="86" idx="4"/>
          </p:cNvCxnSpPr>
          <p:nvPr/>
        </p:nvCxnSpPr>
        <p:spPr>
          <a:xfrm flipV="1">
            <a:off x="1498986" y="2701078"/>
            <a:ext cx="385135" cy="1002446"/>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6" name="直線矢印コネクタ 125">
            <a:extLst>
              <a:ext uri="{FF2B5EF4-FFF2-40B4-BE49-F238E27FC236}">
                <a16:creationId xmlns:a16="http://schemas.microsoft.com/office/drawing/2014/main" id="{49A32F1B-8A23-B84D-09C5-9379BB5270CC}"/>
              </a:ext>
            </a:extLst>
          </p:cNvPr>
          <p:cNvCxnSpPr>
            <a:cxnSpLocks/>
          </p:cNvCxnSpPr>
          <p:nvPr/>
        </p:nvCxnSpPr>
        <p:spPr>
          <a:xfrm flipH="1">
            <a:off x="3914337" y="1882742"/>
            <a:ext cx="774977" cy="595912"/>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8" name="直線矢印コネクタ 127">
            <a:extLst>
              <a:ext uri="{FF2B5EF4-FFF2-40B4-BE49-F238E27FC236}">
                <a16:creationId xmlns:a16="http://schemas.microsoft.com/office/drawing/2014/main" id="{4E2104A8-9159-50E8-CCD4-EA9D8698EF6A}"/>
              </a:ext>
            </a:extLst>
          </p:cNvPr>
          <p:cNvCxnSpPr>
            <a:cxnSpLocks/>
          </p:cNvCxnSpPr>
          <p:nvPr/>
        </p:nvCxnSpPr>
        <p:spPr>
          <a:xfrm flipH="1">
            <a:off x="1494675" y="2707727"/>
            <a:ext cx="1745181" cy="989659"/>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32" name="直線矢印コネクタ 131">
            <a:extLst>
              <a:ext uri="{FF2B5EF4-FFF2-40B4-BE49-F238E27FC236}">
                <a16:creationId xmlns:a16="http://schemas.microsoft.com/office/drawing/2014/main" id="{74A3E2FA-3F8D-D1E2-6614-F7443ADFE762}"/>
              </a:ext>
            </a:extLst>
          </p:cNvPr>
          <p:cNvCxnSpPr>
            <a:cxnSpLocks/>
            <a:endCxn id="67" idx="3"/>
          </p:cNvCxnSpPr>
          <p:nvPr/>
        </p:nvCxnSpPr>
        <p:spPr>
          <a:xfrm flipH="1">
            <a:off x="4072572" y="1888859"/>
            <a:ext cx="616742" cy="150299"/>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35" name="直線矢印コネクタ 134">
            <a:extLst>
              <a:ext uri="{FF2B5EF4-FFF2-40B4-BE49-F238E27FC236}">
                <a16:creationId xmlns:a16="http://schemas.microsoft.com/office/drawing/2014/main" id="{E591D7DE-1B82-CEE1-B636-32A009F010A1}"/>
              </a:ext>
            </a:extLst>
          </p:cNvPr>
          <p:cNvCxnSpPr>
            <a:cxnSpLocks/>
            <a:endCxn id="84" idx="3"/>
          </p:cNvCxnSpPr>
          <p:nvPr/>
        </p:nvCxnSpPr>
        <p:spPr>
          <a:xfrm flipV="1">
            <a:off x="1501722" y="2186125"/>
            <a:ext cx="1585734" cy="1510323"/>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2" name="直線矢印コネクタ 141">
            <a:extLst>
              <a:ext uri="{FF2B5EF4-FFF2-40B4-BE49-F238E27FC236}">
                <a16:creationId xmlns:a16="http://schemas.microsoft.com/office/drawing/2014/main" id="{85CC88EC-0530-4585-3CE9-E8108778C06E}"/>
              </a:ext>
            </a:extLst>
          </p:cNvPr>
          <p:cNvCxnSpPr>
            <a:cxnSpLocks/>
          </p:cNvCxnSpPr>
          <p:nvPr/>
        </p:nvCxnSpPr>
        <p:spPr>
          <a:xfrm>
            <a:off x="1966913" y="5025557"/>
            <a:ext cx="287381" cy="322986"/>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5" name="直線矢印コネクタ 144">
            <a:extLst>
              <a:ext uri="{FF2B5EF4-FFF2-40B4-BE49-F238E27FC236}">
                <a16:creationId xmlns:a16="http://schemas.microsoft.com/office/drawing/2014/main" id="{107F434A-AC7F-F850-5AB5-57B62A11145B}"/>
              </a:ext>
            </a:extLst>
          </p:cNvPr>
          <p:cNvCxnSpPr>
            <a:cxnSpLocks/>
          </p:cNvCxnSpPr>
          <p:nvPr/>
        </p:nvCxnSpPr>
        <p:spPr>
          <a:xfrm>
            <a:off x="2819207" y="5485677"/>
            <a:ext cx="527765" cy="70319"/>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6" name="直線矢印コネクタ 145">
            <a:extLst>
              <a:ext uri="{FF2B5EF4-FFF2-40B4-BE49-F238E27FC236}">
                <a16:creationId xmlns:a16="http://schemas.microsoft.com/office/drawing/2014/main" id="{A9F3DA72-C8AB-9177-8DFC-128B57890881}"/>
              </a:ext>
            </a:extLst>
          </p:cNvPr>
          <p:cNvCxnSpPr>
            <a:cxnSpLocks/>
            <a:endCxn id="66" idx="1"/>
          </p:cNvCxnSpPr>
          <p:nvPr/>
        </p:nvCxnSpPr>
        <p:spPr>
          <a:xfrm flipV="1">
            <a:off x="1494676" y="2671059"/>
            <a:ext cx="4896209" cy="1032038"/>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矢印コネクタ 147">
            <a:extLst>
              <a:ext uri="{FF2B5EF4-FFF2-40B4-BE49-F238E27FC236}">
                <a16:creationId xmlns:a16="http://schemas.microsoft.com/office/drawing/2014/main" id="{1581A586-A602-2EE5-3F9E-90A4E615E048}"/>
              </a:ext>
            </a:extLst>
          </p:cNvPr>
          <p:cNvCxnSpPr>
            <a:cxnSpLocks/>
          </p:cNvCxnSpPr>
          <p:nvPr/>
        </p:nvCxnSpPr>
        <p:spPr>
          <a:xfrm>
            <a:off x="7415474" y="2251103"/>
            <a:ext cx="872465" cy="455802"/>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9" name="直線矢印コネクタ 148">
            <a:extLst>
              <a:ext uri="{FF2B5EF4-FFF2-40B4-BE49-F238E27FC236}">
                <a16:creationId xmlns:a16="http://schemas.microsoft.com/office/drawing/2014/main" id="{C1343D69-4242-7BE5-B9F4-199215C42270}"/>
              </a:ext>
            </a:extLst>
          </p:cNvPr>
          <p:cNvCxnSpPr>
            <a:cxnSpLocks/>
          </p:cNvCxnSpPr>
          <p:nvPr/>
        </p:nvCxnSpPr>
        <p:spPr>
          <a:xfrm flipV="1">
            <a:off x="7446264" y="2707861"/>
            <a:ext cx="841675" cy="414636"/>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1" name="直線矢印コネクタ 150">
            <a:extLst>
              <a:ext uri="{FF2B5EF4-FFF2-40B4-BE49-F238E27FC236}">
                <a16:creationId xmlns:a16="http://schemas.microsoft.com/office/drawing/2014/main" id="{C98C3AC3-983A-E5C6-D89D-050CE84D59C9}"/>
              </a:ext>
            </a:extLst>
          </p:cNvPr>
          <p:cNvCxnSpPr>
            <a:cxnSpLocks/>
          </p:cNvCxnSpPr>
          <p:nvPr/>
        </p:nvCxnSpPr>
        <p:spPr>
          <a:xfrm flipV="1">
            <a:off x="1501722" y="3143899"/>
            <a:ext cx="4983764" cy="558992"/>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3" name="直線矢印コネクタ 152">
            <a:extLst>
              <a:ext uri="{FF2B5EF4-FFF2-40B4-BE49-F238E27FC236}">
                <a16:creationId xmlns:a16="http://schemas.microsoft.com/office/drawing/2014/main" id="{8FCF491B-8F32-2474-0B17-881FD5A8DB94}"/>
              </a:ext>
            </a:extLst>
          </p:cNvPr>
          <p:cNvCxnSpPr>
            <a:cxnSpLocks/>
          </p:cNvCxnSpPr>
          <p:nvPr/>
        </p:nvCxnSpPr>
        <p:spPr>
          <a:xfrm>
            <a:off x="1501721" y="3698871"/>
            <a:ext cx="5012585" cy="425699"/>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5" name="直線矢印コネクタ 154">
            <a:extLst>
              <a:ext uri="{FF2B5EF4-FFF2-40B4-BE49-F238E27FC236}">
                <a16:creationId xmlns:a16="http://schemas.microsoft.com/office/drawing/2014/main" id="{88C260EF-AD93-5759-C072-ED093CC648D5}"/>
              </a:ext>
            </a:extLst>
          </p:cNvPr>
          <p:cNvCxnSpPr>
            <a:cxnSpLocks/>
          </p:cNvCxnSpPr>
          <p:nvPr/>
        </p:nvCxnSpPr>
        <p:spPr>
          <a:xfrm flipV="1">
            <a:off x="7317259" y="4037628"/>
            <a:ext cx="899792" cy="124060"/>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7" name="直線矢印コネクタ 156">
            <a:extLst>
              <a:ext uri="{FF2B5EF4-FFF2-40B4-BE49-F238E27FC236}">
                <a16:creationId xmlns:a16="http://schemas.microsoft.com/office/drawing/2014/main" id="{9593A07A-8B46-30C8-BF4B-2B88E5E3C42B}"/>
              </a:ext>
            </a:extLst>
          </p:cNvPr>
          <p:cNvCxnSpPr>
            <a:cxnSpLocks/>
          </p:cNvCxnSpPr>
          <p:nvPr/>
        </p:nvCxnSpPr>
        <p:spPr>
          <a:xfrm flipV="1">
            <a:off x="1501722" y="3664810"/>
            <a:ext cx="5012584" cy="38081"/>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8" name="直線矢印コネクタ 157">
            <a:extLst>
              <a:ext uri="{FF2B5EF4-FFF2-40B4-BE49-F238E27FC236}">
                <a16:creationId xmlns:a16="http://schemas.microsoft.com/office/drawing/2014/main" id="{19CD441E-EE26-C767-E95F-0613707F8666}"/>
              </a:ext>
            </a:extLst>
          </p:cNvPr>
          <p:cNvCxnSpPr>
            <a:cxnSpLocks/>
            <a:stCxn id="105" idx="3"/>
          </p:cNvCxnSpPr>
          <p:nvPr/>
        </p:nvCxnSpPr>
        <p:spPr>
          <a:xfrm>
            <a:off x="7528396" y="3660105"/>
            <a:ext cx="682030" cy="391136"/>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grpSp>
        <p:nvGrpSpPr>
          <p:cNvPr id="92" name="グループ化 91">
            <a:extLst>
              <a:ext uri="{FF2B5EF4-FFF2-40B4-BE49-F238E27FC236}">
                <a16:creationId xmlns:a16="http://schemas.microsoft.com/office/drawing/2014/main" id="{0C2697E9-772E-9456-E997-54AD274A242B}"/>
              </a:ext>
            </a:extLst>
          </p:cNvPr>
          <p:cNvGrpSpPr/>
          <p:nvPr/>
        </p:nvGrpSpPr>
        <p:grpSpPr>
          <a:xfrm>
            <a:off x="3221006" y="5456106"/>
            <a:ext cx="1144895" cy="365763"/>
            <a:chOff x="2417926" y="4947632"/>
            <a:chExt cx="1236354" cy="428047"/>
          </a:xfrm>
        </p:grpSpPr>
        <p:sp>
          <p:nvSpPr>
            <p:cNvPr id="87" name="楕円 86">
              <a:extLst>
                <a:ext uri="{FF2B5EF4-FFF2-40B4-BE49-F238E27FC236}">
                  <a16:creationId xmlns:a16="http://schemas.microsoft.com/office/drawing/2014/main" id="{4C88709A-2F63-8F7D-D4EA-5656AA878AF0}"/>
                </a:ext>
              </a:extLst>
            </p:cNvPr>
            <p:cNvSpPr/>
            <p:nvPr/>
          </p:nvSpPr>
          <p:spPr>
            <a:xfrm>
              <a:off x="2417926" y="4947632"/>
              <a:ext cx="1217854" cy="428047"/>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69" name="テキスト ボックス 68">
              <a:extLst>
                <a:ext uri="{FF2B5EF4-FFF2-40B4-BE49-F238E27FC236}">
                  <a16:creationId xmlns:a16="http://schemas.microsoft.com/office/drawing/2014/main" id="{53211CCF-0A7F-0007-8EB2-59988E2AFE28}"/>
                </a:ext>
              </a:extLst>
            </p:cNvPr>
            <p:cNvSpPr txBox="1"/>
            <p:nvPr/>
          </p:nvSpPr>
          <p:spPr>
            <a:xfrm>
              <a:off x="2422729" y="5023010"/>
              <a:ext cx="1231551" cy="288149"/>
            </a:xfrm>
            <a:prstGeom prst="rect">
              <a:avLst/>
            </a:prstGeom>
            <a:noFill/>
          </p:spPr>
          <p:txBody>
            <a:bodyPr wrap="square" rtlCol="0">
              <a:spAutoFit/>
            </a:bodyPr>
            <a:lstStyle/>
            <a:p>
              <a:pPr algn="ctr"/>
              <a:r>
                <a:rPr lang="ja-JP" altLang="en-US" sz="1000" dirty="0">
                  <a:latin typeface="Meiryo UI" panose="020B0604030504040204" pitchFamily="50" charset="-128"/>
                  <a:ea typeface="Meiryo UI" panose="020B0604030504040204" pitchFamily="50" charset="-128"/>
                </a:rPr>
                <a:t>証明書を取得する</a:t>
              </a:r>
              <a:endParaRPr lang="en-US" altLang="ja-JP" sz="1000" dirty="0">
                <a:latin typeface="Meiryo UI" panose="020B0604030504040204" pitchFamily="50" charset="-128"/>
                <a:ea typeface="Meiryo UI" panose="020B0604030504040204" pitchFamily="50" charset="-128"/>
              </a:endParaRPr>
            </a:p>
          </p:txBody>
        </p:sp>
      </p:grpSp>
      <p:grpSp>
        <p:nvGrpSpPr>
          <p:cNvPr id="112" name="グループ化 111">
            <a:extLst>
              <a:ext uri="{FF2B5EF4-FFF2-40B4-BE49-F238E27FC236}">
                <a16:creationId xmlns:a16="http://schemas.microsoft.com/office/drawing/2014/main" id="{0CC9BE7A-6D6C-702B-1688-EB9E8F1ED0E6}"/>
              </a:ext>
            </a:extLst>
          </p:cNvPr>
          <p:cNvGrpSpPr/>
          <p:nvPr/>
        </p:nvGrpSpPr>
        <p:grpSpPr>
          <a:xfrm>
            <a:off x="2922299" y="1873927"/>
            <a:ext cx="1150273" cy="365763"/>
            <a:chOff x="3535076" y="1147070"/>
            <a:chExt cx="1242160" cy="428047"/>
          </a:xfrm>
        </p:grpSpPr>
        <p:sp>
          <p:nvSpPr>
            <p:cNvPr id="84" name="楕円 83">
              <a:extLst>
                <a:ext uri="{FF2B5EF4-FFF2-40B4-BE49-F238E27FC236}">
                  <a16:creationId xmlns:a16="http://schemas.microsoft.com/office/drawing/2014/main" id="{0F672B57-2414-3F63-01E6-142BAAB5EE5C}"/>
                </a:ext>
              </a:extLst>
            </p:cNvPr>
            <p:cNvSpPr/>
            <p:nvPr/>
          </p:nvSpPr>
          <p:spPr>
            <a:xfrm>
              <a:off x="3535076" y="1147070"/>
              <a:ext cx="1217854" cy="428047"/>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67" name="テキスト ボックス 66">
              <a:extLst>
                <a:ext uri="{FF2B5EF4-FFF2-40B4-BE49-F238E27FC236}">
                  <a16:creationId xmlns:a16="http://schemas.microsoft.com/office/drawing/2014/main" id="{631A8E7F-E2C8-429A-E7C2-540168035B57}"/>
                </a:ext>
              </a:extLst>
            </p:cNvPr>
            <p:cNvSpPr txBox="1"/>
            <p:nvPr/>
          </p:nvSpPr>
          <p:spPr>
            <a:xfrm>
              <a:off x="3535076" y="1217327"/>
              <a:ext cx="1242160" cy="246221"/>
            </a:xfrm>
            <a:prstGeom prst="rect">
              <a:avLst/>
            </a:prstGeom>
            <a:noFill/>
          </p:spPr>
          <p:txBody>
            <a:bodyPr wrap="square" rtlCol="0">
              <a:spAutoFit/>
            </a:bodyPr>
            <a:lstStyle/>
            <a:p>
              <a:pPr algn="ctr"/>
              <a:r>
                <a:rPr lang="ja-JP" altLang="en-US" sz="1000" dirty="0">
                  <a:latin typeface="Meiryo UI" panose="020B0604030504040204" pitchFamily="50" charset="-128"/>
                  <a:ea typeface="Meiryo UI" panose="020B0604030504040204" pitchFamily="50" charset="-128"/>
                </a:rPr>
                <a:t>証明書を取得する</a:t>
              </a:r>
              <a:endParaRPr lang="en-US" altLang="ja-JP" sz="1000" dirty="0">
                <a:latin typeface="Meiryo UI" panose="020B0604030504040204" pitchFamily="50" charset="-128"/>
                <a:ea typeface="Meiryo UI" panose="020B0604030504040204" pitchFamily="50" charset="-128"/>
              </a:endParaRPr>
            </a:p>
          </p:txBody>
        </p:sp>
      </p:grpSp>
      <p:grpSp>
        <p:nvGrpSpPr>
          <p:cNvPr id="95" name="グループ化 94">
            <a:extLst>
              <a:ext uri="{FF2B5EF4-FFF2-40B4-BE49-F238E27FC236}">
                <a16:creationId xmlns:a16="http://schemas.microsoft.com/office/drawing/2014/main" id="{FB416B27-D91F-0FF0-2B54-33716AC185D1}"/>
              </a:ext>
            </a:extLst>
          </p:cNvPr>
          <p:cNvGrpSpPr/>
          <p:nvPr/>
        </p:nvGrpSpPr>
        <p:grpSpPr>
          <a:xfrm>
            <a:off x="6313966" y="2973130"/>
            <a:ext cx="1294946" cy="365763"/>
            <a:chOff x="4512464" y="3079968"/>
            <a:chExt cx="1398389" cy="428047"/>
          </a:xfrm>
        </p:grpSpPr>
        <p:sp>
          <p:nvSpPr>
            <p:cNvPr id="90" name="楕円 89">
              <a:extLst>
                <a:ext uri="{FF2B5EF4-FFF2-40B4-BE49-F238E27FC236}">
                  <a16:creationId xmlns:a16="http://schemas.microsoft.com/office/drawing/2014/main" id="{E15D799A-D01D-9A7E-992E-DF332FE8972A}"/>
                </a:ext>
              </a:extLst>
            </p:cNvPr>
            <p:cNvSpPr/>
            <p:nvPr/>
          </p:nvSpPr>
          <p:spPr>
            <a:xfrm>
              <a:off x="4595049" y="3079968"/>
              <a:ext cx="1217854" cy="428047"/>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70" name="テキスト ボックス 69">
              <a:extLst>
                <a:ext uri="{FF2B5EF4-FFF2-40B4-BE49-F238E27FC236}">
                  <a16:creationId xmlns:a16="http://schemas.microsoft.com/office/drawing/2014/main" id="{A223BDC8-9A25-FFF3-0E1A-3FE7420D7AAC}"/>
                </a:ext>
              </a:extLst>
            </p:cNvPr>
            <p:cNvSpPr txBox="1"/>
            <p:nvPr/>
          </p:nvSpPr>
          <p:spPr>
            <a:xfrm>
              <a:off x="4512464" y="3162822"/>
              <a:ext cx="1398389" cy="288149"/>
            </a:xfrm>
            <a:prstGeom prst="rect">
              <a:avLst/>
            </a:prstGeom>
            <a:noFill/>
          </p:spPr>
          <p:txBody>
            <a:bodyPr wrap="square" rtlCol="0">
              <a:spAutoFit/>
            </a:bodyPr>
            <a:lstStyle/>
            <a:p>
              <a:pPr algn="ctr"/>
              <a:r>
                <a:rPr lang="ja-JP" altLang="en-US" sz="1000" dirty="0">
                  <a:latin typeface="Meiryo UI" panose="020B0604030504040204" pitchFamily="50" charset="-128"/>
                  <a:ea typeface="Meiryo UI" panose="020B0604030504040204" pitchFamily="50" charset="-128"/>
                </a:rPr>
                <a:t>証明書を取得する</a:t>
              </a:r>
              <a:endParaRPr lang="en-US" altLang="ja-JP" sz="1000" dirty="0">
                <a:latin typeface="Meiryo UI" panose="020B0604030504040204" pitchFamily="50" charset="-128"/>
                <a:ea typeface="Meiryo UI" panose="020B0604030504040204" pitchFamily="50" charset="-128"/>
              </a:endParaRPr>
            </a:p>
          </p:txBody>
        </p:sp>
      </p:grpSp>
      <p:grpSp>
        <p:nvGrpSpPr>
          <p:cNvPr id="93" name="グループ化 92">
            <a:extLst>
              <a:ext uri="{FF2B5EF4-FFF2-40B4-BE49-F238E27FC236}">
                <a16:creationId xmlns:a16="http://schemas.microsoft.com/office/drawing/2014/main" id="{49A0CAFF-244D-4F1B-9473-1EF86A48FA09}"/>
              </a:ext>
            </a:extLst>
          </p:cNvPr>
          <p:cNvGrpSpPr/>
          <p:nvPr/>
        </p:nvGrpSpPr>
        <p:grpSpPr>
          <a:xfrm>
            <a:off x="6397556" y="4926184"/>
            <a:ext cx="1127765" cy="365763"/>
            <a:chOff x="5117615" y="4774933"/>
            <a:chExt cx="1217854" cy="428047"/>
          </a:xfrm>
        </p:grpSpPr>
        <p:sp>
          <p:nvSpPr>
            <p:cNvPr id="88" name="楕円 87">
              <a:extLst>
                <a:ext uri="{FF2B5EF4-FFF2-40B4-BE49-F238E27FC236}">
                  <a16:creationId xmlns:a16="http://schemas.microsoft.com/office/drawing/2014/main" id="{F1AA45F9-55F8-2DC7-E6AE-35589CC50FED}"/>
                </a:ext>
              </a:extLst>
            </p:cNvPr>
            <p:cNvSpPr/>
            <p:nvPr/>
          </p:nvSpPr>
          <p:spPr>
            <a:xfrm>
              <a:off x="5117615" y="4774933"/>
              <a:ext cx="1217854" cy="428047"/>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71" name="テキスト ボックス 70">
              <a:extLst>
                <a:ext uri="{FF2B5EF4-FFF2-40B4-BE49-F238E27FC236}">
                  <a16:creationId xmlns:a16="http://schemas.microsoft.com/office/drawing/2014/main" id="{04FDD0D3-50F1-DB81-46C0-9CD7DA2DE3FE}"/>
                </a:ext>
              </a:extLst>
            </p:cNvPr>
            <p:cNvSpPr txBox="1"/>
            <p:nvPr/>
          </p:nvSpPr>
          <p:spPr>
            <a:xfrm>
              <a:off x="5195249" y="4845834"/>
              <a:ext cx="1140220" cy="288149"/>
            </a:xfrm>
            <a:prstGeom prst="rect">
              <a:avLst/>
            </a:prstGeom>
            <a:noFill/>
          </p:spPr>
          <p:txBody>
            <a:bodyPr wrap="square" lIns="91440" tIns="45720" rIns="91440" bIns="45720" rtlCol="0" anchor="t">
              <a:spAutoFit/>
            </a:bodyPr>
            <a:lstStyle/>
            <a:p>
              <a:r>
                <a:rPr lang="ja-JP" altLang="en-US" sz="1000" dirty="0">
                  <a:latin typeface="Meiryo UI" panose="020B0604030504040204" pitchFamily="50" charset="-128"/>
                  <a:ea typeface="Meiryo UI" panose="020B0604030504040204" pitchFamily="50" charset="-128"/>
                  <a:cs typeface="Arial"/>
                </a:rPr>
                <a:t>税務申告を行う</a:t>
              </a:r>
            </a:p>
          </p:txBody>
        </p:sp>
      </p:grpSp>
      <p:grpSp>
        <p:nvGrpSpPr>
          <p:cNvPr id="94" name="グループ化 93">
            <a:extLst>
              <a:ext uri="{FF2B5EF4-FFF2-40B4-BE49-F238E27FC236}">
                <a16:creationId xmlns:a16="http://schemas.microsoft.com/office/drawing/2014/main" id="{343BB707-F619-05AE-E541-D10886B8835C}"/>
              </a:ext>
            </a:extLst>
          </p:cNvPr>
          <p:cNvGrpSpPr/>
          <p:nvPr/>
        </p:nvGrpSpPr>
        <p:grpSpPr>
          <a:xfrm>
            <a:off x="6346027" y="5425112"/>
            <a:ext cx="1149053" cy="365763"/>
            <a:chOff x="5148145" y="5574398"/>
            <a:chExt cx="1240842" cy="428047"/>
          </a:xfrm>
        </p:grpSpPr>
        <p:sp>
          <p:nvSpPr>
            <p:cNvPr id="89" name="楕円 88">
              <a:extLst>
                <a:ext uri="{FF2B5EF4-FFF2-40B4-BE49-F238E27FC236}">
                  <a16:creationId xmlns:a16="http://schemas.microsoft.com/office/drawing/2014/main" id="{6DC147CB-897A-F947-5357-570217EBAEBF}"/>
                </a:ext>
              </a:extLst>
            </p:cNvPr>
            <p:cNvSpPr/>
            <p:nvPr/>
          </p:nvSpPr>
          <p:spPr>
            <a:xfrm>
              <a:off x="5171133" y="5574398"/>
              <a:ext cx="1217854" cy="428047"/>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72" name="テキスト ボックス 71">
              <a:extLst>
                <a:ext uri="{FF2B5EF4-FFF2-40B4-BE49-F238E27FC236}">
                  <a16:creationId xmlns:a16="http://schemas.microsoft.com/office/drawing/2014/main" id="{1CB45300-33B9-65DC-7B4B-67E386F72B81}"/>
                </a:ext>
              </a:extLst>
            </p:cNvPr>
            <p:cNvSpPr txBox="1"/>
            <p:nvPr/>
          </p:nvSpPr>
          <p:spPr>
            <a:xfrm>
              <a:off x="5148145" y="5651674"/>
              <a:ext cx="1218807" cy="246221"/>
            </a:xfrm>
            <a:prstGeom prst="rect">
              <a:avLst/>
            </a:prstGeom>
            <a:noFill/>
          </p:spPr>
          <p:txBody>
            <a:bodyPr wrap="square" lIns="91440" tIns="45720" rIns="91440" bIns="45720" rtlCol="0" anchor="t">
              <a:spAutoFit/>
            </a:bodyPr>
            <a:lstStyle/>
            <a:p>
              <a:pPr algn="ctr"/>
              <a:r>
                <a:rPr lang="ja-JP" altLang="en-US" sz="1000" dirty="0">
                  <a:latin typeface="Meiryo UI" panose="020B0604030504040204" pitchFamily="50" charset="-128"/>
                  <a:ea typeface="Meiryo UI" panose="020B0604030504040204" pitchFamily="50" charset="-128"/>
                  <a:cs typeface="Arial"/>
                </a:rPr>
                <a:t>証明書を提示する</a:t>
              </a:r>
              <a:endParaRPr lang="en-US" altLang="ja-JP" sz="1000" dirty="0">
                <a:latin typeface="Meiryo UI" panose="020B0604030504040204" pitchFamily="50" charset="-128"/>
                <a:ea typeface="Meiryo UI" panose="020B0604030504040204" pitchFamily="50" charset="-128"/>
                <a:cs typeface="Arial"/>
              </a:endParaRPr>
            </a:p>
          </p:txBody>
        </p:sp>
      </p:grpSp>
      <p:grpSp>
        <p:nvGrpSpPr>
          <p:cNvPr id="91" name="グループ化 90">
            <a:extLst>
              <a:ext uri="{FF2B5EF4-FFF2-40B4-BE49-F238E27FC236}">
                <a16:creationId xmlns:a16="http://schemas.microsoft.com/office/drawing/2014/main" id="{6A19A654-03A7-5E7D-204C-C99D8FF6D270}"/>
              </a:ext>
            </a:extLst>
          </p:cNvPr>
          <p:cNvGrpSpPr/>
          <p:nvPr/>
        </p:nvGrpSpPr>
        <p:grpSpPr>
          <a:xfrm>
            <a:off x="1236852" y="2335315"/>
            <a:ext cx="1326921" cy="365763"/>
            <a:chOff x="1300274" y="4069875"/>
            <a:chExt cx="1432919" cy="428047"/>
          </a:xfrm>
        </p:grpSpPr>
        <p:sp>
          <p:nvSpPr>
            <p:cNvPr id="86" name="楕円 85">
              <a:extLst>
                <a:ext uri="{FF2B5EF4-FFF2-40B4-BE49-F238E27FC236}">
                  <a16:creationId xmlns:a16="http://schemas.microsoft.com/office/drawing/2014/main" id="{BEC38508-5D1B-3205-A38E-E92E93EED4BC}"/>
                </a:ext>
              </a:extLst>
            </p:cNvPr>
            <p:cNvSpPr/>
            <p:nvPr/>
          </p:nvSpPr>
          <p:spPr>
            <a:xfrm>
              <a:off x="1390321" y="4069875"/>
              <a:ext cx="1217854" cy="428047"/>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73" name="テキスト ボックス 72">
              <a:extLst>
                <a:ext uri="{FF2B5EF4-FFF2-40B4-BE49-F238E27FC236}">
                  <a16:creationId xmlns:a16="http://schemas.microsoft.com/office/drawing/2014/main" id="{54DCC6A0-13CB-89F0-D290-8F83EA681A0F}"/>
                </a:ext>
              </a:extLst>
            </p:cNvPr>
            <p:cNvSpPr txBox="1"/>
            <p:nvPr/>
          </p:nvSpPr>
          <p:spPr>
            <a:xfrm>
              <a:off x="1300274" y="4147421"/>
              <a:ext cx="1432919" cy="246221"/>
            </a:xfrm>
            <a:prstGeom prst="rect">
              <a:avLst/>
            </a:prstGeom>
            <a:noFill/>
          </p:spPr>
          <p:txBody>
            <a:bodyPr wrap="square" rtlCol="0">
              <a:spAutoFit/>
            </a:bodyPr>
            <a:lstStyle/>
            <a:p>
              <a:pPr algn="ctr"/>
              <a:r>
                <a:rPr lang="ja-JP" altLang="en-US" sz="1000" dirty="0">
                  <a:latin typeface="Meiryo UI" panose="020B0604030504040204" pitchFamily="50" charset="-128"/>
                  <a:ea typeface="Meiryo UI" panose="020B0604030504040204" pitchFamily="50" charset="-128"/>
                </a:rPr>
                <a:t>証明書を管理する</a:t>
              </a:r>
              <a:endParaRPr lang="en-US" altLang="ja-JP" sz="1000" dirty="0">
                <a:latin typeface="Meiryo UI" panose="020B0604030504040204" pitchFamily="50" charset="-128"/>
                <a:ea typeface="Meiryo UI" panose="020B0604030504040204" pitchFamily="50" charset="-128"/>
              </a:endParaRPr>
            </a:p>
          </p:txBody>
        </p:sp>
      </p:grpSp>
      <p:grpSp>
        <p:nvGrpSpPr>
          <p:cNvPr id="96" name="グループ化 95">
            <a:extLst>
              <a:ext uri="{FF2B5EF4-FFF2-40B4-BE49-F238E27FC236}">
                <a16:creationId xmlns:a16="http://schemas.microsoft.com/office/drawing/2014/main" id="{9EA4DFCB-686E-01A2-B80F-874FBAD6D094}"/>
              </a:ext>
            </a:extLst>
          </p:cNvPr>
          <p:cNvGrpSpPr/>
          <p:nvPr/>
        </p:nvGrpSpPr>
        <p:grpSpPr>
          <a:xfrm>
            <a:off x="6310172" y="3937790"/>
            <a:ext cx="1294946" cy="365763"/>
            <a:chOff x="4512464" y="3079968"/>
            <a:chExt cx="1398389" cy="428047"/>
          </a:xfrm>
        </p:grpSpPr>
        <p:sp>
          <p:nvSpPr>
            <p:cNvPr id="97" name="楕円 96">
              <a:extLst>
                <a:ext uri="{FF2B5EF4-FFF2-40B4-BE49-F238E27FC236}">
                  <a16:creationId xmlns:a16="http://schemas.microsoft.com/office/drawing/2014/main" id="{B1DF9082-C7DC-788F-C201-9BD8A53AC106}"/>
                </a:ext>
              </a:extLst>
            </p:cNvPr>
            <p:cNvSpPr/>
            <p:nvPr/>
          </p:nvSpPr>
          <p:spPr>
            <a:xfrm>
              <a:off x="4595049" y="3079968"/>
              <a:ext cx="1217854" cy="428047"/>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98" name="テキスト ボックス 97">
              <a:extLst>
                <a:ext uri="{FF2B5EF4-FFF2-40B4-BE49-F238E27FC236}">
                  <a16:creationId xmlns:a16="http://schemas.microsoft.com/office/drawing/2014/main" id="{80813CBF-37FA-F765-5D19-8BF3F1E458E4}"/>
                </a:ext>
              </a:extLst>
            </p:cNvPr>
            <p:cNvSpPr txBox="1"/>
            <p:nvPr/>
          </p:nvSpPr>
          <p:spPr>
            <a:xfrm>
              <a:off x="4512464" y="3162822"/>
              <a:ext cx="1398389" cy="288149"/>
            </a:xfrm>
            <a:prstGeom prst="rect">
              <a:avLst/>
            </a:prstGeom>
            <a:noFill/>
          </p:spPr>
          <p:txBody>
            <a:bodyPr wrap="square" rtlCol="0">
              <a:spAutoFit/>
            </a:bodyPr>
            <a:lstStyle/>
            <a:p>
              <a:pPr algn="ctr"/>
              <a:r>
                <a:rPr lang="ja-JP" altLang="en-US" sz="1000" dirty="0">
                  <a:latin typeface="Meiryo UI" panose="020B0604030504040204" pitchFamily="50" charset="-128"/>
                  <a:ea typeface="Meiryo UI" panose="020B0604030504040204" pitchFamily="50" charset="-128"/>
                </a:rPr>
                <a:t>証明書を提示する</a:t>
              </a:r>
              <a:endParaRPr lang="en-US" altLang="ja-JP" sz="1000" dirty="0">
                <a:latin typeface="Meiryo UI" panose="020B0604030504040204" pitchFamily="50" charset="-128"/>
                <a:ea typeface="Meiryo UI" panose="020B0604030504040204" pitchFamily="50" charset="-128"/>
              </a:endParaRPr>
            </a:p>
          </p:txBody>
        </p:sp>
      </p:grpSp>
      <p:grpSp>
        <p:nvGrpSpPr>
          <p:cNvPr id="100" name="グループ化 99">
            <a:extLst>
              <a:ext uri="{FF2B5EF4-FFF2-40B4-BE49-F238E27FC236}">
                <a16:creationId xmlns:a16="http://schemas.microsoft.com/office/drawing/2014/main" id="{586B12D2-CE7A-67CA-BA3F-D68883B50310}"/>
              </a:ext>
            </a:extLst>
          </p:cNvPr>
          <p:cNvGrpSpPr/>
          <p:nvPr/>
        </p:nvGrpSpPr>
        <p:grpSpPr>
          <a:xfrm>
            <a:off x="2883299" y="2420143"/>
            <a:ext cx="1170149" cy="365774"/>
            <a:chOff x="2699363" y="3859031"/>
            <a:chExt cx="1263623" cy="428060"/>
          </a:xfrm>
        </p:grpSpPr>
        <p:sp>
          <p:nvSpPr>
            <p:cNvPr id="101" name="楕円 100">
              <a:extLst>
                <a:ext uri="{FF2B5EF4-FFF2-40B4-BE49-F238E27FC236}">
                  <a16:creationId xmlns:a16="http://schemas.microsoft.com/office/drawing/2014/main" id="{66997279-BF62-5FA6-0F43-74E8562284C8}"/>
                </a:ext>
              </a:extLst>
            </p:cNvPr>
            <p:cNvSpPr/>
            <p:nvPr/>
          </p:nvSpPr>
          <p:spPr>
            <a:xfrm>
              <a:off x="2717996" y="3859044"/>
              <a:ext cx="1217854" cy="428047"/>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102" name="テキスト ボックス 101">
              <a:extLst>
                <a:ext uri="{FF2B5EF4-FFF2-40B4-BE49-F238E27FC236}">
                  <a16:creationId xmlns:a16="http://schemas.microsoft.com/office/drawing/2014/main" id="{37CC70BA-CBEA-8B89-9B00-BA63CE91A5AD}"/>
                </a:ext>
              </a:extLst>
            </p:cNvPr>
            <p:cNvSpPr txBox="1"/>
            <p:nvPr/>
          </p:nvSpPr>
          <p:spPr>
            <a:xfrm>
              <a:off x="2699363" y="3859031"/>
              <a:ext cx="1263623" cy="400110"/>
            </a:xfrm>
            <a:prstGeom prst="rect">
              <a:avLst/>
            </a:prstGeom>
            <a:noFill/>
          </p:spPr>
          <p:txBody>
            <a:bodyPr wrap="square" rtlCol="0">
              <a:spAutoFit/>
            </a:bodyPr>
            <a:lstStyle/>
            <a:p>
              <a:pPr algn="ctr"/>
              <a:r>
                <a:rPr lang="ja-JP" altLang="en-US" sz="1000" dirty="0">
                  <a:latin typeface="Meiryo UI" panose="020B0604030504040204" pitchFamily="50" charset="-128"/>
                  <a:ea typeface="Meiryo UI" panose="020B0604030504040204" pitchFamily="50" charset="-128"/>
                </a:rPr>
                <a:t>証明書発行を</a:t>
              </a:r>
              <a:endParaRPr lang="en-US" altLang="ja-JP" sz="1000" dirty="0">
                <a:latin typeface="Meiryo UI" panose="020B0604030504040204" pitchFamily="50" charset="-128"/>
                <a:ea typeface="Meiryo UI" panose="020B0604030504040204" pitchFamily="50" charset="-128"/>
              </a:endParaRPr>
            </a:p>
            <a:p>
              <a:pPr algn="ctr"/>
              <a:r>
                <a:rPr lang="ja-JP" altLang="en-US" sz="1000" dirty="0">
                  <a:latin typeface="Meiryo UI" panose="020B0604030504040204" pitchFamily="50" charset="-128"/>
                  <a:ea typeface="Meiryo UI" panose="020B0604030504040204" pitchFamily="50" charset="-128"/>
                </a:rPr>
                <a:t>依頼する</a:t>
              </a:r>
              <a:endParaRPr lang="en-US" altLang="ja-JP" sz="1000" dirty="0">
                <a:latin typeface="Meiryo UI" panose="020B0604030504040204" pitchFamily="50" charset="-128"/>
                <a:ea typeface="Meiryo UI" panose="020B0604030504040204" pitchFamily="50" charset="-128"/>
              </a:endParaRPr>
            </a:p>
          </p:txBody>
        </p:sp>
      </p:grpSp>
      <p:grpSp>
        <p:nvGrpSpPr>
          <p:cNvPr id="139" name="グループ化 138">
            <a:extLst>
              <a:ext uri="{FF2B5EF4-FFF2-40B4-BE49-F238E27FC236}">
                <a16:creationId xmlns:a16="http://schemas.microsoft.com/office/drawing/2014/main" id="{E3AFF90A-40F8-B879-A855-4FDC445F393C}"/>
              </a:ext>
            </a:extLst>
          </p:cNvPr>
          <p:cNvGrpSpPr/>
          <p:nvPr/>
        </p:nvGrpSpPr>
        <p:grpSpPr>
          <a:xfrm>
            <a:off x="1198011" y="4695466"/>
            <a:ext cx="1130001" cy="365763"/>
            <a:chOff x="5168717" y="5574398"/>
            <a:chExt cx="1220270" cy="428047"/>
          </a:xfrm>
        </p:grpSpPr>
        <p:sp>
          <p:nvSpPr>
            <p:cNvPr id="140" name="楕円 139">
              <a:extLst>
                <a:ext uri="{FF2B5EF4-FFF2-40B4-BE49-F238E27FC236}">
                  <a16:creationId xmlns:a16="http://schemas.microsoft.com/office/drawing/2014/main" id="{D9013353-2DA0-5D9C-BA0B-40909EFA6D16}"/>
                </a:ext>
              </a:extLst>
            </p:cNvPr>
            <p:cNvSpPr/>
            <p:nvPr/>
          </p:nvSpPr>
          <p:spPr>
            <a:xfrm>
              <a:off x="5171133" y="5574398"/>
              <a:ext cx="1217854" cy="428047"/>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141" name="テキスト ボックス 140">
              <a:extLst>
                <a:ext uri="{FF2B5EF4-FFF2-40B4-BE49-F238E27FC236}">
                  <a16:creationId xmlns:a16="http://schemas.microsoft.com/office/drawing/2014/main" id="{8D1E79E3-CD3F-AA8F-B4A7-E6B5B41584A4}"/>
                </a:ext>
              </a:extLst>
            </p:cNvPr>
            <p:cNvSpPr txBox="1"/>
            <p:nvPr/>
          </p:nvSpPr>
          <p:spPr>
            <a:xfrm>
              <a:off x="5168717" y="5640526"/>
              <a:ext cx="1218807" cy="246221"/>
            </a:xfrm>
            <a:prstGeom prst="rect">
              <a:avLst/>
            </a:prstGeom>
            <a:noFill/>
          </p:spPr>
          <p:txBody>
            <a:bodyPr wrap="square" lIns="91440" tIns="45720" rIns="91440" bIns="45720" rtlCol="0" anchor="t">
              <a:spAutoFit/>
            </a:bodyPr>
            <a:lstStyle/>
            <a:p>
              <a:pPr algn="ctr"/>
              <a:r>
                <a:rPr lang="ja-JP" altLang="en-US" sz="1000" dirty="0">
                  <a:latin typeface="Meiryo UI" panose="020B0604030504040204" pitchFamily="50" charset="-128"/>
                  <a:ea typeface="Meiryo UI" panose="020B0604030504040204" pitchFamily="50" charset="-128"/>
                  <a:cs typeface="Arial"/>
                </a:rPr>
                <a:t>証明書を提示する</a:t>
              </a:r>
              <a:endParaRPr lang="en-US" altLang="ja-JP" sz="1000" dirty="0">
                <a:latin typeface="Meiryo UI" panose="020B0604030504040204" pitchFamily="50" charset="-128"/>
                <a:ea typeface="Meiryo UI" panose="020B0604030504040204" pitchFamily="50" charset="-128"/>
                <a:cs typeface="Arial"/>
              </a:endParaRPr>
            </a:p>
          </p:txBody>
        </p:sp>
      </p:grpSp>
      <p:grpSp>
        <p:nvGrpSpPr>
          <p:cNvPr id="103" name="グループ化 102">
            <a:extLst>
              <a:ext uri="{FF2B5EF4-FFF2-40B4-BE49-F238E27FC236}">
                <a16:creationId xmlns:a16="http://schemas.microsoft.com/office/drawing/2014/main" id="{EA3F2D8F-9E91-3C2B-5EE7-D55ED62D983A}"/>
              </a:ext>
            </a:extLst>
          </p:cNvPr>
          <p:cNvGrpSpPr/>
          <p:nvPr/>
        </p:nvGrpSpPr>
        <p:grpSpPr>
          <a:xfrm>
            <a:off x="6358247" y="3473193"/>
            <a:ext cx="1170149" cy="365762"/>
            <a:chOff x="2687629" y="3859044"/>
            <a:chExt cx="1263623" cy="428047"/>
          </a:xfrm>
        </p:grpSpPr>
        <p:sp>
          <p:nvSpPr>
            <p:cNvPr id="104" name="楕円 103">
              <a:extLst>
                <a:ext uri="{FF2B5EF4-FFF2-40B4-BE49-F238E27FC236}">
                  <a16:creationId xmlns:a16="http://schemas.microsoft.com/office/drawing/2014/main" id="{05361135-1DFA-6061-3C18-4F3FF29841A6}"/>
                </a:ext>
              </a:extLst>
            </p:cNvPr>
            <p:cNvSpPr/>
            <p:nvPr/>
          </p:nvSpPr>
          <p:spPr>
            <a:xfrm>
              <a:off x="2717996" y="3859044"/>
              <a:ext cx="1217854" cy="428047"/>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105" name="テキスト ボックス 104">
              <a:extLst>
                <a:ext uri="{FF2B5EF4-FFF2-40B4-BE49-F238E27FC236}">
                  <a16:creationId xmlns:a16="http://schemas.microsoft.com/office/drawing/2014/main" id="{8708B51D-9374-D80C-7B69-2F87F27C3C3B}"/>
                </a:ext>
              </a:extLst>
            </p:cNvPr>
            <p:cNvSpPr txBox="1"/>
            <p:nvPr/>
          </p:nvSpPr>
          <p:spPr>
            <a:xfrm>
              <a:off x="2687629" y="3877730"/>
              <a:ext cx="1263623" cy="400110"/>
            </a:xfrm>
            <a:prstGeom prst="rect">
              <a:avLst/>
            </a:prstGeom>
            <a:noFill/>
          </p:spPr>
          <p:txBody>
            <a:bodyPr wrap="square" rtlCol="0">
              <a:spAutoFit/>
            </a:bodyPr>
            <a:lstStyle/>
            <a:p>
              <a:pPr algn="ctr"/>
              <a:r>
                <a:rPr lang="ja-JP" altLang="en-US" sz="1000" dirty="0">
                  <a:latin typeface="Meiryo UI" panose="020B0604030504040204" pitchFamily="50" charset="-128"/>
                  <a:ea typeface="Meiryo UI" panose="020B0604030504040204" pitchFamily="50" charset="-128"/>
                </a:rPr>
                <a:t>証明書発行を</a:t>
              </a:r>
              <a:endParaRPr lang="en-US" altLang="ja-JP" sz="1000" dirty="0">
                <a:latin typeface="Meiryo UI" panose="020B0604030504040204" pitchFamily="50" charset="-128"/>
                <a:ea typeface="Meiryo UI" panose="020B0604030504040204" pitchFamily="50" charset="-128"/>
              </a:endParaRPr>
            </a:p>
            <a:p>
              <a:pPr algn="ctr"/>
              <a:r>
                <a:rPr lang="ja-JP" altLang="en-US" sz="1000" dirty="0">
                  <a:latin typeface="Meiryo UI" panose="020B0604030504040204" pitchFamily="50" charset="-128"/>
                  <a:ea typeface="Meiryo UI" panose="020B0604030504040204" pitchFamily="50" charset="-128"/>
                </a:rPr>
                <a:t>依頼する</a:t>
              </a:r>
              <a:endParaRPr lang="en-US" altLang="ja-JP" sz="1000" dirty="0">
                <a:latin typeface="Meiryo UI" panose="020B0604030504040204" pitchFamily="50" charset="-128"/>
                <a:ea typeface="Meiryo UI" panose="020B0604030504040204" pitchFamily="50" charset="-128"/>
              </a:endParaRPr>
            </a:p>
          </p:txBody>
        </p:sp>
      </p:grpSp>
      <p:grpSp>
        <p:nvGrpSpPr>
          <p:cNvPr id="9" name="グループ化 8">
            <a:extLst>
              <a:ext uri="{FF2B5EF4-FFF2-40B4-BE49-F238E27FC236}">
                <a16:creationId xmlns:a16="http://schemas.microsoft.com/office/drawing/2014/main" id="{45BB4C9A-4218-9FE5-DA47-96540CFE4B66}"/>
              </a:ext>
            </a:extLst>
          </p:cNvPr>
          <p:cNvGrpSpPr/>
          <p:nvPr/>
        </p:nvGrpSpPr>
        <p:grpSpPr>
          <a:xfrm>
            <a:off x="6403188" y="2019523"/>
            <a:ext cx="1179954" cy="365763"/>
            <a:chOff x="2717996" y="3859044"/>
            <a:chExt cx="1274212" cy="428047"/>
          </a:xfrm>
        </p:grpSpPr>
        <p:sp>
          <p:nvSpPr>
            <p:cNvPr id="10" name="楕円 9">
              <a:extLst>
                <a:ext uri="{FF2B5EF4-FFF2-40B4-BE49-F238E27FC236}">
                  <a16:creationId xmlns:a16="http://schemas.microsoft.com/office/drawing/2014/main" id="{65FA1D37-CA34-474E-0465-1A5F10EB02CE}"/>
                </a:ext>
              </a:extLst>
            </p:cNvPr>
            <p:cNvSpPr/>
            <p:nvPr/>
          </p:nvSpPr>
          <p:spPr>
            <a:xfrm>
              <a:off x="2717996" y="3859044"/>
              <a:ext cx="1217854" cy="428047"/>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11" name="テキスト ボックス 10">
              <a:extLst>
                <a:ext uri="{FF2B5EF4-FFF2-40B4-BE49-F238E27FC236}">
                  <a16:creationId xmlns:a16="http://schemas.microsoft.com/office/drawing/2014/main" id="{59F9B71E-6CA1-2583-0CC5-34850BBB5128}"/>
                </a:ext>
              </a:extLst>
            </p:cNvPr>
            <p:cNvSpPr txBox="1"/>
            <p:nvPr/>
          </p:nvSpPr>
          <p:spPr>
            <a:xfrm>
              <a:off x="2728585" y="3863254"/>
              <a:ext cx="1263623" cy="400110"/>
            </a:xfrm>
            <a:prstGeom prst="rect">
              <a:avLst/>
            </a:prstGeom>
            <a:noFill/>
          </p:spPr>
          <p:txBody>
            <a:bodyPr wrap="square" rtlCol="0">
              <a:spAutoFit/>
            </a:bodyPr>
            <a:lstStyle/>
            <a:p>
              <a:pPr algn="ctr"/>
              <a:r>
                <a:rPr lang="ja-JP" altLang="en-US" sz="1000" dirty="0">
                  <a:latin typeface="Meiryo UI" panose="020B0604030504040204" pitchFamily="50" charset="-128"/>
                  <a:ea typeface="Meiryo UI" panose="020B0604030504040204" pitchFamily="50" charset="-128"/>
                </a:rPr>
                <a:t>証明書発行を</a:t>
              </a:r>
              <a:endParaRPr lang="en-US" altLang="ja-JP" sz="1000" dirty="0">
                <a:latin typeface="Meiryo UI" panose="020B0604030504040204" pitchFamily="50" charset="-128"/>
                <a:ea typeface="Meiryo UI" panose="020B0604030504040204" pitchFamily="50" charset="-128"/>
              </a:endParaRPr>
            </a:p>
            <a:p>
              <a:pPr algn="ctr"/>
              <a:r>
                <a:rPr lang="ja-JP" altLang="en-US" sz="1000" dirty="0">
                  <a:latin typeface="Meiryo UI" panose="020B0604030504040204" pitchFamily="50" charset="-128"/>
                  <a:ea typeface="Meiryo UI" panose="020B0604030504040204" pitchFamily="50" charset="-128"/>
                </a:rPr>
                <a:t>依頼する</a:t>
              </a:r>
              <a:endParaRPr lang="en-US" altLang="ja-JP" sz="1000" dirty="0">
                <a:latin typeface="Meiryo UI" panose="020B0604030504040204" pitchFamily="50" charset="-128"/>
                <a:ea typeface="Meiryo UI" panose="020B0604030504040204" pitchFamily="50" charset="-128"/>
              </a:endParaRPr>
            </a:p>
          </p:txBody>
        </p:sp>
      </p:grpSp>
      <p:grpSp>
        <p:nvGrpSpPr>
          <p:cNvPr id="12" name="グループ化 11">
            <a:extLst>
              <a:ext uri="{FF2B5EF4-FFF2-40B4-BE49-F238E27FC236}">
                <a16:creationId xmlns:a16="http://schemas.microsoft.com/office/drawing/2014/main" id="{C5B24439-8920-0187-6B15-D8FE1FE1B04D}"/>
              </a:ext>
            </a:extLst>
          </p:cNvPr>
          <p:cNvGrpSpPr/>
          <p:nvPr/>
        </p:nvGrpSpPr>
        <p:grpSpPr>
          <a:xfrm>
            <a:off x="6306852" y="4403462"/>
            <a:ext cx="1294946" cy="365763"/>
            <a:chOff x="4512464" y="3079968"/>
            <a:chExt cx="1398389" cy="428047"/>
          </a:xfrm>
        </p:grpSpPr>
        <p:sp>
          <p:nvSpPr>
            <p:cNvPr id="13" name="楕円 12">
              <a:extLst>
                <a:ext uri="{FF2B5EF4-FFF2-40B4-BE49-F238E27FC236}">
                  <a16:creationId xmlns:a16="http://schemas.microsoft.com/office/drawing/2014/main" id="{DE8FA65A-E44C-F4B5-6D2F-7DD82922973F}"/>
                </a:ext>
              </a:extLst>
            </p:cNvPr>
            <p:cNvSpPr/>
            <p:nvPr/>
          </p:nvSpPr>
          <p:spPr>
            <a:xfrm>
              <a:off x="4595049" y="3079968"/>
              <a:ext cx="1217854" cy="428047"/>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14" name="テキスト ボックス 13">
              <a:extLst>
                <a:ext uri="{FF2B5EF4-FFF2-40B4-BE49-F238E27FC236}">
                  <a16:creationId xmlns:a16="http://schemas.microsoft.com/office/drawing/2014/main" id="{18750792-4185-A41A-78D6-F91F3EBE950A}"/>
                </a:ext>
              </a:extLst>
            </p:cNvPr>
            <p:cNvSpPr txBox="1"/>
            <p:nvPr/>
          </p:nvSpPr>
          <p:spPr>
            <a:xfrm>
              <a:off x="4512464" y="3151674"/>
              <a:ext cx="1398389" cy="288149"/>
            </a:xfrm>
            <a:prstGeom prst="rect">
              <a:avLst/>
            </a:prstGeom>
            <a:noFill/>
          </p:spPr>
          <p:txBody>
            <a:bodyPr wrap="square" rtlCol="0">
              <a:spAutoFit/>
            </a:bodyPr>
            <a:lstStyle/>
            <a:p>
              <a:pPr algn="ctr"/>
              <a:r>
                <a:rPr lang="ja-JP" altLang="en-US" sz="1000" dirty="0">
                  <a:latin typeface="Meiryo UI" panose="020B0604030504040204" pitchFamily="50" charset="-128"/>
                  <a:ea typeface="Meiryo UI" panose="020B0604030504040204" pitchFamily="50" charset="-128"/>
                </a:rPr>
                <a:t>証明書を取得する</a:t>
              </a:r>
              <a:endParaRPr lang="en-US" altLang="ja-JP" sz="1000" dirty="0">
                <a:latin typeface="Meiryo UI" panose="020B0604030504040204" pitchFamily="50" charset="-128"/>
                <a:ea typeface="Meiryo UI" panose="020B0604030504040204" pitchFamily="50" charset="-128"/>
              </a:endParaRPr>
            </a:p>
          </p:txBody>
        </p:sp>
      </p:grpSp>
      <p:cxnSp>
        <p:nvCxnSpPr>
          <p:cNvPr id="15" name="直線矢印コネクタ 14">
            <a:extLst>
              <a:ext uri="{FF2B5EF4-FFF2-40B4-BE49-F238E27FC236}">
                <a16:creationId xmlns:a16="http://schemas.microsoft.com/office/drawing/2014/main" id="{855B987E-720E-6925-E1F1-183836E1C182}"/>
              </a:ext>
            </a:extLst>
          </p:cNvPr>
          <p:cNvCxnSpPr>
            <a:cxnSpLocks/>
            <a:endCxn id="11" idx="1"/>
          </p:cNvCxnSpPr>
          <p:nvPr/>
        </p:nvCxnSpPr>
        <p:spPr>
          <a:xfrm flipV="1">
            <a:off x="1501720" y="2194066"/>
            <a:ext cx="4911274" cy="1496544"/>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a:extLst>
              <a:ext uri="{FF2B5EF4-FFF2-40B4-BE49-F238E27FC236}">
                <a16:creationId xmlns:a16="http://schemas.microsoft.com/office/drawing/2014/main" id="{6C208E64-F758-6F51-27B6-316C33BA927A}"/>
              </a:ext>
            </a:extLst>
          </p:cNvPr>
          <p:cNvCxnSpPr>
            <a:cxnSpLocks/>
          </p:cNvCxnSpPr>
          <p:nvPr/>
        </p:nvCxnSpPr>
        <p:spPr>
          <a:xfrm>
            <a:off x="1501720" y="3699917"/>
            <a:ext cx="4925269" cy="873057"/>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a:extLst>
              <a:ext uri="{FF2B5EF4-FFF2-40B4-BE49-F238E27FC236}">
                <a16:creationId xmlns:a16="http://schemas.microsoft.com/office/drawing/2014/main" id="{7E391E4F-2513-3D8E-3F51-17F534367F45}"/>
              </a:ext>
            </a:extLst>
          </p:cNvPr>
          <p:cNvCxnSpPr>
            <a:cxnSpLocks/>
          </p:cNvCxnSpPr>
          <p:nvPr/>
        </p:nvCxnSpPr>
        <p:spPr>
          <a:xfrm>
            <a:off x="7399525" y="2650034"/>
            <a:ext cx="906491" cy="55933"/>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grpSp>
        <p:nvGrpSpPr>
          <p:cNvPr id="99" name="グループ化 98">
            <a:extLst>
              <a:ext uri="{FF2B5EF4-FFF2-40B4-BE49-F238E27FC236}">
                <a16:creationId xmlns:a16="http://schemas.microsoft.com/office/drawing/2014/main" id="{005D21B3-EE61-D07C-DCA3-455EE5713B00}"/>
              </a:ext>
            </a:extLst>
          </p:cNvPr>
          <p:cNvGrpSpPr/>
          <p:nvPr/>
        </p:nvGrpSpPr>
        <p:grpSpPr>
          <a:xfrm>
            <a:off x="6381079" y="2491958"/>
            <a:ext cx="1179954" cy="365763"/>
            <a:chOff x="2717996" y="3859044"/>
            <a:chExt cx="1274212" cy="428047"/>
          </a:xfrm>
        </p:grpSpPr>
        <p:sp>
          <p:nvSpPr>
            <p:cNvPr id="85" name="楕円 84">
              <a:extLst>
                <a:ext uri="{FF2B5EF4-FFF2-40B4-BE49-F238E27FC236}">
                  <a16:creationId xmlns:a16="http://schemas.microsoft.com/office/drawing/2014/main" id="{99A57E37-2D7C-7883-A408-23C4EE46DE41}"/>
                </a:ext>
              </a:extLst>
            </p:cNvPr>
            <p:cNvSpPr/>
            <p:nvPr/>
          </p:nvSpPr>
          <p:spPr>
            <a:xfrm>
              <a:off x="2717996" y="3859044"/>
              <a:ext cx="1217854" cy="428047"/>
            </a:xfrm>
            <a:prstGeom prst="ellipse">
              <a:avLst/>
            </a:prstGeom>
            <a:solidFill>
              <a:schemeClr val="bg1"/>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66" name="テキスト ボックス 65">
              <a:extLst>
                <a:ext uri="{FF2B5EF4-FFF2-40B4-BE49-F238E27FC236}">
                  <a16:creationId xmlns:a16="http://schemas.microsoft.com/office/drawing/2014/main" id="{A23F2409-61CD-7C28-FE80-997917DF1331}"/>
                </a:ext>
              </a:extLst>
            </p:cNvPr>
            <p:cNvSpPr txBox="1"/>
            <p:nvPr/>
          </p:nvSpPr>
          <p:spPr>
            <a:xfrm>
              <a:off x="2728585" y="3924568"/>
              <a:ext cx="1263623" cy="288149"/>
            </a:xfrm>
            <a:prstGeom prst="rect">
              <a:avLst/>
            </a:prstGeom>
            <a:noFill/>
          </p:spPr>
          <p:txBody>
            <a:bodyPr wrap="square" rtlCol="0">
              <a:spAutoFit/>
            </a:bodyPr>
            <a:lstStyle/>
            <a:p>
              <a:pPr algn="ctr"/>
              <a:r>
                <a:rPr lang="ja-JP" altLang="en-US" sz="1000" dirty="0">
                  <a:latin typeface="Meiryo UI" panose="020B0604030504040204" pitchFamily="50" charset="-128"/>
                  <a:ea typeface="Meiryo UI" panose="020B0604030504040204" pitchFamily="50" charset="-128"/>
                </a:rPr>
                <a:t>証明書を提示する</a:t>
              </a:r>
              <a:endParaRPr lang="en-US" altLang="ja-JP" sz="1000" dirty="0">
                <a:latin typeface="Meiryo UI" panose="020B0604030504040204" pitchFamily="50" charset="-128"/>
                <a:ea typeface="Meiryo UI" panose="020B0604030504040204" pitchFamily="50" charset="-128"/>
              </a:endParaRPr>
            </a:p>
          </p:txBody>
        </p:sp>
      </p:grpSp>
      <p:cxnSp>
        <p:nvCxnSpPr>
          <p:cNvPr id="137" name="直線矢印コネクタ 136">
            <a:extLst>
              <a:ext uri="{FF2B5EF4-FFF2-40B4-BE49-F238E27FC236}">
                <a16:creationId xmlns:a16="http://schemas.microsoft.com/office/drawing/2014/main" id="{6B62A3F1-7990-D6E5-0FBF-D287EB9DFB3D}"/>
              </a:ext>
            </a:extLst>
          </p:cNvPr>
          <p:cNvCxnSpPr>
            <a:cxnSpLocks/>
            <a:endCxn id="71" idx="3"/>
          </p:cNvCxnSpPr>
          <p:nvPr/>
        </p:nvCxnSpPr>
        <p:spPr>
          <a:xfrm flipH="1" flipV="1">
            <a:off x="7525321" y="5109879"/>
            <a:ext cx="715320" cy="493111"/>
          </a:xfrm>
          <a:prstGeom prst="straightConnector1">
            <a:avLst/>
          </a:prstGeom>
          <a:ln w="3175">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091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3/6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zh-CN" altLang="en-US" sz="1600" b="1">
                <a:solidFill>
                  <a:schemeClr val="bg1"/>
                </a:solidFill>
              </a:rPr>
              <a:t>操作画面（</a:t>
            </a:r>
            <a:r>
              <a:rPr lang="en-US" altLang="zh-CN" sz="1600" b="1">
                <a:solidFill>
                  <a:schemeClr val="bg1"/>
                </a:solidFill>
              </a:rPr>
              <a:t>UI</a:t>
            </a:r>
            <a:r>
              <a:rPr lang="zh-CN" altLang="en-US" sz="1600" b="1">
                <a:solidFill>
                  <a:schemeClr val="bg1"/>
                </a:solidFill>
              </a:rPr>
              <a:t>）</a:t>
            </a:r>
            <a:endParaRPr kumimoji="1" lang="ja-JP" altLang="en-US" sz="1600" b="1" dirty="0">
              <a:solidFill>
                <a:schemeClr val="bg1"/>
              </a:solidFill>
            </a:endParaRPr>
          </a:p>
        </p:txBody>
      </p:sp>
      <p:sp>
        <p:nvSpPr>
          <p:cNvPr id="3" name="テキスト ボックス 2"/>
          <p:cNvSpPr txBox="1"/>
          <p:nvPr/>
        </p:nvSpPr>
        <p:spPr>
          <a:xfrm>
            <a:off x="707577" y="1354533"/>
            <a:ext cx="6674523" cy="905574"/>
          </a:xfrm>
          <a:prstGeom prst="rect">
            <a:avLst/>
          </a:prstGeom>
          <a:noFill/>
        </p:spPr>
        <p:txBody>
          <a:bodyPr wrap="none" lIns="0" tIns="45720" rIns="0" bIns="45720" rtlCol="0" anchor="t">
            <a:noAutofit/>
          </a:bodyPr>
          <a:lstStyle/>
          <a:p>
            <a:pPr defTabSz="288000"/>
            <a:r>
              <a:rPr lang="ja-JP" altLang="en-US" sz="1400">
                <a:latin typeface="Meiryo UI"/>
                <a:ea typeface="Meiryo UI"/>
                <a:cs typeface="+mn-lt"/>
              </a:rPr>
              <a:t>①証明書取得・提示確認画面</a:t>
            </a:r>
            <a:endParaRPr lang="ja-JP">
              <a:latin typeface="Meiryo UI"/>
              <a:ea typeface="Meiryo UI"/>
              <a:cs typeface="Arial"/>
            </a:endParaRPr>
          </a:p>
          <a:p>
            <a:pPr indent="171450" defTabSz="288000"/>
            <a:r>
              <a:rPr lang="ja-JP" altLang="en-US" sz="1400">
                <a:latin typeface="Meiryo UI"/>
                <a:cs typeface="Arial"/>
              </a:rPr>
              <a:t>発行される証明書VCを確認する画面</a:t>
            </a:r>
            <a:endParaRPr lang="ja-JP">
              <a:latin typeface="Meiryo UI"/>
              <a:cs typeface="Arial"/>
            </a:endParaRPr>
          </a:p>
          <a:p>
            <a:pPr indent="171450" defTabSz="288000"/>
            <a:r>
              <a:rPr lang="ja-JP" altLang="en-US" sz="1400">
                <a:latin typeface="Meiryo UI"/>
                <a:cs typeface="Arial"/>
              </a:rPr>
              <a:t>証明書VCの発行に別の証明書VCが必要な場合、証明書の提示を促す</a:t>
            </a:r>
            <a:endParaRPr lang="ja-JP">
              <a:latin typeface="Meiryo UI"/>
              <a:cs typeface="Arial"/>
            </a:endParaRPr>
          </a:p>
        </p:txBody>
      </p:sp>
      <p:pic>
        <p:nvPicPr>
          <p:cNvPr id="11" name="図 11">
            <a:extLst>
              <a:ext uri="{FF2B5EF4-FFF2-40B4-BE49-F238E27FC236}">
                <a16:creationId xmlns:a16="http://schemas.microsoft.com/office/drawing/2014/main" id="{48BCF802-A6A3-00E1-CEAE-5558FE313C7C}"/>
              </a:ext>
            </a:extLst>
          </p:cNvPr>
          <p:cNvPicPr>
            <a:picLocks noChangeAspect="1"/>
          </p:cNvPicPr>
          <p:nvPr/>
        </p:nvPicPr>
        <p:blipFill>
          <a:blip r:embed="rId2"/>
          <a:stretch>
            <a:fillRect/>
          </a:stretch>
        </p:blipFill>
        <p:spPr>
          <a:xfrm>
            <a:off x="703624" y="2217449"/>
            <a:ext cx="8492873" cy="4294265"/>
          </a:xfrm>
          <a:prstGeom prst="rect">
            <a:avLst/>
          </a:prstGeom>
        </p:spPr>
      </p:pic>
    </p:spTree>
    <p:extLst>
      <p:ext uri="{BB962C8B-B14F-4D97-AF65-F5344CB8AC3E}">
        <p14:creationId xmlns:p14="http://schemas.microsoft.com/office/powerpoint/2010/main" val="3097170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3/6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zh-CN" altLang="en-US" sz="1600" b="1">
                <a:solidFill>
                  <a:schemeClr val="bg1"/>
                </a:solidFill>
              </a:rPr>
              <a:t>操作画面（</a:t>
            </a:r>
            <a:r>
              <a:rPr lang="en-US" altLang="zh-CN" sz="1600" b="1">
                <a:solidFill>
                  <a:schemeClr val="bg1"/>
                </a:solidFill>
              </a:rPr>
              <a:t>UI</a:t>
            </a:r>
            <a:r>
              <a:rPr lang="zh-CN" altLang="en-US" sz="1600" b="1">
                <a:solidFill>
                  <a:schemeClr val="bg1"/>
                </a:solidFill>
              </a:rPr>
              <a:t>）</a:t>
            </a:r>
            <a:endParaRPr kumimoji="1" lang="ja-JP" altLang="en-US" sz="1600" b="1" dirty="0">
              <a:solidFill>
                <a:schemeClr val="bg1"/>
              </a:solidFill>
            </a:endParaRPr>
          </a:p>
        </p:txBody>
      </p:sp>
      <p:sp>
        <p:nvSpPr>
          <p:cNvPr id="3" name="テキスト ボックス 2"/>
          <p:cNvSpPr txBox="1"/>
          <p:nvPr/>
        </p:nvSpPr>
        <p:spPr>
          <a:xfrm>
            <a:off x="734039" y="1345707"/>
            <a:ext cx="8571041" cy="905574"/>
          </a:xfrm>
          <a:prstGeom prst="rect">
            <a:avLst/>
          </a:prstGeom>
          <a:noFill/>
        </p:spPr>
        <p:txBody>
          <a:bodyPr wrap="none" lIns="0" tIns="45720" rIns="0" bIns="45720" rtlCol="0" anchor="t">
            <a:noAutofit/>
          </a:bodyPr>
          <a:lstStyle/>
          <a:p>
            <a:pPr defTabSz="288000"/>
            <a:r>
              <a:rPr lang="en-US" altLang="ja-JP" sz="1400" dirty="0">
                <a:latin typeface="Meiryo UI"/>
                <a:ea typeface="+mn-lt"/>
                <a:cs typeface="+mn-lt"/>
              </a:rPr>
              <a:t>②</a:t>
            </a:r>
            <a:r>
              <a:rPr lang="ja-JP" sz="1400">
                <a:latin typeface="Meiryo UI"/>
                <a:ea typeface="Meiryo UI"/>
                <a:cs typeface="+mn-lt"/>
              </a:rPr>
              <a:t>税務申告フロー確認画面</a:t>
            </a:r>
          </a:p>
          <a:p>
            <a:pPr indent="171450" defTabSz="288000"/>
            <a:r>
              <a:rPr lang="ja-JP" altLang="en-US" sz="1400">
                <a:latin typeface="Meiryo UI"/>
                <a:cs typeface="Arial"/>
              </a:rPr>
              <a:t>税務申告をステップを確認する画面</a:t>
            </a:r>
          </a:p>
          <a:p>
            <a:pPr indent="171450" defTabSz="288000"/>
            <a:r>
              <a:rPr lang="ja-JP" altLang="en-US" sz="1400">
                <a:latin typeface="Meiryo UI"/>
                <a:cs typeface="Arial"/>
              </a:rPr>
              <a:t>ステップの順に行うことで税務申告を完了する</a:t>
            </a:r>
          </a:p>
        </p:txBody>
      </p:sp>
      <p:pic>
        <p:nvPicPr>
          <p:cNvPr id="10" name="図 10" descr="グラフィカル ユーザー インターフェイス, テキスト, アプリケーション, チャットまたはテキスト メッセージ&#10;&#10;説明は自動で生成されたものです">
            <a:extLst>
              <a:ext uri="{FF2B5EF4-FFF2-40B4-BE49-F238E27FC236}">
                <a16:creationId xmlns:a16="http://schemas.microsoft.com/office/drawing/2014/main" id="{C43DD896-4968-D3B1-C853-924756346DEE}"/>
              </a:ext>
            </a:extLst>
          </p:cNvPr>
          <p:cNvPicPr>
            <a:picLocks noChangeAspect="1"/>
          </p:cNvPicPr>
          <p:nvPr/>
        </p:nvPicPr>
        <p:blipFill>
          <a:blip r:embed="rId2"/>
          <a:stretch>
            <a:fillRect/>
          </a:stretch>
        </p:blipFill>
        <p:spPr>
          <a:xfrm>
            <a:off x="730086" y="2119087"/>
            <a:ext cx="8448768" cy="4267784"/>
          </a:xfrm>
          <a:prstGeom prst="rect">
            <a:avLst/>
          </a:prstGeom>
        </p:spPr>
      </p:pic>
    </p:spTree>
    <p:extLst>
      <p:ext uri="{BB962C8B-B14F-4D97-AF65-F5344CB8AC3E}">
        <p14:creationId xmlns:p14="http://schemas.microsoft.com/office/powerpoint/2010/main" val="2859512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3/6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zh-CN" altLang="en-US" sz="1600" b="1">
                <a:solidFill>
                  <a:schemeClr val="bg1"/>
                </a:solidFill>
              </a:rPr>
              <a:t>操作画面（</a:t>
            </a:r>
            <a:r>
              <a:rPr lang="en-US" altLang="zh-CN" sz="1600" b="1">
                <a:solidFill>
                  <a:schemeClr val="bg1"/>
                </a:solidFill>
              </a:rPr>
              <a:t>UI</a:t>
            </a:r>
            <a:r>
              <a:rPr lang="zh-CN" altLang="en-US" sz="1600" b="1">
                <a:solidFill>
                  <a:schemeClr val="bg1"/>
                </a:solidFill>
              </a:rPr>
              <a:t>）</a:t>
            </a:r>
            <a:endParaRPr kumimoji="1" lang="ja-JP" altLang="en-US" sz="1600" b="1" dirty="0">
              <a:solidFill>
                <a:schemeClr val="bg1"/>
              </a:solidFill>
            </a:endParaRPr>
          </a:p>
        </p:txBody>
      </p:sp>
      <p:sp>
        <p:nvSpPr>
          <p:cNvPr id="3" name="テキスト ボックス 2"/>
          <p:cNvSpPr txBox="1"/>
          <p:nvPr/>
        </p:nvSpPr>
        <p:spPr>
          <a:xfrm>
            <a:off x="808963" y="1345707"/>
            <a:ext cx="7999798" cy="905574"/>
          </a:xfrm>
          <a:prstGeom prst="rect">
            <a:avLst/>
          </a:prstGeom>
          <a:noFill/>
        </p:spPr>
        <p:txBody>
          <a:bodyPr wrap="none" lIns="0" tIns="45720" rIns="0" bIns="45720" rtlCol="0" anchor="t">
            <a:noAutofit/>
          </a:bodyPr>
          <a:lstStyle/>
          <a:p>
            <a:pPr defTabSz="288000"/>
            <a:r>
              <a:rPr lang="ja-JP" altLang="en-US" sz="1400">
                <a:latin typeface="Meiryo UI"/>
                <a:ea typeface="Meiryo UI"/>
                <a:cs typeface="+mn-lt"/>
              </a:rPr>
              <a:t>③証明書一覧画面</a:t>
            </a:r>
          </a:p>
          <a:p>
            <a:pPr marL="171450" defTabSz="288000"/>
            <a:r>
              <a:rPr lang="ja-JP" altLang="en-US" sz="1400">
                <a:latin typeface="Meiryo UI"/>
                <a:ea typeface="Meiryo UI"/>
                <a:cs typeface="+mn-lt"/>
              </a:rPr>
              <a:t>保有している証明書を一覧で確認できる画面</a:t>
            </a:r>
          </a:p>
        </p:txBody>
      </p:sp>
      <p:pic>
        <p:nvPicPr>
          <p:cNvPr id="2" name="図 7">
            <a:extLst>
              <a:ext uri="{FF2B5EF4-FFF2-40B4-BE49-F238E27FC236}">
                <a16:creationId xmlns:a16="http://schemas.microsoft.com/office/drawing/2014/main" id="{3CE6A365-DDF0-8F36-30D7-1637A4DB5DCA}"/>
              </a:ext>
            </a:extLst>
          </p:cNvPr>
          <p:cNvPicPr>
            <a:picLocks noChangeAspect="1"/>
          </p:cNvPicPr>
          <p:nvPr/>
        </p:nvPicPr>
        <p:blipFill>
          <a:blip r:embed="rId2"/>
          <a:stretch>
            <a:fillRect/>
          </a:stretch>
        </p:blipFill>
        <p:spPr>
          <a:xfrm>
            <a:off x="812623" y="2253688"/>
            <a:ext cx="8274269" cy="4175704"/>
          </a:xfrm>
          <a:prstGeom prst="rect">
            <a:avLst/>
          </a:prstGeom>
        </p:spPr>
      </p:pic>
    </p:spTree>
    <p:extLst>
      <p:ext uri="{BB962C8B-B14F-4D97-AF65-F5344CB8AC3E}">
        <p14:creationId xmlns:p14="http://schemas.microsoft.com/office/powerpoint/2010/main" val="4104736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3/6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zh-CN" altLang="en-US" sz="1600" b="1">
                <a:solidFill>
                  <a:schemeClr val="bg1"/>
                </a:solidFill>
              </a:rPr>
              <a:t>操作画面（</a:t>
            </a:r>
            <a:r>
              <a:rPr lang="en-US" altLang="zh-CN" sz="1600" b="1">
                <a:solidFill>
                  <a:schemeClr val="bg1"/>
                </a:solidFill>
              </a:rPr>
              <a:t>UI</a:t>
            </a:r>
            <a:r>
              <a:rPr lang="zh-CN" altLang="en-US" sz="1600" b="1">
                <a:solidFill>
                  <a:schemeClr val="bg1"/>
                </a:solidFill>
              </a:rPr>
              <a:t>）</a:t>
            </a:r>
            <a:endParaRPr kumimoji="1" lang="ja-JP" altLang="en-US" sz="1600" b="1" dirty="0">
              <a:solidFill>
                <a:schemeClr val="bg1"/>
              </a:solidFill>
            </a:endParaRPr>
          </a:p>
        </p:txBody>
      </p:sp>
      <p:sp>
        <p:nvSpPr>
          <p:cNvPr id="3" name="テキスト ボックス 2"/>
          <p:cNvSpPr txBox="1"/>
          <p:nvPr/>
        </p:nvSpPr>
        <p:spPr>
          <a:xfrm>
            <a:off x="761837" y="1345707"/>
            <a:ext cx="8273132" cy="905574"/>
          </a:xfrm>
          <a:prstGeom prst="rect">
            <a:avLst/>
          </a:prstGeom>
          <a:noFill/>
        </p:spPr>
        <p:txBody>
          <a:bodyPr wrap="none" lIns="0" tIns="45720" rIns="0" bIns="45720" rtlCol="0" anchor="t">
            <a:noAutofit/>
          </a:bodyPr>
          <a:lstStyle/>
          <a:p>
            <a:pPr defTabSz="288000"/>
            <a:r>
              <a:rPr lang="ja-JP" altLang="en-US" sz="1400">
                <a:latin typeface="Meiryo UI"/>
                <a:ea typeface="Meiryo UI"/>
                <a:cs typeface="+mn-lt"/>
              </a:rPr>
              <a:t>④証明書詳細画面</a:t>
            </a:r>
          </a:p>
          <a:p>
            <a:pPr marL="171450" defTabSz="288000"/>
            <a:r>
              <a:rPr lang="ja-JP" altLang="en-US" sz="1400">
                <a:solidFill>
                  <a:srgbClr val="000000"/>
                </a:solidFill>
                <a:latin typeface="Meiryo UI"/>
                <a:cs typeface="Arial"/>
              </a:rPr>
              <a:t>証明書の詳細を確認する画面</a:t>
            </a:r>
          </a:p>
          <a:p>
            <a:pPr marL="171450" defTabSz="288000"/>
            <a:r>
              <a:rPr lang="ja-JP" altLang="en-US" sz="1400">
                <a:solidFill>
                  <a:srgbClr val="000000"/>
                </a:solidFill>
                <a:latin typeface="Meiryo UI"/>
                <a:cs typeface="Arial"/>
              </a:rPr>
              <a:t>属性詳細・関連する税務申告・履歴を確認することができる</a:t>
            </a:r>
          </a:p>
        </p:txBody>
      </p:sp>
      <p:pic>
        <p:nvPicPr>
          <p:cNvPr id="4" name="図 5" descr="グラフィカル ユーザー インターフェイス, アプリケーション, Teams&#10;&#10;説明は自動で生成されたものです">
            <a:extLst>
              <a:ext uri="{FF2B5EF4-FFF2-40B4-BE49-F238E27FC236}">
                <a16:creationId xmlns:a16="http://schemas.microsoft.com/office/drawing/2014/main" id="{CF9FAC02-2AA6-0EB5-F02F-7A76A48270A7}"/>
              </a:ext>
            </a:extLst>
          </p:cNvPr>
          <p:cNvPicPr>
            <a:picLocks noChangeAspect="1"/>
          </p:cNvPicPr>
          <p:nvPr/>
        </p:nvPicPr>
        <p:blipFill>
          <a:blip r:embed="rId2"/>
          <a:stretch>
            <a:fillRect/>
          </a:stretch>
        </p:blipFill>
        <p:spPr>
          <a:xfrm>
            <a:off x="880412" y="2358414"/>
            <a:ext cx="8149567" cy="4113921"/>
          </a:xfrm>
          <a:prstGeom prst="rect">
            <a:avLst/>
          </a:prstGeom>
        </p:spPr>
      </p:pic>
    </p:spTree>
    <p:extLst>
      <p:ext uri="{BB962C8B-B14F-4D97-AF65-F5344CB8AC3E}">
        <p14:creationId xmlns:p14="http://schemas.microsoft.com/office/powerpoint/2010/main" val="77581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4/6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zh-TW" altLang="en-US" sz="1600" b="1">
                <a:solidFill>
                  <a:schemeClr val="bg1"/>
                </a:solidFill>
              </a:rPr>
              <a:t>機能</a:t>
            </a:r>
            <a:r>
              <a:rPr lang="en-US" altLang="zh-TW" sz="1600" b="1">
                <a:solidFill>
                  <a:schemeClr val="bg1"/>
                </a:solidFill>
              </a:rPr>
              <a:t>/</a:t>
            </a:r>
            <a:r>
              <a:rPr lang="zh-TW" altLang="en-US" sz="1600" b="1">
                <a:solidFill>
                  <a:schemeClr val="bg1"/>
                </a:solidFill>
              </a:rPr>
              <a:t>非機能一覧</a:t>
            </a:r>
            <a:endParaRPr kumimoji="1" lang="ja-JP" altLang="en-US" sz="1600" b="1" dirty="0">
              <a:solidFill>
                <a:schemeClr val="bg1"/>
              </a:solidFill>
            </a:endParaRPr>
          </a:p>
        </p:txBody>
      </p:sp>
      <p:sp>
        <p:nvSpPr>
          <p:cNvPr id="9" name="テキスト ボックス 8">
            <a:extLst>
              <a:ext uri="{FF2B5EF4-FFF2-40B4-BE49-F238E27FC236}">
                <a16:creationId xmlns:a16="http://schemas.microsoft.com/office/drawing/2014/main" id="{786E3F0C-29F9-4348-87AC-208D08C59668}"/>
              </a:ext>
            </a:extLst>
          </p:cNvPr>
          <p:cNvSpPr txBox="1"/>
          <p:nvPr/>
        </p:nvSpPr>
        <p:spPr>
          <a:xfrm>
            <a:off x="310895" y="1171938"/>
            <a:ext cx="9185753" cy="335989"/>
          </a:xfrm>
          <a:prstGeom prst="rect">
            <a:avLst/>
          </a:prstGeom>
          <a:noFill/>
        </p:spPr>
        <p:txBody>
          <a:bodyPr wrap="square" rtlCol="0">
            <a:spAutoFit/>
          </a:bodyPr>
          <a:lstStyle/>
          <a:p>
            <a:pPr eaLnBrk="0" fontAlgn="base" hangingPunct="0">
              <a:lnSpc>
                <a:spcPts val="1920"/>
              </a:lnSpc>
              <a:spcBef>
                <a:spcPct val="50000"/>
              </a:spcBef>
              <a:spcAft>
                <a:spcPct val="0"/>
              </a:spcAft>
            </a:pPr>
            <a:r>
              <a:rPr kumimoji="0" lang="en-US" altLang="ja-JP" sz="1600" dirty="0">
                <a:solidFill>
                  <a:prstClr val="black"/>
                </a:solidFill>
                <a:latin typeface="Meiryo UI" panose="020B0604030504040204" pitchFamily="50" charset="-128"/>
              </a:rPr>
              <a:t>3.4.1</a:t>
            </a:r>
            <a:r>
              <a:rPr kumimoji="0" lang="ja-JP" altLang="en-US" sz="1600" dirty="0">
                <a:solidFill>
                  <a:prstClr val="black"/>
                </a:solidFill>
                <a:latin typeface="Meiryo UI" panose="020B0604030504040204" pitchFamily="50" charset="-128"/>
              </a:rPr>
              <a:t> 機能一覧</a:t>
            </a:r>
          </a:p>
        </p:txBody>
      </p:sp>
      <p:graphicFrame>
        <p:nvGraphicFramePr>
          <p:cNvPr id="3" name="表 2">
            <a:extLst>
              <a:ext uri="{FF2B5EF4-FFF2-40B4-BE49-F238E27FC236}">
                <a16:creationId xmlns:a16="http://schemas.microsoft.com/office/drawing/2014/main" id="{B926E233-D295-4397-A6F8-C207D9C65160}"/>
              </a:ext>
            </a:extLst>
          </p:cNvPr>
          <p:cNvGraphicFramePr>
            <a:graphicFrameLocks noGrp="1"/>
          </p:cNvGraphicFramePr>
          <p:nvPr>
            <p:extLst>
              <p:ext uri="{D42A27DB-BD31-4B8C-83A1-F6EECF244321}">
                <p14:modId xmlns:p14="http://schemas.microsoft.com/office/powerpoint/2010/main" val="2837525886"/>
              </p:ext>
            </p:extLst>
          </p:nvPr>
        </p:nvGraphicFramePr>
        <p:xfrm>
          <a:off x="989428" y="2257062"/>
          <a:ext cx="7828685" cy="3429000"/>
        </p:xfrm>
        <a:graphic>
          <a:graphicData uri="http://schemas.openxmlformats.org/drawingml/2006/table">
            <a:tbl>
              <a:tblPr firstRow="1" bandRow="1"/>
              <a:tblGrid>
                <a:gridCol w="1300639">
                  <a:extLst>
                    <a:ext uri="{9D8B030D-6E8A-4147-A177-3AD203B41FA5}">
                      <a16:colId xmlns:a16="http://schemas.microsoft.com/office/drawing/2014/main" val="2173434647"/>
                    </a:ext>
                  </a:extLst>
                </a:gridCol>
                <a:gridCol w="1956941">
                  <a:extLst>
                    <a:ext uri="{9D8B030D-6E8A-4147-A177-3AD203B41FA5}">
                      <a16:colId xmlns:a16="http://schemas.microsoft.com/office/drawing/2014/main" val="1594591916"/>
                    </a:ext>
                  </a:extLst>
                </a:gridCol>
                <a:gridCol w="4571105">
                  <a:extLst>
                    <a:ext uri="{9D8B030D-6E8A-4147-A177-3AD203B41FA5}">
                      <a16:colId xmlns:a16="http://schemas.microsoft.com/office/drawing/2014/main" val="3704023997"/>
                    </a:ext>
                  </a:extLst>
                </a:gridCol>
              </a:tblGrid>
              <a:tr h="228600">
                <a:tc>
                  <a:txBody>
                    <a:bodyPr/>
                    <a:lstStyle/>
                    <a:p>
                      <a:pPr algn="l"/>
                      <a:r>
                        <a:rPr lang="ja-JP" sz="1400" b="1" kern="1200">
                          <a:effectLst/>
                          <a:latin typeface="+mj-ea"/>
                          <a:ea typeface="+mj-ea"/>
                          <a:cs typeface="Arial" panose="020B0604020202020204" pitchFamily="34" charset="0"/>
                        </a:rPr>
                        <a:t>機能</a:t>
                      </a:r>
                      <a:r>
                        <a:rPr lang="en-US" sz="1400" b="1" kern="1200">
                          <a:solidFill>
                            <a:srgbClr val="000000"/>
                          </a:solidFill>
                          <a:effectLst/>
                          <a:latin typeface="+mj-ea"/>
                          <a:ea typeface="+mj-ea"/>
                          <a:cs typeface="Arial" panose="020B0604020202020204" pitchFamily="34" charset="0"/>
                        </a:rPr>
                        <a:t>/</a:t>
                      </a:r>
                      <a:r>
                        <a:rPr lang="ja-JP" sz="1400" b="1" kern="1200">
                          <a:solidFill>
                            <a:srgbClr val="000000"/>
                          </a:solidFill>
                          <a:effectLst/>
                          <a:latin typeface="+mj-ea"/>
                          <a:ea typeface="+mj-ea"/>
                          <a:cs typeface="Arial" panose="020B0604020202020204" pitchFamily="34" charset="0"/>
                        </a:rPr>
                        <a:t>非機能</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a:solidFill>
                            <a:srgbClr val="000000"/>
                          </a:solidFill>
                          <a:effectLst/>
                          <a:latin typeface="+mj-ea"/>
                          <a:ea typeface="+mj-ea"/>
                          <a:cs typeface="Arial" panose="020B0604020202020204" pitchFamily="34" charset="0"/>
                        </a:rPr>
                        <a:t>機能名</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a:solidFill>
                            <a:srgbClr val="000000"/>
                          </a:solidFill>
                          <a:effectLst/>
                          <a:latin typeface="+mj-ea"/>
                          <a:ea typeface="+mj-ea"/>
                          <a:cs typeface="Arial" panose="020B0604020202020204" pitchFamily="34" charset="0"/>
                        </a:rPr>
                        <a:t>機能概要</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1954866980"/>
                  </a:ext>
                </a:extLst>
              </a:tr>
              <a:tr h="228600">
                <a:tc>
                  <a:txBody>
                    <a:bodyPr/>
                    <a:lstStyle/>
                    <a:p>
                      <a:pPr algn="l"/>
                      <a:r>
                        <a:rPr lang="ja-JP" sz="1400" kern="100">
                          <a:effectLst/>
                          <a:latin typeface="+mj-ea"/>
                          <a:ea typeface="+mj-ea"/>
                          <a:cs typeface="Arial" panose="020B0604020202020204" pitchFamily="34" charset="0"/>
                        </a:rPr>
                        <a:t>機能</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a:effectLst/>
                          <a:latin typeface="+mj-ea"/>
                          <a:ea typeface="+mj-ea"/>
                          <a:cs typeface="Arial" panose="020B0604020202020204" pitchFamily="34" charset="0"/>
                        </a:rPr>
                        <a:t>証明書の取得</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dirty="0">
                          <a:effectLst/>
                          <a:latin typeface="+mj-ea"/>
                          <a:ea typeface="+mj-ea"/>
                          <a:cs typeface="Arial" panose="020B0604020202020204" pitchFamily="34" charset="0"/>
                        </a:rPr>
                        <a:t>証明書発行サイトから</a:t>
                      </a:r>
                      <a:r>
                        <a:rPr lang="en-US" altLang="ja-JP" sz="1400" kern="100" dirty="0">
                          <a:effectLst/>
                          <a:latin typeface="+mj-ea"/>
                          <a:ea typeface="+mj-ea"/>
                          <a:cs typeface="Arial" panose="020B0604020202020204" pitchFamily="34" charset="0"/>
                        </a:rPr>
                        <a:t>W</a:t>
                      </a:r>
                      <a:r>
                        <a:rPr lang="en-US" sz="1400" kern="100" dirty="0">
                          <a:effectLst/>
                          <a:latin typeface="+mj-ea"/>
                          <a:ea typeface="+mj-ea"/>
                          <a:cs typeface="Arial" panose="020B0604020202020204" pitchFamily="34" charset="0"/>
                        </a:rPr>
                        <a:t>allet</a:t>
                      </a:r>
                      <a:r>
                        <a:rPr lang="ja-JP" sz="1400" kern="100" dirty="0">
                          <a:effectLst/>
                          <a:latin typeface="+mj-ea"/>
                          <a:ea typeface="+mj-ea"/>
                          <a:cs typeface="Arial" panose="020B0604020202020204" pitchFamily="34" charset="0"/>
                        </a:rPr>
                        <a:t>アプリケーションに遷移し、証明書発行の処理を行う。</a:t>
                      </a:r>
                      <a:r>
                        <a:rPr lang="en-US" altLang="ja-JP" sz="1400" kern="100" dirty="0">
                          <a:effectLst/>
                          <a:latin typeface="+mj-ea"/>
                          <a:ea typeface="+mj-ea"/>
                          <a:cs typeface="Arial" panose="020B0604020202020204" pitchFamily="34" charset="0"/>
                        </a:rPr>
                        <a:t>W</a:t>
                      </a:r>
                      <a:r>
                        <a:rPr lang="en-US" sz="1400" kern="100" dirty="0">
                          <a:effectLst/>
                          <a:latin typeface="+mj-ea"/>
                          <a:ea typeface="+mj-ea"/>
                          <a:cs typeface="Arial" panose="020B0604020202020204" pitchFamily="34" charset="0"/>
                        </a:rPr>
                        <a:t>allet</a:t>
                      </a:r>
                      <a:r>
                        <a:rPr lang="ja-JP" sz="1400" kern="100" dirty="0">
                          <a:effectLst/>
                          <a:latin typeface="+mj-ea"/>
                          <a:ea typeface="+mj-ea"/>
                          <a:cs typeface="Arial" panose="020B0604020202020204" pitchFamily="34" charset="0"/>
                        </a:rPr>
                        <a:t>アプリケーションはユーザーに取得する証明書に同意を求める。同意を得ると内部の秘密鍵を使って署名を行い、そのデータを証明書の発行を証明書発行サイトにリクエストすることで証明書を取得する。証明書の発行フローは</a:t>
                      </a:r>
                      <a:r>
                        <a:rPr lang="en-US" sz="1400" kern="100" dirty="0">
                          <a:effectLst/>
                          <a:latin typeface="+mj-ea"/>
                          <a:ea typeface="+mj-ea"/>
                          <a:cs typeface="Arial" panose="020B0604020202020204" pitchFamily="34" charset="0"/>
                        </a:rPr>
                        <a:t>OpenID for Verifiable Credential Issuance</a:t>
                      </a:r>
                      <a:r>
                        <a:rPr lang="ja-JP" sz="1400" kern="100" dirty="0">
                          <a:effectLst/>
                          <a:latin typeface="+mj-ea"/>
                          <a:ea typeface="+mj-ea"/>
                          <a:cs typeface="Arial" panose="020B0604020202020204" pitchFamily="34" charset="0"/>
                        </a:rPr>
                        <a:t>に準ずる。</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1232566"/>
                  </a:ext>
                </a:extLst>
              </a:tr>
              <a:tr h="228600">
                <a:tc>
                  <a:txBody>
                    <a:bodyPr/>
                    <a:lstStyle/>
                    <a:p>
                      <a:pPr algn="l"/>
                      <a:r>
                        <a:rPr lang="ja-JP" sz="1400" kern="100">
                          <a:effectLst/>
                          <a:latin typeface="+mj-ea"/>
                          <a:ea typeface="+mj-ea"/>
                          <a:cs typeface="Arial" panose="020B0604020202020204" pitchFamily="34" charset="0"/>
                        </a:rPr>
                        <a:t>機能</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a:effectLst/>
                          <a:latin typeface="+mj-ea"/>
                          <a:ea typeface="+mj-ea"/>
                          <a:cs typeface="Arial" panose="020B0604020202020204" pitchFamily="34" charset="0"/>
                        </a:rPr>
                        <a:t>証明書の提示</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ja-JP" sz="1400" kern="100" dirty="0">
                          <a:effectLst/>
                          <a:latin typeface="+mj-ea"/>
                          <a:ea typeface="+mj-ea"/>
                          <a:cs typeface="Century" panose="02040604050505020304" pitchFamily="18" charset="0"/>
                        </a:rPr>
                        <a:t>証明書検証サイトから</a:t>
                      </a:r>
                      <a:r>
                        <a:rPr lang="en-US" altLang="ja-JP" sz="1400" kern="100" dirty="0">
                          <a:effectLst/>
                          <a:latin typeface="+mj-ea"/>
                          <a:ea typeface="+mj-ea"/>
                          <a:cs typeface="Century" panose="02040604050505020304" pitchFamily="18" charset="0"/>
                        </a:rPr>
                        <a:t>W</a:t>
                      </a:r>
                      <a:r>
                        <a:rPr lang="en-US" sz="1400" kern="100" dirty="0">
                          <a:effectLst/>
                          <a:latin typeface="+mj-ea"/>
                          <a:ea typeface="+mj-ea"/>
                          <a:cs typeface="Century" panose="02040604050505020304" pitchFamily="18" charset="0"/>
                        </a:rPr>
                        <a:t>allet</a:t>
                      </a:r>
                      <a:r>
                        <a:rPr lang="ja-JP" sz="1400" kern="100" dirty="0">
                          <a:effectLst/>
                          <a:latin typeface="+mj-ea"/>
                          <a:ea typeface="+mj-ea"/>
                          <a:cs typeface="Century" panose="02040604050505020304" pitchFamily="18" charset="0"/>
                        </a:rPr>
                        <a:t>アプリケーションに遷移し、証明書提示の処理を行う。</a:t>
                      </a:r>
                      <a:r>
                        <a:rPr lang="en-US" altLang="ja-JP" sz="1400" kern="100" dirty="0">
                          <a:effectLst/>
                          <a:latin typeface="+mj-ea"/>
                          <a:ea typeface="+mj-ea"/>
                          <a:cs typeface="Century" panose="02040604050505020304" pitchFamily="18" charset="0"/>
                        </a:rPr>
                        <a:t>W</a:t>
                      </a:r>
                      <a:r>
                        <a:rPr lang="en-US" sz="1400" kern="100" dirty="0">
                          <a:effectLst/>
                          <a:latin typeface="+mj-ea"/>
                          <a:ea typeface="+mj-ea"/>
                          <a:cs typeface="Century" panose="02040604050505020304" pitchFamily="18" charset="0"/>
                        </a:rPr>
                        <a:t>allet</a:t>
                      </a:r>
                      <a:r>
                        <a:rPr lang="ja-JP" sz="1400" kern="100" dirty="0">
                          <a:effectLst/>
                          <a:latin typeface="+mj-ea"/>
                          <a:ea typeface="+mj-ea"/>
                          <a:cs typeface="Century" panose="02040604050505020304" pitchFamily="18" charset="0"/>
                        </a:rPr>
                        <a:t>アプリケーションはユーザーに提示する証明書の選択と提示の同意を求める。同意を得ると内部の秘密鍵を使って署名を行い、そのデータを証明書提示サイトにリクエストすることで証明書を提示する。証明書の提示フローは</a:t>
                      </a:r>
                      <a:r>
                        <a:rPr lang="en-US" sz="1400" kern="100" dirty="0">
                          <a:effectLst/>
                          <a:latin typeface="+mj-ea"/>
                          <a:ea typeface="+mj-ea"/>
                          <a:cs typeface="Century" panose="02040604050505020304" pitchFamily="18" charset="0"/>
                        </a:rPr>
                        <a:t>OpenID for Verifiable Presentations</a:t>
                      </a:r>
                      <a:r>
                        <a:rPr lang="ja-JP" sz="1400" kern="100" dirty="0">
                          <a:effectLst/>
                          <a:latin typeface="+mj-ea"/>
                          <a:ea typeface="+mj-ea"/>
                          <a:cs typeface="Century" panose="02040604050505020304" pitchFamily="18" charset="0"/>
                        </a:rPr>
                        <a:t>に準ずる。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936224"/>
                  </a:ext>
                </a:extLst>
              </a:tr>
              <a:tr h="228600">
                <a:tc>
                  <a:txBody>
                    <a:bodyPr/>
                    <a:lstStyle/>
                    <a:p>
                      <a:pPr algn="l"/>
                      <a:r>
                        <a:rPr lang="ja-JP" sz="1400" kern="100">
                          <a:effectLst/>
                          <a:latin typeface="+mj-ea"/>
                          <a:ea typeface="+mj-ea"/>
                          <a:cs typeface="Arial" panose="020B0604020202020204" pitchFamily="34" charset="0"/>
                        </a:rPr>
                        <a:t>機能</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a:effectLst/>
                          <a:latin typeface="+mj-ea"/>
                          <a:ea typeface="+mj-ea"/>
                          <a:cs typeface="Arial" panose="020B0604020202020204" pitchFamily="34" charset="0"/>
                        </a:rPr>
                        <a:t>証明書の管理</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00" dirty="0">
                          <a:effectLst/>
                          <a:latin typeface="+mj-ea"/>
                          <a:ea typeface="+mj-ea"/>
                          <a:cs typeface="Century" panose="02040604050505020304" pitchFamily="18" charset="0"/>
                        </a:rPr>
                        <a:t>Wallet</a:t>
                      </a:r>
                      <a:r>
                        <a:rPr lang="ja-JP" sz="1400" kern="100" dirty="0">
                          <a:effectLst/>
                          <a:latin typeface="+mj-ea"/>
                          <a:ea typeface="+mj-ea"/>
                          <a:cs typeface="Century" panose="02040604050505020304" pitchFamily="18" charset="0"/>
                        </a:rPr>
                        <a:t>アプリケーションは取得した証明書を管理する。また、証明書はトレース可能な情報</a:t>
                      </a:r>
                      <a:r>
                        <a:rPr lang="en-US" sz="1400" kern="100" dirty="0">
                          <a:effectLst/>
                          <a:latin typeface="+mj-ea"/>
                          <a:ea typeface="+mj-ea"/>
                          <a:cs typeface="Century" panose="02040604050505020304" pitchFamily="18" charset="0"/>
                        </a:rPr>
                        <a:t>(</a:t>
                      </a:r>
                      <a:r>
                        <a:rPr lang="ja-JP" sz="1400" kern="100" dirty="0">
                          <a:effectLst/>
                          <a:latin typeface="+mj-ea"/>
                          <a:ea typeface="+mj-ea"/>
                          <a:cs typeface="Century" panose="02040604050505020304" pitchFamily="18" charset="0"/>
                        </a:rPr>
                        <a:t>取得した日時や提示した日時など</a:t>
                      </a:r>
                      <a:r>
                        <a:rPr lang="en-US" sz="1400" kern="100" dirty="0">
                          <a:effectLst/>
                          <a:latin typeface="+mj-ea"/>
                          <a:ea typeface="+mj-ea"/>
                          <a:cs typeface="Century" panose="02040604050505020304" pitchFamily="18" charset="0"/>
                        </a:rPr>
                        <a:t>)</a:t>
                      </a:r>
                      <a:r>
                        <a:rPr lang="ja-JP" sz="1400" kern="100" dirty="0">
                          <a:effectLst/>
                          <a:latin typeface="+mj-ea"/>
                          <a:ea typeface="+mj-ea"/>
                          <a:cs typeface="Century" panose="02040604050505020304" pitchFamily="18" charset="0"/>
                        </a:rPr>
                        <a:t>を保持している。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7170945"/>
                  </a:ext>
                </a:extLst>
              </a:tr>
            </a:tbl>
          </a:graphicData>
        </a:graphic>
      </p:graphicFrame>
      <p:sp>
        <p:nvSpPr>
          <p:cNvPr id="8" name="テキスト ボックス 7">
            <a:extLst>
              <a:ext uri="{FF2B5EF4-FFF2-40B4-BE49-F238E27FC236}">
                <a16:creationId xmlns:a16="http://schemas.microsoft.com/office/drawing/2014/main" id="{BAD16A11-A6F9-45E1-9DA5-7B816FC724CF}"/>
              </a:ext>
            </a:extLst>
          </p:cNvPr>
          <p:cNvSpPr txBox="1"/>
          <p:nvPr/>
        </p:nvSpPr>
        <p:spPr>
          <a:xfrm>
            <a:off x="703118" y="1726134"/>
            <a:ext cx="4953000" cy="338554"/>
          </a:xfrm>
          <a:prstGeom prst="rect">
            <a:avLst/>
          </a:prstGeom>
          <a:noFill/>
        </p:spPr>
        <p:txBody>
          <a:bodyPr wrap="square">
            <a:spAutoFit/>
          </a:bodyPr>
          <a:lstStyle/>
          <a:p>
            <a:r>
              <a:rPr lang="ja-JP" altLang="en-US" sz="1600" kern="0" dirty="0">
                <a:latin typeface="+mj-ea"/>
                <a:ea typeface="+mj-ea"/>
                <a:cs typeface="Times New Roman" panose="02020603050405020304" pitchFamily="18" charset="0"/>
              </a:rPr>
              <a:t>（１）</a:t>
            </a:r>
            <a:r>
              <a:rPr lang="en-US" altLang="ja-JP" sz="1600" kern="0" dirty="0">
                <a:latin typeface="+mj-ea"/>
                <a:ea typeface="+mj-ea"/>
                <a:cs typeface="Times New Roman" panose="02020603050405020304" pitchFamily="18" charset="0"/>
              </a:rPr>
              <a:t>W</a:t>
            </a:r>
            <a:r>
              <a:rPr lang="x-none" altLang="ja-JP" sz="1600" kern="0" dirty="0">
                <a:effectLst/>
                <a:latin typeface="+mj-ea"/>
                <a:ea typeface="+mj-ea"/>
                <a:cs typeface="Times New Roman" panose="02020603050405020304" pitchFamily="18" charset="0"/>
              </a:rPr>
              <a:t>allet</a:t>
            </a:r>
            <a:r>
              <a:rPr lang="ja-JP" altLang="ja-JP" sz="1600" kern="0" dirty="0">
                <a:effectLst/>
                <a:latin typeface="+mj-ea"/>
                <a:ea typeface="+mj-ea"/>
                <a:cs typeface="Times New Roman" panose="02020603050405020304" pitchFamily="18" charset="0"/>
              </a:rPr>
              <a:t>アプリケーション</a:t>
            </a:r>
            <a:endParaRPr lang="ja-JP" altLang="en-US" sz="1600" dirty="0">
              <a:latin typeface="+mj-ea"/>
              <a:ea typeface="+mj-ea"/>
            </a:endParaRPr>
          </a:p>
        </p:txBody>
      </p:sp>
    </p:spTree>
    <p:extLst>
      <p:ext uri="{BB962C8B-B14F-4D97-AF65-F5344CB8AC3E}">
        <p14:creationId xmlns:p14="http://schemas.microsoft.com/office/powerpoint/2010/main" val="1354183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4/6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zh-TW" altLang="en-US" sz="1600" b="1">
                <a:solidFill>
                  <a:schemeClr val="bg1"/>
                </a:solidFill>
              </a:rPr>
              <a:t>機能</a:t>
            </a:r>
            <a:r>
              <a:rPr lang="en-US" altLang="zh-TW" sz="1600" b="1">
                <a:solidFill>
                  <a:schemeClr val="bg1"/>
                </a:solidFill>
              </a:rPr>
              <a:t>/</a:t>
            </a:r>
            <a:r>
              <a:rPr lang="zh-TW" altLang="en-US" sz="1600" b="1">
                <a:solidFill>
                  <a:schemeClr val="bg1"/>
                </a:solidFill>
              </a:rPr>
              <a:t>非機能一覧</a:t>
            </a:r>
            <a:endParaRPr kumimoji="1" lang="ja-JP" altLang="en-US" sz="1600" b="1" dirty="0">
              <a:solidFill>
                <a:schemeClr val="bg1"/>
              </a:solidFill>
            </a:endParaRPr>
          </a:p>
        </p:txBody>
      </p:sp>
      <p:sp>
        <p:nvSpPr>
          <p:cNvPr id="9" name="テキスト ボックス 8">
            <a:extLst>
              <a:ext uri="{FF2B5EF4-FFF2-40B4-BE49-F238E27FC236}">
                <a16:creationId xmlns:a16="http://schemas.microsoft.com/office/drawing/2014/main" id="{786E3F0C-29F9-4348-87AC-208D08C59668}"/>
              </a:ext>
            </a:extLst>
          </p:cNvPr>
          <p:cNvSpPr txBox="1"/>
          <p:nvPr/>
        </p:nvSpPr>
        <p:spPr>
          <a:xfrm>
            <a:off x="310895" y="1171938"/>
            <a:ext cx="9185753" cy="335989"/>
          </a:xfrm>
          <a:prstGeom prst="rect">
            <a:avLst/>
          </a:prstGeom>
          <a:noFill/>
        </p:spPr>
        <p:txBody>
          <a:bodyPr wrap="square" rtlCol="0">
            <a:spAutoFit/>
          </a:bodyPr>
          <a:lstStyle/>
          <a:p>
            <a:pPr eaLnBrk="0" fontAlgn="base" hangingPunct="0">
              <a:lnSpc>
                <a:spcPts val="1920"/>
              </a:lnSpc>
              <a:spcBef>
                <a:spcPct val="50000"/>
              </a:spcBef>
              <a:spcAft>
                <a:spcPct val="0"/>
              </a:spcAft>
            </a:pPr>
            <a:r>
              <a:rPr kumimoji="0" lang="en-US" altLang="ja-JP" sz="1600" dirty="0">
                <a:solidFill>
                  <a:prstClr val="black"/>
                </a:solidFill>
                <a:latin typeface="Meiryo UI" panose="020B0604030504040204" pitchFamily="50" charset="-128"/>
              </a:rPr>
              <a:t>3.4.1</a:t>
            </a:r>
            <a:r>
              <a:rPr kumimoji="0" lang="ja-JP" altLang="en-US" sz="1600" dirty="0">
                <a:solidFill>
                  <a:prstClr val="black"/>
                </a:solidFill>
                <a:latin typeface="Meiryo UI" panose="020B0604030504040204" pitchFamily="50" charset="-128"/>
              </a:rPr>
              <a:t> 機能一覧</a:t>
            </a:r>
          </a:p>
        </p:txBody>
      </p:sp>
      <p:graphicFrame>
        <p:nvGraphicFramePr>
          <p:cNvPr id="2" name="表 1">
            <a:extLst>
              <a:ext uri="{FF2B5EF4-FFF2-40B4-BE49-F238E27FC236}">
                <a16:creationId xmlns:a16="http://schemas.microsoft.com/office/drawing/2014/main" id="{95467815-45BB-4A53-B842-8FE92A1CDE58}"/>
              </a:ext>
            </a:extLst>
          </p:cNvPr>
          <p:cNvGraphicFramePr>
            <a:graphicFrameLocks noGrp="1"/>
          </p:cNvGraphicFramePr>
          <p:nvPr>
            <p:extLst>
              <p:ext uri="{D42A27DB-BD31-4B8C-83A1-F6EECF244321}">
                <p14:modId xmlns:p14="http://schemas.microsoft.com/office/powerpoint/2010/main" val="1697700672"/>
              </p:ext>
            </p:extLst>
          </p:nvPr>
        </p:nvGraphicFramePr>
        <p:xfrm>
          <a:off x="678006" y="2146027"/>
          <a:ext cx="8590685" cy="4518379"/>
        </p:xfrm>
        <a:graphic>
          <a:graphicData uri="http://schemas.openxmlformats.org/drawingml/2006/table">
            <a:tbl>
              <a:tblPr firstRow="1" bandRow="1"/>
              <a:tblGrid>
                <a:gridCol w="1427236">
                  <a:extLst>
                    <a:ext uri="{9D8B030D-6E8A-4147-A177-3AD203B41FA5}">
                      <a16:colId xmlns:a16="http://schemas.microsoft.com/office/drawing/2014/main" val="2805703638"/>
                    </a:ext>
                  </a:extLst>
                </a:gridCol>
                <a:gridCol w="2147419">
                  <a:extLst>
                    <a:ext uri="{9D8B030D-6E8A-4147-A177-3AD203B41FA5}">
                      <a16:colId xmlns:a16="http://schemas.microsoft.com/office/drawing/2014/main" val="3450750645"/>
                    </a:ext>
                  </a:extLst>
                </a:gridCol>
                <a:gridCol w="5016030">
                  <a:extLst>
                    <a:ext uri="{9D8B030D-6E8A-4147-A177-3AD203B41FA5}">
                      <a16:colId xmlns:a16="http://schemas.microsoft.com/office/drawing/2014/main" val="2584079802"/>
                    </a:ext>
                  </a:extLst>
                </a:gridCol>
              </a:tblGrid>
              <a:tr h="251179">
                <a:tc>
                  <a:txBody>
                    <a:bodyPr/>
                    <a:lstStyle/>
                    <a:p>
                      <a:pPr algn="l"/>
                      <a:r>
                        <a:rPr lang="ja-JP" sz="1400" b="1" kern="1200">
                          <a:effectLst/>
                          <a:latin typeface="+mj-ea"/>
                          <a:ea typeface="+mj-ea"/>
                          <a:cs typeface="Arial" panose="020B0604020202020204" pitchFamily="34" charset="0"/>
                        </a:rPr>
                        <a:t>機能</a:t>
                      </a:r>
                      <a:r>
                        <a:rPr lang="en-US" sz="1400" b="1" kern="1200">
                          <a:solidFill>
                            <a:srgbClr val="000000"/>
                          </a:solidFill>
                          <a:effectLst/>
                          <a:latin typeface="+mj-ea"/>
                          <a:ea typeface="+mj-ea"/>
                          <a:cs typeface="Arial" panose="020B0604020202020204" pitchFamily="34" charset="0"/>
                        </a:rPr>
                        <a:t>/</a:t>
                      </a:r>
                      <a:r>
                        <a:rPr lang="ja-JP" sz="1400" b="1" kern="1200">
                          <a:solidFill>
                            <a:srgbClr val="000000"/>
                          </a:solidFill>
                          <a:effectLst/>
                          <a:latin typeface="+mj-ea"/>
                          <a:ea typeface="+mj-ea"/>
                          <a:cs typeface="Arial" panose="020B0604020202020204" pitchFamily="34" charset="0"/>
                        </a:rPr>
                        <a:t>非機能</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a:solidFill>
                            <a:srgbClr val="000000"/>
                          </a:solidFill>
                          <a:effectLst/>
                          <a:latin typeface="+mj-ea"/>
                          <a:ea typeface="+mj-ea"/>
                          <a:cs typeface="Arial" panose="020B0604020202020204" pitchFamily="34" charset="0"/>
                        </a:rPr>
                        <a:t>機能名</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dirty="0">
                          <a:solidFill>
                            <a:srgbClr val="000000"/>
                          </a:solidFill>
                          <a:effectLst/>
                          <a:latin typeface="+mj-ea"/>
                          <a:ea typeface="+mj-ea"/>
                          <a:cs typeface="Arial" panose="020B0604020202020204" pitchFamily="34" charset="0"/>
                        </a:rPr>
                        <a:t>機能概要</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1425259800"/>
                  </a:ext>
                </a:extLst>
              </a:tr>
              <a:tr h="1841976">
                <a:tc>
                  <a:txBody>
                    <a:bodyPr/>
                    <a:lstStyle/>
                    <a:p>
                      <a:pPr algn="l"/>
                      <a:r>
                        <a:rPr lang="ja-JP" sz="1400" kern="100">
                          <a:effectLst/>
                          <a:latin typeface="+mj-ea"/>
                          <a:ea typeface="+mj-ea"/>
                          <a:cs typeface="Arial" panose="020B0604020202020204" pitchFamily="34" charset="0"/>
                        </a:rPr>
                        <a:t>機能</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a:effectLst/>
                          <a:latin typeface="+mj-ea"/>
                          <a:ea typeface="+mj-ea"/>
                          <a:cs typeface="Arial" panose="020B0604020202020204" pitchFamily="34" charset="0"/>
                        </a:rPr>
                        <a:t>証明書の発行</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dirty="0">
                          <a:effectLst/>
                          <a:latin typeface="+mj-ea"/>
                          <a:ea typeface="+mj-ea"/>
                          <a:cs typeface="Century" panose="02040604050505020304" pitchFamily="18" charset="0"/>
                        </a:rPr>
                        <a:t>・ 発行リクエストの作成</a:t>
                      </a:r>
                      <a:br>
                        <a:rPr lang="en-US" sz="1400" kern="100" dirty="0">
                          <a:effectLst/>
                          <a:latin typeface="+mj-ea"/>
                          <a:ea typeface="+mj-ea"/>
                          <a:cs typeface="Century" panose="02040604050505020304" pitchFamily="18" charset="0"/>
                        </a:rPr>
                      </a:br>
                      <a:r>
                        <a:rPr lang="ja-JP" sz="1400" kern="100" dirty="0">
                          <a:effectLst/>
                          <a:latin typeface="+mj-ea"/>
                          <a:ea typeface="+mj-ea"/>
                          <a:cs typeface="Century" panose="02040604050505020304" pitchFamily="18" charset="0"/>
                        </a:rPr>
                        <a:t>証明書発行サイトで発行のリクエストを受けた際、</a:t>
                      </a:r>
                      <a:r>
                        <a:rPr lang="en-US" sz="1400" kern="100" dirty="0">
                          <a:effectLst/>
                          <a:latin typeface="+mj-ea"/>
                          <a:ea typeface="+mj-ea"/>
                          <a:cs typeface="Century" panose="02040604050505020304" pitchFamily="18" charset="0"/>
                        </a:rPr>
                        <a:t>Microsoft </a:t>
                      </a:r>
                      <a:r>
                        <a:rPr lang="en-US" sz="1400" kern="100" dirty="0" err="1">
                          <a:effectLst/>
                          <a:latin typeface="+mj-ea"/>
                          <a:ea typeface="+mj-ea"/>
                          <a:cs typeface="Century" panose="02040604050505020304" pitchFamily="18" charset="0"/>
                        </a:rPr>
                        <a:t>Entra</a:t>
                      </a:r>
                      <a:r>
                        <a:rPr lang="en-US" sz="1400" kern="100" dirty="0">
                          <a:effectLst/>
                          <a:latin typeface="+mj-ea"/>
                          <a:ea typeface="+mj-ea"/>
                          <a:cs typeface="Century" panose="02040604050505020304" pitchFamily="18" charset="0"/>
                        </a:rPr>
                        <a:t> Verified ID</a:t>
                      </a:r>
                      <a:r>
                        <a:rPr lang="ja-JP" sz="1400" kern="100" dirty="0">
                          <a:effectLst/>
                          <a:latin typeface="+mj-ea"/>
                          <a:ea typeface="+mj-ea"/>
                          <a:cs typeface="Century" panose="02040604050505020304" pitchFamily="18" charset="0"/>
                        </a:rPr>
                        <a:t>で用意されている</a:t>
                      </a:r>
                      <a:r>
                        <a:rPr lang="en-US" sz="1400" kern="100" dirty="0">
                          <a:effectLst/>
                          <a:latin typeface="+mj-ea"/>
                          <a:ea typeface="+mj-ea"/>
                          <a:cs typeface="Century" panose="02040604050505020304" pitchFamily="18" charset="0"/>
                        </a:rPr>
                        <a:t>VC</a:t>
                      </a:r>
                      <a:r>
                        <a:rPr lang="ja-JP" sz="1400" kern="100" dirty="0">
                          <a:effectLst/>
                          <a:latin typeface="+mj-ea"/>
                          <a:ea typeface="+mj-ea"/>
                          <a:cs typeface="Century" panose="02040604050505020304" pitchFamily="18" charset="0"/>
                        </a:rPr>
                        <a:t>発行</a:t>
                      </a:r>
                      <a:r>
                        <a:rPr lang="en-US" sz="1400" kern="100" dirty="0">
                          <a:effectLst/>
                          <a:latin typeface="+mj-ea"/>
                          <a:ea typeface="+mj-ea"/>
                          <a:cs typeface="Century" panose="02040604050505020304" pitchFamily="18" charset="0"/>
                        </a:rPr>
                        <a:t>API</a:t>
                      </a:r>
                      <a:r>
                        <a:rPr lang="ja-JP" sz="1400" kern="100" dirty="0">
                          <a:effectLst/>
                          <a:latin typeface="+mj-ea"/>
                          <a:ea typeface="+mj-ea"/>
                          <a:cs typeface="Century" panose="02040604050505020304" pitchFamily="18" charset="0"/>
                        </a:rPr>
                        <a:t>を用いて、発行プロセスを開始する</a:t>
                      </a:r>
                      <a:r>
                        <a:rPr lang="en-US" sz="1400" kern="100" dirty="0">
                          <a:effectLst/>
                          <a:latin typeface="+mj-ea"/>
                          <a:ea typeface="+mj-ea"/>
                          <a:cs typeface="Century" panose="02040604050505020304" pitchFamily="18" charset="0"/>
                        </a:rPr>
                        <a:t>URL</a:t>
                      </a:r>
                      <a:r>
                        <a:rPr lang="ja-JP" sz="1400" kern="100" dirty="0">
                          <a:effectLst/>
                          <a:latin typeface="+mj-ea"/>
                          <a:ea typeface="+mj-ea"/>
                          <a:cs typeface="Century" panose="02040604050505020304" pitchFamily="18" charset="0"/>
                        </a:rPr>
                        <a:t>を取得する。</a:t>
                      </a:r>
                      <a:br>
                        <a:rPr lang="en-US" sz="1400" kern="100" dirty="0">
                          <a:effectLst/>
                          <a:latin typeface="+mj-ea"/>
                          <a:ea typeface="+mj-ea"/>
                          <a:cs typeface="Century" panose="02040604050505020304" pitchFamily="18" charset="0"/>
                        </a:rPr>
                      </a:br>
                      <a:r>
                        <a:rPr lang="ja-JP" sz="1400" kern="100" dirty="0">
                          <a:effectLst/>
                          <a:latin typeface="+mj-ea"/>
                          <a:ea typeface="+mj-ea"/>
                          <a:cs typeface="Century" panose="02040604050505020304" pitchFamily="18" charset="0"/>
                        </a:rPr>
                        <a:t>取得した</a:t>
                      </a:r>
                      <a:r>
                        <a:rPr lang="en-US" sz="1400" kern="100" dirty="0">
                          <a:effectLst/>
                          <a:latin typeface="+mj-ea"/>
                          <a:ea typeface="+mj-ea"/>
                          <a:cs typeface="Century" panose="02040604050505020304" pitchFamily="18" charset="0"/>
                        </a:rPr>
                        <a:t>URL</a:t>
                      </a:r>
                      <a:r>
                        <a:rPr lang="ja-JP" sz="1400" kern="100" dirty="0">
                          <a:effectLst/>
                          <a:latin typeface="+mj-ea"/>
                          <a:ea typeface="+mj-ea"/>
                          <a:cs typeface="Century" panose="02040604050505020304" pitchFamily="18" charset="0"/>
                        </a:rPr>
                        <a:t>を発行先の</a:t>
                      </a:r>
                      <a:r>
                        <a:rPr lang="en-US" sz="1400" kern="100" dirty="0">
                          <a:effectLst/>
                          <a:latin typeface="+mj-ea"/>
                          <a:ea typeface="+mj-ea"/>
                          <a:cs typeface="Century" panose="02040604050505020304" pitchFamily="18" charset="0"/>
                        </a:rPr>
                        <a:t>Wallet</a:t>
                      </a:r>
                      <a:r>
                        <a:rPr lang="ja-JP" sz="1400" kern="100" dirty="0">
                          <a:effectLst/>
                          <a:latin typeface="+mj-ea"/>
                          <a:ea typeface="+mj-ea"/>
                          <a:cs typeface="Century" panose="02040604050505020304" pitchFamily="18" charset="0"/>
                        </a:rPr>
                        <a:t>アプリケーションへ渡す。</a:t>
                      </a:r>
                      <a:br>
                        <a:rPr lang="en-US" sz="1400" kern="100" dirty="0">
                          <a:effectLst/>
                          <a:latin typeface="+mj-ea"/>
                          <a:ea typeface="+mj-ea"/>
                          <a:cs typeface="Century" panose="02040604050505020304" pitchFamily="18" charset="0"/>
                        </a:rPr>
                      </a:br>
                      <a:r>
                        <a:rPr lang="ja-JP" sz="1400" kern="100" dirty="0">
                          <a:effectLst/>
                          <a:latin typeface="+mj-ea"/>
                          <a:ea typeface="+mj-ea"/>
                          <a:cs typeface="Century" panose="02040604050505020304" pitchFamily="18" charset="0"/>
                        </a:rPr>
                        <a:t>・ 発行処理のステータスの確認</a:t>
                      </a:r>
                      <a:br>
                        <a:rPr lang="en-US" sz="1400" kern="100" dirty="0">
                          <a:effectLst/>
                          <a:latin typeface="+mj-ea"/>
                          <a:ea typeface="+mj-ea"/>
                          <a:cs typeface="Century" panose="02040604050505020304" pitchFamily="18" charset="0"/>
                        </a:rPr>
                      </a:br>
                      <a:r>
                        <a:rPr lang="en-US" sz="1400" kern="100" dirty="0">
                          <a:effectLst/>
                          <a:latin typeface="+mj-ea"/>
                          <a:ea typeface="+mj-ea"/>
                          <a:cs typeface="Century" panose="02040604050505020304" pitchFamily="18" charset="0"/>
                        </a:rPr>
                        <a:t>Wallet</a:t>
                      </a:r>
                      <a:r>
                        <a:rPr lang="ja-JP" sz="1400" kern="100" dirty="0">
                          <a:effectLst/>
                          <a:latin typeface="+mj-ea"/>
                          <a:ea typeface="+mj-ea"/>
                          <a:cs typeface="Century" panose="02040604050505020304" pitchFamily="18" charset="0"/>
                        </a:rPr>
                        <a:t>アプリケーションに渡した、発行プロセスを開始する</a:t>
                      </a:r>
                      <a:r>
                        <a:rPr lang="en-US" sz="1400" kern="100" dirty="0">
                          <a:effectLst/>
                          <a:latin typeface="+mj-ea"/>
                          <a:ea typeface="+mj-ea"/>
                          <a:cs typeface="Century" panose="02040604050505020304" pitchFamily="18" charset="0"/>
                        </a:rPr>
                        <a:t>URL</a:t>
                      </a:r>
                      <a:r>
                        <a:rPr lang="ja-JP" sz="1400" kern="100" dirty="0">
                          <a:effectLst/>
                          <a:latin typeface="+mj-ea"/>
                          <a:ea typeface="+mj-ea"/>
                          <a:cs typeface="Century" panose="02040604050505020304" pitchFamily="18" charset="0"/>
                        </a:rPr>
                        <a:t>にて</a:t>
                      </a:r>
                      <a:r>
                        <a:rPr lang="en-US" sz="1400" kern="100" dirty="0">
                          <a:effectLst/>
                          <a:latin typeface="+mj-ea"/>
                          <a:ea typeface="+mj-ea"/>
                          <a:cs typeface="Century" panose="02040604050505020304" pitchFamily="18" charset="0"/>
                        </a:rPr>
                        <a:t>VC</a:t>
                      </a:r>
                      <a:r>
                        <a:rPr lang="ja-JP" sz="1400" kern="100" dirty="0">
                          <a:effectLst/>
                          <a:latin typeface="+mj-ea"/>
                          <a:ea typeface="+mj-ea"/>
                          <a:cs typeface="Century" panose="02040604050505020304" pitchFamily="18" charset="0"/>
                        </a:rPr>
                        <a:t>の発行の成功・失敗したかのステータスを確認可能。</a:t>
                      </a:r>
                      <a:br>
                        <a:rPr lang="en-US" sz="1400" kern="100" dirty="0">
                          <a:effectLst/>
                          <a:latin typeface="+mj-ea"/>
                          <a:ea typeface="+mj-ea"/>
                          <a:cs typeface="Century" panose="02040604050505020304" pitchFamily="18" charset="0"/>
                        </a:rPr>
                      </a:br>
                      <a:r>
                        <a:rPr lang="ja-JP" sz="1400" kern="100" dirty="0">
                          <a:effectLst/>
                          <a:latin typeface="+mj-ea"/>
                          <a:ea typeface="+mj-ea"/>
                          <a:cs typeface="Century" panose="02040604050505020304" pitchFamily="18" charset="0"/>
                        </a:rPr>
                        <a:t>証明書の発行フローは「</a:t>
                      </a:r>
                      <a:r>
                        <a:rPr lang="en-US" sz="1400" kern="100" dirty="0">
                          <a:effectLst/>
                          <a:latin typeface="+mj-ea"/>
                          <a:ea typeface="+mj-ea"/>
                          <a:cs typeface="Century" panose="02040604050505020304" pitchFamily="18" charset="0"/>
                        </a:rPr>
                        <a:t>OpenID for Verifiable Credential Issuance</a:t>
                      </a:r>
                      <a:r>
                        <a:rPr lang="ja-JP" sz="1400" kern="100" dirty="0">
                          <a:effectLst/>
                          <a:latin typeface="+mj-ea"/>
                          <a:ea typeface="+mj-ea"/>
                          <a:cs typeface="Century" panose="02040604050505020304" pitchFamily="18" charset="0"/>
                        </a:rPr>
                        <a:t>」に準ずる。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637169"/>
                  </a:ext>
                </a:extLst>
              </a:tr>
              <a:tr h="1841976">
                <a:tc>
                  <a:txBody>
                    <a:bodyPr/>
                    <a:lstStyle/>
                    <a:p>
                      <a:pPr algn="l"/>
                      <a:r>
                        <a:rPr lang="ja-JP" sz="1400" kern="100">
                          <a:effectLst/>
                          <a:latin typeface="+mj-ea"/>
                          <a:ea typeface="+mj-ea"/>
                          <a:cs typeface="Arial" panose="020B0604020202020204" pitchFamily="34" charset="0"/>
                        </a:rPr>
                        <a:t>機能</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a:effectLst/>
                          <a:latin typeface="+mj-ea"/>
                          <a:ea typeface="+mj-ea"/>
                          <a:cs typeface="Arial" panose="020B0604020202020204" pitchFamily="34" charset="0"/>
                        </a:rPr>
                        <a:t>証明書の検証</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dirty="0">
                          <a:effectLst/>
                          <a:latin typeface="+mj-ea"/>
                          <a:ea typeface="+mj-ea"/>
                          <a:cs typeface="Century" panose="02040604050505020304" pitchFamily="18" charset="0"/>
                        </a:rPr>
                        <a:t>・ 検証リクエストの作成</a:t>
                      </a:r>
                      <a:br>
                        <a:rPr lang="en-US" sz="1400" kern="100" dirty="0">
                          <a:effectLst/>
                          <a:latin typeface="+mj-ea"/>
                          <a:ea typeface="+mj-ea"/>
                          <a:cs typeface="Century" panose="02040604050505020304" pitchFamily="18" charset="0"/>
                        </a:rPr>
                      </a:br>
                      <a:r>
                        <a:rPr lang="ja-JP" sz="1400" kern="100" dirty="0">
                          <a:effectLst/>
                          <a:latin typeface="+mj-ea"/>
                          <a:ea typeface="+mj-ea"/>
                          <a:cs typeface="Century" panose="02040604050505020304" pitchFamily="18" charset="0"/>
                        </a:rPr>
                        <a:t>証明書検証サイトで検証のリクエストを受けた際、</a:t>
                      </a:r>
                      <a:r>
                        <a:rPr lang="en-US" sz="1400" kern="100" dirty="0">
                          <a:effectLst/>
                          <a:latin typeface="+mj-ea"/>
                          <a:ea typeface="+mj-ea"/>
                          <a:cs typeface="Century" panose="02040604050505020304" pitchFamily="18" charset="0"/>
                        </a:rPr>
                        <a:t>Microsoft </a:t>
                      </a:r>
                      <a:r>
                        <a:rPr lang="en-US" sz="1400" kern="100" dirty="0" err="1">
                          <a:effectLst/>
                          <a:latin typeface="+mj-ea"/>
                          <a:ea typeface="+mj-ea"/>
                          <a:cs typeface="Century" panose="02040604050505020304" pitchFamily="18" charset="0"/>
                        </a:rPr>
                        <a:t>Entra</a:t>
                      </a:r>
                      <a:r>
                        <a:rPr lang="en-US" sz="1400" kern="100" dirty="0">
                          <a:effectLst/>
                          <a:latin typeface="+mj-ea"/>
                          <a:ea typeface="+mj-ea"/>
                          <a:cs typeface="Century" panose="02040604050505020304" pitchFamily="18" charset="0"/>
                        </a:rPr>
                        <a:t> Verified ID</a:t>
                      </a:r>
                      <a:r>
                        <a:rPr lang="ja-JP" sz="1400" kern="100" dirty="0">
                          <a:effectLst/>
                          <a:latin typeface="+mj-ea"/>
                          <a:ea typeface="+mj-ea"/>
                          <a:cs typeface="Century" panose="02040604050505020304" pitchFamily="18" charset="0"/>
                        </a:rPr>
                        <a:t>で用意されている</a:t>
                      </a:r>
                      <a:r>
                        <a:rPr lang="en-US" sz="1400" kern="100" dirty="0">
                          <a:effectLst/>
                          <a:latin typeface="+mj-ea"/>
                          <a:ea typeface="+mj-ea"/>
                          <a:cs typeface="Century" panose="02040604050505020304" pitchFamily="18" charset="0"/>
                        </a:rPr>
                        <a:t>VC</a:t>
                      </a:r>
                      <a:r>
                        <a:rPr lang="ja-JP" sz="1400" kern="100" dirty="0">
                          <a:effectLst/>
                          <a:latin typeface="+mj-ea"/>
                          <a:ea typeface="+mj-ea"/>
                          <a:cs typeface="Century" panose="02040604050505020304" pitchFamily="18" charset="0"/>
                        </a:rPr>
                        <a:t>発行</a:t>
                      </a:r>
                      <a:r>
                        <a:rPr lang="en-US" sz="1400" kern="100" dirty="0">
                          <a:effectLst/>
                          <a:latin typeface="+mj-ea"/>
                          <a:ea typeface="+mj-ea"/>
                          <a:cs typeface="Century" panose="02040604050505020304" pitchFamily="18" charset="0"/>
                        </a:rPr>
                        <a:t>API</a:t>
                      </a:r>
                      <a:r>
                        <a:rPr lang="ja-JP" sz="1400" kern="100" dirty="0">
                          <a:effectLst/>
                          <a:latin typeface="+mj-ea"/>
                          <a:ea typeface="+mj-ea"/>
                          <a:cs typeface="Century" panose="02040604050505020304" pitchFamily="18" charset="0"/>
                        </a:rPr>
                        <a:t>を用いて、検証プロセスを開始する</a:t>
                      </a:r>
                      <a:r>
                        <a:rPr lang="en-US" sz="1400" kern="100" dirty="0">
                          <a:effectLst/>
                          <a:latin typeface="+mj-ea"/>
                          <a:ea typeface="+mj-ea"/>
                          <a:cs typeface="Century" panose="02040604050505020304" pitchFamily="18" charset="0"/>
                        </a:rPr>
                        <a:t>URL</a:t>
                      </a:r>
                      <a:r>
                        <a:rPr lang="ja-JP" sz="1400" kern="100" dirty="0">
                          <a:effectLst/>
                          <a:latin typeface="+mj-ea"/>
                          <a:ea typeface="+mj-ea"/>
                          <a:cs typeface="Century" panose="02040604050505020304" pitchFamily="18" charset="0"/>
                        </a:rPr>
                        <a:t>を取得する。</a:t>
                      </a:r>
                      <a:br>
                        <a:rPr lang="en-US" sz="1400" kern="100" dirty="0">
                          <a:effectLst/>
                          <a:latin typeface="+mj-ea"/>
                          <a:ea typeface="+mj-ea"/>
                          <a:cs typeface="Century" panose="02040604050505020304" pitchFamily="18" charset="0"/>
                        </a:rPr>
                      </a:br>
                      <a:r>
                        <a:rPr lang="ja-JP" sz="1400" kern="100" dirty="0">
                          <a:effectLst/>
                          <a:latin typeface="+mj-ea"/>
                          <a:ea typeface="+mj-ea"/>
                          <a:cs typeface="Century" panose="02040604050505020304" pitchFamily="18" charset="0"/>
                        </a:rPr>
                        <a:t>取得した</a:t>
                      </a:r>
                      <a:r>
                        <a:rPr lang="en-US" sz="1400" kern="100" dirty="0">
                          <a:effectLst/>
                          <a:latin typeface="+mj-ea"/>
                          <a:ea typeface="+mj-ea"/>
                          <a:cs typeface="Century" panose="02040604050505020304" pitchFamily="18" charset="0"/>
                        </a:rPr>
                        <a:t>URL</a:t>
                      </a:r>
                      <a:r>
                        <a:rPr lang="ja-JP" sz="1400" kern="100" dirty="0">
                          <a:effectLst/>
                          <a:latin typeface="+mj-ea"/>
                          <a:ea typeface="+mj-ea"/>
                          <a:cs typeface="Century" panose="02040604050505020304" pitchFamily="18" charset="0"/>
                        </a:rPr>
                        <a:t>をリクエストした</a:t>
                      </a:r>
                      <a:r>
                        <a:rPr lang="en-US" sz="1400" kern="100" dirty="0">
                          <a:effectLst/>
                          <a:latin typeface="+mj-ea"/>
                          <a:ea typeface="+mj-ea"/>
                          <a:cs typeface="Century" panose="02040604050505020304" pitchFamily="18" charset="0"/>
                        </a:rPr>
                        <a:t>Wallet</a:t>
                      </a:r>
                      <a:r>
                        <a:rPr lang="ja-JP" sz="1400" kern="100" dirty="0">
                          <a:effectLst/>
                          <a:latin typeface="+mj-ea"/>
                          <a:ea typeface="+mj-ea"/>
                          <a:cs typeface="Century" panose="02040604050505020304" pitchFamily="18" charset="0"/>
                        </a:rPr>
                        <a:t>アプリケーションへ渡す。</a:t>
                      </a:r>
                      <a:br>
                        <a:rPr lang="en-US" sz="1400" kern="100" dirty="0">
                          <a:effectLst/>
                          <a:latin typeface="+mj-ea"/>
                          <a:ea typeface="+mj-ea"/>
                          <a:cs typeface="Century" panose="02040604050505020304" pitchFamily="18" charset="0"/>
                        </a:rPr>
                      </a:br>
                      <a:r>
                        <a:rPr lang="ja-JP" sz="1400" kern="100" dirty="0">
                          <a:effectLst/>
                          <a:latin typeface="+mj-ea"/>
                          <a:ea typeface="+mj-ea"/>
                          <a:cs typeface="Century" panose="02040604050505020304" pitchFamily="18" charset="0"/>
                        </a:rPr>
                        <a:t>・ 検証処理のステータスの確認</a:t>
                      </a:r>
                      <a:br>
                        <a:rPr lang="en-US" sz="1400" kern="100" dirty="0">
                          <a:effectLst/>
                          <a:latin typeface="+mj-ea"/>
                          <a:ea typeface="+mj-ea"/>
                          <a:cs typeface="Century" panose="02040604050505020304" pitchFamily="18" charset="0"/>
                        </a:rPr>
                      </a:br>
                      <a:r>
                        <a:rPr lang="en-US" sz="1400" kern="100" dirty="0">
                          <a:effectLst/>
                          <a:latin typeface="+mj-ea"/>
                          <a:ea typeface="+mj-ea"/>
                          <a:cs typeface="Century" panose="02040604050505020304" pitchFamily="18" charset="0"/>
                        </a:rPr>
                        <a:t>Wallet</a:t>
                      </a:r>
                      <a:r>
                        <a:rPr lang="ja-JP" sz="1400" kern="100" dirty="0">
                          <a:effectLst/>
                          <a:latin typeface="+mj-ea"/>
                          <a:ea typeface="+mj-ea"/>
                          <a:cs typeface="Century" panose="02040604050505020304" pitchFamily="18" charset="0"/>
                        </a:rPr>
                        <a:t>アプリケーションに渡した、検証プロセスを開始する</a:t>
                      </a:r>
                      <a:r>
                        <a:rPr lang="en-US" sz="1400" kern="100" dirty="0">
                          <a:effectLst/>
                          <a:latin typeface="+mj-ea"/>
                          <a:ea typeface="+mj-ea"/>
                          <a:cs typeface="Century" panose="02040604050505020304" pitchFamily="18" charset="0"/>
                        </a:rPr>
                        <a:t>URL</a:t>
                      </a:r>
                      <a:r>
                        <a:rPr lang="ja-JP" sz="1400" kern="100" dirty="0">
                          <a:effectLst/>
                          <a:latin typeface="+mj-ea"/>
                          <a:ea typeface="+mj-ea"/>
                          <a:cs typeface="Century" panose="02040604050505020304" pitchFamily="18" charset="0"/>
                        </a:rPr>
                        <a:t>にて</a:t>
                      </a:r>
                      <a:r>
                        <a:rPr lang="en-US" sz="1400" kern="100" dirty="0">
                          <a:effectLst/>
                          <a:latin typeface="+mj-ea"/>
                          <a:ea typeface="+mj-ea"/>
                          <a:cs typeface="Century" panose="02040604050505020304" pitchFamily="18" charset="0"/>
                        </a:rPr>
                        <a:t>VC</a:t>
                      </a:r>
                      <a:r>
                        <a:rPr lang="ja-JP" sz="1400" kern="100" dirty="0">
                          <a:effectLst/>
                          <a:latin typeface="+mj-ea"/>
                          <a:ea typeface="+mj-ea"/>
                          <a:cs typeface="Century" panose="02040604050505020304" pitchFamily="18" charset="0"/>
                        </a:rPr>
                        <a:t>の発行の成功・失敗したかのステータスを確認可能。</a:t>
                      </a:r>
                      <a:br>
                        <a:rPr lang="en-US" sz="1400" kern="100" dirty="0">
                          <a:effectLst/>
                          <a:latin typeface="+mj-ea"/>
                          <a:ea typeface="+mj-ea"/>
                          <a:cs typeface="Century" panose="02040604050505020304" pitchFamily="18" charset="0"/>
                        </a:rPr>
                      </a:br>
                      <a:r>
                        <a:rPr lang="ja-JP" sz="1400" kern="100" dirty="0">
                          <a:effectLst/>
                          <a:latin typeface="+mj-ea"/>
                          <a:ea typeface="+mj-ea"/>
                          <a:cs typeface="Century" panose="02040604050505020304" pitchFamily="18" charset="0"/>
                        </a:rPr>
                        <a:t>証明書の検証フローは「</a:t>
                      </a:r>
                      <a:r>
                        <a:rPr lang="en-US" sz="1400" kern="100" dirty="0">
                          <a:effectLst/>
                          <a:latin typeface="+mj-ea"/>
                          <a:ea typeface="+mj-ea"/>
                          <a:cs typeface="Century" panose="02040604050505020304" pitchFamily="18" charset="0"/>
                        </a:rPr>
                        <a:t>OpenID for Verifiable Presentations</a:t>
                      </a:r>
                      <a:r>
                        <a:rPr lang="ja-JP" sz="1400" kern="100" dirty="0">
                          <a:effectLst/>
                          <a:latin typeface="+mj-ea"/>
                          <a:ea typeface="+mj-ea"/>
                          <a:cs typeface="Century" panose="02040604050505020304" pitchFamily="18" charset="0"/>
                        </a:rPr>
                        <a:t>」に準ずる。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1297564"/>
                  </a:ext>
                </a:extLst>
              </a:tr>
            </a:tbl>
          </a:graphicData>
        </a:graphic>
      </p:graphicFrame>
      <p:sp>
        <p:nvSpPr>
          <p:cNvPr id="8" name="テキスト ボックス 7">
            <a:extLst>
              <a:ext uri="{FF2B5EF4-FFF2-40B4-BE49-F238E27FC236}">
                <a16:creationId xmlns:a16="http://schemas.microsoft.com/office/drawing/2014/main" id="{4A9FABEA-4246-4760-816A-46B1DCE258FE}"/>
              </a:ext>
            </a:extLst>
          </p:cNvPr>
          <p:cNvSpPr txBox="1"/>
          <p:nvPr/>
        </p:nvSpPr>
        <p:spPr>
          <a:xfrm>
            <a:off x="310895" y="1692329"/>
            <a:ext cx="4953000" cy="338554"/>
          </a:xfrm>
          <a:prstGeom prst="rect">
            <a:avLst/>
          </a:prstGeom>
          <a:noFill/>
        </p:spPr>
        <p:txBody>
          <a:bodyPr wrap="square">
            <a:spAutoFit/>
          </a:bodyPr>
          <a:lstStyle/>
          <a:p>
            <a:r>
              <a:rPr lang="ja-JP" altLang="en-US" sz="1600" kern="0" dirty="0">
                <a:effectLst/>
                <a:ea typeface="Meiryo UI" panose="020B0604030504040204" pitchFamily="50" charset="-128"/>
                <a:cs typeface="Times New Roman" panose="02020603050405020304" pitchFamily="18" charset="0"/>
              </a:rPr>
              <a:t>（２）</a:t>
            </a:r>
            <a:r>
              <a:rPr lang="ja-JP" altLang="ja-JP" sz="1600" kern="0" dirty="0">
                <a:effectLst/>
                <a:ea typeface="Meiryo UI" panose="020B0604030504040204" pitchFamily="50" charset="-128"/>
                <a:cs typeface="Times New Roman" panose="02020603050405020304" pitchFamily="18" charset="0"/>
              </a:rPr>
              <a:t>証明書発行及び証明書検証アプリケーション</a:t>
            </a:r>
            <a:endParaRPr lang="ja-JP" altLang="en-US" sz="1600" dirty="0"/>
          </a:p>
        </p:txBody>
      </p:sp>
    </p:spTree>
    <p:extLst>
      <p:ext uri="{BB962C8B-B14F-4D97-AF65-F5344CB8AC3E}">
        <p14:creationId xmlns:p14="http://schemas.microsoft.com/office/powerpoint/2010/main" val="3591728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4/6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zh-TW" altLang="en-US" sz="1600" b="1">
                <a:solidFill>
                  <a:schemeClr val="bg1"/>
                </a:solidFill>
              </a:rPr>
              <a:t>機能</a:t>
            </a:r>
            <a:r>
              <a:rPr lang="en-US" altLang="zh-TW" sz="1600" b="1">
                <a:solidFill>
                  <a:schemeClr val="bg1"/>
                </a:solidFill>
              </a:rPr>
              <a:t>/</a:t>
            </a:r>
            <a:r>
              <a:rPr lang="zh-TW" altLang="en-US" sz="1600" b="1">
                <a:solidFill>
                  <a:schemeClr val="bg1"/>
                </a:solidFill>
              </a:rPr>
              <a:t>非機能一覧</a:t>
            </a:r>
            <a:endParaRPr kumimoji="1" lang="ja-JP" altLang="en-US" sz="1600" b="1" dirty="0">
              <a:solidFill>
                <a:schemeClr val="bg1"/>
              </a:solidFill>
            </a:endParaRPr>
          </a:p>
        </p:txBody>
      </p:sp>
      <p:sp>
        <p:nvSpPr>
          <p:cNvPr id="9" name="テキスト ボックス 8">
            <a:extLst>
              <a:ext uri="{FF2B5EF4-FFF2-40B4-BE49-F238E27FC236}">
                <a16:creationId xmlns:a16="http://schemas.microsoft.com/office/drawing/2014/main" id="{786E3F0C-29F9-4348-87AC-208D08C59668}"/>
              </a:ext>
            </a:extLst>
          </p:cNvPr>
          <p:cNvSpPr txBox="1"/>
          <p:nvPr/>
        </p:nvSpPr>
        <p:spPr>
          <a:xfrm>
            <a:off x="310895" y="1171938"/>
            <a:ext cx="9185753" cy="335989"/>
          </a:xfrm>
          <a:prstGeom prst="rect">
            <a:avLst/>
          </a:prstGeom>
          <a:noFill/>
        </p:spPr>
        <p:txBody>
          <a:bodyPr wrap="square" rtlCol="0">
            <a:spAutoFit/>
          </a:bodyPr>
          <a:lstStyle/>
          <a:p>
            <a:pPr eaLnBrk="0" fontAlgn="base" hangingPunct="0">
              <a:lnSpc>
                <a:spcPts val="1920"/>
              </a:lnSpc>
              <a:spcBef>
                <a:spcPct val="50000"/>
              </a:spcBef>
              <a:spcAft>
                <a:spcPct val="0"/>
              </a:spcAft>
            </a:pPr>
            <a:r>
              <a:rPr kumimoji="0" lang="en-US" altLang="ja-JP" sz="1600" dirty="0">
                <a:solidFill>
                  <a:prstClr val="black"/>
                </a:solidFill>
                <a:latin typeface="Meiryo UI" panose="020B0604030504040204" pitchFamily="50" charset="-128"/>
              </a:rPr>
              <a:t>3.4.2</a:t>
            </a:r>
            <a:r>
              <a:rPr kumimoji="0" lang="ja-JP" altLang="en-US" sz="1600" dirty="0">
                <a:solidFill>
                  <a:prstClr val="black"/>
                </a:solidFill>
                <a:latin typeface="Meiryo UI" panose="020B0604030504040204" pitchFamily="50" charset="-128"/>
              </a:rPr>
              <a:t> 非機能一覧</a:t>
            </a:r>
          </a:p>
        </p:txBody>
      </p:sp>
      <p:graphicFrame>
        <p:nvGraphicFramePr>
          <p:cNvPr id="3" name="表 2">
            <a:extLst>
              <a:ext uri="{FF2B5EF4-FFF2-40B4-BE49-F238E27FC236}">
                <a16:creationId xmlns:a16="http://schemas.microsoft.com/office/drawing/2014/main" id="{226BD4D8-82E0-4BE2-A191-6BF4213FEA27}"/>
              </a:ext>
            </a:extLst>
          </p:cNvPr>
          <p:cNvGraphicFramePr>
            <a:graphicFrameLocks noGrp="1"/>
          </p:cNvGraphicFramePr>
          <p:nvPr>
            <p:extLst>
              <p:ext uri="{D42A27DB-BD31-4B8C-83A1-F6EECF244321}">
                <p14:modId xmlns:p14="http://schemas.microsoft.com/office/powerpoint/2010/main" val="2731474073"/>
              </p:ext>
            </p:extLst>
          </p:nvPr>
        </p:nvGraphicFramePr>
        <p:xfrm>
          <a:off x="664152" y="1751223"/>
          <a:ext cx="8064212" cy="4495800"/>
        </p:xfrm>
        <a:graphic>
          <a:graphicData uri="http://schemas.openxmlformats.org/drawingml/2006/table">
            <a:tbl>
              <a:tblPr firstRow="1" bandRow="1"/>
              <a:tblGrid>
                <a:gridCol w="1339769">
                  <a:extLst>
                    <a:ext uri="{9D8B030D-6E8A-4147-A177-3AD203B41FA5}">
                      <a16:colId xmlns:a16="http://schemas.microsoft.com/office/drawing/2014/main" val="600260157"/>
                    </a:ext>
                  </a:extLst>
                </a:gridCol>
                <a:gridCol w="2015816">
                  <a:extLst>
                    <a:ext uri="{9D8B030D-6E8A-4147-A177-3AD203B41FA5}">
                      <a16:colId xmlns:a16="http://schemas.microsoft.com/office/drawing/2014/main" val="3629839841"/>
                    </a:ext>
                  </a:extLst>
                </a:gridCol>
                <a:gridCol w="4708627">
                  <a:extLst>
                    <a:ext uri="{9D8B030D-6E8A-4147-A177-3AD203B41FA5}">
                      <a16:colId xmlns:a16="http://schemas.microsoft.com/office/drawing/2014/main" val="3025218868"/>
                    </a:ext>
                  </a:extLst>
                </a:gridCol>
              </a:tblGrid>
              <a:tr h="228600">
                <a:tc>
                  <a:txBody>
                    <a:bodyPr/>
                    <a:lstStyle/>
                    <a:p>
                      <a:pPr algn="l"/>
                      <a:r>
                        <a:rPr lang="ja-JP" sz="1400" b="1" kern="1200">
                          <a:effectLst/>
                          <a:latin typeface="+mj-ea"/>
                          <a:ea typeface="+mj-ea"/>
                          <a:cs typeface="Arial" panose="020B0604020202020204" pitchFamily="34" charset="0"/>
                        </a:rPr>
                        <a:t>機能</a:t>
                      </a:r>
                      <a:r>
                        <a:rPr lang="en-US" sz="1400" b="1" kern="1200">
                          <a:solidFill>
                            <a:srgbClr val="000000"/>
                          </a:solidFill>
                          <a:effectLst/>
                          <a:latin typeface="+mj-ea"/>
                          <a:ea typeface="+mj-ea"/>
                          <a:cs typeface="Arial" panose="020B0604020202020204" pitchFamily="34" charset="0"/>
                        </a:rPr>
                        <a:t>/</a:t>
                      </a:r>
                      <a:r>
                        <a:rPr lang="ja-JP" sz="1400" b="1" kern="1200">
                          <a:solidFill>
                            <a:srgbClr val="000000"/>
                          </a:solidFill>
                          <a:effectLst/>
                          <a:latin typeface="+mj-ea"/>
                          <a:ea typeface="+mj-ea"/>
                          <a:cs typeface="Arial" panose="020B0604020202020204" pitchFamily="34" charset="0"/>
                        </a:rPr>
                        <a:t>非機能</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a:solidFill>
                            <a:srgbClr val="000000"/>
                          </a:solidFill>
                          <a:effectLst/>
                          <a:latin typeface="+mj-ea"/>
                          <a:ea typeface="+mj-ea"/>
                          <a:cs typeface="Arial" panose="020B0604020202020204" pitchFamily="34" charset="0"/>
                        </a:rPr>
                        <a:t>機能名</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a:solidFill>
                            <a:srgbClr val="000000"/>
                          </a:solidFill>
                          <a:effectLst/>
                          <a:latin typeface="+mj-ea"/>
                          <a:ea typeface="+mj-ea"/>
                          <a:cs typeface="Arial" panose="020B0604020202020204" pitchFamily="34" charset="0"/>
                        </a:rPr>
                        <a:t>機能概要</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2948709349"/>
                  </a:ext>
                </a:extLst>
              </a:tr>
              <a:tr h="228600">
                <a:tc>
                  <a:txBody>
                    <a:bodyPr/>
                    <a:lstStyle/>
                    <a:p>
                      <a:pPr algn="l"/>
                      <a:r>
                        <a:rPr lang="ja-JP" sz="1400" kern="100">
                          <a:effectLst/>
                          <a:latin typeface="+mj-ea"/>
                          <a:ea typeface="+mj-ea"/>
                          <a:cs typeface="Arial" panose="020B0604020202020204" pitchFamily="34" charset="0"/>
                        </a:rPr>
                        <a:t>非機能</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a:effectLst/>
                          <a:latin typeface="+mj-ea"/>
                          <a:ea typeface="+mj-ea"/>
                          <a:cs typeface="Arial" panose="020B0604020202020204" pitchFamily="34" charset="0"/>
                        </a:rPr>
                        <a:t>機密性</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dirty="0">
                          <a:effectLst/>
                          <a:latin typeface="+mj-ea"/>
                          <a:ea typeface="+mj-ea"/>
                          <a:cs typeface="Arial" panose="020B0604020202020204" pitchFamily="34" charset="0"/>
                        </a:rPr>
                        <a:t>・ 証明書</a:t>
                      </a:r>
                      <a:r>
                        <a:rPr lang="en-US" sz="1400" kern="100" dirty="0">
                          <a:effectLst/>
                          <a:latin typeface="+mj-ea"/>
                          <a:ea typeface="+mj-ea"/>
                          <a:cs typeface="Arial" panose="020B0604020202020204" pitchFamily="34" charset="0"/>
                        </a:rPr>
                        <a:t>VC</a:t>
                      </a:r>
                      <a:r>
                        <a:rPr lang="ja-JP" sz="1400" kern="100" dirty="0">
                          <a:effectLst/>
                          <a:latin typeface="+mj-ea"/>
                          <a:ea typeface="+mj-ea"/>
                          <a:cs typeface="Arial" panose="020B0604020202020204" pitchFamily="34" charset="0"/>
                        </a:rPr>
                        <a:t>の発行および検証処理に対するアクセス制御</a:t>
                      </a:r>
                      <a:r>
                        <a:rPr lang="en-US" sz="1400" kern="100" dirty="0">
                          <a:effectLst/>
                          <a:latin typeface="+mj-ea"/>
                          <a:ea typeface="+mj-ea"/>
                          <a:cs typeface="Arial" panose="020B0604020202020204" pitchFamily="34" charset="0"/>
                        </a:rPr>
                        <a:t>Microsoft </a:t>
                      </a:r>
                      <a:r>
                        <a:rPr lang="en-US" sz="1400" kern="100" dirty="0" err="1">
                          <a:effectLst/>
                          <a:latin typeface="+mj-ea"/>
                          <a:ea typeface="+mj-ea"/>
                          <a:cs typeface="Arial" panose="020B0604020202020204" pitchFamily="34" charset="0"/>
                        </a:rPr>
                        <a:t>Entra</a:t>
                      </a:r>
                      <a:r>
                        <a:rPr lang="en-US" sz="1400" kern="100" dirty="0">
                          <a:effectLst/>
                          <a:latin typeface="+mj-ea"/>
                          <a:ea typeface="+mj-ea"/>
                          <a:cs typeface="Arial" panose="020B0604020202020204" pitchFamily="34" charset="0"/>
                        </a:rPr>
                        <a:t> Verified ID</a:t>
                      </a:r>
                      <a:r>
                        <a:rPr lang="ja-JP" sz="1400" kern="100" dirty="0">
                          <a:effectLst/>
                          <a:latin typeface="+mj-ea"/>
                          <a:ea typeface="+mj-ea"/>
                          <a:cs typeface="Arial" panose="020B0604020202020204" pitchFamily="34" charset="0"/>
                        </a:rPr>
                        <a:t>で用意されているアクセストークンを利用した認証・認可の</a:t>
                      </a:r>
                      <a:r>
                        <a:rPr lang="en-US" sz="1400" kern="100" dirty="0">
                          <a:effectLst/>
                          <a:latin typeface="+mj-ea"/>
                          <a:ea typeface="+mj-ea"/>
                          <a:cs typeface="Arial" panose="020B0604020202020204" pitchFamily="34" charset="0"/>
                        </a:rPr>
                        <a:t>API</a:t>
                      </a:r>
                      <a:r>
                        <a:rPr lang="ja-JP" sz="1400" kern="100" dirty="0">
                          <a:effectLst/>
                          <a:latin typeface="+mj-ea"/>
                          <a:ea typeface="+mj-ea"/>
                          <a:cs typeface="Arial" panose="020B0604020202020204" pitchFamily="34" charset="0"/>
                        </a:rPr>
                        <a:t>を用いて</a:t>
                      </a:r>
                      <a:r>
                        <a:rPr lang="en-US" sz="1400" kern="100" dirty="0">
                          <a:effectLst/>
                          <a:latin typeface="+mj-ea"/>
                          <a:ea typeface="+mj-ea"/>
                          <a:cs typeface="Arial" panose="020B0604020202020204" pitchFamily="34" charset="0"/>
                        </a:rPr>
                        <a:t>VC</a:t>
                      </a:r>
                      <a:r>
                        <a:rPr lang="ja-JP" sz="1400" kern="100" dirty="0">
                          <a:effectLst/>
                          <a:latin typeface="+mj-ea"/>
                          <a:ea typeface="+mj-ea"/>
                          <a:cs typeface="Arial" panose="020B0604020202020204" pitchFamily="34" charset="0"/>
                        </a:rPr>
                        <a:t>の発行・検証を行う。</a:t>
                      </a:r>
                      <a:endParaRPr lang="ja-JP" sz="1400" kern="100" dirty="0">
                        <a:effectLst/>
                        <a:latin typeface="+mj-ea"/>
                        <a:ea typeface="+mj-ea"/>
                        <a:cs typeface="Century" panose="02040604050505020304" pitchFamily="18" charset="0"/>
                      </a:endParaRPr>
                    </a:p>
                    <a:p>
                      <a:pPr algn="l"/>
                      <a:r>
                        <a:rPr lang="ja-JP" sz="1400" kern="100" dirty="0">
                          <a:effectLst/>
                          <a:latin typeface="+mj-ea"/>
                          <a:ea typeface="+mj-ea"/>
                          <a:cs typeface="Arial" panose="020B0604020202020204" pitchFamily="34" charset="0"/>
                        </a:rPr>
                        <a:t>・ 法人</a:t>
                      </a:r>
                      <a:r>
                        <a:rPr lang="en-US" sz="1400" kern="100" dirty="0">
                          <a:effectLst/>
                          <a:latin typeface="+mj-ea"/>
                          <a:ea typeface="+mj-ea"/>
                          <a:cs typeface="Arial" panose="020B0604020202020204" pitchFamily="34" charset="0"/>
                        </a:rPr>
                        <a:t>Wallet</a:t>
                      </a:r>
                      <a:r>
                        <a:rPr lang="ja-JP" sz="1400" kern="100" dirty="0">
                          <a:effectLst/>
                          <a:latin typeface="+mj-ea"/>
                          <a:ea typeface="+mj-ea"/>
                          <a:cs typeface="Arial" panose="020B0604020202020204" pitchFamily="34" charset="0"/>
                        </a:rPr>
                        <a:t>に対するアクセス制御</a:t>
                      </a:r>
                      <a:endParaRPr lang="ja-JP" sz="1400" kern="100" dirty="0">
                        <a:effectLst/>
                        <a:latin typeface="+mj-ea"/>
                        <a:ea typeface="+mj-ea"/>
                        <a:cs typeface="Century" panose="02040604050505020304" pitchFamily="18" charset="0"/>
                      </a:endParaRPr>
                    </a:p>
                    <a:p>
                      <a:pPr algn="l"/>
                      <a:r>
                        <a:rPr lang="ja-JP" sz="1400" kern="100" dirty="0">
                          <a:effectLst/>
                          <a:latin typeface="+mj-ea"/>
                          <a:ea typeface="+mj-ea"/>
                          <a:cs typeface="Arial" panose="020B0604020202020204" pitchFamily="34" charset="0"/>
                        </a:rPr>
                        <a:t>　</a:t>
                      </a:r>
                      <a:r>
                        <a:rPr lang="en-US" sz="1400" kern="100" dirty="0">
                          <a:effectLst/>
                          <a:latin typeface="+mj-ea"/>
                          <a:ea typeface="+mj-ea"/>
                          <a:cs typeface="Arial" panose="020B0604020202020204" pitchFamily="34" charset="0"/>
                        </a:rPr>
                        <a:t>Wallet</a:t>
                      </a:r>
                      <a:r>
                        <a:rPr lang="ja-JP" sz="1400" kern="100" dirty="0">
                          <a:effectLst/>
                          <a:latin typeface="+mj-ea"/>
                          <a:ea typeface="+mj-ea"/>
                          <a:cs typeface="Arial" panose="020B0604020202020204" pitchFamily="34" charset="0"/>
                        </a:rPr>
                        <a:t>は認証基盤と</a:t>
                      </a:r>
                      <a:r>
                        <a:rPr lang="en-US" sz="1400" kern="100" dirty="0">
                          <a:effectLst/>
                          <a:latin typeface="+mj-ea"/>
                          <a:ea typeface="+mj-ea"/>
                          <a:cs typeface="Arial" panose="020B0604020202020204" pitchFamily="34" charset="0"/>
                        </a:rPr>
                        <a:t>OpenID Connect</a:t>
                      </a:r>
                      <a:r>
                        <a:rPr lang="ja-JP" sz="1400" kern="100" dirty="0">
                          <a:effectLst/>
                          <a:latin typeface="+mj-ea"/>
                          <a:ea typeface="+mj-ea"/>
                          <a:cs typeface="Arial" panose="020B0604020202020204" pitchFamily="34" charset="0"/>
                        </a:rPr>
                        <a:t>を用いて</a:t>
                      </a:r>
                      <a:r>
                        <a:rPr lang="en-US" sz="1400" kern="100" dirty="0">
                          <a:effectLst/>
                          <a:latin typeface="+mj-ea"/>
                          <a:ea typeface="+mj-ea"/>
                          <a:cs typeface="Arial" panose="020B0604020202020204" pitchFamily="34" charset="0"/>
                        </a:rPr>
                        <a:t>ID</a:t>
                      </a:r>
                      <a:r>
                        <a:rPr lang="ja-JP" sz="1400" kern="100" dirty="0">
                          <a:effectLst/>
                          <a:latin typeface="+mj-ea"/>
                          <a:ea typeface="+mj-ea"/>
                          <a:cs typeface="Arial" panose="020B0604020202020204" pitchFamily="34" charset="0"/>
                        </a:rPr>
                        <a:t>トークンを取得し、ユーザーの認証を行う。</a:t>
                      </a:r>
                      <a:endParaRPr lang="ja-JP" sz="1400" kern="100" dirty="0">
                        <a:effectLst/>
                        <a:latin typeface="+mj-ea"/>
                        <a:ea typeface="+mj-ea"/>
                        <a:cs typeface="Century" panose="02040604050505020304" pitchFamily="18" charset="0"/>
                      </a:endParaRPr>
                    </a:p>
                    <a:p>
                      <a:pPr algn="l"/>
                      <a:r>
                        <a:rPr lang="ja-JP" sz="1400" kern="100" dirty="0">
                          <a:effectLst/>
                          <a:latin typeface="+mj-ea"/>
                          <a:ea typeface="+mj-ea"/>
                          <a:cs typeface="Arial" panose="020B0604020202020204" pitchFamily="34" charset="0"/>
                        </a:rPr>
                        <a:t>　※</a:t>
                      </a:r>
                      <a:r>
                        <a:rPr lang="en-US" sz="1400" kern="100" dirty="0">
                          <a:effectLst/>
                          <a:latin typeface="+mj-ea"/>
                          <a:ea typeface="+mj-ea"/>
                          <a:cs typeface="Arial" panose="020B0604020202020204" pitchFamily="34" charset="0"/>
                        </a:rPr>
                        <a:t>PoC</a:t>
                      </a:r>
                      <a:r>
                        <a:rPr lang="ja-JP" sz="1400" kern="100" dirty="0">
                          <a:effectLst/>
                          <a:latin typeface="+mj-ea"/>
                          <a:ea typeface="+mj-ea"/>
                          <a:cs typeface="Arial" panose="020B0604020202020204" pitchFamily="34" charset="0"/>
                        </a:rPr>
                        <a:t>では、認証基盤として</a:t>
                      </a:r>
                      <a:r>
                        <a:rPr lang="en-US" sz="1400" kern="100" dirty="0">
                          <a:effectLst/>
                          <a:latin typeface="+mj-ea"/>
                          <a:ea typeface="+mj-ea"/>
                          <a:cs typeface="Arial" panose="020B0604020202020204" pitchFamily="34" charset="0"/>
                        </a:rPr>
                        <a:t>Azure AD B2C</a:t>
                      </a:r>
                      <a:r>
                        <a:rPr lang="ja-JP" sz="1400" kern="100" dirty="0">
                          <a:effectLst/>
                          <a:latin typeface="+mj-ea"/>
                          <a:ea typeface="+mj-ea"/>
                          <a:cs typeface="Arial" panose="020B0604020202020204" pitchFamily="34" charset="0"/>
                        </a:rPr>
                        <a:t>を用いる。</a:t>
                      </a:r>
                      <a:endParaRPr lang="ja-JP" sz="1400" kern="100" dirty="0">
                        <a:effectLst/>
                        <a:latin typeface="+mj-ea"/>
                        <a:ea typeface="+mj-ea"/>
                        <a:cs typeface="Century" panose="02040604050505020304" pitchFamily="18" charset="0"/>
                      </a:endParaRPr>
                    </a:p>
                    <a:p>
                      <a:pPr algn="l"/>
                      <a:r>
                        <a:rPr lang="ja-JP" sz="1400" kern="100" dirty="0">
                          <a:effectLst/>
                          <a:latin typeface="+mj-ea"/>
                          <a:ea typeface="+mj-ea"/>
                          <a:cs typeface="Arial" panose="020B0604020202020204" pitchFamily="34" charset="0"/>
                        </a:rPr>
                        <a:t>・ 証明書</a:t>
                      </a:r>
                      <a:r>
                        <a:rPr lang="en-US" sz="1400" kern="100" dirty="0">
                          <a:effectLst/>
                          <a:latin typeface="+mj-ea"/>
                          <a:ea typeface="+mj-ea"/>
                          <a:cs typeface="Arial" panose="020B0604020202020204" pitchFamily="34" charset="0"/>
                        </a:rPr>
                        <a:t>VC</a:t>
                      </a:r>
                      <a:r>
                        <a:rPr lang="ja-JP" sz="1400" kern="100" dirty="0">
                          <a:effectLst/>
                          <a:latin typeface="+mj-ea"/>
                          <a:ea typeface="+mj-ea"/>
                          <a:cs typeface="Arial" panose="020B0604020202020204" pitchFamily="34" charset="0"/>
                        </a:rPr>
                        <a:t>に対するアクセス制御</a:t>
                      </a:r>
                      <a:endParaRPr lang="ja-JP" sz="1400" kern="100" dirty="0">
                        <a:effectLst/>
                        <a:latin typeface="+mj-ea"/>
                        <a:ea typeface="+mj-ea"/>
                        <a:cs typeface="Century" panose="02040604050505020304" pitchFamily="18" charset="0"/>
                      </a:endParaRPr>
                    </a:p>
                    <a:p>
                      <a:pPr algn="l"/>
                      <a:r>
                        <a:rPr lang="en-US" sz="1400" kern="100" dirty="0">
                          <a:effectLst/>
                          <a:latin typeface="+mj-ea"/>
                          <a:ea typeface="+mj-ea"/>
                          <a:cs typeface="Arial" panose="020B0604020202020204" pitchFamily="34" charset="0"/>
                        </a:rPr>
                        <a:t>  </a:t>
                      </a:r>
                      <a:r>
                        <a:rPr lang="ja-JP" sz="1400" kern="100" dirty="0">
                          <a:effectLst/>
                          <a:latin typeface="+mj-ea"/>
                          <a:ea typeface="+mj-ea"/>
                          <a:cs typeface="Arial" panose="020B0604020202020204" pitchFamily="34" charset="0"/>
                        </a:rPr>
                        <a:t>法人</a:t>
                      </a:r>
                      <a:r>
                        <a:rPr lang="en-US" altLang="ja-JP" sz="1400" kern="100" dirty="0">
                          <a:effectLst/>
                          <a:latin typeface="+mj-ea"/>
                          <a:ea typeface="+mj-ea"/>
                          <a:cs typeface="Arial" panose="020B0604020202020204" pitchFamily="34" charset="0"/>
                        </a:rPr>
                        <a:t>W</a:t>
                      </a:r>
                      <a:r>
                        <a:rPr lang="en-US" sz="1400" kern="100" dirty="0">
                          <a:effectLst/>
                          <a:latin typeface="+mj-ea"/>
                          <a:ea typeface="+mj-ea"/>
                          <a:cs typeface="Arial" panose="020B0604020202020204" pitchFamily="34" charset="0"/>
                        </a:rPr>
                        <a:t>allet</a:t>
                      </a:r>
                      <a:r>
                        <a:rPr lang="ja-JP" sz="1400" kern="100" dirty="0">
                          <a:effectLst/>
                          <a:latin typeface="+mj-ea"/>
                          <a:ea typeface="+mj-ea"/>
                          <a:cs typeface="Arial" panose="020B0604020202020204" pitchFamily="34" charset="0"/>
                        </a:rPr>
                        <a:t>内に保存されている証明書</a:t>
                      </a:r>
                      <a:r>
                        <a:rPr lang="en-US" sz="1400" kern="100" dirty="0">
                          <a:effectLst/>
                          <a:latin typeface="+mj-ea"/>
                          <a:ea typeface="+mj-ea"/>
                          <a:cs typeface="Arial" panose="020B0604020202020204" pitchFamily="34" charset="0"/>
                        </a:rPr>
                        <a:t>VC</a:t>
                      </a:r>
                      <a:r>
                        <a:rPr lang="ja-JP" sz="1400" kern="100" dirty="0">
                          <a:effectLst/>
                          <a:latin typeface="+mj-ea"/>
                          <a:ea typeface="+mj-ea"/>
                          <a:cs typeface="Arial" panose="020B0604020202020204" pitchFamily="34" charset="0"/>
                        </a:rPr>
                        <a:t>は認証済みのユーザーのみ閲覧できる。</a:t>
                      </a:r>
                      <a:endParaRPr lang="ja-JP" sz="1400" kern="100" dirty="0">
                        <a:effectLst/>
                        <a:latin typeface="+mj-ea"/>
                        <a:ea typeface="+mj-ea"/>
                        <a:cs typeface="Century" panose="02040604050505020304" pitchFamily="18" charset="0"/>
                      </a:endParaRPr>
                    </a:p>
                    <a:p>
                      <a:pPr algn="l"/>
                      <a:r>
                        <a:rPr lang="en-US" sz="1400" kern="100" dirty="0">
                          <a:effectLst/>
                          <a:latin typeface="+mj-ea"/>
                          <a:ea typeface="+mj-ea"/>
                          <a:cs typeface="Arial" panose="020B0604020202020204" pitchFamily="34" charset="0"/>
                        </a:rPr>
                        <a:t>  </a:t>
                      </a:r>
                      <a:r>
                        <a:rPr lang="ja-JP" sz="1400" kern="100" dirty="0">
                          <a:effectLst/>
                          <a:latin typeface="+mj-ea"/>
                          <a:ea typeface="+mj-ea"/>
                          <a:cs typeface="Arial" panose="020B0604020202020204" pitchFamily="34" charset="0"/>
                        </a:rPr>
                        <a:t>また、新しい証明書</a:t>
                      </a:r>
                      <a:r>
                        <a:rPr lang="en-US" sz="1400" kern="100" dirty="0">
                          <a:effectLst/>
                          <a:latin typeface="+mj-ea"/>
                          <a:ea typeface="+mj-ea"/>
                          <a:cs typeface="Arial" panose="020B0604020202020204" pitchFamily="34" charset="0"/>
                        </a:rPr>
                        <a:t>VC</a:t>
                      </a:r>
                      <a:r>
                        <a:rPr lang="ja-JP" sz="1400" kern="100" dirty="0">
                          <a:effectLst/>
                          <a:latin typeface="+mj-ea"/>
                          <a:ea typeface="+mj-ea"/>
                          <a:cs typeface="Arial" panose="020B0604020202020204" pitchFamily="34" charset="0"/>
                        </a:rPr>
                        <a:t>も認証済みのユーザーのみ保存することができる。</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8094399"/>
                  </a:ext>
                </a:extLst>
              </a:tr>
              <a:tr h="228600">
                <a:tc>
                  <a:txBody>
                    <a:bodyPr/>
                    <a:lstStyle/>
                    <a:p>
                      <a:pPr algn="l"/>
                      <a:r>
                        <a:rPr lang="ja-JP" sz="1400" kern="100">
                          <a:effectLst/>
                          <a:latin typeface="+mj-ea"/>
                          <a:ea typeface="+mj-ea"/>
                          <a:cs typeface="Arial" panose="020B0604020202020204" pitchFamily="34" charset="0"/>
                        </a:rPr>
                        <a:t>非機能</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a:effectLst/>
                          <a:latin typeface="+mj-ea"/>
                          <a:ea typeface="+mj-ea"/>
                          <a:cs typeface="Arial" panose="020B0604020202020204" pitchFamily="34" charset="0"/>
                        </a:rPr>
                        <a:t>完全性</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a:effectLst/>
                          <a:latin typeface="+mj-ea"/>
                          <a:ea typeface="+mj-ea"/>
                          <a:cs typeface="Arial" panose="020B0604020202020204" pitchFamily="34" charset="0"/>
                        </a:rPr>
                        <a:t>・</a:t>
                      </a:r>
                      <a:r>
                        <a:rPr lang="en-US" sz="1400" kern="100">
                          <a:effectLst/>
                          <a:latin typeface="+mj-ea"/>
                          <a:ea typeface="+mj-ea"/>
                          <a:cs typeface="Arial" panose="020B0604020202020204" pitchFamily="34" charset="0"/>
                        </a:rPr>
                        <a:t> VC</a:t>
                      </a:r>
                      <a:r>
                        <a:rPr lang="ja-JP" sz="1400" kern="100">
                          <a:effectLst/>
                          <a:latin typeface="+mj-ea"/>
                          <a:ea typeface="+mj-ea"/>
                          <a:cs typeface="Arial" panose="020B0604020202020204" pitchFamily="34" charset="0"/>
                        </a:rPr>
                        <a:t>の真正性の仕組み</a:t>
                      </a:r>
                      <a:endParaRPr lang="ja-JP" sz="1400" kern="100">
                        <a:effectLst/>
                        <a:latin typeface="+mj-ea"/>
                        <a:ea typeface="+mj-ea"/>
                        <a:cs typeface="Century" panose="02040604050505020304" pitchFamily="18" charset="0"/>
                      </a:endParaRPr>
                    </a:p>
                    <a:p>
                      <a:pPr algn="l"/>
                      <a:r>
                        <a:rPr lang="ja-JP" sz="1400" kern="100">
                          <a:effectLst/>
                          <a:latin typeface="+mj-ea"/>
                          <a:ea typeface="+mj-ea"/>
                          <a:cs typeface="Arial" panose="020B0604020202020204" pitchFamily="34" charset="0"/>
                        </a:rPr>
                        <a:t>　デジタル署名された各種証明書</a:t>
                      </a:r>
                      <a:r>
                        <a:rPr lang="en-US" sz="1400" kern="100">
                          <a:effectLst/>
                          <a:latin typeface="+mj-ea"/>
                          <a:ea typeface="+mj-ea"/>
                          <a:cs typeface="Arial" panose="020B0604020202020204" pitchFamily="34" charset="0"/>
                        </a:rPr>
                        <a:t>VC</a:t>
                      </a:r>
                      <a:r>
                        <a:rPr lang="ja-JP" sz="1400" kern="100">
                          <a:effectLst/>
                          <a:latin typeface="+mj-ea"/>
                          <a:ea typeface="+mj-ea"/>
                          <a:cs typeface="Arial" panose="020B0604020202020204" pitchFamily="34" charset="0"/>
                        </a:rPr>
                        <a:t>は、分散型デジタル</a:t>
                      </a:r>
                      <a:r>
                        <a:rPr lang="en-US" sz="1400" kern="100">
                          <a:effectLst/>
                          <a:latin typeface="+mj-ea"/>
                          <a:ea typeface="+mj-ea"/>
                          <a:cs typeface="Arial" panose="020B0604020202020204" pitchFamily="34" charset="0"/>
                        </a:rPr>
                        <a:t>ID</a:t>
                      </a:r>
                      <a:r>
                        <a:rPr lang="ja-JP" sz="1400" kern="100">
                          <a:effectLst/>
                          <a:latin typeface="+mj-ea"/>
                          <a:ea typeface="+mj-ea"/>
                          <a:cs typeface="Arial" panose="020B0604020202020204" pitchFamily="34" charset="0"/>
                        </a:rPr>
                        <a:t>システムに登録された公開鍵を含む情報を参照して正当性を検証する。</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394206"/>
                  </a:ext>
                </a:extLst>
              </a:tr>
              <a:tr h="228600">
                <a:tc>
                  <a:txBody>
                    <a:bodyPr/>
                    <a:lstStyle/>
                    <a:p>
                      <a:pPr algn="l"/>
                      <a:r>
                        <a:rPr lang="ja-JP" sz="1400" kern="100">
                          <a:effectLst/>
                          <a:latin typeface="+mj-ea"/>
                          <a:ea typeface="+mj-ea"/>
                          <a:cs typeface="Arial" panose="020B0604020202020204" pitchFamily="34" charset="0"/>
                        </a:rPr>
                        <a:t>非機能</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a:effectLst/>
                          <a:latin typeface="+mj-ea"/>
                          <a:ea typeface="+mj-ea"/>
                          <a:cs typeface="Arial" panose="020B0604020202020204" pitchFamily="34" charset="0"/>
                        </a:rPr>
                        <a:t>可用性</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ja-JP" sz="1400" kern="100" dirty="0">
                          <a:effectLst/>
                          <a:latin typeface="+mj-ea"/>
                          <a:ea typeface="+mj-ea"/>
                          <a:cs typeface="Arial" panose="020B0604020202020204" pitchFamily="34" charset="0"/>
                        </a:rPr>
                        <a:t>・</a:t>
                      </a:r>
                      <a:r>
                        <a:rPr lang="en-US" sz="1400" kern="100" dirty="0">
                          <a:effectLst/>
                          <a:latin typeface="+mj-ea"/>
                          <a:ea typeface="+mj-ea"/>
                          <a:cs typeface="Arial" panose="020B0604020202020204" pitchFamily="34" charset="0"/>
                        </a:rPr>
                        <a:t> Azure</a:t>
                      </a:r>
                      <a:r>
                        <a:rPr lang="ja-JP" sz="1400" kern="100" dirty="0">
                          <a:effectLst/>
                          <a:latin typeface="+mj-ea"/>
                          <a:ea typeface="+mj-ea"/>
                          <a:cs typeface="Arial" panose="020B0604020202020204" pitchFamily="34" charset="0"/>
                        </a:rPr>
                        <a:t>上の証明書発行サイト、 証明書検証サイトの構成</a:t>
                      </a:r>
                      <a:endParaRPr lang="ja-JP" sz="1400" kern="100" dirty="0">
                        <a:effectLst/>
                        <a:latin typeface="+mj-ea"/>
                        <a:ea typeface="+mj-ea"/>
                        <a:cs typeface="Century" panose="02040604050505020304" pitchFamily="18" charset="0"/>
                      </a:endParaRPr>
                    </a:p>
                    <a:p>
                      <a:pPr algn="l"/>
                      <a:r>
                        <a:rPr lang="ja-JP" sz="1400" kern="100" dirty="0">
                          <a:effectLst/>
                          <a:latin typeface="+mj-ea"/>
                          <a:ea typeface="+mj-ea"/>
                          <a:cs typeface="Arial" panose="020B0604020202020204" pitchFamily="34" charset="0"/>
                        </a:rPr>
                        <a:t>　</a:t>
                      </a:r>
                      <a:r>
                        <a:rPr lang="en-US" sz="1400" kern="100" dirty="0">
                          <a:effectLst/>
                          <a:latin typeface="+mj-ea"/>
                          <a:ea typeface="+mj-ea"/>
                          <a:cs typeface="Arial" panose="020B0604020202020204" pitchFamily="34" charset="0"/>
                        </a:rPr>
                        <a:t>PoC</a:t>
                      </a:r>
                      <a:r>
                        <a:rPr lang="ja-JP" sz="1400" kern="100" dirty="0">
                          <a:effectLst/>
                          <a:latin typeface="+mj-ea"/>
                          <a:ea typeface="+mj-ea"/>
                          <a:cs typeface="Arial" panose="020B0604020202020204" pitchFamily="34" charset="0"/>
                        </a:rPr>
                        <a:t>のため、シングル構成で作成しているため、冗長化構成でない。</a:t>
                      </a:r>
                      <a:endParaRPr lang="ja-JP" sz="1400" kern="100" dirty="0">
                        <a:effectLst/>
                        <a:latin typeface="+mj-ea"/>
                        <a:ea typeface="+mj-ea"/>
                        <a:cs typeface="Century" panose="02040604050505020304" pitchFamily="18" charset="0"/>
                      </a:endParaRPr>
                    </a:p>
                    <a:p>
                      <a:pPr algn="l"/>
                      <a:r>
                        <a:rPr lang="ja-JP" sz="1400" kern="100" dirty="0">
                          <a:effectLst/>
                          <a:latin typeface="+mj-ea"/>
                          <a:ea typeface="+mj-ea"/>
                          <a:cs typeface="Arial" panose="020B0604020202020204" pitchFamily="34" charset="0"/>
                        </a:rPr>
                        <a:t>　※ 実運用の際は、サブ機・ロードバランサー等を用意し冗長化構成とするべきである。</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64387"/>
                  </a:ext>
                </a:extLst>
              </a:tr>
            </a:tbl>
          </a:graphicData>
        </a:graphic>
      </p:graphicFrame>
    </p:spTree>
    <p:extLst>
      <p:ext uri="{BB962C8B-B14F-4D97-AF65-F5344CB8AC3E}">
        <p14:creationId xmlns:p14="http://schemas.microsoft.com/office/powerpoint/2010/main" val="312731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１．背景・目的</a:t>
            </a:r>
            <a:br>
              <a:rPr lang="en-US" altLang="ja-JP" dirty="0"/>
            </a:br>
            <a:r>
              <a:rPr lang="en-US" altLang="ja-JP" sz="2200" dirty="0"/>
              <a:t>1.1</a:t>
            </a:r>
            <a:r>
              <a:rPr lang="ja-JP" altLang="en-US" sz="2200" dirty="0"/>
              <a:t>　背景・目的</a:t>
            </a:r>
            <a:br>
              <a:rPr lang="ja-JP" altLang="en-US" sz="2200" dirty="0"/>
            </a:br>
            <a:endParaRPr lang="en-US" altLang="ja-JP" dirty="0"/>
          </a:p>
        </p:txBody>
      </p:sp>
      <p:sp>
        <p:nvSpPr>
          <p:cNvPr id="3" name="正方形/長方形 2"/>
          <p:cNvSpPr/>
          <p:nvPr/>
        </p:nvSpPr>
        <p:spPr>
          <a:xfrm>
            <a:off x="331788" y="1086678"/>
            <a:ext cx="9242425" cy="5510971"/>
          </a:xfrm>
          <a:prstGeom prst="rect">
            <a:avLst/>
          </a:prstGeom>
          <a:no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8" name="正方形/長方形 7"/>
          <p:cNvSpPr/>
          <p:nvPr/>
        </p:nvSpPr>
        <p:spPr>
          <a:xfrm>
            <a:off x="481416" y="925405"/>
            <a:ext cx="1621703" cy="375511"/>
          </a:xfrm>
          <a:prstGeom prst="rect">
            <a:avLst/>
          </a:prstGeom>
          <a:solidFill>
            <a:srgbClr val="2B4069"/>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背景</a:t>
            </a:r>
            <a:endParaRPr kumimoji="1" lang="en-US" altLang="ja-JP" sz="1600" b="1" dirty="0">
              <a:solidFill>
                <a:schemeClr val="bg1"/>
              </a:solidFill>
            </a:endParaRPr>
          </a:p>
        </p:txBody>
      </p:sp>
      <p:sp>
        <p:nvSpPr>
          <p:cNvPr id="4" name="テキスト ボックス 3"/>
          <p:cNvSpPr txBox="1"/>
          <p:nvPr/>
        </p:nvSpPr>
        <p:spPr>
          <a:xfrm>
            <a:off x="481416" y="1463040"/>
            <a:ext cx="914400" cy="914400"/>
          </a:xfrm>
          <a:prstGeom prst="rect">
            <a:avLst/>
          </a:prstGeom>
          <a:noFill/>
        </p:spPr>
        <p:txBody>
          <a:bodyPr wrap="none" lIns="0" rIns="0" rtlCol="0">
            <a:noAutofit/>
          </a:bodyPr>
          <a:lstStyle/>
          <a:p>
            <a:pPr algn="l" defTabSz="288000"/>
            <a:endParaRPr kumimoji="1" lang="ja-JP" altLang="en-US" dirty="0">
              <a:latin typeface="+mn-ea"/>
            </a:endParaRPr>
          </a:p>
        </p:txBody>
      </p:sp>
      <p:sp>
        <p:nvSpPr>
          <p:cNvPr id="7" name="テキスト ボックス 6">
            <a:extLst>
              <a:ext uri="{FF2B5EF4-FFF2-40B4-BE49-F238E27FC236}">
                <a16:creationId xmlns:a16="http://schemas.microsoft.com/office/drawing/2014/main" id="{6BB6066C-0049-477F-A800-F897D23DD773}"/>
              </a:ext>
            </a:extLst>
          </p:cNvPr>
          <p:cNvSpPr txBox="1"/>
          <p:nvPr/>
        </p:nvSpPr>
        <p:spPr>
          <a:xfrm>
            <a:off x="481416" y="1389451"/>
            <a:ext cx="8973010" cy="4721805"/>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）ユースケース企画の背景と問題意識</a:t>
            </a:r>
          </a:p>
          <a:p>
            <a:pPr>
              <a:lnSpc>
                <a:spcPts val="1920"/>
              </a:lnSpc>
            </a:pPr>
            <a:r>
              <a:rPr lang="ja-JP" altLang="en-US" sz="1600" dirty="0">
                <a:latin typeface="Meiryo UI" panose="020B0604030504040204" pitchFamily="50" charset="-128"/>
                <a:ea typeface="Meiryo UI" panose="020B0604030504040204" pitchFamily="50" charset="-128"/>
              </a:rPr>
              <a:t>　本事業は、</a:t>
            </a:r>
            <a:r>
              <a:rPr lang="en-US" altLang="ja-JP" sz="1600" dirty="0">
                <a:latin typeface="Meiryo UI" panose="020B0604030504040204" pitchFamily="50" charset="-128"/>
                <a:ea typeface="Meiryo UI" panose="020B0604030504040204" pitchFamily="50" charset="-128"/>
              </a:rPr>
              <a:t>2014</a:t>
            </a:r>
            <a:r>
              <a:rPr lang="ja-JP" altLang="en-US" sz="1600" dirty="0">
                <a:latin typeface="Meiryo UI" panose="020B0604030504040204" pitchFamily="50" charset="-128"/>
                <a:ea typeface="Meiryo UI" panose="020B0604030504040204" pitchFamily="50" charset="-128"/>
              </a:rPr>
              <a:t>年</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月に前身の中小企業投資促進税制の上乗せ措置として開始されてから、</a:t>
            </a:r>
            <a:r>
              <a:rPr lang="en-US" altLang="ja-JP" sz="1600" dirty="0">
                <a:latin typeface="Meiryo UI" panose="020B0604030504040204" pitchFamily="50" charset="-128"/>
                <a:ea typeface="Meiryo UI" panose="020B0604030504040204" pitchFamily="50" charset="-128"/>
              </a:rPr>
              <a:t>9</a:t>
            </a:r>
            <a:r>
              <a:rPr lang="ja-JP" altLang="en-US" sz="1600" dirty="0">
                <a:latin typeface="Meiryo UI" panose="020B0604030504040204" pitchFamily="50" charset="-128"/>
                <a:ea typeface="Meiryo UI" panose="020B0604030504040204" pitchFamily="50" charset="-128"/>
              </a:rPr>
              <a:t>年目に入っている。あらゆるものがデジタル化する流れにあり、政府においても押印レス・ペーパーレスをはじめ、デジタル化が推進されるなかで、代表団体が情報サービス産業の事業者団体としてソフトウェアの証明書交付を一手に担当する立場からは、本事業もデジタル化が必要との認識をもっていた。しかし、押印レス・ペーパーレスのいわゆる</a:t>
            </a:r>
            <a:r>
              <a:rPr lang="en-US" altLang="ja-JP" sz="1600" dirty="0">
                <a:latin typeface="Meiryo UI" panose="020B0604030504040204" pitchFamily="50" charset="-128"/>
                <a:ea typeface="Meiryo UI" panose="020B0604030504040204" pitchFamily="50" charset="-128"/>
              </a:rPr>
              <a:t>digitization</a:t>
            </a:r>
            <a:r>
              <a:rPr lang="ja-JP" altLang="en-US" sz="1600" dirty="0">
                <a:latin typeface="Meiryo UI" panose="020B0604030504040204" pitchFamily="50" charset="-128"/>
                <a:ea typeface="Meiryo UI" panose="020B0604030504040204" pitchFamily="50" charset="-128"/>
              </a:rPr>
              <a:t>は実施できても、全体最適を意図した</a:t>
            </a:r>
            <a:r>
              <a:rPr lang="en-US" altLang="ja-JP" sz="1600" dirty="0">
                <a:latin typeface="Meiryo UI" panose="020B0604030504040204" pitchFamily="50" charset="-128"/>
                <a:ea typeface="Meiryo UI" panose="020B0604030504040204" pitchFamily="50" charset="-128"/>
              </a:rPr>
              <a:t>digitalization</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Digital Transformation</a:t>
            </a:r>
            <a:r>
              <a:rPr lang="ja-JP" altLang="en-US" sz="1600" dirty="0">
                <a:latin typeface="Meiryo UI" panose="020B0604030504040204" pitchFamily="50" charset="-128"/>
                <a:ea typeface="Meiryo UI" panose="020B0604030504040204" pitchFamily="50" charset="-128"/>
              </a:rPr>
              <a:t>は</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協議会の</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サイトに掲載されている情報に出会うまで、あるべき方向性、方法論を必ずしも見出せていなかった。そうしたなか、</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協議会で「法人と補助金」のユースケースが取り上げられていることを知り、政策税制もユースケースとなり得ると考えた。</a:t>
            </a:r>
          </a:p>
          <a:p>
            <a:pPr>
              <a:lnSpc>
                <a:spcPts val="1920"/>
              </a:lnSpc>
            </a:pPr>
            <a:r>
              <a:rPr lang="ja-JP" altLang="en-US" sz="1600" dirty="0">
                <a:latin typeface="Meiryo UI" panose="020B0604030504040204" pitchFamily="50" charset="-128"/>
                <a:ea typeface="Meiryo UI" panose="020B0604030504040204" pitchFamily="50" charset="-128"/>
              </a:rPr>
              <a:t>　その一方、代表団体は、証明書交付事務を通じて、次の問題意識をもっている。</a:t>
            </a:r>
          </a:p>
          <a:p>
            <a:pPr marL="444500" indent="-444500">
              <a:lnSpc>
                <a:spcPts val="1920"/>
              </a:lnSpc>
            </a:pPr>
            <a:r>
              <a:rPr lang="ja-JP" altLang="en-US" sz="1600" dirty="0">
                <a:latin typeface="Meiryo UI" panose="020B0604030504040204" pitchFamily="50" charset="-128"/>
                <a:ea typeface="Meiryo UI" panose="020B0604030504040204" pitchFamily="50" charset="-128"/>
              </a:rPr>
              <a:t>　①　紙による申請では、提出書類の不足や記載の不備等で申請者と代表団体事務局との間のやり取りが頻繁に生じている。</a:t>
            </a:r>
          </a:p>
          <a:p>
            <a:pPr marL="444500" indent="-444500">
              <a:lnSpc>
                <a:spcPts val="1920"/>
              </a:lnSpc>
            </a:pPr>
            <a:r>
              <a:rPr lang="ja-JP" altLang="en-US" sz="1600" dirty="0">
                <a:latin typeface="Meiryo UI" panose="020B0604030504040204" pitchFamily="50" charset="-128"/>
                <a:ea typeface="Meiryo UI" panose="020B0604030504040204" pitchFamily="50" charset="-128"/>
              </a:rPr>
              <a:t>　②　経済産業省令 で定められているソフトウェアの機能要件が確認できない場合は、証明書を交付できない旨を通知している。申請者が当該通知を不服とする場合は、再申請される。申請者と代表団体事務局との間で申請対象のソフトウェアの機能要件の充足に関して見解の相違が埋まらない場合、何度も申請を繰り返すケースもあるが、申請者は申請手続のプロセスをその都度踏まざるを得ない。</a:t>
            </a:r>
          </a:p>
          <a:p>
            <a:pPr marL="444500" indent="-444500">
              <a:lnSpc>
                <a:spcPts val="1920"/>
              </a:lnSpc>
            </a:pPr>
            <a:r>
              <a:rPr lang="ja-JP" altLang="en-US" sz="1600" dirty="0">
                <a:latin typeface="Meiryo UI" panose="020B0604030504040204" pitchFamily="50" charset="-128"/>
                <a:ea typeface="Meiryo UI" panose="020B0604030504040204" pitchFamily="50" charset="-128"/>
              </a:rPr>
              <a:t>　③　証明書の不交付通知を受領した申請者からの問い合わせのほか、国税庁や所管省庁からの疑義発生時の照会対応も稀に生じるが、これらの内容と管理データと申請書類との紐づけが煩雑。</a:t>
            </a:r>
          </a:p>
          <a:p>
            <a:pPr>
              <a:lnSpc>
                <a:spcPts val="1920"/>
              </a:lnSpc>
            </a:pPr>
            <a:r>
              <a:rPr lang="ja-JP" altLang="en-US" sz="1600" dirty="0">
                <a:latin typeface="Meiryo UI" panose="020B0604030504040204" pitchFamily="50" charset="-128"/>
                <a:ea typeface="Meiryo UI" panose="020B0604030504040204" pitchFamily="50" charset="-128"/>
              </a:rPr>
              <a:t>　④　膨大な申請を処理しているため、文書管理が煩雑であり、申請書類の保管コストも負担。</a:t>
            </a:r>
          </a:p>
        </p:txBody>
      </p:sp>
    </p:spTree>
    <p:extLst>
      <p:ext uri="{BB962C8B-B14F-4D97-AF65-F5344CB8AC3E}">
        <p14:creationId xmlns:p14="http://schemas.microsoft.com/office/powerpoint/2010/main" val="15622664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5/6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a:solidFill>
                  <a:schemeClr val="bg1"/>
                </a:solidFill>
              </a:rPr>
              <a:t>データモデル定義</a:t>
            </a:r>
            <a:endParaRPr kumimoji="1" lang="ja-JP" altLang="en-US" sz="1600" b="1" dirty="0">
              <a:solidFill>
                <a:schemeClr val="bg1"/>
              </a:solidFill>
            </a:endParaRPr>
          </a:p>
        </p:txBody>
      </p:sp>
      <p:graphicFrame>
        <p:nvGraphicFramePr>
          <p:cNvPr id="9" name="表 8">
            <a:extLst>
              <a:ext uri="{FF2B5EF4-FFF2-40B4-BE49-F238E27FC236}">
                <a16:creationId xmlns:a16="http://schemas.microsoft.com/office/drawing/2014/main" id="{170D8F10-FBBB-4894-90F9-1F68286E3FA3}"/>
              </a:ext>
            </a:extLst>
          </p:cNvPr>
          <p:cNvGraphicFramePr>
            <a:graphicFrameLocks noGrp="1"/>
          </p:cNvGraphicFramePr>
          <p:nvPr>
            <p:extLst>
              <p:ext uri="{D42A27DB-BD31-4B8C-83A1-F6EECF244321}">
                <p14:modId xmlns:p14="http://schemas.microsoft.com/office/powerpoint/2010/main" val="2629012450"/>
              </p:ext>
            </p:extLst>
          </p:nvPr>
        </p:nvGraphicFramePr>
        <p:xfrm>
          <a:off x="1466331" y="1967507"/>
          <a:ext cx="6763269" cy="3809832"/>
        </p:xfrm>
        <a:graphic>
          <a:graphicData uri="http://schemas.openxmlformats.org/drawingml/2006/table">
            <a:tbl>
              <a:tblPr firstRow="1" bandRow="1"/>
              <a:tblGrid>
                <a:gridCol w="1809952">
                  <a:extLst>
                    <a:ext uri="{9D8B030D-6E8A-4147-A177-3AD203B41FA5}">
                      <a16:colId xmlns:a16="http://schemas.microsoft.com/office/drawing/2014/main" val="2697013083"/>
                    </a:ext>
                  </a:extLst>
                </a:gridCol>
                <a:gridCol w="1969391">
                  <a:extLst>
                    <a:ext uri="{9D8B030D-6E8A-4147-A177-3AD203B41FA5}">
                      <a16:colId xmlns:a16="http://schemas.microsoft.com/office/drawing/2014/main" val="3067483055"/>
                    </a:ext>
                  </a:extLst>
                </a:gridCol>
                <a:gridCol w="2983926">
                  <a:extLst>
                    <a:ext uri="{9D8B030D-6E8A-4147-A177-3AD203B41FA5}">
                      <a16:colId xmlns:a16="http://schemas.microsoft.com/office/drawing/2014/main" val="3205764549"/>
                    </a:ext>
                  </a:extLst>
                </a:gridCol>
              </a:tblGrid>
              <a:tr h="293064">
                <a:tc>
                  <a:txBody>
                    <a:bodyPr/>
                    <a:lstStyle/>
                    <a:p>
                      <a:pPr algn="l"/>
                      <a:r>
                        <a:rPr lang="ja-JP" sz="1400" b="1" kern="1200">
                          <a:effectLst/>
                          <a:latin typeface="Century" panose="02040604050505020304" pitchFamily="18" charset="0"/>
                          <a:ea typeface="Meiryo UI" panose="020B0604030504040204" pitchFamily="50" charset="-128"/>
                          <a:cs typeface="Arial" panose="020B0604020202020204" pitchFamily="34" charset="0"/>
                        </a:rPr>
                        <a:t>属性値</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a:solidFill>
                            <a:srgbClr val="000000"/>
                          </a:solidFill>
                          <a:effectLst/>
                          <a:latin typeface="Century" panose="02040604050505020304" pitchFamily="18" charset="0"/>
                          <a:ea typeface="Meiryo UI" panose="020B0604030504040204" pitchFamily="50" charset="-128"/>
                          <a:cs typeface="Arial" panose="020B0604020202020204" pitchFamily="34" charset="0"/>
                        </a:rPr>
                        <a:t>属性取得元</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dirty="0">
                          <a:solidFill>
                            <a:srgbClr val="000000"/>
                          </a:solidFill>
                          <a:effectLst/>
                          <a:latin typeface="Century" panose="02040604050505020304" pitchFamily="18" charset="0"/>
                          <a:ea typeface="Meiryo UI" panose="020B0604030504040204" pitchFamily="50" charset="-128"/>
                          <a:cs typeface="Arial" panose="020B0604020202020204" pitchFamily="34" charset="0"/>
                        </a:rPr>
                        <a:t>プロパティ名</a:t>
                      </a:r>
                      <a:endParaRPr lang="ja-JP" sz="1400" kern="100" dirty="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2541897654"/>
                  </a:ext>
                </a:extLst>
              </a:tr>
              <a:tr h="293064">
                <a:tc>
                  <a:txBody>
                    <a:bodyPr/>
                    <a:lstStyle/>
                    <a:p>
                      <a:pPr algn="l"/>
                      <a:r>
                        <a:rPr lang="ja-JP" sz="1400" kern="1200">
                          <a:effectLst/>
                          <a:latin typeface="Century" panose="02040604050505020304" pitchFamily="18" charset="0"/>
                          <a:ea typeface="Meiryo UI" panose="020B0604030504040204" pitchFamily="50" charset="-128"/>
                          <a:cs typeface="Arial" panose="020B0604020202020204" pitchFamily="34" charset="0"/>
                        </a:rPr>
                        <a:t>氏名</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ID </a:t>
                      </a:r>
                      <a:r>
                        <a:rPr lang="ja-JP" sz="1400" kern="1200">
                          <a:effectLst/>
                          <a:latin typeface="Century" panose="02040604050505020304" pitchFamily="18" charset="0"/>
                          <a:ea typeface="Meiryo UI" panose="020B0604030504040204" pitchFamily="50" charset="-128"/>
                          <a:cs typeface="Arial" panose="020B0604020202020204" pitchFamily="34" charset="0"/>
                        </a:rPr>
                        <a:t>トークン</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displayName</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7557683"/>
                  </a:ext>
                </a:extLst>
              </a:tr>
              <a:tr h="293064">
                <a:tc>
                  <a:txBody>
                    <a:bodyPr/>
                    <a:lstStyle/>
                    <a:p>
                      <a:pPr algn="l"/>
                      <a:r>
                        <a:rPr lang="ja-JP" sz="1400" kern="1200">
                          <a:effectLst/>
                          <a:latin typeface="Century" panose="02040604050505020304" pitchFamily="18" charset="0"/>
                          <a:ea typeface="Meiryo UI" panose="020B0604030504040204" pitchFamily="50" charset="-128"/>
                          <a:cs typeface="Arial" panose="020B0604020202020204" pitchFamily="34" charset="0"/>
                        </a:rPr>
                        <a:t>名</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eiryo UI" panose="020B0604030504040204" pitchFamily="50" charset="-128"/>
                          <a:ea typeface="Meiryo UI" panose="020B0604030504040204" pitchFamily="50" charset="-128"/>
                          <a:cs typeface="Arial" panose="020B0604020202020204" pitchFamily="34" charset="0"/>
                        </a:rPr>
                        <a:t>ID </a:t>
                      </a:r>
                      <a:r>
                        <a:rPr lang="ja-JP" sz="1400" kern="1200">
                          <a:effectLst/>
                          <a:latin typeface="Century" panose="02040604050505020304" pitchFamily="18" charset="0"/>
                          <a:ea typeface="Meiryo UI" panose="020B0604030504040204" pitchFamily="50" charset="-128"/>
                          <a:cs typeface="Arial" panose="020B0604020202020204" pitchFamily="34" charset="0"/>
                        </a:rPr>
                        <a:t>トークン</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givenName</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114185"/>
                  </a:ext>
                </a:extLst>
              </a:tr>
              <a:tr h="293064">
                <a:tc>
                  <a:txBody>
                    <a:bodyPr/>
                    <a:lstStyle/>
                    <a:p>
                      <a:pPr algn="l"/>
                      <a:r>
                        <a:rPr lang="ja-JP" sz="1400" kern="1200">
                          <a:effectLst/>
                          <a:latin typeface="Century" panose="02040604050505020304" pitchFamily="18" charset="0"/>
                          <a:ea typeface="Meiryo UI" panose="020B0604030504040204" pitchFamily="50" charset="-128"/>
                          <a:cs typeface="Arial" panose="020B0604020202020204" pitchFamily="34" charset="0"/>
                        </a:rPr>
                        <a:t>姓</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eiryo UI" panose="020B0604030504040204" pitchFamily="50" charset="-128"/>
                          <a:ea typeface="Meiryo UI" panose="020B0604030504040204" pitchFamily="50" charset="-128"/>
                          <a:cs typeface="Arial" panose="020B0604020202020204" pitchFamily="34" charset="0"/>
                        </a:rPr>
                        <a:t>ID </a:t>
                      </a:r>
                      <a:r>
                        <a:rPr lang="ja-JP" sz="1400" kern="1200">
                          <a:effectLst/>
                          <a:latin typeface="Century" panose="02040604050505020304" pitchFamily="18" charset="0"/>
                          <a:ea typeface="Meiryo UI" panose="020B0604030504040204" pitchFamily="50" charset="-128"/>
                          <a:cs typeface="Arial" panose="020B0604020202020204" pitchFamily="34" charset="0"/>
                        </a:rPr>
                        <a:t>トークン</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familyName</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562447"/>
                  </a:ext>
                </a:extLst>
              </a:tr>
              <a:tr h="293064">
                <a:tc>
                  <a:txBody>
                    <a:bodyPr/>
                    <a:lstStyle/>
                    <a:p>
                      <a:pPr algn="l"/>
                      <a:r>
                        <a:rPr lang="ja-JP" sz="1400" kern="1200">
                          <a:effectLst/>
                          <a:latin typeface="Century" panose="02040604050505020304" pitchFamily="18" charset="0"/>
                          <a:ea typeface="Meiryo UI" panose="020B0604030504040204" pitchFamily="50" charset="-128"/>
                          <a:cs typeface="Arial" panose="020B0604020202020204" pitchFamily="34" charset="0"/>
                        </a:rPr>
                        <a:t>メール</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eiryo UI" panose="020B0604030504040204" pitchFamily="50" charset="-128"/>
                          <a:ea typeface="Meiryo UI" panose="020B0604030504040204" pitchFamily="50" charset="-128"/>
                          <a:cs typeface="Arial" panose="020B0604020202020204" pitchFamily="34" charset="0"/>
                        </a:rPr>
                        <a:t>ID </a:t>
                      </a:r>
                      <a:r>
                        <a:rPr lang="ja-JP" sz="1400" kern="1200">
                          <a:effectLst/>
                          <a:latin typeface="Century" panose="02040604050505020304" pitchFamily="18" charset="0"/>
                          <a:ea typeface="Meiryo UI" panose="020B0604030504040204" pitchFamily="50" charset="-128"/>
                          <a:cs typeface="Arial" panose="020B0604020202020204" pitchFamily="34" charset="0"/>
                        </a:rPr>
                        <a:t>トークン</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email</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948337"/>
                  </a:ext>
                </a:extLst>
              </a:tr>
              <a:tr h="293064">
                <a:tc>
                  <a:txBody>
                    <a:bodyPr/>
                    <a:lstStyle/>
                    <a:p>
                      <a:pPr algn="l"/>
                      <a:r>
                        <a:rPr lang="ja-JP" sz="1400" kern="1200">
                          <a:effectLst/>
                          <a:latin typeface="Century" panose="02040604050505020304" pitchFamily="18" charset="0"/>
                          <a:ea typeface="Meiryo UI" panose="020B0604030504040204" pitchFamily="50" charset="-128"/>
                          <a:cs typeface="Arial" panose="020B0604020202020204" pitchFamily="34" charset="0"/>
                        </a:rPr>
                        <a:t>組織</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ID </a:t>
                      </a:r>
                      <a:r>
                        <a:rPr lang="ja-JP" sz="1400" kern="1200">
                          <a:effectLst/>
                          <a:latin typeface="Century" panose="02040604050505020304" pitchFamily="18" charset="0"/>
                          <a:ea typeface="Meiryo UI" panose="020B0604030504040204" pitchFamily="50" charset="-128"/>
                          <a:cs typeface="Arial" panose="020B0604020202020204" pitchFamily="34" charset="0"/>
                        </a:rPr>
                        <a:t>トークン</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worksFor</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1321573"/>
                  </a:ext>
                </a:extLst>
              </a:tr>
              <a:tr h="293064">
                <a:tc>
                  <a:txBody>
                    <a:bodyPr/>
                    <a:lstStyle/>
                    <a:p>
                      <a:pPr algn="l"/>
                      <a:r>
                        <a:rPr lang="ja-JP" sz="1400" kern="1200">
                          <a:effectLst/>
                          <a:latin typeface="Century" panose="02040604050505020304" pitchFamily="18" charset="0"/>
                          <a:ea typeface="Meiryo UI" panose="020B0604030504040204" pitchFamily="50" charset="-128"/>
                          <a:cs typeface="Arial" panose="020B0604020202020204" pitchFamily="34" charset="0"/>
                        </a:rPr>
                        <a:t>役割</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ID </a:t>
                      </a:r>
                      <a:r>
                        <a:rPr lang="ja-JP" sz="1400" kern="1200">
                          <a:effectLst/>
                          <a:latin typeface="Century" panose="02040604050505020304" pitchFamily="18" charset="0"/>
                          <a:ea typeface="Meiryo UI" panose="020B0604030504040204" pitchFamily="50" charset="-128"/>
                          <a:cs typeface="Arial" panose="020B0604020202020204" pitchFamily="34" charset="0"/>
                        </a:rPr>
                        <a:t>トークン</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role</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0931144"/>
                  </a:ext>
                </a:extLst>
              </a:tr>
              <a:tr h="293064">
                <a:tc>
                  <a:txBody>
                    <a:bodyPr/>
                    <a:lstStyle/>
                    <a:p>
                      <a:pPr algn="l"/>
                      <a:r>
                        <a:rPr lang="ja-JP" sz="1400" kern="1200">
                          <a:effectLst/>
                          <a:latin typeface="Century" panose="02040604050505020304" pitchFamily="18" charset="0"/>
                          <a:ea typeface="Meiryo UI" panose="020B0604030504040204" pitchFamily="50" charset="-128"/>
                          <a:cs typeface="Arial" panose="020B0604020202020204" pitchFamily="34" charset="0"/>
                        </a:rPr>
                        <a:t>在籍確認日</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ID </a:t>
                      </a:r>
                      <a:r>
                        <a:rPr lang="ja-JP" sz="1400" kern="1200">
                          <a:effectLst/>
                          <a:latin typeface="Century" panose="02040604050505020304" pitchFamily="18" charset="0"/>
                          <a:ea typeface="Meiryo UI" panose="020B0604030504040204" pitchFamily="50" charset="-128"/>
                          <a:cs typeface="Arial" panose="020B0604020202020204" pitchFamily="34" charset="0"/>
                        </a:rPr>
                        <a:t>トークン</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registDate</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340482"/>
                  </a:ext>
                </a:extLst>
              </a:tr>
              <a:tr h="293064">
                <a:tc>
                  <a:txBody>
                    <a:bodyPr/>
                    <a:lstStyle/>
                    <a:p>
                      <a:pPr algn="l"/>
                      <a:r>
                        <a:rPr lang="ja-JP" sz="1400" kern="1200">
                          <a:effectLst/>
                          <a:latin typeface="Century" panose="02040604050505020304" pitchFamily="18" charset="0"/>
                          <a:ea typeface="Meiryo UI" panose="020B0604030504040204" pitchFamily="50" charset="-128"/>
                          <a:cs typeface="Arial" panose="020B0604020202020204" pitchFamily="34" charset="0"/>
                        </a:rPr>
                        <a:t>在籍確認仕法</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ID </a:t>
                      </a:r>
                      <a:r>
                        <a:rPr lang="ja-JP" sz="1400" kern="1200">
                          <a:effectLst/>
                          <a:latin typeface="Century" panose="02040604050505020304" pitchFamily="18" charset="0"/>
                          <a:ea typeface="Meiryo UI" panose="020B0604030504040204" pitchFamily="50" charset="-128"/>
                          <a:cs typeface="Arial" panose="020B0604020202020204" pitchFamily="34" charset="0"/>
                        </a:rPr>
                        <a:t>トークン</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registMethod</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7590673"/>
                  </a:ext>
                </a:extLst>
              </a:tr>
              <a:tr h="293064">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VC</a:t>
                      </a:r>
                      <a:r>
                        <a:rPr lang="ja-JP" sz="1400" kern="1200">
                          <a:effectLst/>
                          <a:latin typeface="Century" panose="02040604050505020304" pitchFamily="18" charset="0"/>
                          <a:ea typeface="Meiryo UI" panose="020B0604030504040204" pitchFamily="50" charset="-128"/>
                          <a:cs typeface="Arial" panose="020B0604020202020204" pitchFamily="34" charset="0"/>
                        </a:rPr>
                        <a:t>説明</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issuer</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description</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1988453"/>
                  </a:ext>
                </a:extLst>
              </a:tr>
              <a:tr h="293064">
                <a:tc>
                  <a:txBody>
                    <a:bodyPr/>
                    <a:lstStyle/>
                    <a:p>
                      <a:pPr algn="l"/>
                      <a:r>
                        <a:rPr lang="ja-JP" sz="1400" kern="1200">
                          <a:effectLst/>
                          <a:latin typeface="Century" panose="02040604050505020304" pitchFamily="18" charset="0"/>
                          <a:ea typeface="Meiryo UI" panose="020B0604030504040204" pitchFamily="50" charset="-128"/>
                          <a:cs typeface="Arial" panose="020B0604020202020204" pitchFamily="34" charset="0"/>
                        </a:rPr>
                        <a:t>発行元</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issuer</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Iss</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877259"/>
                  </a:ext>
                </a:extLst>
              </a:tr>
              <a:tr h="293064">
                <a:tc>
                  <a:txBody>
                    <a:bodyPr/>
                    <a:lstStyle/>
                    <a:p>
                      <a:pPr algn="l"/>
                      <a:r>
                        <a:rPr lang="ja-JP" sz="1400" kern="1200">
                          <a:effectLst/>
                          <a:latin typeface="Century" panose="02040604050505020304" pitchFamily="18" charset="0"/>
                          <a:ea typeface="Meiryo UI" panose="020B0604030504040204" pitchFamily="50" charset="-128"/>
                          <a:cs typeface="Arial" panose="020B0604020202020204" pitchFamily="34" charset="0"/>
                        </a:rPr>
                        <a:t>発行日</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issuer</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iat</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6388967"/>
                  </a:ext>
                </a:extLst>
              </a:tr>
              <a:tr h="293064">
                <a:tc>
                  <a:txBody>
                    <a:bodyPr/>
                    <a:lstStyle/>
                    <a:p>
                      <a:pPr algn="l"/>
                      <a:r>
                        <a:rPr lang="ja-JP" sz="1400" kern="1200">
                          <a:effectLst/>
                          <a:latin typeface="Century" panose="02040604050505020304" pitchFamily="18" charset="0"/>
                          <a:ea typeface="Meiryo UI" panose="020B0604030504040204" pitchFamily="50" charset="-128"/>
                          <a:cs typeface="Arial" panose="020B0604020202020204" pitchFamily="34" charset="0"/>
                        </a:rPr>
                        <a:t>有効期限</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eiryo UI" panose="020B0604030504040204" pitchFamily="50" charset="-128"/>
                          <a:ea typeface="Meiryo UI" panose="020B0604030504040204" pitchFamily="50" charset="-128"/>
                          <a:cs typeface="Arial" panose="020B0604020202020204" pitchFamily="34" charset="0"/>
                        </a:rPr>
                        <a:t>issuer</a:t>
                      </a:r>
                      <a:endParaRPr lang="ja-JP" sz="1400" kern="10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dirty="0">
                          <a:effectLst/>
                          <a:latin typeface="Meiryo UI" panose="020B0604030504040204" pitchFamily="50" charset="-128"/>
                          <a:ea typeface="Meiryo UI" panose="020B0604030504040204" pitchFamily="50" charset="-128"/>
                          <a:cs typeface="Arial" panose="020B0604020202020204" pitchFamily="34" charset="0"/>
                        </a:rPr>
                        <a:t>exp</a:t>
                      </a:r>
                      <a:endParaRPr lang="ja-JP" sz="1400" kern="100" dirty="0">
                        <a:effectLst/>
                        <a:latin typeface="Century" panose="02040604050505020304" pitchFamily="18" charset="0"/>
                        <a:ea typeface="Meiryo UI" panose="020B0604030504040204" pitchFamily="50" charset="-128"/>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009390"/>
                  </a:ext>
                </a:extLst>
              </a:tr>
            </a:tbl>
          </a:graphicData>
        </a:graphic>
      </p:graphicFrame>
      <p:sp>
        <p:nvSpPr>
          <p:cNvPr id="11" name="テキスト ボックス 10">
            <a:extLst>
              <a:ext uri="{FF2B5EF4-FFF2-40B4-BE49-F238E27FC236}">
                <a16:creationId xmlns:a16="http://schemas.microsoft.com/office/drawing/2014/main" id="{1C541717-8C9C-4E36-BA6C-22D30FDC99EC}"/>
              </a:ext>
            </a:extLst>
          </p:cNvPr>
          <p:cNvSpPr txBox="1"/>
          <p:nvPr/>
        </p:nvSpPr>
        <p:spPr>
          <a:xfrm>
            <a:off x="331489" y="1341074"/>
            <a:ext cx="4953000" cy="338554"/>
          </a:xfrm>
          <a:prstGeom prst="rect">
            <a:avLst/>
          </a:prstGeom>
          <a:noFill/>
        </p:spPr>
        <p:txBody>
          <a:bodyPr wrap="square">
            <a:spAutoFit/>
          </a:bodyPr>
          <a:lstStyle/>
          <a:p>
            <a:r>
              <a:rPr lang="ja-JP" altLang="en-US" sz="1600" dirty="0">
                <a:effectLst/>
                <a:latin typeface="+mj-ea"/>
                <a:ea typeface="+mj-ea"/>
                <a:cs typeface="Century" panose="02040604050505020304" pitchFamily="18" charset="0"/>
              </a:rPr>
              <a:t>（１）</a:t>
            </a:r>
            <a:r>
              <a:rPr lang="ja-JP" altLang="ja-JP" sz="1600" dirty="0">
                <a:effectLst/>
                <a:latin typeface="+mj-ea"/>
                <a:ea typeface="+mj-ea"/>
                <a:cs typeface="Century" panose="02040604050505020304" pitchFamily="18" charset="0"/>
              </a:rPr>
              <a:t>データモデル定義 </a:t>
            </a:r>
            <a:r>
              <a:rPr lang="en-US" altLang="ja-JP" sz="1600" dirty="0">
                <a:effectLst/>
                <a:latin typeface="+mj-ea"/>
                <a:ea typeface="+mj-ea"/>
                <a:cs typeface="Century" panose="02040604050505020304" pitchFamily="18" charset="0"/>
              </a:rPr>
              <a:t>[</a:t>
            </a:r>
            <a:r>
              <a:rPr lang="ja-JP" altLang="ja-JP" sz="1600" dirty="0">
                <a:effectLst/>
                <a:latin typeface="+mj-ea"/>
                <a:ea typeface="+mj-ea"/>
                <a:cs typeface="Century" panose="02040604050505020304" pitchFamily="18" charset="0"/>
              </a:rPr>
              <a:t>事業者</a:t>
            </a:r>
            <a:r>
              <a:rPr lang="en-US" altLang="ja-JP" sz="1600" dirty="0">
                <a:effectLst/>
                <a:latin typeface="+mj-ea"/>
                <a:ea typeface="+mj-ea"/>
                <a:cs typeface="Century" panose="02040604050505020304" pitchFamily="18" charset="0"/>
              </a:rPr>
              <a:t>VC]</a:t>
            </a:r>
            <a:endParaRPr lang="ja-JP" altLang="ja-JP" sz="1600" dirty="0">
              <a:effectLst/>
              <a:latin typeface="+mj-ea"/>
              <a:ea typeface="+mj-ea"/>
              <a:cs typeface="Century" panose="02040604050505020304" pitchFamily="18" charset="0"/>
            </a:endParaRPr>
          </a:p>
        </p:txBody>
      </p:sp>
    </p:spTree>
    <p:extLst>
      <p:ext uri="{BB962C8B-B14F-4D97-AF65-F5344CB8AC3E}">
        <p14:creationId xmlns:p14="http://schemas.microsoft.com/office/powerpoint/2010/main" val="4187820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5/6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a:solidFill>
                  <a:schemeClr val="bg1"/>
                </a:solidFill>
              </a:rPr>
              <a:t>データモデル定義</a:t>
            </a:r>
            <a:endParaRPr kumimoji="1" lang="ja-JP" altLang="en-US" sz="1600" b="1" dirty="0">
              <a:solidFill>
                <a:schemeClr val="bg1"/>
              </a:solidFill>
            </a:endParaRPr>
          </a:p>
        </p:txBody>
      </p:sp>
      <p:graphicFrame>
        <p:nvGraphicFramePr>
          <p:cNvPr id="2" name="表 1">
            <a:extLst>
              <a:ext uri="{FF2B5EF4-FFF2-40B4-BE49-F238E27FC236}">
                <a16:creationId xmlns:a16="http://schemas.microsoft.com/office/drawing/2014/main" id="{7AF6ACD6-729F-4D7C-A695-34695DB8773D}"/>
              </a:ext>
            </a:extLst>
          </p:cNvPr>
          <p:cNvGraphicFramePr>
            <a:graphicFrameLocks noGrp="1"/>
          </p:cNvGraphicFramePr>
          <p:nvPr>
            <p:extLst>
              <p:ext uri="{D42A27DB-BD31-4B8C-83A1-F6EECF244321}">
                <p14:modId xmlns:p14="http://schemas.microsoft.com/office/powerpoint/2010/main" val="3894236716"/>
              </p:ext>
            </p:extLst>
          </p:nvPr>
        </p:nvGraphicFramePr>
        <p:xfrm>
          <a:off x="1258512" y="2145896"/>
          <a:ext cx="6777124" cy="4060936"/>
        </p:xfrm>
        <a:graphic>
          <a:graphicData uri="http://schemas.openxmlformats.org/drawingml/2006/table">
            <a:tbl>
              <a:tblPr firstRow="1" bandRow="1"/>
              <a:tblGrid>
                <a:gridCol w="1813659">
                  <a:extLst>
                    <a:ext uri="{9D8B030D-6E8A-4147-A177-3AD203B41FA5}">
                      <a16:colId xmlns:a16="http://schemas.microsoft.com/office/drawing/2014/main" val="774742280"/>
                    </a:ext>
                  </a:extLst>
                </a:gridCol>
                <a:gridCol w="1973426">
                  <a:extLst>
                    <a:ext uri="{9D8B030D-6E8A-4147-A177-3AD203B41FA5}">
                      <a16:colId xmlns:a16="http://schemas.microsoft.com/office/drawing/2014/main" val="1074946151"/>
                    </a:ext>
                  </a:extLst>
                </a:gridCol>
                <a:gridCol w="2990039">
                  <a:extLst>
                    <a:ext uri="{9D8B030D-6E8A-4147-A177-3AD203B41FA5}">
                      <a16:colId xmlns:a16="http://schemas.microsoft.com/office/drawing/2014/main" val="2454636147"/>
                    </a:ext>
                  </a:extLst>
                </a:gridCol>
              </a:tblGrid>
              <a:tr h="247618">
                <a:tc>
                  <a:txBody>
                    <a:bodyPr/>
                    <a:lstStyle/>
                    <a:p>
                      <a:pPr algn="l"/>
                      <a:r>
                        <a:rPr lang="ja-JP" sz="1400" b="1" kern="1200" dirty="0">
                          <a:effectLst/>
                          <a:latin typeface="+mj-ea"/>
                          <a:ea typeface="+mj-ea"/>
                          <a:cs typeface="Arial" panose="020B0604020202020204" pitchFamily="34" charset="0"/>
                        </a:rPr>
                        <a:t>属性値</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a:solidFill>
                            <a:srgbClr val="000000"/>
                          </a:solidFill>
                          <a:effectLst/>
                          <a:latin typeface="+mj-ea"/>
                          <a:ea typeface="+mj-ea"/>
                          <a:cs typeface="Arial" panose="020B0604020202020204" pitchFamily="34" charset="0"/>
                        </a:rPr>
                        <a:t>属性取得元</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a:solidFill>
                            <a:srgbClr val="000000"/>
                          </a:solidFill>
                          <a:effectLst/>
                          <a:latin typeface="+mj-ea"/>
                          <a:ea typeface="+mj-ea"/>
                          <a:cs typeface="Arial" panose="020B0604020202020204" pitchFamily="34" charset="0"/>
                        </a:rPr>
                        <a:t>プロパティ名</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1600638695"/>
                  </a:ext>
                </a:extLst>
              </a:tr>
              <a:tr h="247618">
                <a:tc>
                  <a:txBody>
                    <a:bodyPr/>
                    <a:lstStyle/>
                    <a:p>
                      <a:pPr algn="l"/>
                      <a:r>
                        <a:rPr lang="ja-JP" sz="1400" kern="100" dirty="0">
                          <a:effectLst/>
                          <a:latin typeface="+mj-ea"/>
                          <a:ea typeface="+mj-ea"/>
                          <a:cs typeface="Century" panose="02040604050505020304" pitchFamily="18" charset="0"/>
                        </a:rPr>
                        <a:t>発行要求番号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issueaceRequestId</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8113138"/>
                  </a:ext>
                </a:extLst>
              </a:tr>
              <a:tr h="247618">
                <a:tc>
                  <a:txBody>
                    <a:bodyPr/>
                    <a:lstStyle/>
                    <a:p>
                      <a:pPr algn="l"/>
                      <a:r>
                        <a:rPr lang="ja-JP" sz="1400" kern="100" dirty="0">
                          <a:effectLst/>
                          <a:latin typeface="+mj-ea"/>
                          <a:ea typeface="+mj-ea"/>
                          <a:cs typeface="Century" panose="02040604050505020304" pitchFamily="18" charset="0"/>
                        </a:rPr>
                        <a:t>認定番号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certificateId</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8834375"/>
                  </a:ext>
                </a:extLst>
              </a:tr>
              <a:tr h="247618">
                <a:tc>
                  <a:txBody>
                    <a:bodyPr/>
                    <a:lstStyle/>
                    <a:p>
                      <a:pPr algn="l"/>
                      <a:r>
                        <a:rPr lang="ja-JP" sz="1400" kern="100" dirty="0">
                          <a:effectLst/>
                          <a:latin typeface="+mj-ea"/>
                          <a:ea typeface="+mj-ea"/>
                          <a:cs typeface="Century" panose="02040604050505020304" pitchFamily="18" charset="0"/>
                        </a:rPr>
                        <a:t>ソフトウェア可否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category</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665702"/>
                  </a:ext>
                </a:extLst>
              </a:tr>
              <a:tr h="247618">
                <a:tc>
                  <a:txBody>
                    <a:bodyPr/>
                    <a:lstStyle/>
                    <a:p>
                      <a:pPr algn="l"/>
                      <a:r>
                        <a:rPr lang="ja-JP" sz="1400" kern="100">
                          <a:effectLst/>
                          <a:latin typeface="+mj-ea"/>
                          <a:ea typeface="+mj-ea"/>
                          <a:cs typeface="Century" panose="02040604050505020304" pitchFamily="18" charset="0"/>
                        </a:rPr>
                        <a:t>設備の名称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facilityName</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1954974"/>
                  </a:ext>
                </a:extLst>
              </a:tr>
              <a:tr h="247618">
                <a:tc>
                  <a:txBody>
                    <a:bodyPr/>
                    <a:lstStyle/>
                    <a:p>
                      <a:pPr algn="l"/>
                      <a:r>
                        <a:rPr lang="ja-JP" sz="1400" kern="100">
                          <a:effectLst/>
                          <a:latin typeface="+mj-ea"/>
                          <a:ea typeface="+mj-ea"/>
                          <a:cs typeface="Century" panose="02040604050505020304" pitchFamily="18" charset="0"/>
                        </a:rPr>
                        <a:t>設備型式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dirty="0">
                          <a:effectLst/>
                          <a:latin typeface="+mj-ea"/>
                          <a:ea typeface="+mj-ea"/>
                          <a:cs typeface="Arial" panose="020B0604020202020204" pitchFamily="34" charset="0"/>
                        </a:rPr>
                        <a:t>issuer</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facilityModel</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4178052"/>
                  </a:ext>
                </a:extLst>
              </a:tr>
              <a:tr h="247618">
                <a:tc>
                  <a:txBody>
                    <a:bodyPr/>
                    <a:lstStyle/>
                    <a:p>
                      <a:pPr algn="l"/>
                      <a:r>
                        <a:rPr lang="ja-JP" sz="1400" kern="100">
                          <a:effectLst/>
                          <a:latin typeface="+mj-ea"/>
                          <a:ea typeface="+mj-ea"/>
                          <a:cs typeface="Century" panose="02040604050505020304" pitchFamily="18" charset="0"/>
                        </a:rPr>
                        <a:t>本社名・事業所名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dirty="0">
                          <a:effectLst/>
                          <a:latin typeface="+mj-ea"/>
                          <a:ea typeface="+mj-ea"/>
                          <a:cs typeface="Arial" panose="020B0604020202020204" pitchFamily="34" charset="0"/>
                        </a:rPr>
                        <a:t>issuer</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manufacturer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4381150"/>
                  </a:ext>
                </a:extLst>
              </a:tr>
              <a:tr h="247618">
                <a:tc>
                  <a:txBody>
                    <a:bodyPr/>
                    <a:lstStyle/>
                    <a:p>
                      <a:pPr algn="l"/>
                      <a:r>
                        <a:rPr lang="ja-JP" sz="1400" kern="100">
                          <a:effectLst/>
                          <a:latin typeface="+mj-ea"/>
                          <a:ea typeface="+mj-ea"/>
                          <a:cs typeface="Century" panose="02040604050505020304" pitchFamily="18" charset="0"/>
                        </a:rPr>
                        <a:t>販売開始年度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dirty="0">
                          <a:effectLst/>
                          <a:latin typeface="+mj-ea"/>
                          <a:ea typeface="+mj-ea"/>
                          <a:cs typeface="Arial" panose="020B0604020202020204" pitchFamily="34" charset="0"/>
                        </a:rPr>
                        <a:t>issuer</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productionDate</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354371"/>
                  </a:ext>
                </a:extLst>
              </a:tr>
              <a:tr h="247618">
                <a:tc>
                  <a:txBody>
                    <a:bodyPr/>
                    <a:lstStyle/>
                    <a:p>
                      <a:pPr algn="l"/>
                      <a:r>
                        <a:rPr lang="ja-JP" sz="1400" kern="100">
                          <a:effectLst/>
                          <a:latin typeface="+mj-ea"/>
                          <a:ea typeface="+mj-ea"/>
                          <a:cs typeface="Century" panose="02040604050505020304" pitchFamily="18" charset="0"/>
                        </a:rPr>
                        <a:t>取得予定日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dirty="0">
                          <a:effectLst/>
                          <a:latin typeface="+mj-ea"/>
                          <a:ea typeface="+mj-ea"/>
                          <a:cs typeface="Arial" panose="020B0604020202020204" pitchFamily="34" charset="0"/>
                        </a:rPr>
                        <a:t>issuer</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dirty="0" err="1">
                          <a:effectLst/>
                          <a:latin typeface="+mj-ea"/>
                          <a:ea typeface="+mj-ea"/>
                          <a:cs typeface="Century" panose="02040604050505020304" pitchFamily="18" charset="0"/>
                        </a:rPr>
                        <a:t>purchaseDate</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935837"/>
                  </a:ext>
                </a:extLst>
              </a:tr>
              <a:tr h="346666">
                <a:tc>
                  <a:txBody>
                    <a:bodyPr/>
                    <a:lstStyle/>
                    <a:p>
                      <a:pPr algn="l"/>
                      <a:r>
                        <a:rPr lang="ja-JP" sz="1400" kern="100">
                          <a:effectLst/>
                          <a:latin typeface="+mj-ea"/>
                          <a:ea typeface="+mj-ea"/>
                          <a:cs typeface="Century" panose="02040604050505020304" pitchFamily="18" charset="0"/>
                        </a:rPr>
                        <a:t>生産性向上モデル可否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dirty="0" err="1">
                          <a:effectLst/>
                          <a:latin typeface="+mj-ea"/>
                          <a:ea typeface="+mj-ea"/>
                          <a:cs typeface="Century" panose="02040604050505020304" pitchFamily="18" charset="0"/>
                        </a:rPr>
                        <a:t>productivityModel</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0941353"/>
                  </a:ext>
                </a:extLst>
              </a:tr>
              <a:tr h="247618">
                <a:tc>
                  <a:txBody>
                    <a:bodyPr/>
                    <a:lstStyle/>
                    <a:p>
                      <a:pPr algn="l"/>
                      <a:r>
                        <a:rPr lang="ja-JP" sz="1400" kern="100">
                          <a:effectLst/>
                          <a:latin typeface="+mj-ea"/>
                          <a:ea typeface="+mj-ea"/>
                          <a:cs typeface="Century" panose="02040604050505020304" pitchFamily="18" charset="0"/>
                        </a:rPr>
                        <a:t>必要機能の実装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dirty="0" err="1">
                          <a:effectLst/>
                          <a:latin typeface="+mj-ea"/>
                          <a:ea typeface="+mj-ea"/>
                          <a:cs typeface="Century" panose="02040604050505020304" pitchFamily="18" charset="0"/>
                        </a:rPr>
                        <a:t>implementationFunction</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1784052"/>
                  </a:ext>
                </a:extLst>
              </a:tr>
              <a:tr h="247618">
                <a:tc>
                  <a:txBody>
                    <a:bodyPr/>
                    <a:lstStyle/>
                    <a:p>
                      <a:pPr algn="l"/>
                      <a:r>
                        <a:rPr lang="ja-JP" sz="1400" kern="100">
                          <a:effectLst/>
                          <a:latin typeface="+mj-ea"/>
                          <a:ea typeface="+mj-ea"/>
                          <a:cs typeface="Century" panose="02040604050505020304" pitchFamily="18" charset="0"/>
                        </a:rPr>
                        <a:t>分析・指示機能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dirty="0" err="1">
                          <a:effectLst/>
                          <a:latin typeface="+mj-ea"/>
                          <a:ea typeface="+mj-ea"/>
                          <a:cs typeface="Century" panose="02040604050505020304" pitchFamily="18" charset="0"/>
                        </a:rPr>
                        <a:t>analysisFunction</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259274"/>
                  </a:ext>
                </a:extLst>
              </a:tr>
              <a:tr h="247618">
                <a:tc>
                  <a:txBody>
                    <a:bodyPr/>
                    <a:lstStyle/>
                    <a:p>
                      <a:pPr algn="l"/>
                      <a:r>
                        <a:rPr lang="en-US" sz="1400" kern="100">
                          <a:effectLst/>
                          <a:latin typeface="+mj-ea"/>
                          <a:ea typeface="+mj-ea"/>
                          <a:cs typeface="Century" panose="02040604050505020304" pitchFamily="18" charset="0"/>
                        </a:rPr>
                        <a:t>VC</a:t>
                      </a:r>
                      <a:r>
                        <a:rPr lang="ja-JP" sz="1400" kern="100">
                          <a:effectLst/>
                          <a:latin typeface="+mj-ea"/>
                          <a:ea typeface="+mj-ea"/>
                          <a:cs typeface="Century" panose="02040604050505020304" pitchFamily="18" charset="0"/>
                        </a:rPr>
                        <a:t>説明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dirty="0">
                          <a:effectLst/>
                          <a:latin typeface="+mj-ea"/>
                          <a:ea typeface="+mj-ea"/>
                          <a:cs typeface="Century" panose="02040604050505020304" pitchFamily="18" charset="0"/>
                        </a:rPr>
                        <a:t>description</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5308476"/>
                  </a:ext>
                </a:extLst>
              </a:tr>
              <a:tr h="247618">
                <a:tc>
                  <a:txBody>
                    <a:bodyPr/>
                    <a:lstStyle/>
                    <a:p>
                      <a:pPr algn="l"/>
                      <a:r>
                        <a:rPr lang="ja-JP" sz="1400" kern="100">
                          <a:effectLst/>
                          <a:latin typeface="+mj-ea"/>
                          <a:ea typeface="+mj-ea"/>
                          <a:cs typeface="Century" panose="02040604050505020304" pitchFamily="18" charset="0"/>
                        </a:rPr>
                        <a:t>発行元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dirty="0" err="1">
                          <a:effectLst/>
                          <a:latin typeface="+mj-ea"/>
                          <a:ea typeface="+mj-ea"/>
                          <a:cs typeface="Century" panose="02040604050505020304" pitchFamily="18" charset="0"/>
                        </a:rPr>
                        <a:t>iss</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5159914"/>
                  </a:ext>
                </a:extLst>
              </a:tr>
              <a:tr h="247618">
                <a:tc>
                  <a:txBody>
                    <a:bodyPr/>
                    <a:lstStyle/>
                    <a:p>
                      <a:pPr algn="l"/>
                      <a:r>
                        <a:rPr lang="ja-JP" sz="1400" kern="100">
                          <a:effectLst/>
                          <a:latin typeface="+mj-ea"/>
                          <a:ea typeface="+mj-ea"/>
                          <a:cs typeface="Century" panose="02040604050505020304" pitchFamily="18" charset="0"/>
                        </a:rPr>
                        <a:t>発行日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dirty="0" err="1">
                          <a:effectLst/>
                          <a:latin typeface="+mj-ea"/>
                          <a:ea typeface="+mj-ea"/>
                          <a:cs typeface="Century" panose="02040604050505020304" pitchFamily="18" charset="0"/>
                        </a:rPr>
                        <a:t>iat</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265983"/>
                  </a:ext>
                </a:extLst>
              </a:tr>
              <a:tr h="247618">
                <a:tc>
                  <a:txBody>
                    <a:bodyPr/>
                    <a:lstStyle/>
                    <a:p>
                      <a:pPr algn="l"/>
                      <a:r>
                        <a:rPr lang="ja-JP" sz="1400" kern="100">
                          <a:effectLst/>
                          <a:latin typeface="+mj-ea"/>
                          <a:ea typeface="+mj-ea"/>
                          <a:cs typeface="Century" panose="02040604050505020304" pitchFamily="18" charset="0"/>
                        </a:rPr>
                        <a:t>有効期限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dirty="0">
                          <a:effectLst/>
                          <a:latin typeface="+mj-ea"/>
                          <a:ea typeface="+mj-ea"/>
                          <a:cs typeface="Century" panose="02040604050505020304" pitchFamily="18" charset="0"/>
                        </a:rPr>
                        <a:t>exp</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3497556"/>
                  </a:ext>
                </a:extLst>
              </a:tr>
            </a:tbl>
          </a:graphicData>
        </a:graphic>
      </p:graphicFrame>
      <p:sp>
        <p:nvSpPr>
          <p:cNvPr id="8" name="テキスト ボックス 7">
            <a:extLst>
              <a:ext uri="{FF2B5EF4-FFF2-40B4-BE49-F238E27FC236}">
                <a16:creationId xmlns:a16="http://schemas.microsoft.com/office/drawing/2014/main" id="{B95803A8-4FFA-4A49-86E1-F0B0549DF3C7}"/>
              </a:ext>
            </a:extLst>
          </p:cNvPr>
          <p:cNvSpPr txBox="1"/>
          <p:nvPr/>
        </p:nvSpPr>
        <p:spPr>
          <a:xfrm>
            <a:off x="550718" y="1347073"/>
            <a:ext cx="4953000" cy="338554"/>
          </a:xfrm>
          <a:prstGeom prst="rect">
            <a:avLst/>
          </a:prstGeom>
          <a:noFill/>
        </p:spPr>
        <p:txBody>
          <a:bodyPr wrap="square">
            <a:spAutoFit/>
          </a:bodyPr>
          <a:lstStyle/>
          <a:p>
            <a:r>
              <a:rPr lang="ja-JP" altLang="en-US" sz="1600" dirty="0">
                <a:effectLst/>
                <a:latin typeface="+mj-ea"/>
                <a:ea typeface="+mj-ea"/>
                <a:cs typeface="Century" panose="02040604050505020304" pitchFamily="18" charset="0"/>
              </a:rPr>
              <a:t>（２）</a:t>
            </a:r>
            <a:r>
              <a:rPr lang="ja-JP" altLang="ja-JP" sz="1600" dirty="0">
                <a:effectLst/>
                <a:latin typeface="+mj-ea"/>
                <a:ea typeface="+mj-ea"/>
                <a:cs typeface="Century" panose="02040604050505020304" pitchFamily="18" charset="0"/>
              </a:rPr>
              <a:t>データモデル定義 </a:t>
            </a:r>
            <a:r>
              <a:rPr lang="en-US" altLang="ja-JP" sz="1600" dirty="0">
                <a:effectLst/>
                <a:latin typeface="+mj-ea"/>
                <a:ea typeface="+mj-ea"/>
                <a:cs typeface="Century" panose="02040604050505020304" pitchFamily="18" charset="0"/>
              </a:rPr>
              <a:t>[SW</a:t>
            </a:r>
            <a:r>
              <a:rPr lang="ja-JP" altLang="ja-JP" sz="1600" dirty="0">
                <a:effectLst/>
                <a:latin typeface="+mj-ea"/>
                <a:ea typeface="+mj-ea"/>
                <a:cs typeface="Century" panose="02040604050505020304" pitchFamily="18" charset="0"/>
              </a:rPr>
              <a:t>利用</a:t>
            </a:r>
            <a:r>
              <a:rPr lang="en-US" altLang="ja-JP" sz="1600" dirty="0">
                <a:effectLst/>
                <a:latin typeface="+mj-ea"/>
                <a:ea typeface="+mj-ea"/>
                <a:cs typeface="Century" panose="02040604050505020304" pitchFamily="18" charset="0"/>
              </a:rPr>
              <a:t>VC]</a:t>
            </a:r>
            <a:endParaRPr lang="ja-JP" altLang="ja-JP" sz="1600" dirty="0">
              <a:effectLst/>
              <a:latin typeface="+mj-ea"/>
              <a:ea typeface="+mj-ea"/>
              <a:cs typeface="Century" panose="02040604050505020304" pitchFamily="18" charset="0"/>
            </a:endParaRPr>
          </a:p>
        </p:txBody>
      </p:sp>
    </p:spTree>
    <p:extLst>
      <p:ext uri="{BB962C8B-B14F-4D97-AF65-F5344CB8AC3E}">
        <p14:creationId xmlns:p14="http://schemas.microsoft.com/office/powerpoint/2010/main" val="3684697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5/6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a:solidFill>
                  <a:schemeClr val="bg1"/>
                </a:solidFill>
              </a:rPr>
              <a:t>データモデル定義</a:t>
            </a:r>
            <a:endParaRPr kumimoji="1" lang="ja-JP" altLang="en-US" sz="1600" b="1" dirty="0">
              <a:solidFill>
                <a:schemeClr val="bg1"/>
              </a:solidFill>
            </a:endParaRPr>
          </a:p>
        </p:txBody>
      </p:sp>
      <p:graphicFrame>
        <p:nvGraphicFramePr>
          <p:cNvPr id="2" name="表 1">
            <a:extLst>
              <a:ext uri="{FF2B5EF4-FFF2-40B4-BE49-F238E27FC236}">
                <a16:creationId xmlns:a16="http://schemas.microsoft.com/office/drawing/2014/main" id="{D29575FA-E03C-4A2C-8EE6-6468B593A1D0}"/>
              </a:ext>
            </a:extLst>
          </p:cNvPr>
          <p:cNvGraphicFramePr>
            <a:graphicFrameLocks noGrp="1"/>
          </p:cNvGraphicFramePr>
          <p:nvPr>
            <p:extLst>
              <p:ext uri="{D42A27DB-BD31-4B8C-83A1-F6EECF244321}">
                <p14:modId xmlns:p14="http://schemas.microsoft.com/office/powerpoint/2010/main" val="2556622068"/>
              </p:ext>
            </p:extLst>
          </p:nvPr>
        </p:nvGraphicFramePr>
        <p:xfrm>
          <a:off x="1377402" y="2026337"/>
          <a:ext cx="7151196" cy="3480294"/>
        </p:xfrm>
        <a:graphic>
          <a:graphicData uri="http://schemas.openxmlformats.org/drawingml/2006/table">
            <a:tbl>
              <a:tblPr firstRow="1" bandRow="1"/>
              <a:tblGrid>
                <a:gridCol w="1913767">
                  <a:extLst>
                    <a:ext uri="{9D8B030D-6E8A-4147-A177-3AD203B41FA5}">
                      <a16:colId xmlns:a16="http://schemas.microsoft.com/office/drawing/2014/main" val="1032066755"/>
                    </a:ext>
                  </a:extLst>
                </a:gridCol>
                <a:gridCol w="2082351">
                  <a:extLst>
                    <a:ext uri="{9D8B030D-6E8A-4147-A177-3AD203B41FA5}">
                      <a16:colId xmlns:a16="http://schemas.microsoft.com/office/drawing/2014/main" val="1309767266"/>
                    </a:ext>
                  </a:extLst>
                </a:gridCol>
                <a:gridCol w="3155078">
                  <a:extLst>
                    <a:ext uri="{9D8B030D-6E8A-4147-A177-3AD203B41FA5}">
                      <a16:colId xmlns:a16="http://schemas.microsoft.com/office/drawing/2014/main" val="4132903604"/>
                    </a:ext>
                  </a:extLst>
                </a:gridCol>
              </a:tblGrid>
              <a:tr h="355132">
                <a:tc>
                  <a:txBody>
                    <a:bodyPr/>
                    <a:lstStyle/>
                    <a:p>
                      <a:pPr algn="l"/>
                      <a:r>
                        <a:rPr lang="ja-JP" sz="1400" b="1" kern="1200">
                          <a:effectLst/>
                          <a:latin typeface="+mj-ea"/>
                          <a:ea typeface="+mj-ea"/>
                          <a:cs typeface="Arial" panose="020B0604020202020204" pitchFamily="34" charset="0"/>
                        </a:rPr>
                        <a:t>属性値</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dirty="0">
                          <a:solidFill>
                            <a:srgbClr val="000000"/>
                          </a:solidFill>
                          <a:effectLst/>
                          <a:latin typeface="+mj-ea"/>
                          <a:ea typeface="+mj-ea"/>
                          <a:cs typeface="Arial" panose="020B0604020202020204" pitchFamily="34" charset="0"/>
                        </a:rPr>
                        <a:t>属性取得元</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a:solidFill>
                            <a:srgbClr val="000000"/>
                          </a:solidFill>
                          <a:effectLst/>
                          <a:latin typeface="+mj-ea"/>
                          <a:ea typeface="+mj-ea"/>
                          <a:cs typeface="Arial" panose="020B0604020202020204" pitchFamily="34" charset="0"/>
                        </a:rPr>
                        <a:t>プロパティ名</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3718557262"/>
                  </a:ext>
                </a:extLst>
              </a:tr>
              <a:tr h="355132">
                <a:tc>
                  <a:txBody>
                    <a:bodyPr/>
                    <a:lstStyle/>
                    <a:p>
                      <a:pPr algn="l"/>
                      <a:r>
                        <a:rPr lang="ja-JP" sz="1400" kern="100">
                          <a:effectLst/>
                          <a:latin typeface="+mj-ea"/>
                          <a:ea typeface="+mj-ea"/>
                          <a:cs typeface="Century" panose="02040604050505020304" pitchFamily="18" charset="0"/>
                        </a:rPr>
                        <a:t>発行要求番号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issueaceRequestId</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349013"/>
                  </a:ext>
                </a:extLst>
              </a:tr>
              <a:tr h="355132">
                <a:tc>
                  <a:txBody>
                    <a:bodyPr/>
                    <a:lstStyle/>
                    <a:p>
                      <a:pPr algn="l"/>
                      <a:r>
                        <a:rPr lang="ja-JP" sz="1400" kern="100">
                          <a:effectLst/>
                          <a:latin typeface="+mj-ea"/>
                          <a:ea typeface="+mj-ea"/>
                          <a:cs typeface="Century" panose="02040604050505020304" pitchFamily="18" charset="0"/>
                        </a:rPr>
                        <a:t>認定番号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j-ea"/>
                          <a:ea typeface="+mj-ea"/>
                          <a:cs typeface="Arial" panose="020B0604020202020204" pitchFamily="34" charset="0"/>
                        </a:rPr>
                        <a:t>SW</a:t>
                      </a:r>
                      <a:r>
                        <a:rPr lang="ja-JP" sz="1400" kern="1200">
                          <a:effectLst/>
                          <a:latin typeface="+mj-ea"/>
                          <a:ea typeface="+mj-ea"/>
                          <a:cs typeface="Arial" panose="020B0604020202020204" pitchFamily="34" charset="0"/>
                        </a:rPr>
                        <a:t>利用</a:t>
                      </a:r>
                      <a:r>
                        <a:rPr lang="en-US" sz="1400" kern="1200">
                          <a:effectLst/>
                          <a:latin typeface="+mj-ea"/>
                          <a:ea typeface="+mj-ea"/>
                          <a:cs typeface="Arial" panose="020B0604020202020204" pitchFamily="34" charset="0"/>
                        </a:rPr>
                        <a:t>VC</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certificateId</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7120729"/>
                  </a:ext>
                </a:extLst>
              </a:tr>
              <a:tr h="497185">
                <a:tc>
                  <a:txBody>
                    <a:bodyPr/>
                    <a:lstStyle/>
                    <a:p>
                      <a:pPr algn="l"/>
                      <a:r>
                        <a:rPr lang="ja-JP" sz="1400" kern="100">
                          <a:effectLst/>
                          <a:latin typeface="+mj-ea"/>
                          <a:ea typeface="+mj-ea"/>
                          <a:cs typeface="Century" panose="02040604050505020304" pitchFamily="18" charset="0"/>
                        </a:rPr>
                        <a:t>減価償却資産の種類</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depreciableType</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182249"/>
                  </a:ext>
                </a:extLst>
              </a:tr>
              <a:tr h="497185">
                <a:tc>
                  <a:txBody>
                    <a:bodyPr/>
                    <a:lstStyle/>
                    <a:p>
                      <a:pPr algn="l"/>
                      <a:r>
                        <a:rPr lang="ja-JP" sz="1400" kern="100">
                          <a:effectLst/>
                          <a:latin typeface="+mj-ea"/>
                          <a:ea typeface="+mj-ea"/>
                          <a:cs typeface="Century" panose="02040604050505020304" pitchFamily="18" charset="0"/>
                        </a:rPr>
                        <a:t>設備の種類又はさ細目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facilityType</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4887304"/>
                  </a:ext>
                </a:extLst>
              </a:tr>
              <a:tr h="355132">
                <a:tc>
                  <a:txBody>
                    <a:bodyPr/>
                    <a:lstStyle/>
                    <a:p>
                      <a:pPr algn="l"/>
                      <a:r>
                        <a:rPr lang="en-US" sz="1400" kern="100">
                          <a:effectLst/>
                          <a:latin typeface="+mj-ea"/>
                          <a:ea typeface="+mj-ea"/>
                          <a:cs typeface="Century" panose="02040604050505020304" pitchFamily="18" charset="0"/>
                        </a:rPr>
                        <a:t>VC</a:t>
                      </a:r>
                      <a:r>
                        <a:rPr lang="ja-JP" sz="1400" kern="100">
                          <a:effectLst/>
                          <a:latin typeface="+mj-ea"/>
                          <a:ea typeface="+mj-ea"/>
                          <a:cs typeface="Century" panose="02040604050505020304" pitchFamily="18" charset="0"/>
                        </a:rPr>
                        <a:t>説明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description</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3302292"/>
                  </a:ext>
                </a:extLst>
              </a:tr>
              <a:tr h="355132">
                <a:tc>
                  <a:txBody>
                    <a:bodyPr/>
                    <a:lstStyle/>
                    <a:p>
                      <a:pPr algn="l"/>
                      <a:r>
                        <a:rPr lang="ja-JP" sz="1400" kern="100">
                          <a:effectLst/>
                          <a:latin typeface="+mj-ea"/>
                          <a:ea typeface="+mj-ea"/>
                          <a:cs typeface="Century" panose="02040604050505020304" pitchFamily="18" charset="0"/>
                        </a:rPr>
                        <a:t>発行元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iss</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381308"/>
                  </a:ext>
                </a:extLst>
              </a:tr>
              <a:tr h="355132">
                <a:tc>
                  <a:txBody>
                    <a:bodyPr/>
                    <a:lstStyle/>
                    <a:p>
                      <a:pPr algn="l"/>
                      <a:r>
                        <a:rPr lang="ja-JP" sz="1400" kern="100">
                          <a:effectLst/>
                          <a:latin typeface="+mj-ea"/>
                          <a:ea typeface="+mj-ea"/>
                          <a:cs typeface="Century" panose="02040604050505020304" pitchFamily="18" charset="0"/>
                        </a:rPr>
                        <a:t>発行日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iat</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459197"/>
                  </a:ext>
                </a:extLst>
              </a:tr>
              <a:tr h="355132">
                <a:tc>
                  <a:txBody>
                    <a:bodyPr/>
                    <a:lstStyle/>
                    <a:p>
                      <a:pPr algn="l"/>
                      <a:r>
                        <a:rPr lang="ja-JP" sz="1400" kern="100">
                          <a:effectLst/>
                          <a:latin typeface="+mj-ea"/>
                          <a:ea typeface="+mj-ea"/>
                          <a:cs typeface="Century" panose="02040604050505020304" pitchFamily="18" charset="0"/>
                        </a:rPr>
                        <a:t>有効期限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dirty="0">
                          <a:effectLst/>
                          <a:latin typeface="+mj-ea"/>
                          <a:ea typeface="+mj-ea"/>
                          <a:cs typeface="Century" panose="02040604050505020304" pitchFamily="18" charset="0"/>
                        </a:rPr>
                        <a:t>exp</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697169"/>
                  </a:ext>
                </a:extLst>
              </a:tr>
            </a:tbl>
          </a:graphicData>
        </a:graphic>
      </p:graphicFrame>
      <p:sp>
        <p:nvSpPr>
          <p:cNvPr id="8" name="テキスト ボックス 7">
            <a:extLst>
              <a:ext uri="{FF2B5EF4-FFF2-40B4-BE49-F238E27FC236}">
                <a16:creationId xmlns:a16="http://schemas.microsoft.com/office/drawing/2014/main" id="{75A82C55-97F9-409B-9213-E600497644C9}"/>
              </a:ext>
            </a:extLst>
          </p:cNvPr>
          <p:cNvSpPr txBox="1"/>
          <p:nvPr/>
        </p:nvSpPr>
        <p:spPr>
          <a:xfrm>
            <a:off x="453737" y="1351369"/>
            <a:ext cx="4953000" cy="338554"/>
          </a:xfrm>
          <a:prstGeom prst="rect">
            <a:avLst/>
          </a:prstGeom>
          <a:noFill/>
        </p:spPr>
        <p:txBody>
          <a:bodyPr wrap="square">
            <a:spAutoFit/>
          </a:bodyPr>
          <a:lstStyle/>
          <a:p>
            <a:r>
              <a:rPr lang="ja-JP" altLang="en-US" sz="1600" dirty="0">
                <a:effectLst/>
                <a:latin typeface="+mj-ea"/>
                <a:ea typeface="+mj-ea"/>
                <a:cs typeface="Century" panose="02040604050505020304" pitchFamily="18" charset="0"/>
              </a:rPr>
              <a:t>（３）</a:t>
            </a:r>
            <a:r>
              <a:rPr lang="ja-JP" altLang="ja-JP" sz="1600" dirty="0">
                <a:effectLst/>
                <a:latin typeface="+mj-ea"/>
                <a:ea typeface="+mj-ea"/>
                <a:cs typeface="Century" panose="02040604050505020304" pitchFamily="18" charset="0"/>
              </a:rPr>
              <a:t>データモデル定義 </a:t>
            </a:r>
            <a:r>
              <a:rPr lang="en-US" altLang="ja-JP" sz="1600" dirty="0">
                <a:effectLst/>
                <a:latin typeface="+mj-ea"/>
                <a:ea typeface="+mj-ea"/>
                <a:cs typeface="Century" panose="02040604050505020304" pitchFamily="18" charset="0"/>
              </a:rPr>
              <a:t>[</a:t>
            </a:r>
            <a:r>
              <a:rPr lang="ja-JP" altLang="ja-JP" sz="1600" dirty="0">
                <a:effectLst/>
                <a:latin typeface="+mj-ea"/>
                <a:ea typeface="+mj-ea"/>
                <a:cs typeface="Century" panose="02040604050505020304" pitchFamily="18" charset="0"/>
              </a:rPr>
              <a:t>工業会証明書</a:t>
            </a:r>
            <a:r>
              <a:rPr lang="en-US" altLang="ja-JP" sz="1600" dirty="0">
                <a:effectLst/>
                <a:latin typeface="+mj-ea"/>
                <a:ea typeface="+mj-ea"/>
                <a:cs typeface="Century" panose="02040604050505020304" pitchFamily="18" charset="0"/>
              </a:rPr>
              <a:t>VC]</a:t>
            </a:r>
            <a:endParaRPr lang="ja-JP" altLang="ja-JP" sz="1600" dirty="0">
              <a:effectLst/>
              <a:latin typeface="+mj-ea"/>
              <a:ea typeface="+mj-ea"/>
              <a:cs typeface="Century" panose="02040604050505020304" pitchFamily="18" charset="0"/>
            </a:endParaRPr>
          </a:p>
        </p:txBody>
      </p:sp>
    </p:spTree>
    <p:extLst>
      <p:ext uri="{BB962C8B-B14F-4D97-AF65-F5344CB8AC3E}">
        <p14:creationId xmlns:p14="http://schemas.microsoft.com/office/powerpoint/2010/main" val="406870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5/6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a:solidFill>
                  <a:schemeClr val="bg1"/>
                </a:solidFill>
              </a:rPr>
              <a:t>データモデル定義</a:t>
            </a:r>
            <a:endParaRPr kumimoji="1" lang="ja-JP" altLang="en-US" sz="1600" b="1" dirty="0">
              <a:solidFill>
                <a:schemeClr val="bg1"/>
              </a:solidFill>
            </a:endParaRPr>
          </a:p>
        </p:txBody>
      </p:sp>
      <p:graphicFrame>
        <p:nvGraphicFramePr>
          <p:cNvPr id="2" name="表 1">
            <a:extLst>
              <a:ext uri="{FF2B5EF4-FFF2-40B4-BE49-F238E27FC236}">
                <a16:creationId xmlns:a16="http://schemas.microsoft.com/office/drawing/2014/main" id="{81267591-1D1B-4297-A333-AEE0DA868C25}"/>
              </a:ext>
            </a:extLst>
          </p:cNvPr>
          <p:cNvGraphicFramePr>
            <a:graphicFrameLocks noGrp="1"/>
          </p:cNvGraphicFramePr>
          <p:nvPr>
            <p:extLst>
              <p:ext uri="{D42A27DB-BD31-4B8C-83A1-F6EECF244321}">
                <p14:modId xmlns:p14="http://schemas.microsoft.com/office/powerpoint/2010/main" val="1885047565"/>
              </p:ext>
            </p:extLst>
          </p:nvPr>
        </p:nvGraphicFramePr>
        <p:xfrm>
          <a:off x="1244658" y="2292061"/>
          <a:ext cx="7428286" cy="3028083"/>
        </p:xfrm>
        <a:graphic>
          <a:graphicData uri="http://schemas.openxmlformats.org/drawingml/2006/table">
            <a:tbl>
              <a:tblPr firstRow="1" bandRow="1"/>
              <a:tblGrid>
                <a:gridCol w="1987920">
                  <a:extLst>
                    <a:ext uri="{9D8B030D-6E8A-4147-A177-3AD203B41FA5}">
                      <a16:colId xmlns:a16="http://schemas.microsoft.com/office/drawing/2014/main" val="1870407085"/>
                    </a:ext>
                  </a:extLst>
                </a:gridCol>
                <a:gridCol w="2163037">
                  <a:extLst>
                    <a:ext uri="{9D8B030D-6E8A-4147-A177-3AD203B41FA5}">
                      <a16:colId xmlns:a16="http://schemas.microsoft.com/office/drawing/2014/main" val="3369342285"/>
                    </a:ext>
                  </a:extLst>
                </a:gridCol>
                <a:gridCol w="3277329">
                  <a:extLst>
                    <a:ext uri="{9D8B030D-6E8A-4147-A177-3AD203B41FA5}">
                      <a16:colId xmlns:a16="http://schemas.microsoft.com/office/drawing/2014/main" val="857645079"/>
                    </a:ext>
                  </a:extLst>
                </a:gridCol>
              </a:tblGrid>
              <a:tr h="363370">
                <a:tc>
                  <a:txBody>
                    <a:bodyPr/>
                    <a:lstStyle/>
                    <a:p>
                      <a:pPr algn="l"/>
                      <a:r>
                        <a:rPr lang="ja-JP" sz="1400" b="1" kern="1200">
                          <a:effectLst/>
                          <a:latin typeface="+mj-ea"/>
                          <a:ea typeface="+mj-ea"/>
                          <a:cs typeface="Arial" panose="020B0604020202020204" pitchFamily="34" charset="0"/>
                        </a:rPr>
                        <a:t>属性値</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a:solidFill>
                            <a:srgbClr val="000000"/>
                          </a:solidFill>
                          <a:effectLst/>
                          <a:latin typeface="+mj-ea"/>
                          <a:ea typeface="+mj-ea"/>
                          <a:cs typeface="Arial" panose="020B0604020202020204" pitchFamily="34" charset="0"/>
                        </a:rPr>
                        <a:t>属性取得元</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tc>
                  <a:txBody>
                    <a:bodyPr/>
                    <a:lstStyle/>
                    <a:p>
                      <a:pPr algn="l"/>
                      <a:r>
                        <a:rPr lang="ja-JP" sz="1400" b="1" kern="1200">
                          <a:solidFill>
                            <a:srgbClr val="000000"/>
                          </a:solidFill>
                          <a:effectLst/>
                          <a:latin typeface="+mj-ea"/>
                          <a:ea typeface="+mj-ea"/>
                          <a:cs typeface="Arial" panose="020B0604020202020204" pitchFamily="34" charset="0"/>
                        </a:rPr>
                        <a:t>プロパティ名</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5DCE4"/>
                    </a:solidFill>
                  </a:tcPr>
                </a:tc>
                <a:extLst>
                  <a:ext uri="{0D108BD9-81ED-4DB2-BD59-A6C34878D82A}">
                    <a16:rowId xmlns:a16="http://schemas.microsoft.com/office/drawing/2014/main" val="476365779"/>
                  </a:ext>
                </a:extLst>
              </a:tr>
              <a:tr h="363370">
                <a:tc>
                  <a:txBody>
                    <a:bodyPr/>
                    <a:lstStyle/>
                    <a:p>
                      <a:pPr algn="l"/>
                      <a:r>
                        <a:rPr lang="ja-JP" sz="1400" kern="100">
                          <a:effectLst/>
                          <a:latin typeface="+mj-ea"/>
                          <a:ea typeface="+mj-ea"/>
                          <a:cs typeface="Century" panose="02040604050505020304" pitchFamily="18" charset="0"/>
                        </a:rPr>
                        <a:t>発行要求番号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issueaceRequestId</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0801228"/>
                  </a:ext>
                </a:extLst>
              </a:tr>
              <a:tr h="484493">
                <a:tc>
                  <a:txBody>
                    <a:bodyPr/>
                    <a:lstStyle/>
                    <a:p>
                      <a:pPr algn="l"/>
                      <a:r>
                        <a:rPr lang="ja-JP" sz="1400" kern="100">
                          <a:effectLst/>
                          <a:latin typeface="+mj-ea"/>
                          <a:ea typeface="+mj-ea"/>
                          <a:cs typeface="Century" panose="02040604050505020304" pitchFamily="18" charset="0"/>
                        </a:rPr>
                        <a:t>認定番号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j-ea"/>
                          <a:ea typeface="+mj-ea"/>
                          <a:cs typeface="Arial" panose="020B0604020202020204" pitchFamily="34" charset="0"/>
                        </a:rPr>
                        <a:t>SW</a:t>
                      </a:r>
                      <a:r>
                        <a:rPr lang="ja-JP" sz="1400" kern="1200">
                          <a:effectLst/>
                          <a:latin typeface="+mj-ea"/>
                          <a:ea typeface="+mj-ea"/>
                          <a:cs typeface="Arial" panose="020B0604020202020204" pitchFamily="34" charset="0"/>
                        </a:rPr>
                        <a:t>利用</a:t>
                      </a:r>
                      <a:r>
                        <a:rPr lang="en-US" sz="1400" kern="1200">
                          <a:effectLst/>
                          <a:latin typeface="+mj-ea"/>
                          <a:ea typeface="+mj-ea"/>
                          <a:cs typeface="Arial" panose="020B0604020202020204" pitchFamily="34" charset="0"/>
                        </a:rPr>
                        <a:t>VC</a:t>
                      </a:r>
                      <a:endParaRPr lang="ja-JP" sz="1400" kern="100">
                        <a:effectLst/>
                        <a:latin typeface="+mj-ea"/>
                        <a:ea typeface="+mj-ea"/>
                        <a:cs typeface="Century" panose="02040604050505020304" pitchFamily="18" charset="0"/>
                      </a:endParaRPr>
                    </a:p>
                    <a:p>
                      <a:pPr algn="just"/>
                      <a:r>
                        <a:rPr lang="ja-JP" sz="1400" kern="1200">
                          <a:effectLst/>
                          <a:latin typeface="+mj-ea"/>
                          <a:ea typeface="+mj-ea"/>
                          <a:cs typeface="Arial" panose="020B0604020202020204" pitchFamily="34" charset="0"/>
                        </a:rPr>
                        <a:t>工業会証明書</a:t>
                      </a:r>
                      <a:r>
                        <a:rPr lang="en-US" sz="1400" kern="1200">
                          <a:effectLst/>
                          <a:latin typeface="+mj-ea"/>
                          <a:ea typeface="+mj-ea"/>
                          <a:cs typeface="Arial" panose="020B0604020202020204" pitchFamily="34" charset="0"/>
                        </a:rPr>
                        <a:t>VC</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certificateId</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5629093"/>
                  </a:ext>
                </a:extLst>
              </a:tr>
              <a:tr h="363370">
                <a:tc>
                  <a:txBody>
                    <a:bodyPr/>
                    <a:lstStyle/>
                    <a:p>
                      <a:pPr algn="l"/>
                      <a:r>
                        <a:rPr lang="ja-JP" sz="1400" kern="100">
                          <a:effectLst/>
                          <a:latin typeface="+mj-ea"/>
                          <a:ea typeface="+mj-ea"/>
                          <a:cs typeface="Century" panose="02040604050505020304" pitchFamily="18" charset="0"/>
                        </a:rPr>
                        <a:t>計画認定書</a:t>
                      </a:r>
                      <a:r>
                        <a:rPr lang="en-US" sz="1400" kern="100">
                          <a:effectLst/>
                          <a:latin typeface="+mj-ea"/>
                          <a:ea typeface="+mj-ea"/>
                          <a:cs typeface="Century" panose="02040604050505020304" pitchFamily="18" charset="0"/>
                        </a:rPr>
                        <a:t>ID</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planId</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580949"/>
                  </a:ext>
                </a:extLst>
              </a:tr>
              <a:tr h="363370">
                <a:tc>
                  <a:txBody>
                    <a:bodyPr/>
                    <a:lstStyle/>
                    <a:p>
                      <a:pPr algn="l"/>
                      <a:r>
                        <a:rPr lang="en-US" sz="1400" kern="100">
                          <a:effectLst/>
                          <a:latin typeface="+mj-ea"/>
                          <a:ea typeface="+mj-ea"/>
                          <a:cs typeface="Century" panose="02040604050505020304" pitchFamily="18" charset="0"/>
                        </a:rPr>
                        <a:t>VC</a:t>
                      </a:r>
                      <a:r>
                        <a:rPr lang="ja-JP" sz="1400" kern="100">
                          <a:effectLst/>
                          <a:latin typeface="+mj-ea"/>
                          <a:ea typeface="+mj-ea"/>
                          <a:cs typeface="Century" panose="02040604050505020304" pitchFamily="18" charset="0"/>
                        </a:rPr>
                        <a:t>説明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description</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7224039"/>
                  </a:ext>
                </a:extLst>
              </a:tr>
              <a:tr h="363370">
                <a:tc>
                  <a:txBody>
                    <a:bodyPr/>
                    <a:lstStyle/>
                    <a:p>
                      <a:pPr algn="l"/>
                      <a:r>
                        <a:rPr lang="ja-JP" sz="1400" kern="100">
                          <a:effectLst/>
                          <a:latin typeface="+mj-ea"/>
                          <a:ea typeface="+mj-ea"/>
                          <a:cs typeface="Century" panose="02040604050505020304" pitchFamily="18" charset="0"/>
                        </a:rPr>
                        <a:t>発行元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iss</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9118068"/>
                  </a:ext>
                </a:extLst>
              </a:tr>
              <a:tr h="363370">
                <a:tc>
                  <a:txBody>
                    <a:bodyPr/>
                    <a:lstStyle/>
                    <a:p>
                      <a:pPr algn="l"/>
                      <a:r>
                        <a:rPr lang="ja-JP" sz="1400" kern="100">
                          <a:effectLst/>
                          <a:latin typeface="+mj-ea"/>
                          <a:ea typeface="+mj-ea"/>
                          <a:cs typeface="Century" panose="02040604050505020304" pitchFamily="18" charset="0"/>
                        </a:rPr>
                        <a:t>発行日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a:effectLst/>
                          <a:latin typeface="+mj-ea"/>
                          <a:ea typeface="+mj-ea"/>
                          <a:cs typeface="Century" panose="02040604050505020304" pitchFamily="18" charset="0"/>
                        </a:rPr>
                        <a:t>iat</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3131065"/>
                  </a:ext>
                </a:extLst>
              </a:tr>
              <a:tr h="363370">
                <a:tc>
                  <a:txBody>
                    <a:bodyPr/>
                    <a:lstStyle/>
                    <a:p>
                      <a:pPr algn="l"/>
                      <a:r>
                        <a:rPr lang="ja-JP" sz="1400" kern="100">
                          <a:effectLst/>
                          <a:latin typeface="+mj-ea"/>
                          <a:ea typeface="+mj-ea"/>
                          <a:cs typeface="Century" panose="02040604050505020304" pitchFamily="18" charset="0"/>
                        </a:rPr>
                        <a:t>有効期限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200">
                          <a:effectLst/>
                          <a:latin typeface="+mj-ea"/>
                          <a:ea typeface="+mj-ea"/>
                          <a:cs typeface="Arial" panose="020B0604020202020204" pitchFamily="34" charset="0"/>
                        </a:rPr>
                        <a:t>issuer</a:t>
                      </a:r>
                      <a:endParaRPr lang="ja-JP" sz="1400" kern="10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400" kern="100" dirty="0">
                          <a:effectLst/>
                          <a:latin typeface="+mj-ea"/>
                          <a:ea typeface="+mj-ea"/>
                          <a:cs typeface="Century" panose="02040604050505020304" pitchFamily="18" charset="0"/>
                        </a:rPr>
                        <a:t>exp</a:t>
                      </a:r>
                      <a:endParaRPr lang="ja-JP" sz="1400" kern="100" dirty="0">
                        <a:effectLst/>
                        <a:latin typeface="+mj-ea"/>
                        <a:ea typeface="+mj-ea"/>
                        <a:cs typeface="Century" panose="020406040505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981230"/>
                  </a:ext>
                </a:extLst>
              </a:tr>
            </a:tbl>
          </a:graphicData>
        </a:graphic>
      </p:graphicFrame>
      <p:sp>
        <p:nvSpPr>
          <p:cNvPr id="8" name="テキスト ボックス 7">
            <a:extLst>
              <a:ext uri="{FF2B5EF4-FFF2-40B4-BE49-F238E27FC236}">
                <a16:creationId xmlns:a16="http://schemas.microsoft.com/office/drawing/2014/main" id="{DCC813DB-8976-4EC1-9513-5F5E38264F1B}"/>
              </a:ext>
            </a:extLst>
          </p:cNvPr>
          <p:cNvSpPr txBox="1"/>
          <p:nvPr/>
        </p:nvSpPr>
        <p:spPr>
          <a:xfrm>
            <a:off x="536864" y="1351369"/>
            <a:ext cx="4953000" cy="338554"/>
          </a:xfrm>
          <a:prstGeom prst="rect">
            <a:avLst/>
          </a:prstGeom>
          <a:noFill/>
        </p:spPr>
        <p:txBody>
          <a:bodyPr wrap="square">
            <a:spAutoFit/>
          </a:bodyPr>
          <a:lstStyle/>
          <a:p>
            <a:r>
              <a:rPr lang="ja-JP" altLang="en-US" sz="1600" kern="0" dirty="0">
                <a:effectLst/>
                <a:latin typeface="+mj-ea"/>
                <a:ea typeface="+mj-ea"/>
                <a:cs typeface="Century" panose="02040604050505020304" pitchFamily="18" charset="0"/>
              </a:rPr>
              <a:t>（４）</a:t>
            </a:r>
            <a:r>
              <a:rPr lang="ja-JP" altLang="ja-JP" sz="1600" kern="0" dirty="0">
                <a:effectLst/>
                <a:latin typeface="+mj-ea"/>
                <a:ea typeface="+mj-ea"/>
                <a:cs typeface="Century" panose="02040604050505020304" pitchFamily="18" charset="0"/>
              </a:rPr>
              <a:t>データモデル定義 </a:t>
            </a:r>
            <a:r>
              <a:rPr lang="en-US" altLang="ja-JP" sz="1600" kern="0" dirty="0">
                <a:effectLst/>
                <a:latin typeface="+mj-ea"/>
                <a:ea typeface="+mj-ea"/>
                <a:cs typeface="Century" panose="02040604050505020304" pitchFamily="18" charset="0"/>
              </a:rPr>
              <a:t>[</a:t>
            </a:r>
            <a:r>
              <a:rPr lang="ja-JP" altLang="ja-JP" sz="1600" kern="0" dirty="0">
                <a:effectLst/>
                <a:latin typeface="+mj-ea"/>
                <a:ea typeface="+mj-ea"/>
                <a:cs typeface="Century" panose="02040604050505020304" pitchFamily="18" charset="0"/>
              </a:rPr>
              <a:t>計画認定</a:t>
            </a:r>
            <a:r>
              <a:rPr lang="en-US" altLang="ja-JP" sz="1600" kern="0" dirty="0">
                <a:effectLst/>
                <a:latin typeface="+mj-ea"/>
                <a:ea typeface="+mj-ea"/>
                <a:cs typeface="Century" panose="02040604050505020304" pitchFamily="18" charset="0"/>
              </a:rPr>
              <a:t>VC]</a:t>
            </a:r>
            <a:endParaRPr lang="ja-JP" altLang="en-US" sz="1600" dirty="0">
              <a:latin typeface="+mj-ea"/>
              <a:ea typeface="+mj-ea"/>
            </a:endParaRPr>
          </a:p>
        </p:txBody>
      </p:sp>
    </p:spTree>
    <p:extLst>
      <p:ext uri="{BB962C8B-B14F-4D97-AF65-F5344CB8AC3E}">
        <p14:creationId xmlns:p14="http://schemas.microsoft.com/office/powerpoint/2010/main" val="9431867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6/6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実験環境</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63146706-8D78-4880-8B27-A95B97551DD8}"/>
              </a:ext>
            </a:extLst>
          </p:cNvPr>
          <p:cNvSpPr txBox="1"/>
          <p:nvPr/>
        </p:nvSpPr>
        <p:spPr>
          <a:xfrm>
            <a:off x="5826069" y="3890432"/>
            <a:ext cx="759984" cy="832890"/>
          </a:xfrm>
          <a:prstGeom prst="rect">
            <a:avLst/>
          </a:prstGeom>
          <a:noFill/>
          <a:ln>
            <a:solidFill>
              <a:srgbClr val="5B9BD5"/>
            </a:solidFill>
          </a:ln>
        </p:spPr>
        <p:txBody>
          <a:bodyPr wrap="square" tIns="72000" bIns="72000" rtlCol="0">
            <a:noAutofit/>
          </a:bodyPr>
          <a:lstStyle/>
          <a:p>
            <a:pPr marL="0" marR="0" lvl="0" indent="0" algn="ctr" defTabSz="914400" eaLnBrk="0" fontAlgn="base" latinLnBrk="0" hangingPunct="0">
              <a:lnSpc>
                <a:spcPct val="90000"/>
              </a:lnSpc>
              <a:spcBef>
                <a:spcPct val="50000"/>
              </a:spcBef>
              <a:spcAft>
                <a:spcPct val="0"/>
              </a:spcAft>
              <a:buClrTx/>
              <a:buSzTx/>
              <a:buFontTx/>
              <a:buNone/>
              <a:tabLst/>
              <a:defRPr/>
            </a:pPr>
            <a:r>
              <a:rPr kumimoji="0" lang="ja-JP" altLang="en-US" sz="1200" b="1"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14" name="四角形: 角を丸くする 13">
            <a:extLst>
              <a:ext uri="{FF2B5EF4-FFF2-40B4-BE49-F238E27FC236}">
                <a16:creationId xmlns:a16="http://schemas.microsoft.com/office/drawing/2014/main" id="{E8CBD094-CAAE-41B1-AF8D-6973D9C23452}"/>
              </a:ext>
            </a:extLst>
          </p:cNvPr>
          <p:cNvSpPr/>
          <p:nvPr/>
        </p:nvSpPr>
        <p:spPr bwMode="auto">
          <a:xfrm>
            <a:off x="2150156" y="3593141"/>
            <a:ext cx="3613108" cy="1433276"/>
          </a:xfrm>
          <a:prstGeom prst="roundRect">
            <a:avLst/>
          </a:prstGeom>
          <a:solidFill>
            <a:srgbClr val="5B9BD5">
              <a:lumMod val="20000"/>
              <a:lumOff val="80000"/>
              <a:alpha val="30000"/>
            </a:srgbClr>
          </a:solidFill>
          <a:ln w="6350" cap="flat" cmpd="sng" algn="ctr">
            <a:solidFill>
              <a:sysClr val="windowText" lastClr="000000">
                <a:lumMod val="50000"/>
                <a:lumOff val="50000"/>
              </a:sysClr>
            </a:solidFill>
            <a:prstDash val="solid"/>
            <a:round/>
            <a:headEnd type="none" w="med" len="med"/>
            <a:tailEnd type="none" w="med" len="med"/>
          </a:ln>
          <a:effectLst/>
        </p:spPr>
        <p:txBody>
          <a:bodyPr lIns="36000" tIns="36000" rIns="36000" bIns="36000" rtlCol="0" anchor="t" anchorCtr="0"/>
          <a:lstStyle/>
          <a:p>
            <a:pPr marL="0" marR="0" lvl="0" indent="0" algn="ctr" defTabSz="806340" eaLnBrk="0" fontAlgn="base" latinLnBrk="0" hangingPunct="0">
              <a:lnSpc>
                <a:spcPct val="90000"/>
              </a:lnSpc>
              <a:spcBef>
                <a:spcPct val="20000"/>
              </a:spcBef>
              <a:spcAft>
                <a:spcPct val="0"/>
              </a:spcAft>
              <a:buClrTx/>
              <a:buSzTx/>
              <a:buFontTx/>
              <a:buNone/>
              <a:tabLst/>
              <a:defRPr/>
            </a:pPr>
            <a:endParaRPr kumimoji="0" lang="ja-JP" altLang="en-US" sz="1000" b="1"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endParaRPr>
          </a:p>
        </p:txBody>
      </p:sp>
      <p:sp>
        <p:nvSpPr>
          <p:cNvPr id="15" name="四角形: 角を丸くする 14">
            <a:extLst>
              <a:ext uri="{FF2B5EF4-FFF2-40B4-BE49-F238E27FC236}">
                <a16:creationId xmlns:a16="http://schemas.microsoft.com/office/drawing/2014/main" id="{73850FBB-5615-4E39-A636-C0639A4457F4}"/>
              </a:ext>
            </a:extLst>
          </p:cNvPr>
          <p:cNvSpPr/>
          <p:nvPr/>
        </p:nvSpPr>
        <p:spPr bwMode="auto">
          <a:xfrm>
            <a:off x="405060" y="2230605"/>
            <a:ext cx="1638546" cy="1219810"/>
          </a:xfrm>
          <a:prstGeom prst="roundRect">
            <a:avLst/>
          </a:prstGeom>
          <a:solidFill>
            <a:srgbClr val="5B9BD5">
              <a:lumMod val="20000"/>
              <a:lumOff val="80000"/>
              <a:alpha val="30000"/>
            </a:srgbClr>
          </a:solidFill>
          <a:ln w="6350" cap="flat" cmpd="sng" algn="ctr">
            <a:solidFill>
              <a:sysClr val="windowText" lastClr="000000">
                <a:lumMod val="50000"/>
                <a:lumOff val="50000"/>
              </a:sysClr>
            </a:solidFill>
            <a:prstDash val="solid"/>
            <a:round/>
            <a:headEnd type="none" w="med" len="med"/>
            <a:tailEnd type="none" w="med" len="med"/>
          </a:ln>
          <a:effectLst/>
        </p:spPr>
        <p:txBody>
          <a:bodyPr lIns="36000" tIns="36000" rIns="36000" bIns="36000" rtlCol="0" anchor="t" anchorCtr="0"/>
          <a:lstStyle/>
          <a:p>
            <a:pPr marL="0" marR="0" lvl="0" indent="0" algn="ctr" defTabSz="806340" eaLnBrk="0" fontAlgn="base" latinLnBrk="0" hangingPunct="0">
              <a:lnSpc>
                <a:spcPct val="90000"/>
              </a:lnSpc>
              <a:spcBef>
                <a:spcPct val="20000"/>
              </a:spcBef>
              <a:spcAft>
                <a:spcPct val="0"/>
              </a:spcAft>
              <a:buClrTx/>
              <a:buSzTx/>
              <a:buFontTx/>
              <a:buNone/>
              <a:tabLst/>
              <a:defRPr/>
            </a:pPr>
            <a:endParaRPr kumimoji="0" lang="ja-JP" altLang="en-US" sz="1000" b="1"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endParaRPr>
          </a:p>
        </p:txBody>
      </p:sp>
      <p:sp>
        <p:nvSpPr>
          <p:cNvPr id="16" name="四角形: 角を丸くする 15">
            <a:extLst>
              <a:ext uri="{FF2B5EF4-FFF2-40B4-BE49-F238E27FC236}">
                <a16:creationId xmlns:a16="http://schemas.microsoft.com/office/drawing/2014/main" id="{61BCD256-9A77-46A1-9998-8C01BAA3242E}"/>
              </a:ext>
            </a:extLst>
          </p:cNvPr>
          <p:cNvSpPr/>
          <p:nvPr/>
        </p:nvSpPr>
        <p:spPr bwMode="auto">
          <a:xfrm>
            <a:off x="2144610" y="2233505"/>
            <a:ext cx="1638546" cy="1219810"/>
          </a:xfrm>
          <a:prstGeom prst="roundRect">
            <a:avLst/>
          </a:prstGeom>
          <a:solidFill>
            <a:srgbClr val="5B9BD5">
              <a:lumMod val="20000"/>
              <a:lumOff val="80000"/>
              <a:alpha val="30000"/>
            </a:srgbClr>
          </a:solidFill>
          <a:ln w="6350" cap="flat" cmpd="sng" algn="ctr">
            <a:solidFill>
              <a:sysClr val="windowText" lastClr="000000">
                <a:lumMod val="50000"/>
                <a:lumOff val="50000"/>
              </a:sysClr>
            </a:solidFill>
            <a:prstDash val="solid"/>
            <a:round/>
            <a:headEnd type="none" w="med" len="med"/>
            <a:tailEnd type="none" w="med" len="med"/>
          </a:ln>
          <a:effectLst/>
        </p:spPr>
        <p:txBody>
          <a:bodyPr lIns="36000" tIns="36000" rIns="36000" bIns="36000" rtlCol="0" anchor="t" anchorCtr="0"/>
          <a:lstStyle/>
          <a:p>
            <a:pPr marL="0" marR="0" lvl="0" indent="0" algn="ctr" defTabSz="806340" eaLnBrk="0" fontAlgn="base" latinLnBrk="0" hangingPunct="0">
              <a:lnSpc>
                <a:spcPct val="90000"/>
              </a:lnSpc>
              <a:spcBef>
                <a:spcPct val="20000"/>
              </a:spcBef>
              <a:spcAft>
                <a:spcPct val="0"/>
              </a:spcAft>
              <a:buClrTx/>
              <a:buSzTx/>
              <a:buFontTx/>
              <a:buNone/>
              <a:tabLst/>
              <a:defRPr/>
            </a:pPr>
            <a:endParaRPr kumimoji="0" lang="ja-JP" altLang="en-US" sz="1000" b="1"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endParaRPr>
          </a:p>
        </p:txBody>
      </p:sp>
      <p:sp>
        <p:nvSpPr>
          <p:cNvPr id="17" name="四角形: 角を丸くする 16">
            <a:extLst>
              <a:ext uri="{FF2B5EF4-FFF2-40B4-BE49-F238E27FC236}">
                <a16:creationId xmlns:a16="http://schemas.microsoft.com/office/drawing/2014/main" id="{92BCADDD-6F29-4141-B8E6-2DEC53E37E43}"/>
              </a:ext>
            </a:extLst>
          </p:cNvPr>
          <p:cNvSpPr/>
          <p:nvPr/>
        </p:nvSpPr>
        <p:spPr bwMode="auto">
          <a:xfrm>
            <a:off x="3944860" y="2224454"/>
            <a:ext cx="1818403" cy="1251918"/>
          </a:xfrm>
          <a:prstGeom prst="roundRect">
            <a:avLst/>
          </a:prstGeom>
          <a:solidFill>
            <a:srgbClr val="5B9BD5">
              <a:lumMod val="20000"/>
              <a:lumOff val="80000"/>
              <a:alpha val="30000"/>
            </a:srgbClr>
          </a:solidFill>
          <a:ln w="6350" cap="flat" cmpd="sng" algn="ctr">
            <a:solidFill>
              <a:sysClr val="windowText" lastClr="000000">
                <a:lumMod val="50000"/>
                <a:lumOff val="50000"/>
              </a:sysClr>
            </a:solidFill>
            <a:prstDash val="solid"/>
            <a:round/>
            <a:headEnd type="none" w="med" len="med"/>
            <a:tailEnd type="none" w="med" len="med"/>
          </a:ln>
          <a:effectLst/>
        </p:spPr>
        <p:txBody>
          <a:bodyPr lIns="36000" tIns="36000" rIns="36000" bIns="36000" rtlCol="0" anchor="t" anchorCtr="0"/>
          <a:lstStyle/>
          <a:p>
            <a:pPr marL="0" marR="0" lvl="0" indent="0" algn="ctr" defTabSz="806340" eaLnBrk="0" fontAlgn="base" latinLnBrk="0" hangingPunct="0">
              <a:lnSpc>
                <a:spcPct val="90000"/>
              </a:lnSpc>
              <a:spcBef>
                <a:spcPct val="20000"/>
              </a:spcBef>
              <a:spcAft>
                <a:spcPct val="0"/>
              </a:spcAft>
              <a:buClrTx/>
              <a:buSzTx/>
              <a:buFontTx/>
              <a:buNone/>
              <a:tabLst/>
              <a:defRPr/>
            </a:pPr>
            <a:endParaRPr kumimoji="0" lang="ja-JP" altLang="en-US" sz="1000" b="1"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endParaRPr>
          </a:p>
        </p:txBody>
      </p:sp>
      <p:sp>
        <p:nvSpPr>
          <p:cNvPr id="18" name="四角形: 角を丸くする 17">
            <a:extLst>
              <a:ext uri="{FF2B5EF4-FFF2-40B4-BE49-F238E27FC236}">
                <a16:creationId xmlns:a16="http://schemas.microsoft.com/office/drawing/2014/main" id="{567DAFCF-9161-4946-84E1-5E8E5C146432}"/>
              </a:ext>
            </a:extLst>
          </p:cNvPr>
          <p:cNvSpPr/>
          <p:nvPr/>
        </p:nvSpPr>
        <p:spPr bwMode="auto">
          <a:xfrm>
            <a:off x="416236" y="3590239"/>
            <a:ext cx="1638546" cy="1433276"/>
          </a:xfrm>
          <a:prstGeom prst="roundRect">
            <a:avLst/>
          </a:prstGeom>
          <a:solidFill>
            <a:srgbClr val="5B9BD5">
              <a:lumMod val="20000"/>
              <a:lumOff val="80000"/>
              <a:alpha val="30000"/>
            </a:srgbClr>
          </a:solidFill>
          <a:ln w="6350" cap="flat" cmpd="sng" algn="ctr">
            <a:solidFill>
              <a:sysClr val="windowText" lastClr="000000">
                <a:lumMod val="50000"/>
                <a:lumOff val="50000"/>
              </a:sysClr>
            </a:solidFill>
            <a:prstDash val="solid"/>
            <a:round/>
            <a:headEnd type="none" w="med" len="med"/>
            <a:tailEnd type="none" w="med" len="med"/>
          </a:ln>
          <a:effectLst/>
        </p:spPr>
        <p:txBody>
          <a:bodyPr lIns="36000" tIns="36000" rIns="36000" bIns="36000" rtlCol="0" anchor="t" anchorCtr="0"/>
          <a:lstStyle/>
          <a:p>
            <a:pPr marL="0" marR="0" lvl="0" indent="0" algn="ctr" defTabSz="806340" eaLnBrk="0" fontAlgn="base" latinLnBrk="0" hangingPunct="0">
              <a:lnSpc>
                <a:spcPct val="90000"/>
              </a:lnSpc>
              <a:spcBef>
                <a:spcPct val="20000"/>
              </a:spcBef>
              <a:spcAft>
                <a:spcPct val="0"/>
              </a:spcAft>
              <a:buClrTx/>
              <a:buSzTx/>
              <a:buFontTx/>
              <a:buNone/>
              <a:tabLst/>
              <a:defRPr/>
            </a:pPr>
            <a:endParaRPr kumimoji="0" lang="ja-JP" altLang="en-US" sz="1000" b="1"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endParaRPr>
          </a:p>
        </p:txBody>
      </p:sp>
      <p:pic>
        <p:nvPicPr>
          <p:cNvPr id="19" name="グラフィックス 18" descr="DVD プレーヤー 枠線">
            <a:extLst>
              <a:ext uri="{FF2B5EF4-FFF2-40B4-BE49-F238E27FC236}">
                <a16:creationId xmlns:a16="http://schemas.microsoft.com/office/drawing/2014/main" id="{A23F6272-9790-4690-9953-A18A5F08BE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390" y="2010530"/>
            <a:ext cx="914400" cy="914400"/>
          </a:xfrm>
          <a:prstGeom prst="rect">
            <a:avLst/>
          </a:prstGeom>
        </p:spPr>
      </p:pic>
      <p:pic>
        <p:nvPicPr>
          <p:cNvPr id="20" name="グラフィックス 19" descr="スマート フォン 枠線">
            <a:extLst>
              <a:ext uri="{FF2B5EF4-FFF2-40B4-BE49-F238E27FC236}">
                <a16:creationId xmlns:a16="http://schemas.microsoft.com/office/drawing/2014/main" id="{B9A52F0F-9BFF-41A9-98D0-185795AC16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4258" y="2564041"/>
            <a:ext cx="914400" cy="914400"/>
          </a:xfrm>
          <a:prstGeom prst="rect">
            <a:avLst/>
          </a:prstGeom>
        </p:spPr>
      </p:pic>
      <p:sp>
        <p:nvSpPr>
          <p:cNvPr id="21" name="テキスト ボックス 20">
            <a:extLst>
              <a:ext uri="{FF2B5EF4-FFF2-40B4-BE49-F238E27FC236}">
                <a16:creationId xmlns:a16="http://schemas.microsoft.com/office/drawing/2014/main" id="{70D75360-DF28-41DD-BDB5-69468D9866C0}"/>
              </a:ext>
            </a:extLst>
          </p:cNvPr>
          <p:cNvSpPr txBox="1"/>
          <p:nvPr/>
        </p:nvSpPr>
        <p:spPr>
          <a:xfrm>
            <a:off x="385035" y="2724177"/>
            <a:ext cx="1950168" cy="481670"/>
          </a:xfrm>
          <a:prstGeom prst="rect">
            <a:avLst/>
          </a:prstGeom>
          <a:noFill/>
        </p:spPr>
        <p:txBody>
          <a:bodyPr wrap="square" rtlCol="0">
            <a:spAutoFit/>
          </a:bodyPr>
          <a:lstStyle/>
          <a:p>
            <a:pPr eaLnBrk="0" fontAlgn="base" hangingPunct="0">
              <a:lnSpc>
                <a:spcPct val="90000"/>
              </a:lnSpc>
              <a:spcBef>
                <a:spcPct val="50000"/>
              </a:spcBef>
              <a:spcAft>
                <a:spcPct val="0"/>
              </a:spcAft>
            </a:pPr>
            <a:r>
              <a:rPr lang="en-US" altLang="ja-JP" sz="1100" u="sng" dirty="0">
                <a:solidFill>
                  <a:prstClr val="black"/>
                </a:solidFill>
                <a:latin typeface="Meiryo UI" panose="020B0604030504040204" pitchFamily="50" charset="-128"/>
                <a:cs typeface="メイリオ" panose="020B0604030504040204" pitchFamily="50" charset="-128"/>
              </a:rPr>
              <a:t>VC</a:t>
            </a:r>
            <a:r>
              <a:rPr lang="ja-JP" altLang="en-US" sz="1100" u="sng" dirty="0">
                <a:solidFill>
                  <a:prstClr val="black"/>
                </a:solidFill>
                <a:latin typeface="Meiryo UI" panose="020B0604030504040204" pitchFamily="50" charset="-128"/>
                <a:cs typeface="メイリオ" panose="020B0604030504040204" pitchFamily="50" charset="-128"/>
              </a:rPr>
              <a:t>発行サイト </a:t>
            </a:r>
            <a:r>
              <a:rPr lang="en-US" altLang="ja-JP" sz="1100" u="sng" dirty="0">
                <a:solidFill>
                  <a:prstClr val="black"/>
                </a:solidFill>
                <a:latin typeface="Meiryo UI" panose="020B0604030504040204" pitchFamily="50" charset="-128"/>
                <a:cs typeface="メイリオ" panose="020B0604030504040204" pitchFamily="50" charset="-128"/>
              </a:rPr>
              <a:t>[</a:t>
            </a:r>
            <a:r>
              <a:rPr lang="ja-JP" altLang="en-US" sz="1100" u="sng" dirty="0">
                <a:solidFill>
                  <a:prstClr val="black"/>
                </a:solidFill>
                <a:latin typeface="Meiryo UI" panose="020B0604030504040204" pitchFamily="50" charset="-128"/>
                <a:cs typeface="メイリオ" panose="020B0604030504040204" pitchFamily="50" charset="-128"/>
              </a:rPr>
              <a:t>メーカー等</a:t>
            </a:r>
            <a:r>
              <a:rPr lang="en-US" altLang="ja-JP" sz="1100" u="sng" dirty="0">
                <a:solidFill>
                  <a:prstClr val="black"/>
                </a:solidFill>
                <a:latin typeface="Meiryo UI" panose="020B0604030504040204" pitchFamily="50" charset="-128"/>
                <a:cs typeface="メイリオ" panose="020B0604030504040204" pitchFamily="50" charset="-128"/>
              </a:rPr>
              <a:t>]</a:t>
            </a:r>
          </a:p>
          <a:p>
            <a:pPr eaLnBrk="0" fontAlgn="base" hangingPunct="0">
              <a:lnSpc>
                <a:spcPct val="90000"/>
              </a:lnSpc>
              <a:spcBef>
                <a:spcPct val="50000"/>
              </a:spcBef>
              <a:spcAft>
                <a:spcPct val="0"/>
              </a:spcAft>
            </a:pPr>
            <a:r>
              <a:rPr lang="en-US" altLang="ja-JP" sz="1100" dirty="0">
                <a:solidFill>
                  <a:prstClr val="black"/>
                </a:solidFill>
                <a:latin typeface="Meiryo UI" panose="020B0604030504040204" pitchFamily="50" charset="-128"/>
                <a:cs typeface="メイリオ" panose="020B0604030504040204" pitchFamily="50" charset="-128"/>
              </a:rPr>
              <a:t>SW</a:t>
            </a:r>
            <a:r>
              <a:rPr lang="ja-JP" altLang="en-US" sz="1100" dirty="0">
                <a:solidFill>
                  <a:prstClr val="black"/>
                </a:solidFill>
                <a:latin typeface="Meiryo UI" panose="020B0604030504040204" pitchFamily="50" charset="-128"/>
                <a:cs typeface="メイリオ" panose="020B0604030504040204" pitchFamily="50" charset="-128"/>
              </a:rPr>
              <a:t>利用</a:t>
            </a:r>
            <a:r>
              <a:rPr lang="en-US" altLang="ja-JP" sz="1100" dirty="0">
                <a:solidFill>
                  <a:prstClr val="black"/>
                </a:solidFill>
                <a:latin typeface="Meiryo UI" panose="020B0604030504040204" pitchFamily="50" charset="-128"/>
                <a:cs typeface="メイリオ" panose="020B0604030504040204" pitchFamily="50" charset="-128"/>
              </a:rPr>
              <a:t>VC</a:t>
            </a:r>
            <a:r>
              <a:rPr lang="ja-JP" altLang="en-US" sz="1100" dirty="0">
                <a:solidFill>
                  <a:prstClr val="black"/>
                </a:solidFill>
                <a:latin typeface="Meiryo UI" panose="020B0604030504040204" pitchFamily="50" charset="-128"/>
                <a:cs typeface="メイリオ" panose="020B0604030504040204" pitchFamily="50" charset="-128"/>
              </a:rPr>
              <a:t>の発行</a:t>
            </a:r>
            <a:endParaRPr lang="en-US" altLang="ja-JP" sz="1100" dirty="0">
              <a:solidFill>
                <a:prstClr val="black"/>
              </a:solidFill>
              <a:latin typeface="Meiryo UI" panose="020B0604030504040204" pitchFamily="50" charset="-128"/>
              <a:cs typeface="メイリオ" panose="020B0604030504040204" pitchFamily="50" charset="-128"/>
            </a:endParaRPr>
          </a:p>
        </p:txBody>
      </p:sp>
      <p:sp>
        <p:nvSpPr>
          <p:cNvPr id="22" name="テキスト ボックス 21">
            <a:extLst>
              <a:ext uri="{FF2B5EF4-FFF2-40B4-BE49-F238E27FC236}">
                <a16:creationId xmlns:a16="http://schemas.microsoft.com/office/drawing/2014/main" id="{5A05DCA0-8A23-4801-9116-5729676494B9}"/>
              </a:ext>
            </a:extLst>
          </p:cNvPr>
          <p:cNvSpPr txBox="1"/>
          <p:nvPr/>
        </p:nvSpPr>
        <p:spPr>
          <a:xfrm>
            <a:off x="472342" y="4233393"/>
            <a:ext cx="1571264" cy="481670"/>
          </a:xfrm>
          <a:prstGeom prst="rect">
            <a:avLst/>
          </a:prstGeom>
          <a:noFill/>
        </p:spPr>
        <p:txBody>
          <a:bodyPr wrap="none" rtlCol="0">
            <a:spAutoFit/>
          </a:bodyPr>
          <a:lstStyle/>
          <a:p>
            <a:pPr eaLnBrk="0" fontAlgn="base" hangingPunct="0">
              <a:lnSpc>
                <a:spcPct val="90000"/>
              </a:lnSpc>
              <a:spcBef>
                <a:spcPct val="50000"/>
              </a:spcBef>
              <a:spcAft>
                <a:spcPct val="0"/>
              </a:spcAft>
            </a:pPr>
            <a:r>
              <a:rPr lang="en-US" altLang="ja-JP" sz="1100" u="sng" dirty="0">
                <a:solidFill>
                  <a:prstClr val="black"/>
                </a:solidFill>
                <a:latin typeface="Meiryo UI" panose="020B0604030504040204" pitchFamily="50" charset="-128"/>
                <a:cs typeface="メイリオ" panose="020B0604030504040204" pitchFamily="50" charset="-128"/>
              </a:rPr>
              <a:t>VC</a:t>
            </a:r>
            <a:r>
              <a:rPr lang="ja-JP" altLang="en-US" sz="1100" u="sng" dirty="0">
                <a:solidFill>
                  <a:prstClr val="black"/>
                </a:solidFill>
                <a:latin typeface="Meiryo UI" panose="020B0604030504040204" pitchFamily="50" charset="-128"/>
                <a:cs typeface="メイリオ" panose="020B0604030504040204" pitchFamily="50" charset="-128"/>
              </a:rPr>
              <a:t>検証サイト </a:t>
            </a:r>
            <a:r>
              <a:rPr lang="en-US" altLang="ja-JP" sz="1100" u="sng" dirty="0">
                <a:solidFill>
                  <a:prstClr val="black"/>
                </a:solidFill>
                <a:latin typeface="Meiryo UI" panose="020B0604030504040204" pitchFamily="50" charset="-128"/>
                <a:cs typeface="メイリオ" panose="020B0604030504040204" pitchFamily="50" charset="-128"/>
              </a:rPr>
              <a:t>[</a:t>
            </a:r>
            <a:r>
              <a:rPr lang="ja-JP" altLang="en-US" sz="1100" u="sng" dirty="0">
                <a:solidFill>
                  <a:prstClr val="black"/>
                </a:solidFill>
                <a:latin typeface="Meiryo UI" panose="020B0604030504040204" pitchFamily="50" charset="-128"/>
                <a:cs typeface="メイリオ" panose="020B0604030504040204" pitchFamily="50" charset="-128"/>
              </a:rPr>
              <a:t>税務署</a:t>
            </a:r>
            <a:r>
              <a:rPr lang="en-US" altLang="ja-JP" sz="1100" u="sng" dirty="0">
                <a:solidFill>
                  <a:prstClr val="black"/>
                </a:solidFill>
                <a:latin typeface="Meiryo UI" panose="020B0604030504040204" pitchFamily="50" charset="-128"/>
                <a:cs typeface="メイリオ" panose="020B0604030504040204" pitchFamily="50" charset="-128"/>
              </a:rPr>
              <a:t>]</a:t>
            </a:r>
          </a:p>
          <a:p>
            <a:pPr eaLnBrk="0" fontAlgn="base" hangingPunct="0">
              <a:lnSpc>
                <a:spcPct val="90000"/>
              </a:lnSpc>
              <a:spcBef>
                <a:spcPct val="50000"/>
              </a:spcBef>
              <a:spcAft>
                <a:spcPct val="0"/>
              </a:spcAft>
            </a:pPr>
            <a:r>
              <a:rPr lang="ja-JP" altLang="en-US" sz="1100" dirty="0">
                <a:solidFill>
                  <a:prstClr val="black"/>
                </a:solidFill>
                <a:latin typeface="Meiryo UI" panose="020B0604030504040204" pitchFamily="50" charset="-128"/>
                <a:cs typeface="メイリオ" panose="020B0604030504040204" pitchFamily="50" charset="-128"/>
              </a:rPr>
              <a:t>証明書の検証</a:t>
            </a:r>
            <a:endParaRPr lang="en-US" altLang="ja-JP" sz="1100" dirty="0">
              <a:solidFill>
                <a:prstClr val="black"/>
              </a:solidFill>
              <a:latin typeface="Meiryo UI" panose="020B0604030504040204" pitchFamily="50" charset="-128"/>
              <a:cs typeface="メイリオ" panose="020B0604030504040204" pitchFamily="50" charset="-128"/>
            </a:endParaRPr>
          </a:p>
        </p:txBody>
      </p:sp>
      <p:sp>
        <p:nvSpPr>
          <p:cNvPr id="23" name="テキスト ボックス 22">
            <a:extLst>
              <a:ext uri="{FF2B5EF4-FFF2-40B4-BE49-F238E27FC236}">
                <a16:creationId xmlns:a16="http://schemas.microsoft.com/office/drawing/2014/main" id="{4541574B-1396-4FCD-870B-4C792CD5F2C7}"/>
              </a:ext>
            </a:extLst>
          </p:cNvPr>
          <p:cNvSpPr txBox="1"/>
          <p:nvPr/>
        </p:nvSpPr>
        <p:spPr>
          <a:xfrm>
            <a:off x="8396805" y="3806892"/>
            <a:ext cx="1186543" cy="481670"/>
          </a:xfrm>
          <a:prstGeom prst="rect">
            <a:avLst/>
          </a:prstGeom>
          <a:noFill/>
        </p:spPr>
        <p:txBody>
          <a:bodyPr wrap="none" rtlCol="0">
            <a:spAutoFit/>
          </a:bodyPr>
          <a:lstStyle/>
          <a:p>
            <a:pPr eaLnBrk="0" fontAlgn="base" hangingPunct="0">
              <a:lnSpc>
                <a:spcPct val="90000"/>
              </a:lnSpc>
              <a:spcBef>
                <a:spcPct val="50000"/>
              </a:spcBef>
              <a:spcAft>
                <a:spcPct val="0"/>
              </a:spcAft>
            </a:pPr>
            <a:r>
              <a:rPr lang="ja-JP" altLang="en-US" sz="1100" u="sng" dirty="0">
                <a:solidFill>
                  <a:prstClr val="black"/>
                </a:solidFill>
                <a:latin typeface="Meiryo UI" panose="020B0604030504040204" pitchFamily="50" charset="-128"/>
                <a:cs typeface="メイリオ" panose="020B0604030504040204" pitchFamily="50" charset="-128"/>
              </a:rPr>
              <a:t>個人用</a:t>
            </a:r>
            <a:r>
              <a:rPr lang="en-US" altLang="ja-JP" sz="1100" u="sng" dirty="0">
                <a:solidFill>
                  <a:prstClr val="black"/>
                </a:solidFill>
                <a:latin typeface="Meiryo UI" panose="020B0604030504040204" pitchFamily="50" charset="-128"/>
                <a:cs typeface="メイリオ" panose="020B0604030504040204" pitchFamily="50" charset="-128"/>
              </a:rPr>
              <a:t>Wallet</a:t>
            </a:r>
          </a:p>
          <a:p>
            <a:pPr eaLnBrk="0" fontAlgn="base" hangingPunct="0">
              <a:lnSpc>
                <a:spcPct val="90000"/>
              </a:lnSpc>
              <a:spcBef>
                <a:spcPct val="50000"/>
              </a:spcBef>
              <a:spcAft>
                <a:spcPct val="0"/>
              </a:spcAft>
            </a:pPr>
            <a:r>
              <a:rPr lang="ja-JP" altLang="en-US" sz="1100" dirty="0">
                <a:solidFill>
                  <a:prstClr val="black"/>
                </a:solidFill>
                <a:latin typeface="Meiryo UI" panose="020B0604030504040204" pitchFamily="50" charset="-128"/>
                <a:cs typeface="メイリオ" panose="020B0604030504040204" pitchFamily="50" charset="-128"/>
              </a:rPr>
              <a:t>事業者</a:t>
            </a:r>
            <a:r>
              <a:rPr lang="en-US" altLang="ja-JP" sz="1100" dirty="0">
                <a:solidFill>
                  <a:prstClr val="black"/>
                </a:solidFill>
                <a:latin typeface="Meiryo UI" panose="020B0604030504040204" pitchFamily="50" charset="-128"/>
                <a:cs typeface="メイリオ" panose="020B0604030504040204" pitchFamily="50" charset="-128"/>
              </a:rPr>
              <a:t>VC</a:t>
            </a:r>
            <a:r>
              <a:rPr lang="ja-JP" altLang="en-US" sz="1100" dirty="0">
                <a:solidFill>
                  <a:prstClr val="black"/>
                </a:solidFill>
                <a:latin typeface="Meiryo UI" panose="020B0604030504040204" pitchFamily="50" charset="-128"/>
                <a:cs typeface="メイリオ" panose="020B0604030504040204" pitchFamily="50" charset="-128"/>
              </a:rPr>
              <a:t>を格納</a:t>
            </a:r>
          </a:p>
        </p:txBody>
      </p:sp>
      <p:pic>
        <p:nvPicPr>
          <p:cNvPr id="24" name="グラフィックス 23" descr="ノート PC 枠線">
            <a:extLst>
              <a:ext uri="{FF2B5EF4-FFF2-40B4-BE49-F238E27FC236}">
                <a16:creationId xmlns:a16="http://schemas.microsoft.com/office/drawing/2014/main" id="{5351913C-BF56-450C-A55E-46F3A9A876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24238" y="2493535"/>
            <a:ext cx="914400" cy="914400"/>
          </a:xfrm>
          <a:prstGeom prst="rect">
            <a:avLst/>
          </a:prstGeom>
        </p:spPr>
      </p:pic>
      <p:sp>
        <p:nvSpPr>
          <p:cNvPr id="25" name="テキスト ボックス 24">
            <a:extLst>
              <a:ext uri="{FF2B5EF4-FFF2-40B4-BE49-F238E27FC236}">
                <a16:creationId xmlns:a16="http://schemas.microsoft.com/office/drawing/2014/main" id="{1717C326-A8B6-4004-97D3-B5A89559F528}"/>
              </a:ext>
            </a:extLst>
          </p:cNvPr>
          <p:cNvSpPr txBox="1"/>
          <p:nvPr/>
        </p:nvSpPr>
        <p:spPr>
          <a:xfrm>
            <a:off x="6763382" y="3814630"/>
            <a:ext cx="1677254" cy="860941"/>
          </a:xfrm>
          <a:prstGeom prst="rect">
            <a:avLst/>
          </a:prstGeom>
          <a:noFill/>
        </p:spPr>
        <p:txBody>
          <a:bodyPr wrap="square" rtlCol="0">
            <a:spAutoFit/>
          </a:bodyPr>
          <a:lstStyle/>
          <a:p>
            <a:pPr eaLnBrk="0" fontAlgn="base" hangingPunct="0">
              <a:spcBef>
                <a:spcPct val="50000"/>
              </a:spcBef>
              <a:spcAft>
                <a:spcPct val="0"/>
              </a:spcAft>
            </a:pPr>
            <a:r>
              <a:rPr lang="ja-JP" altLang="en-US" sz="1100" u="sng" dirty="0">
                <a:solidFill>
                  <a:prstClr val="black"/>
                </a:solidFill>
                <a:latin typeface="Meiryo UI" panose="020B0604030504040204" pitchFamily="50" charset="-128"/>
                <a:cs typeface="メイリオ" panose="020B0604030504040204" pitchFamily="50" charset="-128"/>
              </a:rPr>
              <a:t>法人用</a:t>
            </a:r>
            <a:r>
              <a:rPr lang="en-US" altLang="ja-JP" sz="1100" u="sng" dirty="0">
                <a:solidFill>
                  <a:prstClr val="black"/>
                </a:solidFill>
                <a:latin typeface="Meiryo UI" panose="020B0604030504040204" pitchFamily="50" charset="-128"/>
                <a:cs typeface="メイリオ" panose="020B0604030504040204" pitchFamily="50" charset="-128"/>
              </a:rPr>
              <a:t>Wallet</a:t>
            </a:r>
          </a:p>
          <a:p>
            <a:pPr eaLnBrk="0" fontAlgn="base" hangingPunct="0">
              <a:spcBef>
                <a:spcPct val="50000"/>
              </a:spcBef>
              <a:spcAft>
                <a:spcPct val="0"/>
              </a:spcAft>
            </a:pPr>
            <a:r>
              <a:rPr lang="en-US" altLang="ja-JP" sz="1100" dirty="0">
                <a:solidFill>
                  <a:prstClr val="black"/>
                </a:solidFill>
                <a:latin typeface="Meiryo UI" panose="020B0604030504040204" pitchFamily="50" charset="-128"/>
                <a:cs typeface="メイリオ" panose="020B0604030504040204" pitchFamily="50" charset="-128"/>
              </a:rPr>
              <a:t>SW</a:t>
            </a:r>
            <a:r>
              <a:rPr lang="ja-JP" altLang="en-US" sz="1100" dirty="0">
                <a:solidFill>
                  <a:prstClr val="black"/>
                </a:solidFill>
                <a:latin typeface="Meiryo UI" panose="020B0604030504040204" pitchFamily="50" charset="-128"/>
                <a:cs typeface="メイリオ" panose="020B0604030504040204" pitchFamily="50" charset="-128"/>
              </a:rPr>
              <a:t>利用</a:t>
            </a:r>
            <a:r>
              <a:rPr lang="en-US" altLang="ja-JP" sz="1100" dirty="0">
                <a:solidFill>
                  <a:prstClr val="black"/>
                </a:solidFill>
                <a:latin typeface="Meiryo UI" panose="020B0604030504040204" pitchFamily="50" charset="-128"/>
                <a:cs typeface="メイリオ" panose="020B0604030504040204" pitchFamily="50" charset="-128"/>
              </a:rPr>
              <a:t>VC</a:t>
            </a:r>
            <a:r>
              <a:rPr lang="ja-JP" altLang="en-US" sz="1100" dirty="0">
                <a:solidFill>
                  <a:prstClr val="black"/>
                </a:solidFill>
                <a:latin typeface="Meiryo UI" panose="020B0604030504040204" pitchFamily="50" charset="-128"/>
                <a:cs typeface="メイリオ" panose="020B0604030504040204" pitchFamily="50" charset="-128"/>
              </a:rPr>
              <a:t>、</a:t>
            </a:r>
            <a:endParaRPr lang="en-US" altLang="ja-JP" sz="1100" dirty="0">
              <a:solidFill>
                <a:prstClr val="black"/>
              </a:solidFill>
              <a:latin typeface="Meiryo UI" panose="020B0604030504040204" pitchFamily="50" charset="-128"/>
              <a:cs typeface="メイリオ" panose="020B0604030504040204" pitchFamily="50" charset="-128"/>
            </a:endParaRPr>
          </a:p>
          <a:p>
            <a:pPr eaLnBrk="0" fontAlgn="base" hangingPunct="0">
              <a:lnSpc>
                <a:spcPct val="50000"/>
              </a:lnSpc>
              <a:spcBef>
                <a:spcPct val="50000"/>
              </a:spcBef>
              <a:spcAft>
                <a:spcPct val="0"/>
              </a:spcAft>
            </a:pPr>
            <a:r>
              <a:rPr lang="ja-JP" altLang="en-US" sz="1100" dirty="0">
                <a:solidFill>
                  <a:prstClr val="black"/>
                </a:solidFill>
                <a:latin typeface="Meiryo UI" panose="020B0604030504040204" pitchFamily="50" charset="-128"/>
                <a:cs typeface="メイリオ" panose="020B0604030504040204" pitchFamily="50" charset="-128"/>
              </a:rPr>
              <a:t>工業会証明書</a:t>
            </a:r>
            <a:r>
              <a:rPr lang="en-US" altLang="ja-JP" sz="1100" dirty="0">
                <a:solidFill>
                  <a:prstClr val="black"/>
                </a:solidFill>
                <a:latin typeface="Meiryo UI" panose="020B0604030504040204" pitchFamily="50" charset="-128"/>
                <a:cs typeface="メイリオ" panose="020B0604030504040204" pitchFamily="50" charset="-128"/>
              </a:rPr>
              <a:t>VC</a:t>
            </a:r>
            <a:r>
              <a:rPr lang="ja-JP" altLang="en-US" sz="1100" dirty="0">
                <a:solidFill>
                  <a:prstClr val="black"/>
                </a:solidFill>
                <a:latin typeface="Meiryo UI" panose="020B0604030504040204" pitchFamily="50" charset="-128"/>
                <a:cs typeface="メイリオ" panose="020B0604030504040204" pitchFamily="50" charset="-128"/>
              </a:rPr>
              <a:t>、</a:t>
            </a:r>
            <a:endParaRPr lang="en-US" altLang="ja-JP" sz="1100" dirty="0">
              <a:solidFill>
                <a:prstClr val="black"/>
              </a:solidFill>
              <a:latin typeface="Meiryo UI" panose="020B0604030504040204" pitchFamily="50" charset="-128"/>
              <a:cs typeface="メイリオ" panose="020B0604030504040204" pitchFamily="50" charset="-128"/>
            </a:endParaRPr>
          </a:p>
          <a:p>
            <a:pPr eaLnBrk="0" fontAlgn="base" hangingPunct="0">
              <a:lnSpc>
                <a:spcPct val="50000"/>
              </a:lnSpc>
              <a:spcBef>
                <a:spcPct val="50000"/>
              </a:spcBef>
              <a:spcAft>
                <a:spcPct val="0"/>
              </a:spcAft>
            </a:pPr>
            <a:r>
              <a:rPr lang="ja-JP" altLang="en-US" sz="1100" dirty="0">
                <a:solidFill>
                  <a:prstClr val="black"/>
                </a:solidFill>
                <a:latin typeface="Meiryo UI" panose="020B0604030504040204" pitchFamily="50" charset="-128"/>
                <a:cs typeface="メイリオ" panose="020B0604030504040204" pitchFamily="50" charset="-128"/>
              </a:rPr>
              <a:t>計画認定</a:t>
            </a:r>
            <a:r>
              <a:rPr lang="en-US" altLang="ja-JP" sz="1100" dirty="0">
                <a:solidFill>
                  <a:prstClr val="black"/>
                </a:solidFill>
                <a:latin typeface="Meiryo UI" panose="020B0604030504040204" pitchFamily="50" charset="-128"/>
                <a:cs typeface="メイリオ" panose="020B0604030504040204" pitchFamily="50" charset="-128"/>
              </a:rPr>
              <a:t>VC</a:t>
            </a:r>
            <a:r>
              <a:rPr lang="ja-JP" altLang="en-US" sz="1100" dirty="0">
                <a:solidFill>
                  <a:prstClr val="black"/>
                </a:solidFill>
                <a:latin typeface="Meiryo UI" panose="020B0604030504040204" pitchFamily="50" charset="-128"/>
                <a:cs typeface="メイリオ" panose="020B0604030504040204" pitchFamily="50" charset="-128"/>
              </a:rPr>
              <a:t>を格納 </a:t>
            </a:r>
            <a:endParaRPr lang="en-US" altLang="ja-JP" sz="1100" dirty="0">
              <a:solidFill>
                <a:prstClr val="black"/>
              </a:solidFill>
              <a:latin typeface="Meiryo UI" panose="020B0604030504040204" pitchFamily="50" charset="-128"/>
              <a:cs typeface="メイリオ" panose="020B0604030504040204" pitchFamily="50" charset="-128"/>
            </a:endParaRPr>
          </a:p>
        </p:txBody>
      </p:sp>
      <p:sp>
        <p:nvSpPr>
          <p:cNvPr id="26" name="フローチャート: 磁気ディスク 25">
            <a:extLst>
              <a:ext uri="{FF2B5EF4-FFF2-40B4-BE49-F238E27FC236}">
                <a16:creationId xmlns:a16="http://schemas.microsoft.com/office/drawing/2014/main" id="{977A8006-295A-460E-B86C-CA158F86C9AB}"/>
              </a:ext>
            </a:extLst>
          </p:cNvPr>
          <p:cNvSpPr/>
          <p:nvPr/>
        </p:nvSpPr>
        <p:spPr bwMode="auto">
          <a:xfrm>
            <a:off x="942079" y="6011223"/>
            <a:ext cx="8020623" cy="658227"/>
          </a:xfrm>
          <a:prstGeom prst="flowChartMagneticDisk">
            <a:avLst/>
          </a:prstGeom>
          <a:solidFill>
            <a:sysClr val="window" lastClr="FFFFFF"/>
          </a:solidFill>
          <a:ln w="6350" cap="flat" cmpd="sng" algn="ctr">
            <a:solidFill>
              <a:srgbClr val="5B9BD5">
                <a:lumMod val="50000"/>
              </a:srgbClr>
            </a:solidFill>
            <a:prstDash val="solid"/>
            <a:round/>
            <a:headEnd type="none" w="med" len="med"/>
            <a:tailEnd type="none" w="med" len="med"/>
          </a:ln>
          <a:effectLst/>
        </p:spPr>
        <p:txBody>
          <a:bodyPr lIns="36000" tIns="36000" rIns="36000" bIns="36000" rtlCol="0" anchor="ctr" anchorCtr="1"/>
          <a:lstStyle/>
          <a:p>
            <a:pPr marL="0" marR="0" lvl="0" indent="0" algn="ctr" defTabSz="806340" eaLnBrk="0" fontAlgn="base" latinLnBrk="0" hangingPunct="0">
              <a:lnSpc>
                <a:spcPct val="90000"/>
              </a:lnSpc>
              <a:spcBef>
                <a:spcPct val="20000"/>
              </a:spcBef>
              <a:spcAft>
                <a:spcPct val="0"/>
              </a:spcAft>
              <a:buClrTx/>
              <a:buSzTx/>
              <a:buFontTx/>
              <a:buNone/>
              <a:tabLst/>
              <a:defRPr/>
            </a:pPr>
            <a:r>
              <a:rPr kumimoji="0" lang="ja-JP" altLang="en-US" sz="1100" b="0"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rPr>
              <a:t>分散型デジタル</a:t>
            </a:r>
            <a:r>
              <a:rPr kumimoji="0" lang="en-US" altLang="ja-JP" sz="1100" b="0"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rPr>
              <a:t>ID</a:t>
            </a:r>
            <a:r>
              <a:rPr kumimoji="0" lang="ja-JP" altLang="en-US" sz="1100" b="0"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rPr>
              <a:t>システム</a:t>
            </a:r>
            <a:endParaRPr kumimoji="0" lang="en-US" altLang="ja-JP" sz="1100" b="0"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endParaRPr>
          </a:p>
          <a:p>
            <a:pPr marL="0" marR="0" lvl="0" indent="0" algn="ctr" defTabSz="806340" eaLnBrk="0" fontAlgn="base" latinLnBrk="0" hangingPunct="0">
              <a:lnSpc>
                <a:spcPct val="90000"/>
              </a:lnSpc>
              <a:spcBef>
                <a:spcPct val="20000"/>
              </a:spcBef>
              <a:spcAft>
                <a:spcPct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rPr>
              <a:t>DID Document</a:t>
            </a:r>
            <a:r>
              <a:rPr kumimoji="0" lang="ja-JP" altLang="en-US" sz="1100" b="0" i="0" u="none"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rPr>
              <a:t>を格納</a:t>
            </a:r>
          </a:p>
        </p:txBody>
      </p:sp>
      <p:sp>
        <p:nvSpPr>
          <p:cNvPr id="27" name="四角形: 角を丸くする 26">
            <a:extLst>
              <a:ext uri="{FF2B5EF4-FFF2-40B4-BE49-F238E27FC236}">
                <a16:creationId xmlns:a16="http://schemas.microsoft.com/office/drawing/2014/main" id="{752C1F62-3E67-4AE0-80AA-A9AF24234F53}"/>
              </a:ext>
            </a:extLst>
          </p:cNvPr>
          <p:cNvSpPr/>
          <p:nvPr/>
        </p:nvSpPr>
        <p:spPr bwMode="auto">
          <a:xfrm>
            <a:off x="184074" y="1874324"/>
            <a:ext cx="6440725" cy="3301104"/>
          </a:xfrm>
          <a:prstGeom prst="roundRect">
            <a:avLst/>
          </a:prstGeom>
          <a:noFill/>
          <a:ln w="6350" cap="flat" cmpd="sng" algn="ctr">
            <a:solidFill>
              <a:sysClr val="windowText" lastClr="000000">
                <a:lumMod val="50000"/>
                <a:lumOff val="50000"/>
              </a:sysClr>
            </a:solidFill>
            <a:prstDash val="solid"/>
            <a:round/>
            <a:headEnd type="none" w="med" len="med"/>
            <a:tailEnd type="none" w="med" len="med"/>
          </a:ln>
          <a:effectLst/>
        </p:spPr>
        <p:txBody>
          <a:bodyPr lIns="36000" tIns="36000" rIns="36000" bIns="36000" rtlCol="0" anchor="t" anchorCtr="0"/>
          <a:lstStyle/>
          <a:p>
            <a:pPr marL="0" marR="0" lvl="0" indent="0" algn="ctr" defTabSz="806340" eaLnBrk="0" fontAlgn="base" latinLnBrk="0" hangingPunct="0">
              <a:lnSpc>
                <a:spcPct val="90000"/>
              </a:lnSpc>
              <a:spcBef>
                <a:spcPct val="20000"/>
              </a:spcBef>
              <a:spcAft>
                <a:spcPct val="0"/>
              </a:spcAft>
              <a:buClrTx/>
              <a:buSzTx/>
              <a:buFontTx/>
              <a:buNone/>
              <a:tabLst/>
              <a:defRPr/>
            </a:pPr>
            <a:endParaRPr kumimoji="0" lang="ja-JP" altLang="en-US" sz="1000" b="1"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endParaRPr>
          </a:p>
        </p:txBody>
      </p:sp>
      <p:sp>
        <p:nvSpPr>
          <p:cNvPr id="28" name="四角形: 角を丸くする 27">
            <a:extLst>
              <a:ext uri="{FF2B5EF4-FFF2-40B4-BE49-F238E27FC236}">
                <a16:creationId xmlns:a16="http://schemas.microsoft.com/office/drawing/2014/main" id="{FCD45681-12D7-463C-8684-650AE314D51D}"/>
              </a:ext>
            </a:extLst>
          </p:cNvPr>
          <p:cNvSpPr/>
          <p:nvPr/>
        </p:nvSpPr>
        <p:spPr bwMode="auto">
          <a:xfrm>
            <a:off x="2456810" y="1469549"/>
            <a:ext cx="1489876" cy="667407"/>
          </a:xfrm>
          <a:prstGeom prst="roundRect">
            <a:avLst/>
          </a:prstGeom>
          <a:solidFill>
            <a:sysClr val="window" lastClr="FFFFFF"/>
          </a:solidFill>
          <a:ln w="6350" cap="flat" cmpd="sng" algn="ctr">
            <a:solidFill>
              <a:sysClr val="windowText" lastClr="000000">
                <a:lumMod val="50000"/>
                <a:lumOff val="50000"/>
              </a:sysClr>
            </a:solidFill>
            <a:prstDash val="solid"/>
            <a:round/>
            <a:headEnd type="none" w="med" len="med"/>
            <a:tailEnd type="none" w="med" len="med"/>
          </a:ln>
          <a:effectLst/>
        </p:spPr>
        <p:txBody>
          <a:bodyPr lIns="36000" tIns="36000" rIns="36000" bIns="36000" rtlCol="0" anchor="ctr" anchorCtr="1"/>
          <a:lstStyle/>
          <a:p>
            <a:pPr marL="0" marR="0" lvl="0" indent="0" algn="ctr" defTabSz="806340" eaLnBrk="0" fontAlgn="base" latinLnBrk="0" hangingPunct="0">
              <a:lnSpc>
                <a:spcPct val="90000"/>
              </a:lnSpc>
              <a:spcBef>
                <a:spcPct val="20000"/>
              </a:spcBef>
              <a:spcAft>
                <a:spcPct val="0"/>
              </a:spcAft>
              <a:buClrTx/>
              <a:buSzTx/>
              <a:buFontTx/>
              <a:buNone/>
              <a:tabLst/>
              <a:defRPr/>
            </a:pPr>
            <a:r>
              <a:rPr kumimoji="0" lang="en-US" altLang="ja-JP" sz="1600" b="1" i="0" u="none"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rPr>
              <a:t>Azure</a:t>
            </a:r>
            <a:endParaRPr kumimoji="0" lang="ja-JP" altLang="en-US" sz="1600" b="1" i="0" u="none"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endParaRPr>
          </a:p>
        </p:txBody>
      </p:sp>
      <p:pic>
        <p:nvPicPr>
          <p:cNvPr id="29" name="図 28">
            <a:extLst>
              <a:ext uri="{FF2B5EF4-FFF2-40B4-BE49-F238E27FC236}">
                <a16:creationId xmlns:a16="http://schemas.microsoft.com/office/drawing/2014/main" id="{F88E7270-368B-4D69-9C4A-6D42A17FEA3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45449" y="5203244"/>
            <a:ext cx="613882" cy="613882"/>
          </a:xfrm>
          <a:prstGeom prst="rect">
            <a:avLst/>
          </a:prstGeom>
        </p:spPr>
      </p:pic>
      <p:cxnSp>
        <p:nvCxnSpPr>
          <p:cNvPr id="30" name="直線コネクタ 29">
            <a:extLst>
              <a:ext uri="{FF2B5EF4-FFF2-40B4-BE49-F238E27FC236}">
                <a16:creationId xmlns:a16="http://schemas.microsoft.com/office/drawing/2014/main" id="{F36D26BC-0924-4069-B66B-FC07DBDCCB9B}"/>
              </a:ext>
            </a:extLst>
          </p:cNvPr>
          <p:cNvCxnSpPr>
            <a:cxnSpLocks/>
            <a:endCxn id="26" idx="1"/>
          </p:cNvCxnSpPr>
          <p:nvPr/>
        </p:nvCxnSpPr>
        <p:spPr bwMode="auto">
          <a:xfrm flipH="1">
            <a:off x="4952391" y="5871398"/>
            <a:ext cx="610" cy="139825"/>
          </a:xfrm>
          <a:prstGeom prst="line">
            <a:avLst/>
          </a:prstGeom>
          <a:noFill/>
          <a:ln w="9525" cap="flat" cmpd="sng" algn="ctr">
            <a:solidFill>
              <a:sysClr val="windowText" lastClr="000000">
                <a:shade val="95000"/>
                <a:satMod val="105000"/>
              </a:sysClr>
            </a:solidFill>
            <a:prstDash val="solid"/>
            <a:headEnd type="oval" w="med" len="med"/>
            <a:tailEnd type="oval" w="med" len="med"/>
          </a:ln>
          <a:effectLst/>
        </p:spPr>
      </p:cxnSp>
      <p:cxnSp>
        <p:nvCxnSpPr>
          <p:cNvPr id="31" name="直線コネクタ 30">
            <a:extLst>
              <a:ext uri="{FF2B5EF4-FFF2-40B4-BE49-F238E27FC236}">
                <a16:creationId xmlns:a16="http://schemas.microsoft.com/office/drawing/2014/main" id="{8B196B5A-E648-4EC7-86C4-34C5FB8D4DFF}"/>
              </a:ext>
            </a:extLst>
          </p:cNvPr>
          <p:cNvCxnSpPr>
            <a:cxnSpLocks/>
          </p:cNvCxnSpPr>
          <p:nvPr/>
        </p:nvCxnSpPr>
        <p:spPr bwMode="auto">
          <a:xfrm flipH="1">
            <a:off x="2570596" y="5499429"/>
            <a:ext cx="1806324" cy="0"/>
          </a:xfrm>
          <a:prstGeom prst="line">
            <a:avLst/>
          </a:prstGeom>
          <a:noFill/>
          <a:ln w="9525" cap="flat" cmpd="sng" algn="ctr">
            <a:solidFill>
              <a:sysClr val="windowText" lastClr="000000">
                <a:shade val="95000"/>
                <a:satMod val="105000"/>
              </a:sysClr>
            </a:solidFill>
            <a:prstDash val="solid"/>
            <a:headEnd type="oval" w="med" len="med"/>
            <a:tailEnd type="oval" w="med" len="med"/>
          </a:ln>
          <a:effectLst/>
        </p:spPr>
      </p:cxnSp>
      <p:cxnSp>
        <p:nvCxnSpPr>
          <p:cNvPr id="32" name="直線コネクタ 31">
            <a:extLst>
              <a:ext uri="{FF2B5EF4-FFF2-40B4-BE49-F238E27FC236}">
                <a16:creationId xmlns:a16="http://schemas.microsoft.com/office/drawing/2014/main" id="{C6082082-252A-4B40-85E0-BD343E92A691}"/>
              </a:ext>
            </a:extLst>
          </p:cNvPr>
          <p:cNvCxnSpPr>
            <a:cxnSpLocks/>
          </p:cNvCxnSpPr>
          <p:nvPr/>
        </p:nvCxnSpPr>
        <p:spPr bwMode="auto">
          <a:xfrm flipH="1">
            <a:off x="5529083" y="5479555"/>
            <a:ext cx="3543074" cy="0"/>
          </a:xfrm>
          <a:prstGeom prst="line">
            <a:avLst/>
          </a:prstGeom>
          <a:noFill/>
          <a:ln w="9525" cap="flat" cmpd="sng" algn="ctr">
            <a:solidFill>
              <a:sysClr val="windowText" lastClr="000000">
                <a:shade val="95000"/>
                <a:satMod val="105000"/>
              </a:sysClr>
            </a:solidFill>
            <a:prstDash val="solid"/>
            <a:headEnd type="oval" w="med" len="med"/>
            <a:tailEnd type="oval" w="med" len="med"/>
          </a:ln>
          <a:effectLst/>
        </p:spPr>
      </p:cxnSp>
      <p:cxnSp>
        <p:nvCxnSpPr>
          <p:cNvPr id="33" name="直線コネクタ 32">
            <a:extLst>
              <a:ext uri="{FF2B5EF4-FFF2-40B4-BE49-F238E27FC236}">
                <a16:creationId xmlns:a16="http://schemas.microsoft.com/office/drawing/2014/main" id="{1878F5A2-F813-470B-8629-377FAE29FCB9}"/>
              </a:ext>
            </a:extLst>
          </p:cNvPr>
          <p:cNvCxnSpPr>
            <a:cxnSpLocks/>
          </p:cNvCxnSpPr>
          <p:nvPr/>
        </p:nvCxnSpPr>
        <p:spPr bwMode="auto">
          <a:xfrm flipV="1">
            <a:off x="7460539" y="5150178"/>
            <a:ext cx="0" cy="324000"/>
          </a:xfrm>
          <a:prstGeom prst="line">
            <a:avLst/>
          </a:prstGeom>
          <a:noFill/>
          <a:ln w="9525" cap="flat" cmpd="sng" algn="ctr">
            <a:solidFill>
              <a:sysClr val="windowText" lastClr="000000">
                <a:shade val="95000"/>
                <a:satMod val="105000"/>
              </a:sysClr>
            </a:solidFill>
            <a:prstDash val="solid"/>
            <a:headEnd type="oval" w="med" len="med"/>
            <a:tailEnd type="oval" w="med" len="med"/>
          </a:ln>
          <a:effectLst/>
        </p:spPr>
      </p:cxnSp>
      <p:cxnSp>
        <p:nvCxnSpPr>
          <p:cNvPr id="34" name="直線コネクタ 33">
            <a:extLst>
              <a:ext uri="{FF2B5EF4-FFF2-40B4-BE49-F238E27FC236}">
                <a16:creationId xmlns:a16="http://schemas.microsoft.com/office/drawing/2014/main" id="{B9E68F5E-5357-4E73-B3C7-2A19AC129D78}"/>
              </a:ext>
            </a:extLst>
          </p:cNvPr>
          <p:cNvCxnSpPr>
            <a:cxnSpLocks/>
          </p:cNvCxnSpPr>
          <p:nvPr/>
        </p:nvCxnSpPr>
        <p:spPr bwMode="auto">
          <a:xfrm flipV="1">
            <a:off x="9072157" y="5158915"/>
            <a:ext cx="0" cy="324000"/>
          </a:xfrm>
          <a:prstGeom prst="line">
            <a:avLst/>
          </a:prstGeom>
          <a:noFill/>
          <a:ln w="9525" cap="flat" cmpd="sng" algn="ctr">
            <a:solidFill>
              <a:sysClr val="windowText" lastClr="000000">
                <a:shade val="95000"/>
                <a:satMod val="105000"/>
              </a:sysClr>
            </a:solidFill>
            <a:prstDash val="solid"/>
            <a:headEnd type="oval" w="med" len="med"/>
            <a:tailEnd type="oval" w="med" len="med"/>
          </a:ln>
          <a:effectLst/>
        </p:spPr>
      </p:cxnSp>
      <p:cxnSp>
        <p:nvCxnSpPr>
          <p:cNvPr id="35" name="直線コネクタ 34">
            <a:extLst>
              <a:ext uri="{FF2B5EF4-FFF2-40B4-BE49-F238E27FC236}">
                <a16:creationId xmlns:a16="http://schemas.microsoft.com/office/drawing/2014/main" id="{34CC669A-F3D0-44C3-9640-8FE84B6884B5}"/>
              </a:ext>
            </a:extLst>
          </p:cNvPr>
          <p:cNvCxnSpPr>
            <a:cxnSpLocks/>
          </p:cNvCxnSpPr>
          <p:nvPr/>
        </p:nvCxnSpPr>
        <p:spPr bwMode="auto">
          <a:xfrm flipV="1">
            <a:off x="2570596" y="5175429"/>
            <a:ext cx="0" cy="324000"/>
          </a:xfrm>
          <a:prstGeom prst="line">
            <a:avLst/>
          </a:prstGeom>
          <a:noFill/>
          <a:ln w="9525" cap="flat" cmpd="sng" algn="ctr">
            <a:solidFill>
              <a:sysClr val="windowText" lastClr="000000">
                <a:shade val="95000"/>
                <a:satMod val="105000"/>
              </a:sysClr>
            </a:solidFill>
            <a:prstDash val="solid"/>
            <a:headEnd type="oval" w="med" len="med"/>
            <a:tailEnd type="oval" w="med" len="med"/>
          </a:ln>
          <a:effectLst/>
        </p:spPr>
      </p:cxnSp>
      <p:sp>
        <p:nvSpPr>
          <p:cNvPr id="36" name="テキスト ボックス 35">
            <a:extLst>
              <a:ext uri="{FF2B5EF4-FFF2-40B4-BE49-F238E27FC236}">
                <a16:creationId xmlns:a16="http://schemas.microsoft.com/office/drawing/2014/main" id="{9818C6DA-4473-4C9B-8A56-12C6179EB259}"/>
              </a:ext>
            </a:extLst>
          </p:cNvPr>
          <p:cNvSpPr txBox="1"/>
          <p:nvPr/>
        </p:nvSpPr>
        <p:spPr>
          <a:xfrm>
            <a:off x="5181371" y="5492383"/>
            <a:ext cx="1172116" cy="248914"/>
          </a:xfrm>
          <a:prstGeom prst="rect">
            <a:avLst/>
          </a:prstGeom>
          <a:noFill/>
        </p:spPr>
        <p:txBody>
          <a:bodyPr wrap="none" rtlCol="0">
            <a:spAutoFit/>
          </a:bodyPr>
          <a:lstStyle/>
          <a:p>
            <a:pPr eaLnBrk="0" fontAlgn="base" hangingPunct="0">
              <a:lnSpc>
                <a:spcPct val="90000"/>
              </a:lnSpc>
              <a:spcBef>
                <a:spcPct val="50000"/>
              </a:spcBef>
              <a:spcAft>
                <a:spcPct val="0"/>
              </a:spcAft>
            </a:pPr>
            <a:r>
              <a:rPr lang="ja-JP" altLang="en-US" sz="11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インターネット</a:t>
            </a:r>
          </a:p>
        </p:txBody>
      </p:sp>
      <p:pic>
        <p:nvPicPr>
          <p:cNvPr id="37" name="グラフィックス 36" descr="サーバー 枠線">
            <a:extLst>
              <a:ext uri="{FF2B5EF4-FFF2-40B4-BE49-F238E27FC236}">
                <a16:creationId xmlns:a16="http://schemas.microsoft.com/office/drawing/2014/main" id="{C228716B-08B7-435E-9EE1-2EC46E6DAD5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88880" y="3571140"/>
            <a:ext cx="647352" cy="647352"/>
          </a:xfrm>
          <a:prstGeom prst="rect">
            <a:avLst/>
          </a:prstGeom>
        </p:spPr>
      </p:pic>
      <p:sp>
        <p:nvSpPr>
          <p:cNvPr id="38" name="テキスト ボックス 37">
            <a:extLst>
              <a:ext uri="{FF2B5EF4-FFF2-40B4-BE49-F238E27FC236}">
                <a16:creationId xmlns:a16="http://schemas.microsoft.com/office/drawing/2014/main" id="{E77B2F15-CC37-4A95-B41A-1FAD7D9D4F41}"/>
              </a:ext>
            </a:extLst>
          </p:cNvPr>
          <p:cNvSpPr txBox="1"/>
          <p:nvPr/>
        </p:nvSpPr>
        <p:spPr>
          <a:xfrm>
            <a:off x="3944860" y="4216923"/>
            <a:ext cx="1906005" cy="481670"/>
          </a:xfrm>
          <a:prstGeom prst="rect">
            <a:avLst/>
          </a:prstGeom>
          <a:noFill/>
        </p:spPr>
        <p:txBody>
          <a:bodyPr wrap="square" rtlCol="0">
            <a:spAutoFit/>
          </a:bodyPr>
          <a:lstStyle/>
          <a:p>
            <a:pPr eaLnBrk="0" fontAlgn="base" hangingPunct="0">
              <a:lnSpc>
                <a:spcPct val="90000"/>
              </a:lnSpc>
              <a:spcBef>
                <a:spcPct val="50000"/>
              </a:spcBef>
              <a:spcAft>
                <a:spcPct val="0"/>
              </a:spcAft>
            </a:pPr>
            <a:r>
              <a:rPr lang="ja-JP" altLang="en-US" sz="1100" u="sng" dirty="0">
                <a:solidFill>
                  <a:prstClr val="black"/>
                </a:solidFill>
                <a:latin typeface="Meiryo UI" panose="020B0604030504040204" pitchFamily="50" charset="-128"/>
                <a:cs typeface="メイリオ" panose="020B0604030504040204" pitchFamily="50" charset="-128"/>
              </a:rPr>
              <a:t>顧客認証基盤</a:t>
            </a:r>
            <a:endParaRPr lang="en-US" altLang="ja-JP" sz="1100" u="sng" dirty="0">
              <a:solidFill>
                <a:prstClr val="black"/>
              </a:solidFill>
              <a:latin typeface="Meiryo UI" panose="020B0604030504040204" pitchFamily="50" charset="-128"/>
              <a:cs typeface="メイリオ" panose="020B0604030504040204" pitchFamily="50" charset="-128"/>
            </a:endParaRPr>
          </a:p>
          <a:p>
            <a:pPr eaLnBrk="0" fontAlgn="base" hangingPunct="0">
              <a:lnSpc>
                <a:spcPct val="90000"/>
              </a:lnSpc>
              <a:spcBef>
                <a:spcPct val="50000"/>
              </a:spcBef>
              <a:spcAft>
                <a:spcPct val="0"/>
              </a:spcAft>
            </a:pPr>
            <a:r>
              <a:rPr lang="ja-JP" altLang="en-US" sz="1100" dirty="0">
                <a:solidFill>
                  <a:prstClr val="black"/>
                </a:solidFill>
                <a:latin typeface="Meiryo UI" panose="020B0604030504040204" pitchFamily="50" charset="-128"/>
                <a:cs typeface="メイリオ" panose="020B0604030504040204" pitchFamily="50" charset="-128"/>
              </a:rPr>
              <a:t>事業者ユーザーの管理</a:t>
            </a:r>
            <a:r>
              <a:rPr lang="en-US" altLang="ja-JP" sz="1100" dirty="0">
                <a:solidFill>
                  <a:prstClr val="black"/>
                </a:solidFill>
                <a:latin typeface="Meiryo UI" panose="020B0604030504040204" pitchFamily="50" charset="-128"/>
                <a:cs typeface="メイリオ" panose="020B0604030504040204" pitchFamily="50" charset="-128"/>
              </a:rPr>
              <a:t>/</a:t>
            </a:r>
            <a:r>
              <a:rPr lang="ja-JP" altLang="en-US" sz="1100" dirty="0">
                <a:solidFill>
                  <a:prstClr val="black"/>
                </a:solidFill>
                <a:latin typeface="Meiryo UI" panose="020B0604030504040204" pitchFamily="50" charset="-128"/>
                <a:cs typeface="メイリオ" panose="020B0604030504040204" pitchFamily="50" charset="-128"/>
              </a:rPr>
              <a:t>認証</a:t>
            </a:r>
            <a:endParaRPr lang="en-US" altLang="ja-JP" sz="1100" dirty="0">
              <a:solidFill>
                <a:prstClr val="black"/>
              </a:solidFill>
              <a:latin typeface="Meiryo UI" panose="020B0604030504040204" pitchFamily="50" charset="-128"/>
              <a:cs typeface="メイリオ" panose="020B0604030504040204" pitchFamily="50" charset="-128"/>
            </a:endParaRPr>
          </a:p>
        </p:txBody>
      </p:sp>
      <p:pic>
        <p:nvPicPr>
          <p:cNvPr id="39" name="グラフィックス 38" descr="DVD プレーヤー 枠線">
            <a:extLst>
              <a:ext uri="{FF2B5EF4-FFF2-40B4-BE49-F238E27FC236}">
                <a16:creationId xmlns:a16="http://schemas.microsoft.com/office/drawing/2014/main" id="{28C19DA9-5802-4DB6-B7E9-09CD45E475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33936" y="2010530"/>
            <a:ext cx="914400" cy="914400"/>
          </a:xfrm>
          <a:prstGeom prst="rect">
            <a:avLst/>
          </a:prstGeom>
        </p:spPr>
      </p:pic>
      <p:sp>
        <p:nvSpPr>
          <p:cNvPr id="40" name="テキスト ボックス 39">
            <a:extLst>
              <a:ext uri="{FF2B5EF4-FFF2-40B4-BE49-F238E27FC236}">
                <a16:creationId xmlns:a16="http://schemas.microsoft.com/office/drawing/2014/main" id="{FAFF0A81-0B66-43F3-A1C8-6DB8B80E12C7}"/>
              </a:ext>
            </a:extLst>
          </p:cNvPr>
          <p:cNvSpPr txBox="1"/>
          <p:nvPr/>
        </p:nvSpPr>
        <p:spPr>
          <a:xfrm>
            <a:off x="2144610" y="2698862"/>
            <a:ext cx="1752716" cy="481670"/>
          </a:xfrm>
          <a:prstGeom prst="rect">
            <a:avLst/>
          </a:prstGeom>
          <a:noFill/>
        </p:spPr>
        <p:txBody>
          <a:bodyPr wrap="square" rtlCol="0">
            <a:spAutoFit/>
          </a:bodyPr>
          <a:lstStyle/>
          <a:p>
            <a:pPr eaLnBrk="0" fontAlgn="base" hangingPunct="0">
              <a:lnSpc>
                <a:spcPct val="90000"/>
              </a:lnSpc>
              <a:spcBef>
                <a:spcPct val="50000"/>
              </a:spcBef>
              <a:spcAft>
                <a:spcPct val="0"/>
              </a:spcAft>
            </a:pPr>
            <a:r>
              <a:rPr lang="en-US" altLang="ja-JP" sz="1100" u="sng" dirty="0">
                <a:solidFill>
                  <a:prstClr val="black"/>
                </a:solidFill>
                <a:latin typeface="Meiryo UI" panose="020B0604030504040204" pitchFamily="50" charset="-128"/>
                <a:cs typeface="メイリオ" panose="020B0604030504040204" pitchFamily="50" charset="-128"/>
              </a:rPr>
              <a:t>VC</a:t>
            </a:r>
            <a:r>
              <a:rPr lang="ja-JP" altLang="en-US" sz="1100" u="sng" dirty="0">
                <a:solidFill>
                  <a:prstClr val="black"/>
                </a:solidFill>
                <a:latin typeface="Meiryo UI" panose="020B0604030504040204" pitchFamily="50" charset="-128"/>
                <a:cs typeface="メイリオ" panose="020B0604030504040204" pitchFamily="50" charset="-128"/>
              </a:rPr>
              <a:t>発行サイト </a:t>
            </a:r>
            <a:r>
              <a:rPr lang="en-US" altLang="ja-JP" sz="1100" u="sng" dirty="0">
                <a:solidFill>
                  <a:prstClr val="black"/>
                </a:solidFill>
                <a:latin typeface="Meiryo UI" panose="020B0604030504040204" pitchFamily="50" charset="-128"/>
                <a:cs typeface="メイリオ" panose="020B0604030504040204" pitchFamily="50" charset="-128"/>
              </a:rPr>
              <a:t>[</a:t>
            </a:r>
            <a:r>
              <a:rPr lang="ja-JP" altLang="en-US" sz="1100" u="sng" dirty="0">
                <a:solidFill>
                  <a:prstClr val="black"/>
                </a:solidFill>
                <a:latin typeface="Meiryo UI" panose="020B0604030504040204" pitchFamily="50" charset="-128"/>
                <a:cs typeface="メイリオ" panose="020B0604030504040204" pitchFamily="50" charset="-128"/>
              </a:rPr>
              <a:t>工業会</a:t>
            </a:r>
            <a:r>
              <a:rPr lang="en-US" altLang="ja-JP" sz="1100" u="sng" dirty="0">
                <a:solidFill>
                  <a:prstClr val="black"/>
                </a:solidFill>
                <a:latin typeface="Meiryo UI" panose="020B0604030504040204" pitchFamily="50" charset="-128"/>
                <a:cs typeface="メイリオ" panose="020B0604030504040204" pitchFamily="50" charset="-128"/>
              </a:rPr>
              <a:t>]</a:t>
            </a:r>
          </a:p>
          <a:p>
            <a:pPr eaLnBrk="0" fontAlgn="base" hangingPunct="0">
              <a:lnSpc>
                <a:spcPct val="90000"/>
              </a:lnSpc>
              <a:spcBef>
                <a:spcPct val="50000"/>
              </a:spcBef>
              <a:spcAft>
                <a:spcPct val="0"/>
              </a:spcAft>
            </a:pPr>
            <a:r>
              <a:rPr lang="ja-JP" altLang="en-US" sz="1100" dirty="0">
                <a:solidFill>
                  <a:prstClr val="black"/>
                </a:solidFill>
                <a:latin typeface="Meiryo UI" panose="020B0604030504040204" pitchFamily="50" charset="-128"/>
                <a:cs typeface="メイリオ" panose="020B0604030504040204" pitchFamily="50" charset="-128"/>
              </a:rPr>
              <a:t>工業会証明書</a:t>
            </a:r>
            <a:r>
              <a:rPr lang="en-US" altLang="ja-JP" sz="1100" dirty="0">
                <a:solidFill>
                  <a:prstClr val="black"/>
                </a:solidFill>
                <a:latin typeface="Meiryo UI" panose="020B0604030504040204" pitchFamily="50" charset="-128"/>
                <a:cs typeface="メイリオ" panose="020B0604030504040204" pitchFamily="50" charset="-128"/>
              </a:rPr>
              <a:t>VC</a:t>
            </a:r>
            <a:r>
              <a:rPr lang="ja-JP" altLang="en-US" sz="1100" dirty="0">
                <a:solidFill>
                  <a:prstClr val="black"/>
                </a:solidFill>
                <a:latin typeface="Meiryo UI" panose="020B0604030504040204" pitchFamily="50" charset="-128"/>
                <a:cs typeface="メイリオ" panose="020B0604030504040204" pitchFamily="50" charset="-128"/>
              </a:rPr>
              <a:t>の発行</a:t>
            </a:r>
            <a:endParaRPr lang="en-US" altLang="ja-JP" sz="1100" dirty="0">
              <a:solidFill>
                <a:prstClr val="black"/>
              </a:solidFill>
              <a:latin typeface="Meiryo UI" panose="020B0604030504040204" pitchFamily="50" charset="-128"/>
              <a:cs typeface="メイリオ" panose="020B0604030504040204" pitchFamily="50" charset="-128"/>
            </a:endParaRPr>
          </a:p>
        </p:txBody>
      </p:sp>
      <p:pic>
        <p:nvPicPr>
          <p:cNvPr id="41" name="グラフィックス 40" descr="DVD プレーヤー 枠線">
            <a:extLst>
              <a:ext uri="{FF2B5EF4-FFF2-40B4-BE49-F238E27FC236}">
                <a16:creationId xmlns:a16="http://schemas.microsoft.com/office/drawing/2014/main" id="{FD0A4F43-3307-433E-B708-D3C048004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88880" y="2008754"/>
            <a:ext cx="914400" cy="914400"/>
          </a:xfrm>
          <a:prstGeom prst="rect">
            <a:avLst/>
          </a:prstGeom>
        </p:spPr>
      </p:pic>
      <p:sp>
        <p:nvSpPr>
          <p:cNvPr id="42" name="テキスト ボックス 41">
            <a:extLst>
              <a:ext uri="{FF2B5EF4-FFF2-40B4-BE49-F238E27FC236}">
                <a16:creationId xmlns:a16="http://schemas.microsoft.com/office/drawing/2014/main" id="{D27F7F90-60EF-4083-9183-13101F54C777}"/>
              </a:ext>
            </a:extLst>
          </p:cNvPr>
          <p:cNvSpPr txBox="1"/>
          <p:nvPr/>
        </p:nvSpPr>
        <p:spPr>
          <a:xfrm>
            <a:off x="3983828" y="2722401"/>
            <a:ext cx="2016713" cy="481670"/>
          </a:xfrm>
          <a:prstGeom prst="rect">
            <a:avLst/>
          </a:prstGeom>
          <a:noFill/>
        </p:spPr>
        <p:txBody>
          <a:bodyPr wrap="square" rtlCol="0">
            <a:spAutoFit/>
          </a:bodyPr>
          <a:lstStyle/>
          <a:p>
            <a:pPr eaLnBrk="0" fontAlgn="base" hangingPunct="0">
              <a:lnSpc>
                <a:spcPct val="90000"/>
              </a:lnSpc>
              <a:spcBef>
                <a:spcPct val="50000"/>
              </a:spcBef>
              <a:spcAft>
                <a:spcPct val="0"/>
              </a:spcAft>
            </a:pPr>
            <a:r>
              <a:rPr lang="en-US" altLang="ja-JP" sz="1100" u="sng" dirty="0">
                <a:solidFill>
                  <a:prstClr val="black"/>
                </a:solidFill>
                <a:latin typeface="Meiryo UI" panose="020B0604030504040204" pitchFamily="50" charset="-128"/>
                <a:cs typeface="メイリオ" panose="020B0604030504040204" pitchFamily="50" charset="-128"/>
              </a:rPr>
              <a:t>VC</a:t>
            </a:r>
            <a:r>
              <a:rPr lang="ja-JP" altLang="en-US" sz="1100" u="sng" dirty="0">
                <a:solidFill>
                  <a:prstClr val="black"/>
                </a:solidFill>
                <a:latin typeface="Meiryo UI" panose="020B0604030504040204" pitchFamily="50" charset="-128"/>
                <a:cs typeface="メイリオ" panose="020B0604030504040204" pitchFamily="50" charset="-128"/>
              </a:rPr>
              <a:t>発行サイト </a:t>
            </a:r>
            <a:r>
              <a:rPr lang="en-US" altLang="ja-JP" sz="1100" u="sng" dirty="0">
                <a:solidFill>
                  <a:prstClr val="black"/>
                </a:solidFill>
                <a:latin typeface="Meiryo UI" panose="020B0604030504040204" pitchFamily="50" charset="-128"/>
                <a:cs typeface="メイリオ" panose="020B0604030504040204" pitchFamily="50" charset="-128"/>
              </a:rPr>
              <a:t>[</a:t>
            </a:r>
            <a:r>
              <a:rPr lang="ja-JP" altLang="en-US" sz="1100" u="sng" dirty="0">
                <a:solidFill>
                  <a:prstClr val="black"/>
                </a:solidFill>
                <a:latin typeface="Meiryo UI" panose="020B0604030504040204" pitchFamily="50" charset="-128"/>
                <a:cs typeface="メイリオ" panose="020B0604030504040204" pitchFamily="50" charset="-128"/>
              </a:rPr>
              <a:t>所管省庁</a:t>
            </a:r>
            <a:r>
              <a:rPr lang="en-US" altLang="ja-JP" sz="1100" u="sng" dirty="0">
                <a:solidFill>
                  <a:prstClr val="black"/>
                </a:solidFill>
                <a:latin typeface="Meiryo UI" panose="020B0604030504040204" pitchFamily="50" charset="-128"/>
                <a:cs typeface="メイリオ" panose="020B0604030504040204" pitchFamily="50" charset="-128"/>
              </a:rPr>
              <a:t>]</a:t>
            </a:r>
          </a:p>
          <a:p>
            <a:pPr eaLnBrk="0" fontAlgn="base" hangingPunct="0">
              <a:lnSpc>
                <a:spcPct val="90000"/>
              </a:lnSpc>
              <a:spcBef>
                <a:spcPct val="50000"/>
              </a:spcBef>
              <a:spcAft>
                <a:spcPct val="0"/>
              </a:spcAft>
            </a:pPr>
            <a:r>
              <a:rPr lang="ja-JP" altLang="en-US" sz="1100" dirty="0">
                <a:solidFill>
                  <a:prstClr val="black"/>
                </a:solidFill>
                <a:latin typeface="Meiryo UI" panose="020B0604030504040204" pitchFamily="50" charset="-128"/>
                <a:cs typeface="メイリオ" panose="020B0604030504040204" pitchFamily="50" charset="-128"/>
              </a:rPr>
              <a:t>計画認定</a:t>
            </a:r>
            <a:r>
              <a:rPr lang="en-US" altLang="ja-JP" sz="1100" dirty="0">
                <a:solidFill>
                  <a:prstClr val="black"/>
                </a:solidFill>
                <a:latin typeface="Meiryo UI" panose="020B0604030504040204" pitchFamily="50" charset="-128"/>
                <a:cs typeface="メイリオ" panose="020B0604030504040204" pitchFamily="50" charset="-128"/>
              </a:rPr>
              <a:t>VC</a:t>
            </a:r>
            <a:r>
              <a:rPr lang="ja-JP" altLang="en-US" sz="1100" dirty="0">
                <a:solidFill>
                  <a:prstClr val="black"/>
                </a:solidFill>
                <a:latin typeface="Meiryo UI" panose="020B0604030504040204" pitchFamily="50" charset="-128"/>
                <a:cs typeface="メイリオ" panose="020B0604030504040204" pitchFamily="50" charset="-128"/>
              </a:rPr>
              <a:t>の発行</a:t>
            </a:r>
            <a:endParaRPr lang="en-US" altLang="ja-JP" sz="1100" dirty="0">
              <a:solidFill>
                <a:prstClr val="black"/>
              </a:solidFill>
              <a:latin typeface="Meiryo UI" panose="020B0604030504040204" pitchFamily="50" charset="-128"/>
              <a:cs typeface="メイリオ" panose="020B0604030504040204" pitchFamily="50" charset="-128"/>
            </a:endParaRPr>
          </a:p>
        </p:txBody>
      </p:sp>
      <p:pic>
        <p:nvPicPr>
          <p:cNvPr id="43" name="グラフィックス 42" descr="DVD プレーヤー 枠線">
            <a:extLst>
              <a:ext uri="{FF2B5EF4-FFF2-40B4-BE49-F238E27FC236}">
                <a16:creationId xmlns:a16="http://schemas.microsoft.com/office/drawing/2014/main" id="{D3024571-9A8D-45F7-B889-9943AEBD6F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390" y="3378720"/>
            <a:ext cx="914400" cy="914400"/>
          </a:xfrm>
          <a:prstGeom prst="rect">
            <a:avLst/>
          </a:prstGeom>
        </p:spPr>
      </p:pic>
      <p:sp>
        <p:nvSpPr>
          <p:cNvPr id="44" name="テキスト ボックス 43">
            <a:extLst>
              <a:ext uri="{FF2B5EF4-FFF2-40B4-BE49-F238E27FC236}">
                <a16:creationId xmlns:a16="http://schemas.microsoft.com/office/drawing/2014/main" id="{15B564FA-1C11-4228-B555-A20E004A1E0C}"/>
              </a:ext>
            </a:extLst>
          </p:cNvPr>
          <p:cNvSpPr txBox="1"/>
          <p:nvPr/>
        </p:nvSpPr>
        <p:spPr>
          <a:xfrm>
            <a:off x="2219949" y="4230982"/>
            <a:ext cx="1752716" cy="481670"/>
          </a:xfrm>
          <a:prstGeom prst="rect">
            <a:avLst/>
          </a:prstGeom>
          <a:noFill/>
        </p:spPr>
        <p:txBody>
          <a:bodyPr wrap="square" rtlCol="0">
            <a:spAutoFit/>
          </a:bodyPr>
          <a:lstStyle/>
          <a:p>
            <a:pPr eaLnBrk="0" fontAlgn="base" hangingPunct="0">
              <a:lnSpc>
                <a:spcPct val="90000"/>
              </a:lnSpc>
              <a:spcBef>
                <a:spcPct val="50000"/>
              </a:spcBef>
              <a:spcAft>
                <a:spcPct val="0"/>
              </a:spcAft>
            </a:pPr>
            <a:r>
              <a:rPr lang="en-US" altLang="ja-JP" sz="1100" u="sng" dirty="0">
                <a:solidFill>
                  <a:prstClr val="black"/>
                </a:solidFill>
                <a:latin typeface="Meiryo UI" panose="020B0604030504040204" pitchFamily="50" charset="-128"/>
                <a:cs typeface="メイリオ" panose="020B0604030504040204" pitchFamily="50" charset="-128"/>
              </a:rPr>
              <a:t>VC</a:t>
            </a:r>
            <a:r>
              <a:rPr lang="ja-JP" altLang="en-US" sz="1100" u="sng" dirty="0">
                <a:solidFill>
                  <a:prstClr val="black"/>
                </a:solidFill>
                <a:latin typeface="Meiryo UI" panose="020B0604030504040204" pitchFamily="50" charset="-128"/>
                <a:cs typeface="メイリオ" panose="020B0604030504040204" pitchFamily="50" charset="-128"/>
              </a:rPr>
              <a:t>発行サイト </a:t>
            </a:r>
            <a:r>
              <a:rPr lang="en-US" altLang="ja-JP" sz="1100" u="sng" dirty="0">
                <a:solidFill>
                  <a:prstClr val="black"/>
                </a:solidFill>
                <a:latin typeface="Meiryo UI" panose="020B0604030504040204" pitchFamily="50" charset="-128"/>
                <a:cs typeface="メイリオ" panose="020B0604030504040204" pitchFamily="50" charset="-128"/>
              </a:rPr>
              <a:t>[</a:t>
            </a:r>
            <a:r>
              <a:rPr lang="ja-JP" altLang="en-US" sz="1100" u="sng" dirty="0">
                <a:solidFill>
                  <a:prstClr val="black"/>
                </a:solidFill>
                <a:latin typeface="Meiryo UI" panose="020B0604030504040204" pitchFamily="50" charset="-128"/>
                <a:cs typeface="メイリオ" panose="020B0604030504040204" pitchFamily="50" charset="-128"/>
              </a:rPr>
              <a:t>事業者</a:t>
            </a:r>
            <a:r>
              <a:rPr lang="en-US" altLang="ja-JP" sz="1100" u="sng" dirty="0">
                <a:solidFill>
                  <a:prstClr val="black"/>
                </a:solidFill>
                <a:latin typeface="Meiryo UI" panose="020B0604030504040204" pitchFamily="50" charset="-128"/>
                <a:cs typeface="メイリオ" panose="020B0604030504040204" pitchFamily="50" charset="-128"/>
              </a:rPr>
              <a:t>]</a:t>
            </a:r>
          </a:p>
          <a:p>
            <a:pPr eaLnBrk="0" fontAlgn="base" hangingPunct="0">
              <a:lnSpc>
                <a:spcPct val="90000"/>
              </a:lnSpc>
              <a:spcBef>
                <a:spcPct val="50000"/>
              </a:spcBef>
              <a:spcAft>
                <a:spcPct val="0"/>
              </a:spcAft>
            </a:pPr>
            <a:r>
              <a:rPr lang="ja-JP" altLang="en-US" sz="1100" dirty="0">
                <a:solidFill>
                  <a:prstClr val="black"/>
                </a:solidFill>
                <a:latin typeface="Meiryo UI" panose="020B0604030504040204" pitchFamily="50" charset="-128"/>
                <a:cs typeface="メイリオ" panose="020B0604030504040204" pitchFamily="50" charset="-128"/>
              </a:rPr>
              <a:t>事業者</a:t>
            </a:r>
            <a:r>
              <a:rPr lang="en-US" altLang="ja-JP" sz="1100" dirty="0">
                <a:solidFill>
                  <a:prstClr val="black"/>
                </a:solidFill>
                <a:latin typeface="Meiryo UI" panose="020B0604030504040204" pitchFamily="50" charset="-128"/>
                <a:cs typeface="メイリオ" panose="020B0604030504040204" pitchFamily="50" charset="-128"/>
              </a:rPr>
              <a:t>VC</a:t>
            </a:r>
            <a:r>
              <a:rPr lang="ja-JP" altLang="en-US" sz="1100" dirty="0">
                <a:solidFill>
                  <a:prstClr val="black"/>
                </a:solidFill>
                <a:latin typeface="Meiryo UI" panose="020B0604030504040204" pitchFamily="50" charset="-128"/>
                <a:cs typeface="メイリオ" panose="020B0604030504040204" pitchFamily="50" charset="-128"/>
              </a:rPr>
              <a:t>の発行</a:t>
            </a:r>
            <a:endParaRPr lang="en-US" altLang="ja-JP" sz="1100" dirty="0">
              <a:solidFill>
                <a:prstClr val="black"/>
              </a:solidFill>
              <a:latin typeface="Meiryo UI" panose="020B0604030504040204" pitchFamily="50" charset="-128"/>
              <a:cs typeface="メイリオ" panose="020B0604030504040204" pitchFamily="50" charset="-128"/>
            </a:endParaRPr>
          </a:p>
        </p:txBody>
      </p:sp>
      <p:pic>
        <p:nvPicPr>
          <p:cNvPr id="45" name="グラフィックス 44" descr="DVD プレーヤー 枠線">
            <a:extLst>
              <a:ext uri="{FF2B5EF4-FFF2-40B4-BE49-F238E27FC236}">
                <a16:creationId xmlns:a16="http://schemas.microsoft.com/office/drawing/2014/main" id="{CA912AA8-4A9B-434E-8898-2C7F577924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16620" y="3378720"/>
            <a:ext cx="914400" cy="914400"/>
          </a:xfrm>
          <a:prstGeom prst="rect">
            <a:avLst/>
          </a:prstGeom>
        </p:spPr>
      </p:pic>
      <p:sp>
        <p:nvSpPr>
          <p:cNvPr id="46" name="テキスト ボックス 45">
            <a:extLst>
              <a:ext uri="{FF2B5EF4-FFF2-40B4-BE49-F238E27FC236}">
                <a16:creationId xmlns:a16="http://schemas.microsoft.com/office/drawing/2014/main" id="{A56ECD45-AFD9-45F3-A123-041659C6CBF3}"/>
              </a:ext>
            </a:extLst>
          </p:cNvPr>
          <p:cNvSpPr txBox="1"/>
          <p:nvPr/>
        </p:nvSpPr>
        <p:spPr>
          <a:xfrm>
            <a:off x="3502063" y="4657209"/>
            <a:ext cx="2315057" cy="342786"/>
          </a:xfrm>
          <a:prstGeom prst="rect">
            <a:avLst/>
          </a:prstGeom>
          <a:noFill/>
        </p:spPr>
        <p:txBody>
          <a:bodyPr wrap="none" rtlCol="0">
            <a:spAutoFit/>
          </a:bodyPr>
          <a:lstStyle/>
          <a:p>
            <a:pPr eaLnBrk="0" fontAlgn="base" hangingPunct="0">
              <a:lnSpc>
                <a:spcPct val="90000"/>
              </a:lnSpc>
              <a:spcBef>
                <a:spcPct val="50000"/>
              </a:spcBef>
              <a:spcAft>
                <a:spcPct val="0"/>
              </a:spcAft>
            </a:pPr>
            <a:r>
              <a:rPr lang="en-US" altLang="ja-JP" sz="7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※PoC</a:t>
            </a:r>
            <a:r>
              <a:rPr lang="ja-JP" altLang="en-US" sz="7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では認証基盤として</a:t>
            </a:r>
            <a:r>
              <a:rPr lang="en-US" altLang="ja-JP" sz="7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Azure AD B2C</a:t>
            </a:r>
            <a:r>
              <a:rPr lang="ja-JP" altLang="en-US" sz="7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を用いる為</a:t>
            </a:r>
            <a:endParaRPr lang="en-US" altLang="ja-JP" sz="7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eaLnBrk="0" fontAlgn="base" hangingPunct="0">
              <a:lnSpc>
                <a:spcPct val="90000"/>
              </a:lnSpc>
              <a:spcBef>
                <a:spcPct val="50000"/>
              </a:spcBef>
              <a:spcAft>
                <a:spcPct val="0"/>
              </a:spcAft>
            </a:pPr>
            <a:r>
              <a:rPr lang="ja-JP" altLang="en-US" sz="7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事業者と同一テナント内に作成する。</a:t>
            </a:r>
          </a:p>
        </p:txBody>
      </p:sp>
      <p:sp>
        <p:nvSpPr>
          <p:cNvPr id="47" name="四角形: 角を丸くする 46">
            <a:extLst>
              <a:ext uri="{FF2B5EF4-FFF2-40B4-BE49-F238E27FC236}">
                <a16:creationId xmlns:a16="http://schemas.microsoft.com/office/drawing/2014/main" id="{925B9B96-9B64-4F97-90F5-0C0E9A0C4CF1}"/>
              </a:ext>
            </a:extLst>
          </p:cNvPr>
          <p:cNvSpPr/>
          <p:nvPr/>
        </p:nvSpPr>
        <p:spPr bwMode="auto">
          <a:xfrm>
            <a:off x="5857102" y="4202864"/>
            <a:ext cx="697918" cy="459519"/>
          </a:xfrm>
          <a:prstGeom prst="roundRect">
            <a:avLst/>
          </a:prstGeom>
          <a:solidFill>
            <a:srgbClr val="5B9BD5">
              <a:lumMod val="20000"/>
              <a:lumOff val="80000"/>
              <a:alpha val="30000"/>
            </a:srgbClr>
          </a:solidFill>
          <a:ln w="6350" cap="flat" cmpd="sng" algn="ctr">
            <a:solidFill>
              <a:sysClr val="windowText" lastClr="000000">
                <a:lumMod val="50000"/>
                <a:lumOff val="50000"/>
              </a:sysClr>
            </a:solidFill>
            <a:prstDash val="solid"/>
            <a:round/>
            <a:headEnd type="none" w="med" len="med"/>
            <a:tailEnd type="none" w="med" len="med"/>
          </a:ln>
          <a:effectLst/>
        </p:spPr>
        <p:txBody>
          <a:bodyPr lIns="36000" tIns="36000" rIns="36000" bIns="36000" rtlCol="0" anchor="t" anchorCtr="0"/>
          <a:lstStyle/>
          <a:p>
            <a:pPr marL="0" marR="0" lvl="0" indent="0" algn="ctr" defTabSz="806340" eaLnBrk="0" fontAlgn="base" latinLnBrk="0" hangingPunct="0">
              <a:lnSpc>
                <a:spcPct val="90000"/>
              </a:lnSpc>
              <a:spcBef>
                <a:spcPct val="20000"/>
              </a:spcBef>
              <a:spcAft>
                <a:spcPct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rPr>
              <a:t>Azure</a:t>
            </a:r>
          </a:p>
          <a:p>
            <a:pPr marL="0" marR="0" lvl="0" indent="0" algn="ctr" defTabSz="806340" eaLnBrk="0" fontAlgn="base" latinLnBrk="0" hangingPunct="0">
              <a:lnSpc>
                <a:spcPct val="90000"/>
              </a:lnSpc>
              <a:spcBef>
                <a:spcPct val="20000"/>
              </a:spcBef>
              <a:spcAft>
                <a:spcPct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rPr>
              <a:t>テナント</a:t>
            </a:r>
          </a:p>
        </p:txBody>
      </p:sp>
      <p:sp>
        <p:nvSpPr>
          <p:cNvPr id="48" name="四角形: 角を丸くする 47">
            <a:extLst>
              <a:ext uri="{FF2B5EF4-FFF2-40B4-BE49-F238E27FC236}">
                <a16:creationId xmlns:a16="http://schemas.microsoft.com/office/drawing/2014/main" id="{CD5EEB62-E337-4A9D-B22A-88F8AEEF25BF}"/>
              </a:ext>
            </a:extLst>
          </p:cNvPr>
          <p:cNvSpPr/>
          <p:nvPr/>
        </p:nvSpPr>
        <p:spPr bwMode="auto">
          <a:xfrm flipH="1">
            <a:off x="6740439" y="1874324"/>
            <a:ext cx="1435911" cy="3251021"/>
          </a:xfrm>
          <a:prstGeom prst="roundRect">
            <a:avLst/>
          </a:prstGeom>
          <a:noFill/>
          <a:ln w="6350" cap="flat" cmpd="sng" algn="ctr">
            <a:solidFill>
              <a:sysClr val="windowText" lastClr="000000">
                <a:lumMod val="50000"/>
                <a:lumOff val="50000"/>
              </a:sysClr>
            </a:solidFill>
            <a:prstDash val="solid"/>
            <a:round/>
            <a:headEnd type="none" w="med" len="med"/>
            <a:tailEnd type="none" w="med" len="med"/>
          </a:ln>
          <a:effectLst/>
        </p:spPr>
        <p:txBody>
          <a:bodyPr lIns="36000" tIns="36000" rIns="36000" bIns="36000" rtlCol="0" anchor="t" anchorCtr="0"/>
          <a:lstStyle/>
          <a:p>
            <a:pPr marL="0" marR="0" lvl="0" indent="0" algn="ctr" defTabSz="806340" eaLnBrk="0" fontAlgn="base" latinLnBrk="0" hangingPunct="0">
              <a:lnSpc>
                <a:spcPct val="90000"/>
              </a:lnSpc>
              <a:spcBef>
                <a:spcPct val="20000"/>
              </a:spcBef>
              <a:spcAft>
                <a:spcPct val="0"/>
              </a:spcAft>
              <a:buClrTx/>
              <a:buSzTx/>
              <a:buFontTx/>
              <a:buNone/>
              <a:tabLst/>
              <a:defRPr/>
            </a:pPr>
            <a:endParaRPr kumimoji="0" lang="ja-JP" altLang="en-US" sz="1000" b="1"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endParaRPr>
          </a:p>
        </p:txBody>
      </p:sp>
      <p:sp>
        <p:nvSpPr>
          <p:cNvPr id="49" name="四角形: 角を丸くする 48">
            <a:extLst>
              <a:ext uri="{FF2B5EF4-FFF2-40B4-BE49-F238E27FC236}">
                <a16:creationId xmlns:a16="http://schemas.microsoft.com/office/drawing/2014/main" id="{D610963B-3075-4F77-A9DE-1F3185E0E1D5}"/>
              </a:ext>
            </a:extLst>
          </p:cNvPr>
          <p:cNvSpPr/>
          <p:nvPr/>
        </p:nvSpPr>
        <p:spPr bwMode="auto">
          <a:xfrm flipH="1">
            <a:off x="8286014" y="1891708"/>
            <a:ext cx="1435911" cy="3251021"/>
          </a:xfrm>
          <a:prstGeom prst="roundRect">
            <a:avLst/>
          </a:prstGeom>
          <a:noFill/>
          <a:ln w="6350" cap="flat" cmpd="sng" algn="ctr">
            <a:solidFill>
              <a:sysClr val="windowText" lastClr="000000">
                <a:lumMod val="50000"/>
                <a:lumOff val="50000"/>
              </a:sysClr>
            </a:solidFill>
            <a:prstDash val="solid"/>
            <a:round/>
            <a:headEnd type="none" w="med" len="med"/>
            <a:tailEnd type="none" w="med" len="med"/>
          </a:ln>
          <a:effectLst/>
        </p:spPr>
        <p:txBody>
          <a:bodyPr lIns="36000" tIns="36000" rIns="36000" bIns="36000" rtlCol="0" anchor="t" anchorCtr="0"/>
          <a:lstStyle/>
          <a:p>
            <a:pPr marL="0" marR="0" lvl="0" indent="0" algn="ctr" defTabSz="806340" eaLnBrk="0" fontAlgn="base" latinLnBrk="0" hangingPunct="0">
              <a:lnSpc>
                <a:spcPct val="90000"/>
              </a:lnSpc>
              <a:spcBef>
                <a:spcPct val="20000"/>
              </a:spcBef>
              <a:spcAft>
                <a:spcPct val="0"/>
              </a:spcAft>
              <a:buClrTx/>
              <a:buSzTx/>
              <a:buFontTx/>
              <a:buNone/>
              <a:tabLst/>
              <a:defRPr/>
            </a:pPr>
            <a:endParaRPr kumimoji="0" lang="ja-JP" altLang="en-US" sz="1000" b="1" i="0" u="sng" strike="noStrike" kern="0" cap="none" spc="0" normalizeH="0" baseline="0" noProof="0" dirty="0">
              <a:ln>
                <a:noFill/>
              </a:ln>
              <a:solidFill>
                <a:prstClr val="black"/>
              </a:solidFill>
              <a:effectLst/>
              <a:uLnTx/>
              <a:uFillTx/>
              <a:latin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34818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3.4	</a:t>
            </a:r>
            <a:r>
              <a:rPr lang="ja-JP" altLang="en-US" sz="2000" dirty="0">
                <a:latin typeface="Meiryo UI" panose="020B0604030504040204" pitchFamily="34" charset="-128"/>
                <a:ea typeface="Meiryo UI" panose="020B0604030504040204" pitchFamily="34" charset="-128"/>
              </a:rPr>
              <a:t>本実証で企画・開発したシステムの概要（</a:t>
            </a:r>
            <a:r>
              <a:rPr lang="en-US" altLang="ja-JP" sz="2000" dirty="0">
                <a:latin typeface="Meiryo UI" panose="020B0604030504040204" pitchFamily="34" charset="-128"/>
                <a:ea typeface="Meiryo UI" panose="020B0604030504040204" pitchFamily="34" charset="-128"/>
              </a:rPr>
              <a:t>6/6</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p:txBody>
      </p:sp>
      <p:sp>
        <p:nvSpPr>
          <p:cNvPr id="5" name="正方形/長方形 4"/>
          <p:cNvSpPr/>
          <p:nvPr/>
        </p:nvSpPr>
        <p:spPr>
          <a:xfrm>
            <a:off x="333229" y="772084"/>
            <a:ext cx="9242717"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システムの構成要素</a:t>
            </a:r>
            <a:endParaRPr kumimoji="1" lang="ja-JP" altLang="en-US" sz="1600" b="1" dirty="0">
              <a:solidFill>
                <a:schemeClr val="bg1"/>
              </a:solidFill>
            </a:endParaRPr>
          </a:p>
        </p:txBody>
      </p:sp>
      <p:graphicFrame>
        <p:nvGraphicFramePr>
          <p:cNvPr id="13" name="表 2">
            <a:extLst>
              <a:ext uri="{FF2B5EF4-FFF2-40B4-BE49-F238E27FC236}">
                <a16:creationId xmlns:a16="http://schemas.microsoft.com/office/drawing/2014/main" id="{B141B8F9-1B0C-4072-815D-151E4E5232AD}"/>
              </a:ext>
            </a:extLst>
          </p:cNvPr>
          <p:cNvGraphicFramePr>
            <a:graphicFrameLocks noGrp="1"/>
          </p:cNvGraphicFramePr>
          <p:nvPr>
            <p:extLst>
              <p:ext uri="{D42A27DB-BD31-4B8C-83A1-F6EECF244321}">
                <p14:modId xmlns:p14="http://schemas.microsoft.com/office/powerpoint/2010/main" val="580892486"/>
              </p:ext>
            </p:extLst>
          </p:nvPr>
        </p:nvGraphicFramePr>
        <p:xfrm>
          <a:off x="883938" y="1769696"/>
          <a:ext cx="8176935" cy="3672509"/>
        </p:xfrm>
        <a:graphic>
          <a:graphicData uri="http://schemas.openxmlformats.org/drawingml/2006/table">
            <a:tbl>
              <a:tblPr firstRow="1" bandRow="1">
                <a:tableStyleId>{5C22544A-7EE6-4342-B048-85BDC9FD1C3A}</a:tableStyleId>
              </a:tblPr>
              <a:tblGrid>
                <a:gridCol w="2322300">
                  <a:extLst>
                    <a:ext uri="{9D8B030D-6E8A-4147-A177-3AD203B41FA5}">
                      <a16:colId xmlns:a16="http://schemas.microsoft.com/office/drawing/2014/main" val="2111200737"/>
                    </a:ext>
                  </a:extLst>
                </a:gridCol>
                <a:gridCol w="3692897">
                  <a:extLst>
                    <a:ext uri="{9D8B030D-6E8A-4147-A177-3AD203B41FA5}">
                      <a16:colId xmlns:a16="http://schemas.microsoft.com/office/drawing/2014/main" val="3828669379"/>
                    </a:ext>
                  </a:extLst>
                </a:gridCol>
                <a:gridCol w="2161738">
                  <a:extLst>
                    <a:ext uri="{9D8B030D-6E8A-4147-A177-3AD203B41FA5}">
                      <a16:colId xmlns:a16="http://schemas.microsoft.com/office/drawing/2014/main" val="3917952677"/>
                    </a:ext>
                  </a:extLst>
                </a:gridCol>
              </a:tblGrid>
              <a:tr h="464633">
                <a:tc>
                  <a:txBody>
                    <a:bodyPr/>
                    <a:lstStyle/>
                    <a:p>
                      <a:r>
                        <a:rPr kumimoji="1" lang="ja-JP" altLang="en-US" sz="1600" dirty="0">
                          <a:latin typeface="+mj-ea"/>
                          <a:ea typeface="+mj-ea"/>
                        </a:rPr>
                        <a:t>システム</a:t>
                      </a:r>
                    </a:p>
                  </a:txBody>
                  <a:tcPr/>
                </a:tc>
                <a:tc>
                  <a:txBody>
                    <a:bodyPr/>
                    <a:lstStyle/>
                    <a:p>
                      <a:r>
                        <a:rPr kumimoji="1" lang="ja-JP" altLang="en-US" sz="1600" dirty="0">
                          <a:latin typeface="+mj-ea"/>
                          <a:ea typeface="+mj-ea"/>
                        </a:rPr>
                        <a:t>フレームワーク</a:t>
                      </a:r>
                    </a:p>
                  </a:txBody>
                  <a:tcPr/>
                </a:tc>
                <a:tc>
                  <a:txBody>
                    <a:bodyPr/>
                    <a:lstStyle/>
                    <a:p>
                      <a:r>
                        <a:rPr kumimoji="1" lang="ja-JP" altLang="en-US" sz="1600" dirty="0">
                          <a:latin typeface="+mj-ea"/>
                          <a:ea typeface="+mj-ea"/>
                        </a:rPr>
                        <a:t>実行環境</a:t>
                      </a:r>
                    </a:p>
                  </a:txBody>
                  <a:tcPr/>
                </a:tc>
                <a:extLst>
                  <a:ext uri="{0D108BD9-81ED-4DB2-BD59-A6C34878D82A}">
                    <a16:rowId xmlns:a16="http://schemas.microsoft.com/office/drawing/2014/main" val="2337631102"/>
                  </a:ext>
                </a:extLst>
              </a:tr>
              <a:tr h="801969">
                <a:tc>
                  <a:txBody>
                    <a:bodyPr/>
                    <a:lstStyle/>
                    <a:p>
                      <a:r>
                        <a:rPr kumimoji="1" lang="ja-JP" altLang="en-US" sz="1600" dirty="0">
                          <a:latin typeface="+mj-ea"/>
                          <a:ea typeface="+mj-ea"/>
                        </a:rPr>
                        <a:t>法人用</a:t>
                      </a:r>
                      <a:r>
                        <a:rPr kumimoji="1" lang="en-US" altLang="ja-JP" sz="1600" dirty="0">
                          <a:latin typeface="+mj-ea"/>
                          <a:ea typeface="+mj-ea"/>
                        </a:rPr>
                        <a:t>wallet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mj-ea"/>
                          <a:ea typeface="+mj-ea"/>
                        </a:rPr>
                        <a:t>Node.js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mj-ea"/>
                          <a:ea typeface="+mj-ea"/>
                        </a:rPr>
                        <a:t>( Next.js , Express.js )</a:t>
                      </a:r>
                    </a:p>
                  </a:txBody>
                  <a:tcPr/>
                </a:tc>
                <a:tc>
                  <a:txBody>
                    <a:bodyPr/>
                    <a:lstStyle/>
                    <a:p>
                      <a:pPr lvl="0" algn="l">
                        <a:lnSpc>
                          <a:spcPct val="100000"/>
                        </a:lnSpc>
                        <a:spcBef>
                          <a:spcPts val="0"/>
                        </a:spcBef>
                        <a:spcAft>
                          <a:spcPts val="0"/>
                        </a:spcAft>
                        <a:buNone/>
                      </a:pPr>
                      <a:r>
                        <a:rPr lang="en-US" sz="1600" b="0" i="0" u="none" strike="noStrike" noProof="0" dirty="0">
                          <a:latin typeface="+mj-ea"/>
                          <a:ea typeface="+mj-ea"/>
                        </a:rPr>
                        <a:t>Node 16</a:t>
                      </a:r>
                      <a:r>
                        <a:rPr lang="ja-JP" altLang="en-US" sz="1600" b="0" i="0" u="none" strike="noStrike" noProof="0" dirty="0">
                          <a:latin typeface="+mj-ea"/>
                          <a:ea typeface="+mj-ea"/>
                        </a:rPr>
                        <a:t>　</a:t>
                      </a:r>
                      <a:r>
                        <a:rPr lang="en-US" sz="1600" b="0" i="0" u="none" strike="noStrike" noProof="0" dirty="0">
                          <a:latin typeface="+mj-ea"/>
                          <a:ea typeface="+mj-ea"/>
                        </a:rPr>
                        <a:t>LTS</a:t>
                      </a:r>
                    </a:p>
                  </a:txBody>
                  <a:tcPr/>
                </a:tc>
                <a:extLst>
                  <a:ext uri="{0D108BD9-81ED-4DB2-BD59-A6C34878D82A}">
                    <a16:rowId xmlns:a16="http://schemas.microsoft.com/office/drawing/2014/main" val="4243116594"/>
                  </a:ext>
                </a:extLst>
              </a:tr>
              <a:tr h="801969">
                <a:tc>
                  <a:txBody>
                    <a:bodyPr/>
                    <a:lstStyle/>
                    <a:p>
                      <a:r>
                        <a:rPr kumimoji="1" lang="ja-JP" altLang="en-US" sz="1600" dirty="0">
                          <a:latin typeface="+mj-ea"/>
                          <a:ea typeface="+mj-ea"/>
                        </a:rPr>
                        <a:t>個人用</a:t>
                      </a:r>
                      <a:r>
                        <a:rPr kumimoji="1" lang="en-US" altLang="ja-JP" sz="1600" dirty="0">
                          <a:latin typeface="+mj-ea"/>
                          <a:ea typeface="+mj-ea"/>
                        </a:rPr>
                        <a:t>wallet</a:t>
                      </a:r>
                      <a:endParaRPr kumimoji="1" lang="ja-JP" altLang="en-US" sz="1600" dirty="0">
                        <a:latin typeface="+mj-ea"/>
                        <a:ea typeface="+mj-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mj-ea"/>
                          <a:ea typeface="+mj-ea"/>
                        </a:rPr>
                        <a:t>Node.js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mj-ea"/>
                          <a:ea typeface="+mj-ea"/>
                        </a:rPr>
                        <a:t>( Next.js )</a:t>
                      </a:r>
                    </a:p>
                  </a:txBody>
                  <a:tcPr/>
                </a:tc>
                <a:tc>
                  <a:txBody>
                    <a:bodyPr/>
                    <a:lstStyle/>
                    <a:p>
                      <a:pPr lvl="0" algn="l">
                        <a:lnSpc>
                          <a:spcPct val="100000"/>
                        </a:lnSpc>
                        <a:spcBef>
                          <a:spcPts val="0"/>
                        </a:spcBef>
                        <a:spcAft>
                          <a:spcPts val="0"/>
                        </a:spcAft>
                        <a:buNone/>
                      </a:pPr>
                      <a:r>
                        <a:rPr lang="en-US" sz="1600" b="0" i="0" u="none" strike="noStrike" noProof="0" dirty="0">
                          <a:latin typeface="+mj-ea"/>
                          <a:ea typeface="+mj-ea"/>
                        </a:rPr>
                        <a:t>Node 16</a:t>
                      </a:r>
                      <a:r>
                        <a:rPr lang="ja-JP" altLang="en-US" sz="1600" b="0" i="0" u="none" strike="noStrike" noProof="0" dirty="0">
                          <a:latin typeface="+mj-ea"/>
                          <a:ea typeface="+mj-ea"/>
                        </a:rPr>
                        <a:t>　</a:t>
                      </a:r>
                      <a:r>
                        <a:rPr lang="en-US" sz="1600" b="0" i="0" u="none" strike="noStrike" noProof="0" dirty="0">
                          <a:latin typeface="+mj-ea"/>
                          <a:ea typeface="+mj-ea"/>
                        </a:rPr>
                        <a:t>LTS</a:t>
                      </a:r>
                    </a:p>
                  </a:txBody>
                  <a:tcPr/>
                </a:tc>
                <a:extLst>
                  <a:ext uri="{0D108BD9-81ED-4DB2-BD59-A6C34878D82A}">
                    <a16:rowId xmlns:a16="http://schemas.microsoft.com/office/drawing/2014/main" val="1460931463"/>
                  </a:ext>
                </a:extLst>
              </a:tr>
              <a:tr h="801969">
                <a:tc>
                  <a:txBody>
                    <a:bodyPr/>
                    <a:lstStyle/>
                    <a:p>
                      <a:r>
                        <a:rPr kumimoji="1" lang="ja-JP" altLang="en-US" sz="1600" dirty="0">
                          <a:latin typeface="+mj-ea"/>
                          <a:ea typeface="+mj-ea"/>
                        </a:rPr>
                        <a:t>証明書発行サイト</a:t>
                      </a:r>
                      <a:endParaRPr kumimoji="1" lang="en-US" altLang="ja-JP" sz="1600" dirty="0">
                        <a:latin typeface="+mj-ea"/>
                        <a:ea typeface="+mj-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mj-ea"/>
                          <a:ea typeface="+mj-ea"/>
                        </a:rPr>
                        <a:t>Node.js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mj-ea"/>
                          <a:ea typeface="+mj-ea"/>
                        </a:rPr>
                        <a:t>( Express.js )</a:t>
                      </a:r>
                    </a:p>
                  </a:txBody>
                  <a:tcPr/>
                </a:tc>
                <a:tc>
                  <a:txBody>
                    <a:bodyPr/>
                    <a:lstStyle/>
                    <a:p>
                      <a:r>
                        <a:rPr kumimoji="1" lang="en-US" altLang="ja-JP" sz="1600" dirty="0">
                          <a:latin typeface="+mj-ea"/>
                          <a:ea typeface="+mj-ea"/>
                        </a:rPr>
                        <a:t>Node 16</a:t>
                      </a:r>
                      <a:r>
                        <a:rPr kumimoji="1" lang="ja-JP" altLang="en-US" sz="1600" dirty="0">
                          <a:latin typeface="+mj-ea"/>
                          <a:ea typeface="+mj-ea"/>
                        </a:rPr>
                        <a:t>　</a:t>
                      </a:r>
                      <a:r>
                        <a:rPr kumimoji="1" lang="en-US" altLang="ja-JP" sz="1600" dirty="0">
                          <a:latin typeface="+mj-ea"/>
                          <a:ea typeface="+mj-ea"/>
                        </a:rPr>
                        <a:t>LTS</a:t>
                      </a:r>
                      <a:endParaRPr kumimoji="1" lang="ja-JP" altLang="en-US" sz="1600" dirty="0">
                        <a:latin typeface="+mj-ea"/>
                        <a:ea typeface="+mj-ea"/>
                      </a:endParaRPr>
                    </a:p>
                  </a:txBody>
                  <a:tcPr/>
                </a:tc>
                <a:extLst>
                  <a:ext uri="{0D108BD9-81ED-4DB2-BD59-A6C34878D82A}">
                    <a16:rowId xmlns:a16="http://schemas.microsoft.com/office/drawing/2014/main" val="2177906341"/>
                  </a:ext>
                </a:extLst>
              </a:tr>
              <a:tr h="801969">
                <a:tc>
                  <a:txBody>
                    <a:bodyPr/>
                    <a:lstStyle/>
                    <a:p>
                      <a:r>
                        <a:rPr kumimoji="1" lang="ja-JP" altLang="en-US" sz="1600" dirty="0">
                          <a:latin typeface="+mj-ea"/>
                          <a:ea typeface="+mj-ea"/>
                        </a:rPr>
                        <a:t>証明書検証サイト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mj-ea"/>
                          <a:ea typeface="+mj-ea"/>
                        </a:rPr>
                        <a:t>Node.js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mj-ea"/>
                          <a:ea typeface="+mj-ea"/>
                        </a:rPr>
                        <a:t>( Express.js )</a:t>
                      </a:r>
                    </a:p>
                  </a:txBody>
                  <a:tcPr/>
                </a:tc>
                <a:tc>
                  <a:txBody>
                    <a:bodyPr/>
                    <a:lstStyle/>
                    <a:p>
                      <a:r>
                        <a:rPr kumimoji="1" lang="en-US" altLang="ja-JP" sz="1600" dirty="0">
                          <a:latin typeface="+mj-ea"/>
                          <a:ea typeface="+mj-ea"/>
                        </a:rPr>
                        <a:t>Node 16</a:t>
                      </a:r>
                      <a:r>
                        <a:rPr kumimoji="1" lang="ja-JP" altLang="en-US" sz="1600" dirty="0">
                          <a:latin typeface="+mj-ea"/>
                          <a:ea typeface="+mj-ea"/>
                        </a:rPr>
                        <a:t>　</a:t>
                      </a:r>
                      <a:r>
                        <a:rPr kumimoji="1" lang="en-US" altLang="ja-JP" sz="1600" dirty="0">
                          <a:latin typeface="+mj-ea"/>
                          <a:ea typeface="+mj-ea"/>
                        </a:rPr>
                        <a:t>LTS</a:t>
                      </a:r>
                      <a:endParaRPr kumimoji="1" lang="ja-JP" altLang="en-US" sz="1600" dirty="0">
                        <a:latin typeface="+mj-ea"/>
                        <a:ea typeface="+mj-ea"/>
                      </a:endParaRPr>
                    </a:p>
                  </a:txBody>
                  <a:tcPr/>
                </a:tc>
                <a:extLst>
                  <a:ext uri="{0D108BD9-81ED-4DB2-BD59-A6C34878D82A}">
                    <a16:rowId xmlns:a16="http://schemas.microsoft.com/office/drawing/2014/main" val="3478014808"/>
                  </a:ext>
                </a:extLst>
              </a:tr>
            </a:tbl>
          </a:graphicData>
        </a:graphic>
      </p:graphicFrame>
    </p:spTree>
    <p:extLst>
      <p:ext uri="{BB962C8B-B14F-4D97-AF65-F5344CB8AC3E}">
        <p14:creationId xmlns:p14="http://schemas.microsoft.com/office/powerpoint/2010/main" val="1010751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3.5	</a:t>
            </a:r>
            <a:r>
              <a:rPr lang="ja-JP" altLang="en-US" sz="2000" dirty="0">
                <a:latin typeface="Meiryo UI" panose="020B0604030504040204" pitchFamily="34" charset="-128"/>
                <a:ea typeface="Meiryo UI" panose="020B0604030504040204" pitchFamily="34" charset="-128"/>
              </a:rPr>
              <a:t>実証を通じて得られた主な成果</a:t>
            </a:r>
            <a:endParaRPr lang="en-US" altLang="ja-JP" sz="2000" dirty="0">
              <a:latin typeface="Meiryo UI" panose="020B0604030504040204" pitchFamily="34" charset="-128"/>
              <a:ea typeface="Meiryo UI" panose="020B0604030504040204" pitchFamily="34" charset="-128"/>
            </a:endParaRPr>
          </a:p>
        </p:txBody>
      </p:sp>
      <p:sp>
        <p:nvSpPr>
          <p:cNvPr id="9" name="正方形/長方形 8"/>
          <p:cNvSpPr/>
          <p:nvPr/>
        </p:nvSpPr>
        <p:spPr>
          <a:xfrm>
            <a:off x="333228" y="772084"/>
            <a:ext cx="9387035"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600" b="1" dirty="0">
                <a:solidFill>
                  <a:schemeClr val="bg1"/>
                </a:solidFill>
              </a:rPr>
              <a:t>システムの企画・開発に関する成果</a:t>
            </a:r>
          </a:p>
        </p:txBody>
      </p:sp>
      <p:sp>
        <p:nvSpPr>
          <p:cNvPr id="20" name="正方形/長方形 19">
            <a:extLst>
              <a:ext uri="{FF2B5EF4-FFF2-40B4-BE49-F238E27FC236}">
                <a16:creationId xmlns:a16="http://schemas.microsoft.com/office/drawing/2014/main" id="{2870E5EB-9DA5-4080-9291-1A9C9A06F240}"/>
              </a:ext>
            </a:extLst>
          </p:cNvPr>
          <p:cNvSpPr/>
          <p:nvPr/>
        </p:nvSpPr>
        <p:spPr>
          <a:xfrm>
            <a:off x="331488" y="1191556"/>
            <a:ext cx="9387035" cy="311888"/>
          </a:xfrm>
          <a:prstGeom prst="rect">
            <a:avLst/>
          </a:prstGeom>
          <a:solidFill>
            <a:srgbClr val="4472C4"/>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b="1" dirty="0">
                <a:solidFill>
                  <a:schemeClr val="bg1"/>
                </a:solidFill>
              </a:rPr>
              <a:t>　現状の</a:t>
            </a:r>
            <a:r>
              <a:rPr lang="ja-JP" altLang="en-US" sz="1400" b="1" dirty="0">
                <a:solidFill>
                  <a:schemeClr val="bg1"/>
                </a:solidFill>
              </a:rPr>
              <a:t>課題</a:t>
            </a:r>
            <a:endParaRPr kumimoji="1" lang="ja-JP" altLang="en-US" sz="1400" b="1" dirty="0">
              <a:solidFill>
                <a:schemeClr val="bg1"/>
              </a:solidFill>
            </a:endParaRPr>
          </a:p>
        </p:txBody>
      </p:sp>
      <p:pic>
        <p:nvPicPr>
          <p:cNvPr id="6" name="図 5">
            <a:extLst>
              <a:ext uri="{FF2B5EF4-FFF2-40B4-BE49-F238E27FC236}">
                <a16:creationId xmlns:a16="http://schemas.microsoft.com/office/drawing/2014/main" id="{D5A6946C-7142-4665-A7FA-EC0EB5740E22}"/>
              </a:ext>
            </a:extLst>
          </p:cNvPr>
          <p:cNvPicPr>
            <a:picLocks noChangeAspect="1"/>
          </p:cNvPicPr>
          <p:nvPr/>
        </p:nvPicPr>
        <p:blipFill>
          <a:blip r:embed="rId2"/>
          <a:stretch>
            <a:fillRect/>
          </a:stretch>
        </p:blipFill>
        <p:spPr>
          <a:xfrm>
            <a:off x="1862079" y="3860808"/>
            <a:ext cx="6629101" cy="2722778"/>
          </a:xfrm>
          <a:prstGeom prst="rect">
            <a:avLst/>
          </a:prstGeom>
        </p:spPr>
      </p:pic>
      <p:sp>
        <p:nvSpPr>
          <p:cNvPr id="8" name="テキスト ボックス 7">
            <a:extLst>
              <a:ext uri="{FF2B5EF4-FFF2-40B4-BE49-F238E27FC236}">
                <a16:creationId xmlns:a16="http://schemas.microsoft.com/office/drawing/2014/main" id="{9D43F63D-D328-4570-AC80-BFB2F43C7C72}"/>
              </a:ext>
            </a:extLst>
          </p:cNvPr>
          <p:cNvSpPr txBox="1"/>
          <p:nvPr/>
        </p:nvSpPr>
        <p:spPr>
          <a:xfrm>
            <a:off x="469901" y="1503797"/>
            <a:ext cx="9319156" cy="1600438"/>
          </a:xfrm>
          <a:prstGeom prst="rect">
            <a:avLst/>
          </a:prstGeom>
          <a:noFill/>
        </p:spPr>
        <p:txBody>
          <a:bodyPr wrap="square" lIns="91440" tIns="45720" rIns="91440" bIns="45720" anchor="t">
            <a:spAutoFit/>
          </a:bodyPr>
          <a:lstStyle/>
          <a:p>
            <a:pPr marL="444500" indent="-350838">
              <a:buFont typeface="Wingdings" panose="05000000000000000000" pitchFamily="2" charset="2"/>
              <a:buChar char="ü"/>
            </a:pPr>
            <a:r>
              <a:rPr lang="ja-JP" altLang="en-US" sz="1400" kern="100" dirty="0">
                <a:latin typeface="+mn-ea"/>
                <a:cs typeface="Times New Roman" panose="02020603050405020304" pitchFamily="18" charset="0"/>
              </a:rPr>
              <a:t>現状書面による手続きのため、申請業務の煩雑さの問題がある。</a:t>
            </a:r>
            <a:endParaRPr lang="en-US" altLang="ja-JP" sz="1400" dirty="0">
              <a:latin typeface="Meiryo UI" panose="020B0604030504040204" pitchFamily="50" charset="-128"/>
              <a:ea typeface="Meiryo UI" panose="020B0604030504040204" pitchFamily="50" charset="-128"/>
            </a:endParaRPr>
          </a:p>
          <a:p>
            <a:pPr marL="93662"/>
            <a:r>
              <a:rPr lang="ja-JP" altLang="en-US" sz="1400" kern="100" dirty="0">
                <a:latin typeface="Meiryo UI" panose="020B0604030504040204" pitchFamily="50" charset="-128"/>
                <a:ea typeface="Meiryo UI" panose="020B0604030504040204" pitchFamily="50" charset="-128"/>
                <a:cs typeface="Times New Roman" panose="02020603050405020304" pitchFamily="18" charset="0"/>
              </a:rPr>
              <a:t>　　・中小企業者と</a:t>
            </a:r>
            <a:r>
              <a:rPr lang="en-US" altLang="ja-JP" sz="1400" kern="100" dirty="0">
                <a:latin typeface="Meiryo UI" panose="020B0604030504040204" pitchFamily="50" charset="-128"/>
                <a:ea typeface="Meiryo UI" panose="020B0604030504040204" pitchFamily="50" charset="-128"/>
                <a:cs typeface="Times New Roman" panose="02020603050405020304" pitchFamily="18" charset="0"/>
              </a:rPr>
              <a:t>JISA</a:t>
            </a:r>
            <a:r>
              <a:rPr lang="ja-JP" altLang="en-US" sz="1400" kern="100" dirty="0">
                <a:latin typeface="Meiryo UI" panose="020B0604030504040204" pitchFamily="50" charset="-128"/>
                <a:ea typeface="Meiryo UI" panose="020B0604030504040204" pitchFamily="50" charset="-128"/>
                <a:cs typeface="Times New Roman" panose="02020603050405020304" pitchFamily="18" charset="0"/>
              </a:rPr>
              <a:t>との間で、提出書類の不足や記載の不備等で頻繁なやり取りが生じている</a:t>
            </a:r>
            <a:endParaRPr lang="en-US" altLang="ja-JP" sz="1400" kern="100" dirty="0">
              <a:latin typeface="Meiryo UI" panose="020B0604030504040204" pitchFamily="50" charset="-128"/>
              <a:ea typeface="Meiryo UI" panose="020B0604030504040204" pitchFamily="50" charset="-128"/>
              <a:cs typeface="Times New Roman" panose="02020603050405020304" pitchFamily="18" charset="0"/>
            </a:endParaRPr>
          </a:p>
          <a:p>
            <a:pPr marL="93345"/>
            <a:r>
              <a:rPr lang="ja-JP" altLang="en-US" sz="1400" kern="100" dirty="0">
                <a:latin typeface="Meiryo UI"/>
                <a:ea typeface="Meiryo UI"/>
                <a:cs typeface="Times New Roman"/>
              </a:rPr>
              <a:t>　　・機能要件充足の見解の相違からIT企業（</a:t>
            </a:r>
            <a:r>
              <a:rPr lang="ja-JP" altLang="en-US" sz="1400" dirty="0">
                <a:latin typeface="Meiryo UI"/>
                <a:ea typeface="Meiryo UI"/>
              </a:rPr>
              <a:t>設備メーカー）と</a:t>
            </a:r>
            <a:r>
              <a:rPr lang="en-US" altLang="ja-JP" sz="1400" dirty="0">
                <a:latin typeface="Meiryo UI"/>
                <a:ea typeface="Meiryo UI"/>
              </a:rPr>
              <a:t>JISA</a:t>
            </a:r>
            <a:r>
              <a:rPr lang="ja-JP" altLang="en-US" sz="1400" dirty="0">
                <a:latin typeface="Meiryo UI"/>
                <a:ea typeface="Meiryo UI"/>
              </a:rPr>
              <a:t>との間で再申請されることが少なからずある。</a:t>
            </a:r>
            <a:endParaRPr lang="en-US" altLang="ja-JP" sz="1400" dirty="0">
              <a:latin typeface="Meiryo UI"/>
              <a:ea typeface="Meiryo UI"/>
            </a:endParaRPr>
          </a:p>
          <a:p>
            <a:pPr marL="93662"/>
            <a:r>
              <a:rPr lang="ja-JP" altLang="en-US" sz="1400" kern="100" dirty="0">
                <a:latin typeface="Meiryo UI" panose="020B0604030504040204" pitchFamily="50" charset="-128"/>
                <a:ea typeface="Meiryo UI" panose="020B0604030504040204" pitchFamily="50" charset="-128"/>
                <a:cs typeface="Times New Roman" panose="02020603050405020304" pitchFamily="18" charset="0"/>
              </a:rPr>
              <a:t>　　・税務署等から疑義発生時の照会が生じた場合、これらの照会内容と申請書類との紐づけが煩雑である</a:t>
            </a:r>
          </a:p>
          <a:p>
            <a:pPr marL="93345"/>
            <a:r>
              <a:rPr lang="ja-JP" altLang="en-US" sz="1400" kern="100" dirty="0">
                <a:latin typeface="Meiryo UI"/>
                <a:ea typeface="Meiryo UI"/>
                <a:cs typeface="Times New Roman"/>
              </a:rPr>
              <a:t>    ・送付済の証明書が届いていない、</a:t>
            </a:r>
            <a:r>
              <a:rPr lang="ja-JP" altLang="en-US" sz="1400" kern="100" dirty="0">
                <a:latin typeface="+mj-ea"/>
                <a:ea typeface="+mj-ea"/>
                <a:cs typeface="Times New Roman"/>
              </a:rPr>
              <a:t>紛失による再交付の問い合わせも</a:t>
            </a:r>
            <a:r>
              <a:rPr lang="ja-JP" sz="1400" kern="100" dirty="0">
                <a:latin typeface="+mj-ea"/>
                <a:ea typeface="+mj-ea"/>
                <a:cs typeface="+mn-lt"/>
              </a:rPr>
              <a:t>少なからずある</a:t>
            </a:r>
          </a:p>
          <a:p>
            <a:pPr marL="93345"/>
            <a:r>
              <a:rPr lang="ja-JP" altLang="en-US" sz="1400" kern="100" dirty="0">
                <a:latin typeface="+mj-ea"/>
                <a:ea typeface="+mj-ea"/>
                <a:cs typeface="+mn-lt"/>
              </a:rPr>
              <a:t>　　（</a:t>
            </a:r>
            <a:r>
              <a:rPr lang="ja-JP" sz="1400" kern="100" dirty="0">
                <a:latin typeface="+mj-ea"/>
                <a:ea typeface="+mj-ea"/>
                <a:cs typeface="+mn-lt"/>
              </a:rPr>
              <a:t>IT企業や中小企業者社内の</a:t>
            </a:r>
            <a:r>
              <a:rPr lang="ja-JP" altLang="en-US" sz="1400" kern="100" dirty="0">
                <a:latin typeface="+mj-ea"/>
                <a:ea typeface="+mj-ea"/>
                <a:cs typeface="+mn-lt"/>
              </a:rPr>
              <a:t>情報連携の不備が原因）</a:t>
            </a:r>
            <a:r>
              <a:rPr lang="ja-JP" sz="1400" kern="100" dirty="0">
                <a:ea typeface="+mn-lt"/>
                <a:cs typeface="+mn-lt"/>
              </a:rPr>
              <a:t>。</a:t>
            </a:r>
            <a:endParaRPr lang="ja-JP" dirty="0"/>
          </a:p>
          <a:p>
            <a:pPr marL="93345"/>
            <a:endParaRPr lang="ja-JP" altLang="en-US" sz="1400" kern="100" dirty="0">
              <a:latin typeface="Meiryo UI"/>
              <a:ea typeface="Meiryo UI"/>
              <a:cs typeface="Times New Roman"/>
            </a:endParaRPr>
          </a:p>
        </p:txBody>
      </p:sp>
      <p:sp>
        <p:nvSpPr>
          <p:cNvPr id="12" name="テキスト ボックス 11">
            <a:extLst>
              <a:ext uri="{FF2B5EF4-FFF2-40B4-BE49-F238E27FC236}">
                <a16:creationId xmlns:a16="http://schemas.microsoft.com/office/drawing/2014/main" id="{CD81AC8C-7323-4B6C-847F-D51863481C41}"/>
              </a:ext>
            </a:extLst>
          </p:cNvPr>
          <p:cNvSpPr txBox="1"/>
          <p:nvPr/>
        </p:nvSpPr>
        <p:spPr>
          <a:xfrm>
            <a:off x="469900" y="2844722"/>
            <a:ext cx="9104610" cy="523220"/>
          </a:xfrm>
          <a:prstGeom prst="rect">
            <a:avLst/>
          </a:prstGeom>
          <a:noFill/>
        </p:spPr>
        <p:txBody>
          <a:bodyPr wrap="square">
            <a:spAutoFit/>
          </a:bodyPr>
          <a:lstStyle/>
          <a:p>
            <a:pPr marL="444500" indent="-350838">
              <a:buFont typeface="Wingdings" panose="05000000000000000000" pitchFamily="2" charset="2"/>
              <a:buChar char="ü"/>
            </a:pPr>
            <a:r>
              <a:rPr lang="ja-JP" altLang="en-US" sz="1400" dirty="0">
                <a:latin typeface="Meiryo UI" panose="020B0604030504040204" pitchFamily="50" charset="-128"/>
                <a:ea typeface="Meiryo UI" panose="020B0604030504040204" pitchFamily="50" charset="-128"/>
              </a:rPr>
              <a:t>工業会証明書の申請時に申請書とともに様々な書類を提出する必要があり、提出書類の信頼性（改ざん有無）の確認、記載内容の正しさの確認が難しい。</a:t>
            </a:r>
            <a:endParaRPr lang="en-US" altLang="ja-JP" sz="1400" dirty="0">
              <a:latin typeface="Meiryo UI" panose="020B0604030504040204" pitchFamily="50" charset="-128"/>
              <a:ea typeface="Meiryo UI" panose="020B0604030504040204" pitchFamily="50" charset="-128"/>
            </a:endParaRPr>
          </a:p>
        </p:txBody>
      </p:sp>
      <p:sp>
        <p:nvSpPr>
          <p:cNvPr id="15" name="吹き出し: 四角形 14">
            <a:extLst>
              <a:ext uri="{FF2B5EF4-FFF2-40B4-BE49-F238E27FC236}">
                <a16:creationId xmlns:a16="http://schemas.microsoft.com/office/drawing/2014/main" id="{DB9415E5-6311-4B5A-95F8-E2EF0CFD7F93}"/>
              </a:ext>
            </a:extLst>
          </p:cNvPr>
          <p:cNvSpPr/>
          <p:nvPr/>
        </p:nvSpPr>
        <p:spPr>
          <a:xfrm>
            <a:off x="64939" y="3497731"/>
            <a:ext cx="2100584" cy="817705"/>
          </a:xfrm>
          <a:prstGeom prst="wedgeRectCallout">
            <a:avLst>
              <a:gd name="adj1" fmla="val 72645"/>
              <a:gd name="adj2" fmla="val 270810"/>
            </a:avLst>
          </a:prstGeom>
          <a:solidFill>
            <a:srgbClr val="FFFFCC"/>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吹き出し: 四角形 16">
            <a:extLst>
              <a:ext uri="{FF2B5EF4-FFF2-40B4-BE49-F238E27FC236}">
                <a16:creationId xmlns:a16="http://schemas.microsoft.com/office/drawing/2014/main" id="{20E3082B-40D3-42C7-8CB5-0E3DA96D218B}"/>
              </a:ext>
            </a:extLst>
          </p:cNvPr>
          <p:cNvSpPr/>
          <p:nvPr/>
        </p:nvSpPr>
        <p:spPr>
          <a:xfrm>
            <a:off x="7532835" y="3500731"/>
            <a:ext cx="1921079" cy="1107121"/>
          </a:xfrm>
          <a:prstGeom prst="wedgeRectCallout">
            <a:avLst>
              <a:gd name="adj1" fmla="val -83414"/>
              <a:gd name="adj2" fmla="val 148044"/>
            </a:avLst>
          </a:prstGeom>
          <a:solidFill>
            <a:srgbClr val="FFFFCC"/>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吹き出し: 四角形 15">
            <a:extLst>
              <a:ext uri="{FF2B5EF4-FFF2-40B4-BE49-F238E27FC236}">
                <a16:creationId xmlns:a16="http://schemas.microsoft.com/office/drawing/2014/main" id="{54C3383C-3CC9-441E-AC24-393FC6FD62F3}"/>
              </a:ext>
            </a:extLst>
          </p:cNvPr>
          <p:cNvSpPr/>
          <p:nvPr/>
        </p:nvSpPr>
        <p:spPr>
          <a:xfrm>
            <a:off x="4667260" y="3111585"/>
            <a:ext cx="2184332" cy="843149"/>
          </a:xfrm>
          <a:prstGeom prst="wedgeRectCallout">
            <a:avLst>
              <a:gd name="adj1" fmla="val -77648"/>
              <a:gd name="adj2" fmla="val 227642"/>
            </a:avLst>
          </a:prstGeom>
          <a:solidFill>
            <a:srgbClr val="FFFFCC"/>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テキスト ボックス 17">
            <a:extLst>
              <a:ext uri="{FF2B5EF4-FFF2-40B4-BE49-F238E27FC236}">
                <a16:creationId xmlns:a16="http://schemas.microsoft.com/office/drawing/2014/main" id="{58632DD3-40D7-45A9-AFC6-CB3E641DCAC0}"/>
              </a:ext>
            </a:extLst>
          </p:cNvPr>
          <p:cNvSpPr txBox="1"/>
          <p:nvPr/>
        </p:nvSpPr>
        <p:spPr>
          <a:xfrm>
            <a:off x="63304" y="3577866"/>
            <a:ext cx="2130420" cy="646331"/>
          </a:xfrm>
          <a:prstGeom prst="rect">
            <a:avLst/>
          </a:prstGeom>
          <a:noFill/>
        </p:spPr>
        <p:txBody>
          <a:bodyPr wrap="square">
            <a:spAutoFit/>
          </a:bodyPr>
          <a:lstStyle/>
          <a:p>
            <a:r>
              <a:rPr lang="ja-JP" altLang="en-US" sz="1200" dirty="0">
                <a:latin typeface="Meiryo UI" panose="020B0604030504040204" pitchFamily="50" charset="-128"/>
                <a:ea typeface="Meiryo UI" panose="020B0604030504040204" pitchFamily="50" charset="-128"/>
              </a:rPr>
              <a:t>中小企業者と</a:t>
            </a:r>
            <a:r>
              <a:rPr lang="en-US" altLang="ja-JP" sz="1200" dirty="0">
                <a:latin typeface="Meiryo UI" panose="020B0604030504040204" pitchFamily="50" charset="-128"/>
                <a:ea typeface="Meiryo UI" panose="020B0604030504040204" pitchFamily="50" charset="-128"/>
              </a:rPr>
              <a:t>JISA</a:t>
            </a:r>
            <a:r>
              <a:rPr lang="ja-JP" altLang="en-US" sz="1200" dirty="0">
                <a:latin typeface="Meiryo UI" panose="020B0604030504040204" pitchFamily="50" charset="-128"/>
                <a:ea typeface="Meiryo UI" panose="020B0604030504040204" pitchFamily="50" charset="-128"/>
              </a:rPr>
              <a:t>との間で、提出書類の不足や記載の不備等で頻繁なやり取りが生じている</a:t>
            </a:r>
            <a:endParaRPr lang="en-US" altLang="ja-JP" sz="12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EF4D16D3-262F-4334-A476-E7605D69BC71}"/>
              </a:ext>
            </a:extLst>
          </p:cNvPr>
          <p:cNvSpPr txBox="1"/>
          <p:nvPr/>
        </p:nvSpPr>
        <p:spPr>
          <a:xfrm>
            <a:off x="4732037" y="3119895"/>
            <a:ext cx="2081846" cy="1015663"/>
          </a:xfrm>
          <a:prstGeom prst="rect">
            <a:avLst/>
          </a:prstGeom>
          <a:noFill/>
        </p:spPr>
        <p:txBody>
          <a:bodyPr wrap="square" lIns="91440" tIns="45720" rIns="91440" bIns="45720" anchor="t">
            <a:spAutoFit/>
          </a:bodyPr>
          <a:lstStyle/>
          <a:p>
            <a:r>
              <a:rPr lang="ja-JP" sz="1200" dirty="0">
                <a:latin typeface="+mj-ea"/>
                <a:ea typeface="+mj-ea"/>
                <a:cs typeface="+mn-lt"/>
              </a:rPr>
              <a:t>機能要件充足の見解の相違からIT企業（メーカー）と</a:t>
            </a:r>
            <a:r>
              <a:rPr lang="en-US" sz="1200" dirty="0">
                <a:latin typeface="+mj-ea"/>
                <a:ea typeface="+mj-ea"/>
                <a:cs typeface="+mn-lt"/>
              </a:rPr>
              <a:t>JISA</a:t>
            </a:r>
            <a:r>
              <a:rPr lang="ja-JP" sz="1200" dirty="0">
                <a:latin typeface="+mj-ea"/>
                <a:ea typeface="+mj-ea"/>
                <a:cs typeface="+mn-lt"/>
              </a:rPr>
              <a:t>との間で</a:t>
            </a:r>
            <a:r>
              <a:rPr lang="ja-JP" altLang="en-US" sz="1200" dirty="0">
                <a:latin typeface="+mj-ea"/>
                <a:ea typeface="+mj-ea"/>
                <a:cs typeface="+mn-lt"/>
              </a:rPr>
              <a:t>再申請</a:t>
            </a:r>
            <a:r>
              <a:rPr lang="ja-JP" sz="1200" dirty="0">
                <a:latin typeface="+mj-ea"/>
                <a:ea typeface="+mj-ea"/>
                <a:cs typeface="+mn-lt"/>
              </a:rPr>
              <a:t>されることが少なからずある。</a:t>
            </a:r>
            <a:endParaRPr lang="ja-JP" altLang="en-US" sz="1200" dirty="0">
              <a:latin typeface="+mj-ea"/>
              <a:ea typeface="+mj-ea"/>
              <a:cs typeface="+mn-lt"/>
            </a:endParaRPr>
          </a:p>
          <a:p>
            <a:endParaRPr lang="ja-JP" sz="1200" dirty="0">
              <a:latin typeface="+mj-ea"/>
              <a:ea typeface="+mj-ea"/>
              <a:cs typeface="+mn-lt"/>
            </a:endParaRPr>
          </a:p>
        </p:txBody>
      </p:sp>
      <p:sp>
        <p:nvSpPr>
          <p:cNvPr id="21" name="テキスト ボックス 20">
            <a:extLst>
              <a:ext uri="{FF2B5EF4-FFF2-40B4-BE49-F238E27FC236}">
                <a16:creationId xmlns:a16="http://schemas.microsoft.com/office/drawing/2014/main" id="{21152270-68D8-4A0C-BE15-5BB3D420A6BB}"/>
              </a:ext>
            </a:extLst>
          </p:cNvPr>
          <p:cNvSpPr txBox="1"/>
          <p:nvPr/>
        </p:nvSpPr>
        <p:spPr>
          <a:xfrm>
            <a:off x="7510189" y="3546282"/>
            <a:ext cx="1873296" cy="830997"/>
          </a:xfrm>
          <a:prstGeom prst="rect">
            <a:avLst/>
          </a:prstGeom>
          <a:noFill/>
        </p:spPr>
        <p:txBody>
          <a:bodyPr wrap="square" lIns="91440" tIns="45720" rIns="91440" bIns="45720" anchor="t">
            <a:spAutoFit/>
          </a:bodyPr>
          <a:lstStyle/>
          <a:p>
            <a:r>
              <a:rPr lang="ja-JP" altLang="en-US" sz="1200" dirty="0"/>
              <a:t>税務署等から疑義発生時の照会が生じた場合、</a:t>
            </a:r>
            <a:endParaRPr lang="ja-JP" altLang="en-US" sz="1200" u="sng" dirty="0"/>
          </a:p>
          <a:p>
            <a:r>
              <a:rPr lang="ja-JP" altLang="en-US" sz="1200" dirty="0"/>
              <a:t>これらの照会内容と申請書類との紐づけが煩雑である</a:t>
            </a:r>
            <a:endParaRPr lang="ja-JP" altLang="en-US" sz="1200" u="sng" dirty="0">
              <a:cs typeface="Arial"/>
            </a:endParaRPr>
          </a:p>
        </p:txBody>
      </p:sp>
      <p:sp>
        <p:nvSpPr>
          <p:cNvPr id="22" name="テキスト ボックス 21">
            <a:extLst>
              <a:ext uri="{FF2B5EF4-FFF2-40B4-BE49-F238E27FC236}">
                <a16:creationId xmlns:a16="http://schemas.microsoft.com/office/drawing/2014/main" id="{EF0745C5-D3BC-402B-9FEA-D27F2F25FDDB}"/>
              </a:ext>
            </a:extLst>
          </p:cNvPr>
          <p:cNvSpPr txBox="1"/>
          <p:nvPr/>
        </p:nvSpPr>
        <p:spPr>
          <a:xfrm>
            <a:off x="1731391" y="5659903"/>
            <a:ext cx="720008" cy="338554"/>
          </a:xfrm>
          <a:prstGeom prst="rect">
            <a:avLst/>
          </a:prstGeom>
          <a:solidFill>
            <a:schemeClr val="bg1"/>
          </a:solidFill>
          <a:ln w="57150">
            <a:solidFill>
              <a:srgbClr val="FF0000"/>
            </a:solidFill>
          </a:ln>
        </p:spPr>
        <p:txBody>
          <a:bodyPr wrap="square" rtlCol="0">
            <a:spAutoFit/>
          </a:bodyPr>
          <a:lstStyle/>
          <a:p>
            <a:pPr algn="ctr"/>
            <a:r>
              <a:rPr lang="en-US" altLang="ja-JP" sz="1600" b="1" dirty="0">
                <a:solidFill>
                  <a:srgbClr val="FF0000"/>
                </a:solidFill>
              </a:rPr>
              <a:t>JISA</a:t>
            </a:r>
            <a:endParaRPr lang="ja-JP" altLang="en-US" sz="1600" b="1" dirty="0">
              <a:solidFill>
                <a:srgbClr val="FF0000"/>
              </a:solidFill>
            </a:endParaRPr>
          </a:p>
        </p:txBody>
      </p:sp>
      <p:sp>
        <p:nvSpPr>
          <p:cNvPr id="23" name="テキスト ボックス 22">
            <a:extLst>
              <a:ext uri="{FF2B5EF4-FFF2-40B4-BE49-F238E27FC236}">
                <a16:creationId xmlns:a16="http://schemas.microsoft.com/office/drawing/2014/main" id="{CD94C9C2-2FE4-4EA7-A0E9-1F502699AEB7}"/>
              </a:ext>
            </a:extLst>
          </p:cNvPr>
          <p:cNvSpPr txBox="1"/>
          <p:nvPr/>
        </p:nvSpPr>
        <p:spPr>
          <a:xfrm>
            <a:off x="2871643" y="6217657"/>
            <a:ext cx="1131929" cy="254793"/>
          </a:xfrm>
          <a:prstGeom prst="rect">
            <a:avLst/>
          </a:prstGeom>
          <a:noFill/>
          <a:ln w="82550" cmpd="sng">
            <a:solidFill>
              <a:srgbClr val="FF0000"/>
            </a:solidFill>
          </a:ln>
        </p:spPr>
        <p:txBody>
          <a:bodyPr wrap="square" rtlCol="0">
            <a:noAutofit/>
          </a:bodyPr>
          <a:lstStyle/>
          <a:p>
            <a:pPr algn="ctr"/>
            <a:endParaRPr lang="ja-JP" altLang="en-US" b="1" dirty="0">
              <a:solidFill>
                <a:srgbClr val="FF0000"/>
              </a:solidFill>
            </a:endParaRPr>
          </a:p>
        </p:txBody>
      </p:sp>
      <p:sp>
        <p:nvSpPr>
          <p:cNvPr id="24" name="テキスト ボックス 23">
            <a:extLst>
              <a:ext uri="{FF2B5EF4-FFF2-40B4-BE49-F238E27FC236}">
                <a16:creationId xmlns:a16="http://schemas.microsoft.com/office/drawing/2014/main" id="{3E6C9102-E364-4201-8AF3-B6CD9F95F976}"/>
              </a:ext>
            </a:extLst>
          </p:cNvPr>
          <p:cNvSpPr txBox="1"/>
          <p:nvPr/>
        </p:nvSpPr>
        <p:spPr>
          <a:xfrm>
            <a:off x="5240241" y="5824328"/>
            <a:ext cx="1065438" cy="307777"/>
          </a:xfrm>
          <a:prstGeom prst="rect">
            <a:avLst/>
          </a:prstGeom>
          <a:noFill/>
          <a:ln w="82550" cmpd="sng">
            <a:solidFill>
              <a:srgbClr val="FF0000"/>
            </a:solidFill>
          </a:ln>
        </p:spPr>
        <p:txBody>
          <a:bodyPr wrap="square" rtlCol="0">
            <a:noAutofit/>
          </a:bodyPr>
          <a:lstStyle/>
          <a:p>
            <a:pPr algn="ctr"/>
            <a:endParaRPr lang="ja-JP" altLang="en-US" b="1" dirty="0">
              <a:solidFill>
                <a:srgbClr val="FF0000"/>
              </a:solidFill>
            </a:endParaRPr>
          </a:p>
        </p:txBody>
      </p:sp>
      <p:sp>
        <p:nvSpPr>
          <p:cNvPr id="25" name="テキスト ボックス 24">
            <a:extLst>
              <a:ext uri="{FF2B5EF4-FFF2-40B4-BE49-F238E27FC236}">
                <a16:creationId xmlns:a16="http://schemas.microsoft.com/office/drawing/2014/main" id="{DBD5A223-9AD2-4626-918E-A3D81F2E341B}"/>
              </a:ext>
            </a:extLst>
          </p:cNvPr>
          <p:cNvSpPr txBox="1"/>
          <p:nvPr/>
        </p:nvSpPr>
        <p:spPr>
          <a:xfrm>
            <a:off x="6468393" y="5985091"/>
            <a:ext cx="902814" cy="307777"/>
          </a:xfrm>
          <a:prstGeom prst="rect">
            <a:avLst/>
          </a:prstGeom>
          <a:solidFill>
            <a:schemeClr val="bg1"/>
          </a:solidFill>
          <a:ln w="57150">
            <a:solidFill>
              <a:srgbClr val="FF0000"/>
            </a:solidFill>
          </a:ln>
        </p:spPr>
        <p:txBody>
          <a:bodyPr wrap="square" rtlCol="0">
            <a:spAutoFit/>
          </a:bodyPr>
          <a:lstStyle/>
          <a:p>
            <a:pPr algn="ctr"/>
            <a:r>
              <a:rPr lang="ja-JP" altLang="en-US" sz="1400" b="1" dirty="0">
                <a:solidFill>
                  <a:srgbClr val="FF0000"/>
                </a:solidFill>
              </a:rPr>
              <a:t>確定申告</a:t>
            </a:r>
          </a:p>
        </p:txBody>
      </p:sp>
    </p:spTree>
    <p:extLst>
      <p:ext uri="{BB962C8B-B14F-4D97-AF65-F5344CB8AC3E}">
        <p14:creationId xmlns:p14="http://schemas.microsoft.com/office/powerpoint/2010/main" val="2970929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3.5	</a:t>
            </a:r>
            <a:r>
              <a:rPr lang="ja-JP" altLang="en-US" sz="2000" dirty="0">
                <a:latin typeface="Meiryo UI" panose="020B0604030504040204" pitchFamily="34" charset="-128"/>
                <a:ea typeface="Meiryo UI" panose="020B0604030504040204" pitchFamily="34" charset="-128"/>
              </a:rPr>
              <a:t>実証を通じて得られた主な成果</a:t>
            </a:r>
            <a:endParaRPr lang="en-US" altLang="ja-JP" sz="2000" dirty="0">
              <a:latin typeface="Meiryo UI" panose="020B0604030504040204" pitchFamily="34" charset="-128"/>
              <a:ea typeface="Meiryo UI" panose="020B0604030504040204" pitchFamily="34" charset="-128"/>
            </a:endParaRPr>
          </a:p>
        </p:txBody>
      </p:sp>
      <p:sp>
        <p:nvSpPr>
          <p:cNvPr id="9" name="正方形/長方形 8"/>
          <p:cNvSpPr/>
          <p:nvPr/>
        </p:nvSpPr>
        <p:spPr>
          <a:xfrm>
            <a:off x="333228" y="772084"/>
            <a:ext cx="9387035"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600" b="1" dirty="0">
                <a:solidFill>
                  <a:schemeClr val="bg1"/>
                </a:solidFill>
              </a:rPr>
              <a:t>システムの企画・開発に関する成果</a:t>
            </a:r>
          </a:p>
        </p:txBody>
      </p:sp>
      <p:sp>
        <p:nvSpPr>
          <p:cNvPr id="20" name="正方形/長方形 19">
            <a:extLst>
              <a:ext uri="{FF2B5EF4-FFF2-40B4-BE49-F238E27FC236}">
                <a16:creationId xmlns:a16="http://schemas.microsoft.com/office/drawing/2014/main" id="{2870E5EB-9DA5-4080-9291-1A9C9A06F240}"/>
              </a:ext>
            </a:extLst>
          </p:cNvPr>
          <p:cNvSpPr/>
          <p:nvPr/>
        </p:nvSpPr>
        <p:spPr>
          <a:xfrm>
            <a:off x="331488" y="1195425"/>
            <a:ext cx="9387035" cy="311888"/>
          </a:xfrm>
          <a:prstGeom prst="rect">
            <a:avLst/>
          </a:prstGeom>
          <a:solidFill>
            <a:srgbClr val="4472C4"/>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b="1" dirty="0">
                <a:solidFill>
                  <a:schemeClr val="bg1"/>
                </a:solidFill>
              </a:rPr>
              <a:t>　本実証における成果</a:t>
            </a:r>
          </a:p>
        </p:txBody>
      </p:sp>
      <p:sp>
        <p:nvSpPr>
          <p:cNvPr id="13" name="テキスト ボックス 12">
            <a:extLst>
              <a:ext uri="{FF2B5EF4-FFF2-40B4-BE49-F238E27FC236}">
                <a16:creationId xmlns:a16="http://schemas.microsoft.com/office/drawing/2014/main" id="{C6A1A14D-B33E-462A-B4FD-E25AA9A5CA6D}"/>
              </a:ext>
            </a:extLst>
          </p:cNvPr>
          <p:cNvSpPr txBox="1"/>
          <p:nvPr/>
        </p:nvSpPr>
        <p:spPr>
          <a:xfrm>
            <a:off x="674912" y="1618766"/>
            <a:ext cx="8062687" cy="2462213"/>
          </a:xfrm>
          <a:prstGeom prst="rect">
            <a:avLst/>
          </a:prstGeom>
          <a:noFill/>
        </p:spPr>
        <p:txBody>
          <a:bodyPr wrap="square" lIns="91440" tIns="45720" rIns="91440" bIns="45720" anchor="t">
            <a:spAutoFit/>
          </a:bodyPr>
          <a:lstStyle/>
          <a:p>
            <a:pPr marL="263525" indent="-263525">
              <a:tabLst>
                <a:tab pos="263525" algn="l"/>
              </a:tabLst>
            </a:pPr>
            <a:r>
              <a:rPr lang="ja-JP" altLang="en-US" sz="1400" dirty="0">
                <a:latin typeface="Meiryo UI" panose="020B0604030504040204" pitchFamily="50" charset="-128"/>
                <a:ea typeface="Meiryo UI" panose="020B0604030504040204" pitchFamily="50" charset="-128"/>
              </a:rPr>
              <a:t>①</a:t>
            </a:r>
            <a:r>
              <a:rPr lang="ja-JP" altLang="en-US" sz="1400" u="sng" dirty="0">
                <a:latin typeface="Meiryo UI" panose="020B0604030504040204" pitchFamily="50" charset="-128"/>
                <a:ea typeface="Meiryo UI" panose="020B0604030504040204" pitchFamily="50" charset="-128"/>
              </a:rPr>
              <a:t>申請フォーム、申請書類のデジタル化</a:t>
            </a:r>
            <a:endParaRPr lang="en-US" altLang="ja-JP" sz="1400" u="sng" dirty="0">
              <a:latin typeface="Meiryo UI" panose="020B0604030504040204" pitchFamily="50" charset="-128"/>
              <a:ea typeface="Meiryo UI" panose="020B0604030504040204" pitchFamily="50" charset="-128"/>
            </a:endParaRPr>
          </a:p>
          <a:p>
            <a:pPr marL="449263" indent="-358775">
              <a:buFont typeface="Wingdings" panose="05000000000000000000" pitchFamily="2" charset="2"/>
              <a:buChar char="ü"/>
              <a:tabLst>
                <a:tab pos="263525" algn="l"/>
              </a:tabLst>
            </a:pPr>
            <a:r>
              <a:rPr lang="ja-JP" altLang="en-US" sz="1400" dirty="0">
                <a:latin typeface="Meiryo UI" panose="020B0604030504040204" pitchFamily="50" charset="-128"/>
                <a:ea typeface="Meiryo UI" panose="020B0604030504040204" pitchFamily="50" charset="-128"/>
              </a:rPr>
              <a:t>中小企業者は、工業会証明書の申請をデジタル化されたシステムで行うことができる</a:t>
            </a:r>
          </a:p>
          <a:p>
            <a:pPr marL="449263" indent="-358775">
              <a:buFont typeface="Wingdings" panose="05000000000000000000" pitchFamily="2" charset="2"/>
              <a:buChar char="ü"/>
            </a:pPr>
            <a:r>
              <a:rPr lang="ja-JP" altLang="en-US" sz="1400" dirty="0">
                <a:latin typeface="Meiryo UI" panose="020B0604030504040204" pitchFamily="50" charset="-128"/>
                <a:ea typeface="Meiryo UI" panose="020B0604030504040204" pitchFamily="50" charset="-128"/>
              </a:rPr>
              <a:t>工業会証明書の申請時、ブラウザベースの</a:t>
            </a:r>
            <a:r>
              <a:rPr lang="en-US" altLang="ja-JP" sz="1400" dirty="0">
                <a:latin typeface="Meiryo UI" panose="020B0604030504040204" pitchFamily="50" charset="-128"/>
                <a:ea typeface="Meiryo UI" panose="020B0604030504040204" pitchFamily="50" charset="-128"/>
              </a:rPr>
              <a:t>Wallet</a:t>
            </a:r>
            <a:r>
              <a:rPr lang="ja-JP" altLang="en-US" sz="1400" dirty="0">
                <a:latin typeface="Meiryo UI" panose="020B0604030504040204" pitchFamily="50" charset="-128"/>
                <a:ea typeface="Meiryo UI" panose="020B0604030504040204" pitchFamily="50" charset="-128"/>
              </a:rPr>
              <a:t>アプリを利用することができる</a:t>
            </a:r>
            <a:endParaRPr lang="en-US" altLang="ja-JP" sz="1400" dirty="0">
              <a:latin typeface="Meiryo UI" panose="020B0604030504040204" pitchFamily="50" charset="-128"/>
              <a:ea typeface="Meiryo UI" panose="020B0604030504040204" pitchFamily="50" charset="-128"/>
            </a:endParaRPr>
          </a:p>
          <a:p>
            <a:pPr marL="263525" indent="-263525"/>
            <a:endParaRPr lang="en-US" altLang="ja-JP" sz="1400" dirty="0">
              <a:latin typeface="Meiryo UI" panose="020B0604030504040204" pitchFamily="50" charset="-128"/>
              <a:ea typeface="Meiryo UI" panose="020B0604030504040204" pitchFamily="50" charset="-128"/>
            </a:endParaRPr>
          </a:p>
          <a:p>
            <a:pPr marL="263525" indent="-263525"/>
            <a:r>
              <a:rPr lang="ja-JP" altLang="en-US" sz="1400" dirty="0">
                <a:latin typeface="Meiryo UI" panose="020B0604030504040204" pitchFamily="50" charset="-128"/>
                <a:ea typeface="Meiryo UI" panose="020B0604030504040204" pitchFamily="50" charset="-128"/>
              </a:rPr>
              <a:t>②</a:t>
            </a:r>
            <a:r>
              <a:rPr lang="en-US" altLang="ja-JP" sz="1400" u="sng" dirty="0">
                <a:latin typeface="Meiryo UI" panose="020B0604030504040204" pitchFamily="50" charset="-128"/>
                <a:ea typeface="Meiryo UI" panose="020B0604030504040204" pitchFamily="50" charset="-128"/>
              </a:rPr>
              <a:t>VC</a:t>
            </a:r>
            <a:r>
              <a:rPr lang="ja-JP" altLang="en-US" sz="1400" u="sng" dirty="0">
                <a:latin typeface="Meiryo UI" panose="020B0604030504040204" pitchFamily="50" charset="-128"/>
                <a:ea typeface="Meiryo UI" panose="020B0604030504040204" pitchFamily="50" charset="-128"/>
              </a:rPr>
              <a:t>による申請データ等の信頼性の確保</a:t>
            </a:r>
            <a:endParaRPr lang="en-US" altLang="ja-JP" sz="1400" u="sng" dirty="0">
              <a:latin typeface="Meiryo UI" panose="020B0604030504040204" pitchFamily="50" charset="-128"/>
              <a:ea typeface="Meiryo UI" panose="020B0604030504040204" pitchFamily="50" charset="-128"/>
            </a:endParaRPr>
          </a:p>
          <a:p>
            <a:pPr marL="449263" indent="-358775">
              <a:buFont typeface="Wingdings" panose="05000000000000000000" pitchFamily="2" charset="2"/>
              <a:buChar char="ü"/>
            </a:pPr>
            <a:r>
              <a:rPr lang="en-US" altLang="ja-JP" sz="1400" dirty="0">
                <a:latin typeface="Meiryo UI" panose="020B0604030504040204" pitchFamily="50" charset="-128"/>
                <a:ea typeface="Meiryo UI" panose="020B0604030504040204" pitchFamily="50" charset="-128"/>
              </a:rPr>
              <a:t>JISA</a:t>
            </a:r>
            <a:r>
              <a:rPr lang="ja-JP" altLang="en-US" sz="1400" dirty="0">
                <a:latin typeface="Meiryo UI" panose="020B0604030504040204" pitchFamily="50" charset="-128"/>
                <a:ea typeface="Meiryo UI" panose="020B0604030504040204" pitchFamily="50" charset="-128"/>
              </a:rPr>
              <a:t>は申請内容を確認し、要件を充足したと認められる場合は中小企業者にデジタル証明書（</a:t>
            </a:r>
            <a:r>
              <a:rPr lang="en-US" altLang="ja-JP" sz="1400" dirty="0">
                <a:latin typeface="Meiryo UI" panose="020B0604030504040204" pitchFamily="50" charset="-128"/>
                <a:ea typeface="Meiryo UI" panose="020B0604030504040204" pitchFamily="50" charset="-128"/>
              </a:rPr>
              <a:t>VC</a:t>
            </a:r>
            <a:r>
              <a:rPr lang="ja-JP" altLang="en-US" sz="1400" dirty="0">
                <a:latin typeface="Meiryo UI" panose="020B0604030504040204" pitchFamily="50" charset="-128"/>
                <a:ea typeface="Meiryo UI" panose="020B0604030504040204" pitchFamily="50" charset="-128"/>
              </a:rPr>
              <a:t>）を発行するリンクを通知することができる</a:t>
            </a:r>
            <a:endParaRPr lang="en-US" altLang="ja-JP" sz="1400" dirty="0">
              <a:latin typeface="Meiryo UI" panose="020B0604030504040204" pitchFamily="50" charset="-128"/>
              <a:ea typeface="Meiryo UI" panose="020B0604030504040204" pitchFamily="50" charset="-128"/>
            </a:endParaRPr>
          </a:p>
          <a:p>
            <a:pPr marL="448945" indent="-358775">
              <a:buFont typeface="Wingdings" panose="05000000000000000000" pitchFamily="2" charset="2"/>
              <a:buChar char="ü"/>
            </a:pPr>
            <a:r>
              <a:rPr lang="ja-JP" sz="1400" dirty="0">
                <a:latin typeface="+mj-ea"/>
                <a:ea typeface="+mj-ea"/>
                <a:cs typeface="+mn-lt"/>
              </a:rPr>
              <a:t>通知を受け取った中小企業者はリンクにアクセスし、</a:t>
            </a:r>
            <a:r>
              <a:rPr lang="en-US" altLang="ja-JP" sz="1400" dirty="0">
                <a:latin typeface="+mj-ea"/>
                <a:ea typeface="+mj-ea"/>
                <a:cs typeface="+mn-lt"/>
              </a:rPr>
              <a:t>Wallet</a:t>
            </a:r>
            <a:r>
              <a:rPr lang="ja-JP" sz="1400" dirty="0">
                <a:latin typeface="+mj-ea"/>
                <a:ea typeface="+mj-ea"/>
                <a:cs typeface="+mn-lt"/>
              </a:rPr>
              <a:t>アプリを介し</a:t>
            </a:r>
            <a:r>
              <a:rPr lang="en-US" altLang="ja-JP" sz="1400" dirty="0">
                <a:latin typeface="+mj-ea"/>
                <a:ea typeface="+mj-ea"/>
                <a:cs typeface="+mn-lt"/>
              </a:rPr>
              <a:t>SW</a:t>
            </a:r>
            <a:r>
              <a:rPr lang="ja-JP" altLang="en-US" sz="1400" dirty="0">
                <a:latin typeface="+mj-ea"/>
                <a:ea typeface="+mj-ea"/>
                <a:cs typeface="+mn-lt"/>
              </a:rPr>
              <a:t>利用証明書、</a:t>
            </a:r>
            <a:r>
              <a:rPr lang="ja-JP" sz="1400" dirty="0">
                <a:latin typeface="+mj-ea"/>
                <a:ea typeface="+mj-ea"/>
                <a:cs typeface="+mn-lt"/>
              </a:rPr>
              <a:t>工業会証明</a:t>
            </a:r>
            <a:r>
              <a:rPr lang="ja-JP" altLang="en-US" sz="1400" dirty="0">
                <a:latin typeface="+mj-ea"/>
                <a:ea typeface="+mj-ea"/>
                <a:cs typeface="+mn-lt"/>
              </a:rPr>
              <a:t>書、計画認定</a:t>
            </a:r>
            <a:r>
              <a:rPr lang="ja-JP" sz="1400" dirty="0">
                <a:latin typeface="+mj-ea"/>
                <a:ea typeface="+mj-ea"/>
                <a:cs typeface="+mn-lt"/>
              </a:rPr>
              <a:t>書としては発行された</a:t>
            </a:r>
            <a:r>
              <a:rPr lang="en-US" altLang="ja-JP" sz="1400" dirty="0">
                <a:latin typeface="+mj-ea"/>
                <a:ea typeface="+mj-ea"/>
                <a:cs typeface="+mn-lt"/>
              </a:rPr>
              <a:t>VC</a:t>
            </a:r>
            <a:r>
              <a:rPr lang="ja-JP" sz="1400" dirty="0">
                <a:latin typeface="+mj-ea"/>
                <a:ea typeface="+mj-ea"/>
                <a:cs typeface="+mn-lt"/>
              </a:rPr>
              <a:t>を確認することができる</a:t>
            </a:r>
            <a:endParaRPr lang="en-US" sz="1400" dirty="0">
              <a:latin typeface="+mj-ea"/>
              <a:ea typeface="+mj-ea"/>
              <a:cs typeface="+mn-lt"/>
            </a:endParaRPr>
          </a:p>
          <a:p>
            <a:pPr marL="449263" indent="-358775">
              <a:buFont typeface="Wingdings" panose="05000000000000000000" pitchFamily="2" charset="2"/>
              <a:buChar char="ü"/>
            </a:pPr>
            <a:r>
              <a:rPr lang="ja-JP" altLang="en-US" sz="1400" dirty="0">
                <a:latin typeface="+mj-ea"/>
                <a:ea typeface="+mj-ea"/>
              </a:rPr>
              <a:t>中小企業者は、税務署等に対して求められた属性データを</a:t>
            </a:r>
            <a:r>
              <a:rPr lang="en-US" altLang="ja-JP" sz="1400" dirty="0">
                <a:latin typeface="+mj-ea"/>
                <a:ea typeface="+mj-ea"/>
              </a:rPr>
              <a:t>VC</a:t>
            </a:r>
            <a:r>
              <a:rPr lang="ja-JP" altLang="en-US" sz="1400" dirty="0">
                <a:latin typeface="+mj-ea"/>
                <a:ea typeface="+mj-ea"/>
              </a:rPr>
              <a:t>にて提示することができる</a:t>
            </a:r>
            <a:endParaRPr lang="en-US" altLang="ja-JP" sz="1400" dirty="0">
              <a:latin typeface="+mj-ea"/>
              <a:ea typeface="+mj-ea"/>
            </a:endParaRPr>
          </a:p>
          <a:p>
            <a:pPr marL="449263" indent="-358775">
              <a:buFont typeface="Wingdings" panose="05000000000000000000" pitchFamily="2" charset="2"/>
              <a:buChar char="ü"/>
            </a:pPr>
            <a:r>
              <a:rPr lang="ja-JP" altLang="en-US" sz="1400" dirty="0">
                <a:latin typeface="+mj-ea"/>
                <a:ea typeface="+mj-ea"/>
              </a:rPr>
              <a:t>税務署等は、</a:t>
            </a:r>
            <a:r>
              <a:rPr lang="en-US" altLang="ja-JP" sz="1400" dirty="0">
                <a:latin typeface="+mj-ea"/>
                <a:ea typeface="+mj-ea"/>
              </a:rPr>
              <a:t>VC</a:t>
            </a:r>
            <a:r>
              <a:rPr lang="ja-JP" altLang="en-US" sz="1400" dirty="0">
                <a:latin typeface="+mj-ea"/>
                <a:ea typeface="+mj-ea"/>
              </a:rPr>
              <a:t>にて提示された属性データを検証することができる</a:t>
            </a:r>
            <a:endParaRPr lang="en-US" altLang="ja-JP" sz="1400" dirty="0">
              <a:latin typeface="+mj-ea"/>
              <a:ea typeface="+mj-ea"/>
            </a:endParaRPr>
          </a:p>
        </p:txBody>
      </p:sp>
      <p:pic>
        <p:nvPicPr>
          <p:cNvPr id="2" name="図 1">
            <a:extLst>
              <a:ext uri="{FF2B5EF4-FFF2-40B4-BE49-F238E27FC236}">
                <a16:creationId xmlns:a16="http://schemas.microsoft.com/office/drawing/2014/main" id="{8F3154F4-E588-487B-6588-D44BE0C37A09}"/>
              </a:ext>
            </a:extLst>
          </p:cNvPr>
          <p:cNvPicPr>
            <a:picLocks noChangeAspect="1"/>
          </p:cNvPicPr>
          <p:nvPr/>
        </p:nvPicPr>
        <p:blipFill>
          <a:blip r:embed="rId2"/>
          <a:stretch>
            <a:fillRect/>
          </a:stretch>
        </p:blipFill>
        <p:spPr>
          <a:xfrm>
            <a:off x="2091193" y="4208761"/>
            <a:ext cx="5290984" cy="2420639"/>
          </a:xfrm>
          <a:prstGeom prst="rect">
            <a:avLst/>
          </a:prstGeom>
        </p:spPr>
      </p:pic>
      <p:sp>
        <p:nvSpPr>
          <p:cNvPr id="3" name="吹き出し: 四角形 2">
            <a:extLst>
              <a:ext uri="{FF2B5EF4-FFF2-40B4-BE49-F238E27FC236}">
                <a16:creationId xmlns:a16="http://schemas.microsoft.com/office/drawing/2014/main" id="{B1000E30-11B0-BFC5-A12A-975B63C5E393}"/>
              </a:ext>
            </a:extLst>
          </p:cNvPr>
          <p:cNvSpPr/>
          <p:nvPr/>
        </p:nvSpPr>
        <p:spPr>
          <a:xfrm>
            <a:off x="674912" y="4894107"/>
            <a:ext cx="1814321" cy="598101"/>
          </a:xfrm>
          <a:prstGeom prst="wedgeRectCallout">
            <a:avLst>
              <a:gd name="adj1" fmla="val 129267"/>
              <a:gd name="adj2" fmla="val 176798"/>
            </a:avLst>
          </a:prstGeom>
          <a:solidFill>
            <a:srgbClr val="FFFFCC"/>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吹き出し: 四角形 3">
            <a:extLst>
              <a:ext uri="{FF2B5EF4-FFF2-40B4-BE49-F238E27FC236}">
                <a16:creationId xmlns:a16="http://schemas.microsoft.com/office/drawing/2014/main" id="{43CAEED9-50E8-126B-CED1-2EC15924FF6A}"/>
              </a:ext>
            </a:extLst>
          </p:cNvPr>
          <p:cNvSpPr/>
          <p:nvPr/>
        </p:nvSpPr>
        <p:spPr>
          <a:xfrm>
            <a:off x="7658032" y="4641133"/>
            <a:ext cx="1814321" cy="598101"/>
          </a:xfrm>
          <a:prstGeom prst="wedgeRectCallout">
            <a:avLst>
              <a:gd name="adj1" fmla="val -148731"/>
              <a:gd name="adj2" fmla="val 215119"/>
            </a:avLst>
          </a:prstGeom>
          <a:solidFill>
            <a:srgbClr val="FFFFCC"/>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テキスト ボックス 4">
            <a:extLst>
              <a:ext uri="{FF2B5EF4-FFF2-40B4-BE49-F238E27FC236}">
                <a16:creationId xmlns:a16="http://schemas.microsoft.com/office/drawing/2014/main" id="{C1686E67-3AB0-58C0-6F31-0FCC14C20F24}"/>
              </a:ext>
            </a:extLst>
          </p:cNvPr>
          <p:cNvSpPr txBox="1"/>
          <p:nvPr/>
        </p:nvSpPr>
        <p:spPr>
          <a:xfrm>
            <a:off x="853335" y="4940183"/>
            <a:ext cx="1635898" cy="461665"/>
          </a:xfrm>
          <a:prstGeom prst="rect">
            <a:avLst/>
          </a:prstGeom>
          <a:noFill/>
        </p:spPr>
        <p:txBody>
          <a:bodyPr wrap="square">
            <a:spAutoFit/>
          </a:bodyPr>
          <a:lstStyle/>
          <a:p>
            <a:pPr marL="177800" indent="-177800"/>
            <a:r>
              <a:rPr lang="ja-JP" altLang="en-US" sz="1200" kern="100" dirty="0">
                <a:latin typeface="+mn-ea"/>
                <a:cs typeface="Times New Roman" panose="02020603050405020304" pitchFamily="18" charset="0"/>
              </a:rPr>
              <a:t>① 申請フォーム、申請書類のデジタル化</a:t>
            </a:r>
            <a:endParaRPr lang="ja-JP" altLang="en-US" sz="1200" dirty="0"/>
          </a:p>
        </p:txBody>
      </p:sp>
      <p:sp>
        <p:nvSpPr>
          <p:cNvPr id="6" name="テキスト ボックス 5">
            <a:extLst>
              <a:ext uri="{FF2B5EF4-FFF2-40B4-BE49-F238E27FC236}">
                <a16:creationId xmlns:a16="http://schemas.microsoft.com/office/drawing/2014/main" id="{E6F19C68-04A2-E207-0270-F78B0B03BE55}"/>
              </a:ext>
            </a:extLst>
          </p:cNvPr>
          <p:cNvSpPr txBox="1"/>
          <p:nvPr/>
        </p:nvSpPr>
        <p:spPr>
          <a:xfrm>
            <a:off x="7763177" y="4663275"/>
            <a:ext cx="1654560" cy="461665"/>
          </a:xfrm>
          <a:prstGeom prst="rect">
            <a:avLst/>
          </a:prstGeom>
          <a:noFill/>
        </p:spPr>
        <p:txBody>
          <a:bodyPr wrap="square">
            <a:spAutoFit/>
          </a:bodyPr>
          <a:lstStyle/>
          <a:p>
            <a:pPr marL="177800" indent="-177800">
              <a:tabLst>
                <a:tab pos="177800" algn="l"/>
              </a:tabLst>
            </a:pPr>
            <a:r>
              <a:rPr lang="ja-JP" altLang="en-US" sz="1200" dirty="0">
                <a:latin typeface="Meiryo UI" panose="020B0604030504040204" pitchFamily="50" charset="-128"/>
                <a:ea typeface="Meiryo UI" panose="020B0604030504040204" pitchFamily="50" charset="-128"/>
              </a:rPr>
              <a:t>②</a:t>
            </a:r>
            <a:r>
              <a:rPr lang="en-US" altLang="ja-JP" sz="1200" dirty="0">
                <a:latin typeface="Meiryo UI" panose="020B0604030504040204" pitchFamily="50" charset="-128"/>
                <a:ea typeface="Meiryo UI" panose="020B0604030504040204" pitchFamily="50" charset="-128"/>
              </a:rPr>
              <a:t>VC</a:t>
            </a:r>
            <a:r>
              <a:rPr lang="ja-JP" altLang="en-US" sz="1200" dirty="0">
                <a:latin typeface="Meiryo UI" panose="020B0604030504040204" pitchFamily="50" charset="-128"/>
                <a:ea typeface="Meiryo UI" panose="020B0604030504040204" pitchFamily="50" charset="-128"/>
              </a:rPr>
              <a:t>による申請データ等の信頼性の確保</a:t>
            </a:r>
            <a:endParaRPr lang="ja-JP" altLang="en-US" sz="1200" dirty="0"/>
          </a:p>
        </p:txBody>
      </p:sp>
    </p:spTree>
    <p:extLst>
      <p:ext uri="{BB962C8B-B14F-4D97-AF65-F5344CB8AC3E}">
        <p14:creationId xmlns:p14="http://schemas.microsoft.com/office/powerpoint/2010/main" val="21329305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CA4501E-62F5-2090-F6C9-A363DA3E771E}"/>
              </a:ext>
            </a:extLst>
          </p:cNvPr>
          <p:cNvSpPr txBox="1"/>
          <p:nvPr/>
        </p:nvSpPr>
        <p:spPr>
          <a:xfrm>
            <a:off x="495455" y="1429279"/>
            <a:ext cx="9185753" cy="338554"/>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●事業を通じて解決し得る課題に対する成果（</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a:t>
            </a:r>
          </a:p>
        </p:txBody>
      </p:sp>
      <p:graphicFrame>
        <p:nvGraphicFramePr>
          <p:cNvPr id="7" name="表 6">
            <a:extLst>
              <a:ext uri="{FF2B5EF4-FFF2-40B4-BE49-F238E27FC236}">
                <a16:creationId xmlns:a16="http://schemas.microsoft.com/office/drawing/2014/main" id="{46BA2C49-E04B-D308-92DC-1285D874A8FC}"/>
              </a:ext>
            </a:extLst>
          </p:cNvPr>
          <p:cNvGraphicFramePr>
            <a:graphicFrameLocks noGrp="1"/>
          </p:cNvGraphicFramePr>
          <p:nvPr>
            <p:extLst>
              <p:ext uri="{D42A27DB-BD31-4B8C-83A1-F6EECF244321}">
                <p14:modId xmlns:p14="http://schemas.microsoft.com/office/powerpoint/2010/main" val="3476725099"/>
              </p:ext>
            </p:extLst>
          </p:nvPr>
        </p:nvGraphicFramePr>
        <p:xfrm>
          <a:off x="272350" y="2099056"/>
          <a:ext cx="9361300" cy="4154116"/>
        </p:xfrm>
        <a:graphic>
          <a:graphicData uri="http://schemas.openxmlformats.org/drawingml/2006/table">
            <a:tbl>
              <a:tblPr firstRow="1" firstCol="1" bandRow="1">
                <a:tableStyleId>{5C22544A-7EE6-4342-B048-85BDC9FD1C3A}</a:tableStyleId>
              </a:tblPr>
              <a:tblGrid>
                <a:gridCol w="2088290">
                  <a:extLst>
                    <a:ext uri="{9D8B030D-6E8A-4147-A177-3AD203B41FA5}">
                      <a16:colId xmlns:a16="http://schemas.microsoft.com/office/drawing/2014/main" val="1661326838"/>
                    </a:ext>
                  </a:extLst>
                </a:gridCol>
                <a:gridCol w="3096430">
                  <a:extLst>
                    <a:ext uri="{9D8B030D-6E8A-4147-A177-3AD203B41FA5}">
                      <a16:colId xmlns:a16="http://schemas.microsoft.com/office/drawing/2014/main" val="3868085718"/>
                    </a:ext>
                  </a:extLst>
                </a:gridCol>
                <a:gridCol w="4176580">
                  <a:extLst>
                    <a:ext uri="{9D8B030D-6E8A-4147-A177-3AD203B41FA5}">
                      <a16:colId xmlns:a16="http://schemas.microsoft.com/office/drawing/2014/main" val="3682299954"/>
                    </a:ext>
                  </a:extLst>
                </a:gridCol>
              </a:tblGrid>
              <a:tr h="313636">
                <a:tc>
                  <a:txBody>
                    <a:bodyPr/>
                    <a:lstStyle/>
                    <a:p>
                      <a:pPr algn="just">
                        <a:tabLst>
                          <a:tab pos="5222875" algn="l"/>
                        </a:tabLst>
                      </a:pPr>
                      <a:r>
                        <a:rPr lang="ja-JP" sz="1400" kern="100" dirty="0">
                          <a:effectLst/>
                        </a:rPr>
                        <a:t>課題の対象</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algn="just">
                        <a:tabLst>
                          <a:tab pos="5222875" algn="l"/>
                        </a:tabLst>
                      </a:pPr>
                      <a:r>
                        <a:rPr lang="ja-JP" sz="1400" kern="100">
                          <a:effectLst/>
                        </a:rPr>
                        <a:t>解決すべき課題</a:t>
                      </a:r>
                      <a:endParaRPr lang="ja-JP" sz="14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algn="just">
                        <a:tabLst>
                          <a:tab pos="5222875" algn="l"/>
                        </a:tabLst>
                      </a:pPr>
                      <a:r>
                        <a:rPr lang="ja-JP" altLang="en-US" sz="1400" kern="100" dirty="0">
                          <a:effectLst/>
                        </a:rPr>
                        <a:t>システムの企画・開発に関する成果</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extLst>
                  <a:ext uri="{0D108BD9-81ED-4DB2-BD59-A6C34878D82A}">
                    <a16:rowId xmlns:a16="http://schemas.microsoft.com/office/drawing/2014/main" val="4281020559"/>
                  </a:ext>
                </a:extLst>
              </a:tr>
              <a:tr h="280276">
                <a:tc>
                  <a:txBody>
                    <a:bodyPr/>
                    <a:lstStyle/>
                    <a:p>
                      <a:pPr algn="just">
                        <a:tabLst>
                          <a:tab pos="5222875" algn="l"/>
                        </a:tabLst>
                      </a:pPr>
                      <a:r>
                        <a:rPr lang="ja-JP" sz="1400" kern="100" dirty="0">
                          <a:effectLst/>
                        </a:rPr>
                        <a:t>＜証明書申請者＞</a:t>
                      </a:r>
                    </a:p>
                    <a:p>
                      <a:pPr algn="just">
                        <a:tabLst>
                          <a:tab pos="5222875" algn="l"/>
                        </a:tabLst>
                      </a:pPr>
                      <a:r>
                        <a:rPr lang="ja-JP" sz="1400" kern="100" dirty="0">
                          <a:effectLst/>
                        </a:rPr>
                        <a:t>中小事業者</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effectLst/>
                        </a:rPr>
                        <a:t>提出した書類が適切な検証者によって検証がなされているのかがわからない。</a:t>
                      </a:r>
                    </a:p>
                    <a:p>
                      <a:pPr marL="87313" lvl="0" indent="-87313" algn="l">
                        <a:buFont typeface="Wingdings" panose="05000000000000000000" pitchFamily="2" charset="2"/>
                        <a:buChar char=""/>
                        <a:tabLst>
                          <a:tab pos="5222875" algn="l"/>
                        </a:tabLst>
                      </a:pPr>
                      <a:r>
                        <a:rPr lang="ja-JP" sz="1400" kern="100" dirty="0">
                          <a:effectLst/>
                        </a:rPr>
                        <a:t>提出した書類を想定した検証者以外が検証する際に、中小事業者の同意等無く検証されてしまう。（申請書の不備や抜き打ちの検査等で担当課以外の書類を検証するようなケースを想定）</a:t>
                      </a:r>
                    </a:p>
                    <a:p>
                      <a:pPr marL="87313" lvl="0" indent="-87313" algn="l">
                        <a:buFont typeface="Wingdings" panose="05000000000000000000" pitchFamily="2" charset="2"/>
                        <a:buChar char=""/>
                        <a:tabLst>
                          <a:tab pos="5222875" algn="l"/>
                        </a:tabLst>
                      </a:pPr>
                      <a:r>
                        <a:rPr lang="ja-JP" sz="1400" kern="100" dirty="0">
                          <a:effectLst/>
                        </a:rPr>
                        <a:t>証明書の真正性に関わる確認や、根拠に関わる確認などで、所管省庁や税務署からの疑義発生時の照会応対の必要性がなくなること。</a:t>
                      </a:r>
                      <a:endParaRPr lang="en-US" altLang="ja-JP" sz="1400" kern="100" dirty="0">
                        <a:effectLst/>
                      </a:endParaRPr>
                    </a:p>
                    <a:p>
                      <a:pPr marL="87313" lvl="0" indent="-87313" algn="l">
                        <a:buFont typeface="Wingdings" panose="05000000000000000000" pitchFamily="2" charset="2"/>
                        <a:buChar char=""/>
                        <a:tabLst>
                          <a:tab pos="5222875" algn="l"/>
                        </a:tabLst>
                      </a:pPr>
                      <a:endParaRPr lang="en-US" altLang="ja-JP" sz="1400" kern="100" dirty="0">
                        <a:effectLst/>
                      </a:endParaRPr>
                    </a:p>
                    <a:p>
                      <a:pPr marL="87313" lvl="0" indent="-87313" algn="l">
                        <a:buFont typeface="Wingdings" panose="05000000000000000000" pitchFamily="2" charset="2"/>
                        <a:buChar char=""/>
                        <a:tabLst>
                          <a:tab pos="5222875" algn="l"/>
                        </a:tabLst>
                      </a:pPr>
                      <a:r>
                        <a:rPr lang="ja-JP" sz="1400" kern="100" dirty="0">
                          <a:effectLst/>
                        </a:rPr>
                        <a:t>書類の提出に係るやり取りの押印等の負担がなくなること。</a:t>
                      </a:r>
                      <a:endParaRPr lang="en-US" altLang="ja-JP" sz="1400" kern="100" dirty="0">
                        <a:effectLst/>
                      </a:endParaRPr>
                    </a:p>
                    <a:p>
                      <a:pPr marL="87313" lvl="0" indent="-87313" algn="l">
                        <a:buFont typeface="Wingdings" panose="05000000000000000000" pitchFamily="2" charset="2"/>
                        <a:buChar char=""/>
                        <a:tabLst>
                          <a:tab pos="5222875" algn="l"/>
                        </a:tabLst>
                      </a:pPr>
                      <a:endParaRPr lang="ja-JP" sz="1400" kern="100" dirty="0">
                        <a:effectLst/>
                      </a:endParaRPr>
                    </a:p>
                    <a:p>
                      <a:pPr marL="87313" lvl="0" indent="-87313" algn="l">
                        <a:buFont typeface="Wingdings" panose="05000000000000000000" pitchFamily="2" charset="2"/>
                        <a:buChar char=""/>
                        <a:tabLst>
                          <a:tab pos="5222875" algn="l"/>
                        </a:tabLst>
                      </a:pPr>
                      <a:r>
                        <a:rPr lang="ja-JP" sz="1400" kern="100" dirty="0">
                          <a:effectLst/>
                        </a:rPr>
                        <a:t>何度も同じ属性情報を再度アナログな形で提示する必要がある</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en-US" sz="1400" kern="100" dirty="0">
                          <a:solidFill>
                            <a:schemeClr val="tx1"/>
                          </a:solidFill>
                          <a:effectLst/>
                        </a:rPr>
                        <a:t>VC</a:t>
                      </a:r>
                      <a:r>
                        <a:rPr lang="ja-JP" sz="1400" kern="100" dirty="0">
                          <a:solidFill>
                            <a:schemeClr val="tx1"/>
                          </a:solidFill>
                          <a:effectLst/>
                        </a:rPr>
                        <a:t>の提示先のトレースが確実にできる</a:t>
                      </a:r>
                      <a:endParaRPr lang="en-US" altLang="ja-JP" sz="1400" kern="100" dirty="0">
                        <a:solidFill>
                          <a:schemeClr val="tx1"/>
                        </a:solidFill>
                        <a:effectLst/>
                      </a:endParaRPr>
                    </a:p>
                    <a:p>
                      <a:pPr marL="87313" lvl="0" indent="-87313" algn="l">
                        <a:buFont typeface="Wingdings" panose="05000000000000000000" pitchFamily="2" charset="2"/>
                        <a:buChar char=""/>
                        <a:tabLst>
                          <a:tab pos="5222875" algn="l"/>
                        </a:tabLst>
                      </a:pPr>
                      <a:endParaRPr lang="ja-JP" sz="1400" kern="100" dirty="0">
                        <a:solidFill>
                          <a:schemeClr val="tx1"/>
                        </a:solidFill>
                        <a:effectLst/>
                      </a:endParaRPr>
                    </a:p>
                    <a:p>
                      <a:pPr marL="87313" lvl="0" indent="-87313" algn="l">
                        <a:buFont typeface="Wingdings" panose="05000000000000000000" pitchFamily="2" charset="2"/>
                        <a:buChar char=""/>
                        <a:tabLst>
                          <a:tab pos="5222875" algn="l"/>
                        </a:tabLst>
                      </a:pPr>
                      <a:r>
                        <a:rPr lang="ja-JP" sz="1400" kern="100" dirty="0">
                          <a:solidFill>
                            <a:schemeClr val="tx1"/>
                          </a:solidFill>
                          <a:effectLst/>
                        </a:rPr>
                        <a:t>提出した</a:t>
                      </a:r>
                      <a:r>
                        <a:rPr lang="en-US" sz="1400" kern="100" dirty="0">
                          <a:solidFill>
                            <a:schemeClr val="tx1"/>
                          </a:solidFill>
                          <a:effectLst/>
                        </a:rPr>
                        <a:t>VC</a:t>
                      </a:r>
                      <a:r>
                        <a:rPr lang="ja-JP" sz="1400" kern="100" dirty="0">
                          <a:solidFill>
                            <a:schemeClr val="tx1"/>
                          </a:solidFill>
                          <a:effectLst/>
                        </a:rPr>
                        <a:t>が同意なく、想定しない検証者に検証することを防ぐことができる。</a:t>
                      </a:r>
                      <a:endParaRPr lang="en-US" sz="1400" kern="100" dirty="0">
                        <a:solidFill>
                          <a:schemeClr val="tx1"/>
                        </a:solidFill>
                        <a:effectLst/>
                      </a:endParaRPr>
                    </a:p>
                    <a:p>
                      <a:pPr marL="87313" lvl="0" indent="-87313" algn="l">
                        <a:buFont typeface="Wingdings" panose="05000000000000000000" pitchFamily="2" charset="2"/>
                        <a:buChar char=""/>
                        <a:tabLst>
                          <a:tab pos="5222875" algn="l"/>
                        </a:tabLst>
                      </a:pPr>
                      <a:endParaRPr lang="en-US" altLang="ja-JP" sz="1400" kern="100" dirty="0">
                        <a:solidFill>
                          <a:schemeClr val="tx1"/>
                        </a:solidFill>
                        <a:effectLst/>
                      </a:endParaRPr>
                    </a:p>
                    <a:p>
                      <a:pPr marL="87313" lvl="0" indent="-87313" algn="l">
                        <a:buFont typeface="Wingdings" panose="05000000000000000000" pitchFamily="2" charset="2"/>
                        <a:buChar char=""/>
                        <a:tabLst>
                          <a:tab pos="5222875" algn="l"/>
                        </a:tabLst>
                      </a:pPr>
                      <a:endParaRPr lang="en-US" altLang="ja-JP" sz="1400" kern="100" dirty="0">
                        <a:solidFill>
                          <a:schemeClr val="tx1"/>
                        </a:solidFill>
                        <a:effectLst/>
                      </a:endParaRPr>
                    </a:p>
                    <a:p>
                      <a:pPr marL="87313" lvl="0" indent="-87313" algn="l">
                        <a:buFont typeface="Wingdings" panose="05000000000000000000" pitchFamily="2" charset="2"/>
                        <a:buChar char=""/>
                        <a:tabLst>
                          <a:tab pos="5222875" algn="l"/>
                        </a:tabLst>
                      </a:pPr>
                      <a:endParaRPr lang="ja-JP" sz="1400" kern="100" dirty="0">
                        <a:solidFill>
                          <a:schemeClr val="tx1"/>
                        </a:solidFill>
                        <a:effectLst/>
                      </a:endParaRPr>
                    </a:p>
                    <a:p>
                      <a:pPr marL="87313" lvl="0" indent="-87313" algn="l">
                        <a:buFont typeface="Wingdings" panose="05000000000000000000" pitchFamily="2" charset="2"/>
                        <a:buChar char=""/>
                        <a:tabLst>
                          <a:tab pos="5222875" algn="l"/>
                        </a:tabLst>
                      </a:pPr>
                      <a:r>
                        <a:rPr lang="ja-JP" altLang="en-US" sz="1400" kern="100" dirty="0">
                          <a:solidFill>
                            <a:schemeClr val="tx1"/>
                          </a:solidFill>
                          <a:effectLst/>
                        </a:rPr>
                        <a:t>証明書の発行に関わる真正性に関しては検証者自身で検証可能となる為、最低限照会応対の必要性はなくなる。また、証明発行の条件となる関係する付帯の根拠に関わる証明等についても紐づけ</a:t>
                      </a:r>
                      <a:r>
                        <a:rPr lang="en-US" altLang="ja-JP" sz="1400" kern="100" dirty="0">
                          <a:solidFill>
                            <a:schemeClr val="tx1"/>
                          </a:solidFill>
                          <a:effectLst/>
                        </a:rPr>
                        <a:t>ID</a:t>
                      </a:r>
                      <a:r>
                        <a:rPr lang="ja-JP" altLang="en-US" sz="1400" kern="100" dirty="0">
                          <a:solidFill>
                            <a:schemeClr val="tx1"/>
                          </a:solidFill>
                          <a:effectLst/>
                        </a:rPr>
                        <a:t>を</a:t>
                      </a:r>
                      <a:r>
                        <a:rPr lang="en-US" altLang="ja-JP" sz="1400" kern="100" dirty="0">
                          <a:solidFill>
                            <a:schemeClr val="tx1"/>
                          </a:solidFill>
                          <a:effectLst/>
                        </a:rPr>
                        <a:t>VC</a:t>
                      </a:r>
                      <a:r>
                        <a:rPr lang="ja-JP" altLang="en-US" sz="1400" kern="100" dirty="0">
                          <a:solidFill>
                            <a:schemeClr val="tx1"/>
                          </a:solidFill>
                          <a:effectLst/>
                        </a:rPr>
                        <a:t>の中の属性情報の一つとして確認可能とする事で検証者自身で検証可能となる。</a:t>
                      </a:r>
                      <a:endParaRPr lang="en-US" altLang="ja-JP" sz="1400" kern="100" dirty="0">
                        <a:solidFill>
                          <a:schemeClr val="tx1"/>
                        </a:solidFill>
                        <a:effectLst/>
                      </a:endParaRPr>
                    </a:p>
                    <a:p>
                      <a:pPr marL="87313" lvl="0" indent="-87313" algn="l">
                        <a:buFont typeface="Wingdings" panose="05000000000000000000" pitchFamily="2" charset="2"/>
                        <a:buChar char=""/>
                        <a:tabLst>
                          <a:tab pos="5222875" algn="l"/>
                        </a:tabLst>
                      </a:pPr>
                      <a:r>
                        <a:rPr lang="ja-JP" sz="1400" kern="100" dirty="0">
                          <a:solidFill>
                            <a:schemeClr val="tx1"/>
                          </a:solidFill>
                          <a:effectLst/>
                        </a:rPr>
                        <a:t>紙ベースで運用されている申請書類がなく</a:t>
                      </a:r>
                      <a:r>
                        <a:rPr lang="ja-JP" altLang="en-US" sz="1400" kern="100" dirty="0">
                          <a:solidFill>
                            <a:schemeClr val="tx1"/>
                          </a:solidFill>
                          <a:effectLst/>
                        </a:rPr>
                        <a:t>なり、</a:t>
                      </a:r>
                      <a:r>
                        <a:rPr lang="en-US" altLang="ja-JP" sz="1400" kern="100" dirty="0">
                          <a:solidFill>
                            <a:schemeClr val="tx1"/>
                          </a:solidFill>
                          <a:effectLst/>
                        </a:rPr>
                        <a:t>Trusted Web</a:t>
                      </a:r>
                      <a:r>
                        <a:rPr lang="ja-JP" altLang="en-US" sz="1400" kern="100" dirty="0">
                          <a:solidFill>
                            <a:schemeClr val="tx1"/>
                          </a:solidFill>
                          <a:effectLst/>
                        </a:rPr>
                        <a:t>の電子署名モデルによることで郵送等のやり取りの負担や</a:t>
                      </a:r>
                      <a:r>
                        <a:rPr lang="ja-JP" sz="1400" kern="100" dirty="0">
                          <a:solidFill>
                            <a:schemeClr val="tx1"/>
                          </a:solidFill>
                          <a:effectLst/>
                        </a:rPr>
                        <a:t>押印等の負担がなくなる。</a:t>
                      </a:r>
                      <a:r>
                        <a:rPr lang="en-US" sz="1400" kern="100" dirty="0">
                          <a:solidFill>
                            <a:schemeClr val="tx1"/>
                          </a:solidFill>
                          <a:effectLst/>
                        </a:rPr>
                        <a:t>  </a:t>
                      </a:r>
                      <a:endParaRPr lang="ja-JP" sz="1400" kern="100" dirty="0">
                        <a:solidFill>
                          <a:schemeClr val="tx1"/>
                        </a:solidFill>
                        <a:effectLst/>
                      </a:endParaRPr>
                    </a:p>
                    <a:p>
                      <a:pPr marL="87313" lvl="0" indent="-87313" algn="l">
                        <a:buFont typeface="Wingdings" panose="05000000000000000000" pitchFamily="2" charset="2"/>
                        <a:buChar char=""/>
                        <a:tabLst>
                          <a:tab pos="5222875" algn="l"/>
                        </a:tabLst>
                      </a:pPr>
                      <a:r>
                        <a:rPr lang="ja-JP" altLang="en-US" sz="1400" kern="100" dirty="0">
                          <a:solidFill>
                            <a:schemeClr val="tx1"/>
                          </a:solidFill>
                          <a:effectLst/>
                        </a:rPr>
                        <a:t>一度、情報の真正性の検証と業務運用にて確認された属性情報は、必要に応じ検証することで再度相手に提示を求める必要がなくなる。</a:t>
                      </a:r>
                      <a:endParaRPr lang="en-US" altLang="ja-JP" sz="1400" kern="100" dirty="0">
                        <a:solidFill>
                          <a:schemeClr val="tx1"/>
                        </a:solidFill>
                        <a:effectLst/>
                      </a:endParaRPr>
                    </a:p>
                  </a:txBody>
                  <a:tcPr marL="3754" marR="3754" marT="0" marB="0"/>
                </a:tc>
                <a:extLst>
                  <a:ext uri="{0D108BD9-81ED-4DB2-BD59-A6C34878D82A}">
                    <a16:rowId xmlns:a16="http://schemas.microsoft.com/office/drawing/2014/main" val="2588833956"/>
                  </a:ext>
                </a:extLst>
              </a:tr>
            </a:tbl>
          </a:graphicData>
        </a:graphic>
      </p:graphicFrame>
      <p:sp>
        <p:nvSpPr>
          <p:cNvPr id="8" name="タイトル 1">
            <a:extLst>
              <a:ext uri="{FF2B5EF4-FFF2-40B4-BE49-F238E27FC236}">
                <a16:creationId xmlns:a16="http://schemas.microsoft.com/office/drawing/2014/main" id="{04235559-0B54-A7D7-F0BA-3753E7A047B8}"/>
              </a:ext>
            </a:extLst>
          </p:cNvPr>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3.5	</a:t>
            </a:r>
            <a:r>
              <a:rPr lang="ja-JP" altLang="en-US" sz="2000" dirty="0">
                <a:latin typeface="Meiryo UI" panose="020B0604030504040204" pitchFamily="34" charset="-128"/>
                <a:ea typeface="Meiryo UI" panose="020B0604030504040204" pitchFamily="34" charset="-128"/>
              </a:rPr>
              <a:t>実証を通じて得られた主な成果</a:t>
            </a:r>
            <a:endParaRPr lang="en-US" altLang="ja-JP" sz="2000" dirty="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4E087D86-3A0D-1B84-EBC6-62F2FA2C24AF}"/>
              </a:ext>
            </a:extLst>
          </p:cNvPr>
          <p:cNvSpPr/>
          <p:nvPr/>
        </p:nvSpPr>
        <p:spPr>
          <a:xfrm>
            <a:off x="333228" y="772084"/>
            <a:ext cx="9387035"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600" b="1" dirty="0">
                <a:solidFill>
                  <a:schemeClr val="bg1"/>
                </a:solidFill>
              </a:rPr>
              <a:t>システムの企画・開発に関する成果</a:t>
            </a:r>
          </a:p>
        </p:txBody>
      </p:sp>
    </p:spTree>
    <p:extLst>
      <p:ext uri="{BB962C8B-B14F-4D97-AF65-F5344CB8AC3E}">
        <p14:creationId xmlns:p14="http://schemas.microsoft.com/office/powerpoint/2010/main" val="13555774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0B59A89-7C82-AF4B-DCC9-8486305828E7}"/>
              </a:ext>
            </a:extLst>
          </p:cNvPr>
          <p:cNvSpPr txBox="1"/>
          <p:nvPr/>
        </p:nvSpPr>
        <p:spPr>
          <a:xfrm>
            <a:off x="495455" y="1429279"/>
            <a:ext cx="9185753" cy="338554"/>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●事業を通じて解決し得る課題に対する成果（</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a:t>
            </a:r>
          </a:p>
        </p:txBody>
      </p:sp>
      <p:graphicFrame>
        <p:nvGraphicFramePr>
          <p:cNvPr id="5" name="表 4">
            <a:extLst>
              <a:ext uri="{FF2B5EF4-FFF2-40B4-BE49-F238E27FC236}">
                <a16:creationId xmlns:a16="http://schemas.microsoft.com/office/drawing/2014/main" id="{A3572B64-EF06-D240-A95A-5E3561E5B62E}"/>
              </a:ext>
            </a:extLst>
          </p:cNvPr>
          <p:cNvGraphicFramePr>
            <a:graphicFrameLocks noGrp="1"/>
          </p:cNvGraphicFramePr>
          <p:nvPr>
            <p:extLst>
              <p:ext uri="{D42A27DB-BD31-4B8C-83A1-F6EECF244321}">
                <p14:modId xmlns:p14="http://schemas.microsoft.com/office/powerpoint/2010/main" val="1274039869"/>
              </p:ext>
            </p:extLst>
          </p:nvPr>
        </p:nvGraphicFramePr>
        <p:xfrm>
          <a:off x="272350" y="2013297"/>
          <a:ext cx="9361300" cy="4367476"/>
        </p:xfrm>
        <a:graphic>
          <a:graphicData uri="http://schemas.openxmlformats.org/drawingml/2006/table">
            <a:tbl>
              <a:tblPr firstRow="1" firstCol="1" bandRow="1">
                <a:tableStyleId>{5C22544A-7EE6-4342-B048-85BDC9FD1C3A}</a:tableStyleId>
              </a:tblPr>
              <a:tblGrid>
                <a:gridCol w="2088290">
                  <a:extLst>
                    <a:ext uri="{9D8B030D-6E8A-4147-A177-3AD203B41FA5}">
                      <a16:colId xmlns:a16="http://schemas.microsoft.com/office/drawing/2014/main" val="1661326838"/>
                    </a:ext>
                  </a:extLst>
                </a:gridCol>
                <a:gridCol w="3096430">
                  <a:extLst>
                    <a:ext uri="{9D8B030D-6E8A-4147-A177-3AD203B41FA5}">
                      <a16:colId xmlns:a16="http://schemas.microsoft.com/office/drawing/2014/main" val="3868085718"/>
                    </a:ext>
                  </a:extLst>
                </a:gridCol>
                <a:gridCol w="4176580">
                  <a:extLst>
                    <a:ext uri="{9D8B030D-6E8A-4147-A177-3AD203B41FA5}">
                      <a16:colId xmlns:a16="http://schemas.microsoft.com/office/drawing/2014/main" val="3682299954"/>
                    </a:ext>
                  </a:extLst>
                </a:gridCol>
              </a:tblGrid>
              <a:tr h="313636">
                <a:tc>
                  <a:txBody>
                    <a:bodyPr/>
                    <a:lstStyle/>
                    <a:p>
                      <a:pPr algn="just">
                        <a:tabLst>
                          <a:tab pos="5222875" algn="l"/>
                        </a:tabLst>
                      </a:pPr>
                      <a:r>
                        <a:rPr lang="ja-JP" sz="1400" kern="100" dirty="0">
                          <a:effectLst/>
                        </a:rPr>
                        <a:t>課題の対象</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algn="just">
                        <a:tabLst>
                          <a:tab pos="5222875" algn="l"/>
                        </a:tabLst>
                      </a:pPr>
                      <a:r>
                        <a:rPr lang="ja-JP" sz="1400" kern="100">
                          <a:effectLst/>
                        </a:rPr>
                        <a:t>解決すべき課題</a:t>
                      </a:r>
                      <a:endParaRPr lang="ja-JP" sz="14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algn="just">
                        <a:tabLst>
                          <a:tab pos="5222875" algn="l"/>
                        </a:tabLst>
                      </a:pPr>
                      <a:r>
                        <a:rPr lang="ja-JP" altLang="en-US" sz="1400" kern="100" dirty="0">
                          <a:effectLst/>
                        </a:rPr>
                        <a:t>システムの企画・開発に関する成果</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extLst>
                  <a:ext uri="{0D108BD9-81ED-4DB2-BD59-A6C34878D82A}">
                    <a16:rowId xmlns:a16="http://schemas.microsoft.com/office/drawing/2014/main" val="4281020559"/>
                  </a:ext>
                </a:extLst>
              </a:tr>
              <a:tr h="140138">
                <a:tc>
                  <a:txBody>
                    <a:bodyPr/>
                    <a:lstStyle/>
                    <a:p>
                      <a:pPr algn="l">
                        <a:tabLst>
                          <a:tab pos="5222875" algn="l"/>
                        </a:tabLst>
                      </a:pPr>
                      <a:r>
                        <a:rPr lang="ja-JP" sz="1400" kern="100" dirty="0">
                          <a:effectLst/>
                        </a:rPr>
                        <a:t>＜証明書要求者＞</a:t>
                      </a:r>
                    </a:p>
                    <a:p>
                      <a:pPr algn="l">
                        <a:tabLst>
                          <a:tab pos="5222875" algn="l"/>
                        </a:tabLst>
                      </a:pPr>
                      <a:r>
                        <a:rPr lang="ja-JP" sz="1400" kern="100" dirty="0">
                          <a:effectLst/>
                        </a:rPr>
                        <a:t>全国の</a:t>
                      </a:r>
                      <a:r>
                        <a:rPr lang="en-US" sz="1400" kern="100" dirty="0">
                          <a:effectLst/>
                        </a:rPr>
                        <a:t>IT</a:t>
                      </a:r>
                      <a:r>
                        <a:rPr lang="ja-JP" sz="1400" kern="100" dirty="0">
                          <a:effectLst/>
                        </a:rPr>
                        <a:t>企業等の設備メーカー等</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5725" lvl="0" indent="-85725" algn="l">
                        <a:buFont typeface="Wingdings" panose="05000000000000000000" pitchFamily="2" charset="2"/>
                        <a:buChar char=""/>
                        <a:tabLst>
                          <a:tab pos="5222875" algn="l"/>
                        </a:tabLst>
                      </a:pPr>
                      <a:r>
                        <a:rPr lang="ja-JP" sz="1400" kern="100" dirty="0">
                          <a:effectLst/>
                        </a:rPr>
                        <a:t>証明書の真正性に関わる確認や、根拠に関わる確認などで、代表団体等の工業会からの疑義発生時の照会応対の必要性がなくなること。</a:t>
                      </a:r>
                    </a:p>
                    <a:p>
                      <a:pPr marL="85725" lvl="0" indent="-85725" algn="l">
                        <a:buFont typeface="Wingdings" panose="05000000000000000000" pitchFamily="2" charset="2"/>
                        <a:buChar char=""/>
                        <a:tabLst>
                          <a:tab pos="5222875" algn="l"/>
                        </a:tabLst>
                      </a:pPr>
                      <a:r>
                        <a:rPr lang="ja-JP" sz="1400" kern="100" dirty="0">
                          <a:effectLst/>
                        </a:rPr>
                        <a:t>紙ベースでの付帯書類の提出に係るやり取りの負担がなくなること。</a:t>
                      </a:r>
                      <a:endParaRPr lang="en-US" altLang="ja-JP" sz="1400" kern="100" dirty="0">
                        <a:effectLst/>
                      </a:endParaRPr>
                    </a:p>
                    <a:p>
                      <a:pPr marL="85725" lvl="0" indent="-85725" algn="l">
                        <a:buFont typeface="Wingdings" panose="05000000000000000000" pitchFamily="2" charset="2"/>
                        <a:buChar char=""/>
                        <a:tabLst>
                          <a:tab pos="5222875" algn="l"/>
                        </a:tabLst>
                      </a:pPr>
                      <a:endParaRPr lang="ja-JP" sz="1400" kern="100" dirty="0">
                        <a:effectLst/>
                      </a:endParaRPr>
                    </a:p>
                    <a:p>
                      <a:pPr marL="85725" lvl="0" indent="-85725" algn="l">
                        <a:buFont typeface="Wingdings" panose="05000000000000000000" pitchFamily="2" charset="2"/>
                        <a:buChar char=""/>
                        <a:tabLst>
                          <a:tab pos="5222875" algn="l"/>
                        </a:tabLst>
                      </a:pPr>
                      <a:r>
                        <a:rPr lang="ja-JP" sz="1400" kern="100" dirty="0">
                          <a:effectLst/>
                        </a:rPr>
                        <a:t>何度も同じ属性情報を再度アナログな形で提示する必要がある</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5725" lvl="0" indent="-85725" algn="l">
                        <a:buFont typeface="Wingdings" panose="05000000000000000000" pitchFamily="2" charset="2"/>
                        <a:buChar char=""/>
                        <a:tabLst>
                          <a:tab pos="5222875" algn="l"/>
                        </a:tabLst>
                      </a:pPr>
                      <a:r>
                        <a:rPr lang="ja-JP" altLang="en-US" sz="1400" kern="100" dirty="0">
                          <a:solidFill>
                            <a:schemeClr val="tx1"/>
                          </a:solidFill>
                          <a:effectLst/>
                        </a:rPr>
                        <a:t>前述同様。</a:t>
                      </a:r>
                      <a:endParaRPr lang="en-US" altLang="ja-JP" sz="1400" kern="100" dirty="0">
                        <a:solidFill>
                          <a:schemeClr val="tx1"/>
                        </a:solidFill>
                        <a:effectLst/>
                      </a:endParaRPr>
                    </a:p>
                    <a:p>
                      <a:pPr marL="85725" lvl="0" indent="-85725" algn="l">
                        <a:buFont typeface="Wingdings" panose="05000000000000000000" pitchFamily="2" charset="2"/>
                        <a:buChar char=""/>
                        <a:tabLst>
                          <a:tab pos="5222875" algn="l"/>
                        </a:tabLst>
                      </a:pPr>
                      <a:endParaRPr lang="en-US" altLang="ja-JP" sz="1400" kern="100" dirty="0">
                        <a:solidFill>
                          <a:schemeClr val="tx1"/>
                        </a:solidFill>
                        <a:effectLst/>
                      </a:endParaRPr>
                    </a:p>
                    <a:p>
                      <a:pPr marL="85725" lvl="0" indent="-85725" algn="l">
                        <a:buFont typeface="Wingdings" panose="05000000000000000000" pitchFamily="2" charset="2"/>
                        <a:buChar char=""/>
                        <a:tabLst>
                          <a:tab pos="5222875" algn="l"/>
                        </a:tabLst>
                      </a:pPr>
                      <a:endParaRPr lang="en-US" altLang="ja-JP" sz="1400" kern="100" dirty="0">
                        <a:solidFill>
                          <a:schemeClr val="tx1"/>
                        </a:solidFill>
                        <a:effectLst/>
                      </a:endParaRPr>
                    </a:p>
                    <a:p>
                      <a:pPr marL="85725" lvl="0" indent="-85725" algn="l">
                        <a:buFont typeface="Wingdings" panose="05000000000000000000" pitchFamily="2" charset="2"/>
                        <a:buChar char=""/>
                        <a:tabLst>
                          <a:tab pos="5222875" algn="l"/>
                        </a:tabLst>
                      </a:pPr>
                      <a:endParaRPr lang="en-US" altLang="ja-JP" sz="1400" kern="100" dirty="0">
                        <a:solidFill>
                          <a:schemeClr val="tx1"/>
                        </a:solidFill>
                        <a:effectLst/>
                      </a:endParaRPr>
                    </a:p>
                    <a:p>
                      <a:pPr marL="85725" lvl="0" indent="-85725" algn="l">
                        <a:buFont typeface="Wingdings" panose="05000000000000000000" pitchFamily="2" charset="2"/>
                        <a:buChar char=""/>
                        <a:tabLst>
                          <a:tab pos="5222875" algn="l"/>
                        </a:tabLst>
                      </a:pPr>
                      <a:r>
                        <a:rPr lang="ja-JP" sz="1400" kern="100" dirty="0">
                          <a:solidFill>
                            <a:schemeClr val="tx1"/>
                          </a:solidFill>
                          <a:effectLst/>
                        </a:rPr>
                        <a:t>紙ベースで運用されている申請書類がなく</a:t>
                      </a:r>
                      <a:r>
                        <a:rPr lang="ja-JP" altLang="en-US" sz="1400" kern="100" dirty="0">
                          <a:solidFill>
                            <a:schemeClr val="tx1"/>
                          </a:solidFill>
                          <a:effectLst/>
                        </a:rPr>
                        <a:t>なり、</a:t>
                      </a:r>
                      <a:r>
                        <a:rPr lang="en-US" altLang="ja-JP" sz="1400" kern="100" dirty="0">
                          <a:solidFill>
                            <a:schemeClr val="tx1"/>
                          </a:solidFill>
                          <a:effectLst/>
                        </a:rPr>
                        <a:t>Trusted Web</a:t>
                      </a:r>
                      <a:r>
                        <a:rPr lang="ja-JP" altLang="en-US" sz="1400" kern="100" dirty="0">
                          <a:solidFill>
                            <a:schemeClr val="tx1"/>
                          </a:solidFill>
                          <a:effectLst/>
                        </a:rPr>
                        <a:t>の電子署名モデルによることでる事で、郵送等やり取りや</a:t>
                      </a:r>
                      <a:r>
                        <a:rPr lang="ja-JP" sz="1400" kern="100" dirty="0">
                          <a:solidFill>
                            <a:schemeClr val="tx1"/>
                          </a:solidFill>
                          <a:effectLst/>
                        </a:rPr>
                        <a:t>押印等の負担がなくなる。</a:t>
                      </a:r>
                      <a:r>
                        <a:rPr lang="en-US" sz="1400" kern="100" dirty="0">
                          <a:solidFill>
                            <a:schemeClr val="tx1"/>
                          </a:solidFill>
                          <a:effectLst/>
                        </a:rPr>
                        <a:t> </a:t>
                      </a:r>
                    </a:p>
                    <a:p>
                      <a:pPr marL="85725" lvl="0" indent="-85725" algn="l">
                        <a:buFont typeface="Wingdings" panose="05000000000000000000" pitchFamily="2" charset="2"/>
                        <a:buChar char=""/>
                        <a:tabLst>
                          <a:tab pos="5222875" algn="l"/>
                        </a:tabLst>
                      </a:pPr>
                      <a:r>
                        <a:rPr lang="ja-JP" altLang="en-US" sz="1400" kern="100" dirty="0">
                          <a:solidFill>
                            <a:schemeClr val="tx1"/>
                          </a:solidFill>
                          <a:effectLst/>
                        </a:rPr>
                        <a:t>一度、情報の真正性の検証と業務運用にて確認された属性情報は、必要に応じ検証することで再度相手に提示を求める必要がなくなる。</a:t>
                      </a:r>
                      <a:endParaRPr lang="en-US" altLang="ja-JP" sz="1400" kern="100" dirty="0">
                        <a:solidFill>
                          <a:schemeClr val="tx1"/>
                        </a:solidFill>
                        <a:effectLst/>
                      </a:endParaRPr>
                    </a:p>
                  </a:txBody>
                  <a:tcPr marL="3754" marR="3754" marT="0" marB="0"/>
                </a:tc>
                <a:extLst>
                  <a:ext uri="{0D108BD9-81ED-4DB2-BD59-A6C34878D82A}">
                    <a16:rowId xmlns:a16="http://schemas.microsoft.com/office/drawing/2014/main" val="337769305"/>
                  </a:ext>
                </a:extLst>
              </a:tr>
              <a:tr h="131379">
                <a:tc>
                  <a:txBody>
                    <a:bodyPr/>
                    <a:lstStyle/>
                    <a:p>
                      <a:pPr algn="l">
                        <a:tabLst>
                          <a:tab pos="5222875" algn="l"/>
                        </a:tabLst>
                      </a:pPr>
                      <a:r>
                        <a:rPr lang="ja-JP" sz="1400" kern="100" dirty="0">
                          <a:effectLst/>
                        </a:rPr>
                        <a:t>＜証明書提供者＞</a:t>
                      </a:r>
                    </a:p>
                    <a:p>
                      <a:pPr algn="l">
                        <a:tabLst>
                          <a:tab pos="5222875" algn="l"/>
                        </a:tabLst>
                      </a:pPr>
                      <a:r>
                        <a:rPr lang="ja-JP" sz="1400" kern="100" dirty="0">
                          <a:effectLst/>
                        </a:rPr>
                        <a:t>代表団体等の工業会等（証明団体として指定団体）</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effectLst/>
                        </a:rPr>
                        <a:t>交付した証明書がどこにあるのかトレースできないのが実態（申請者である</a:t>
                      </a:r>
                      <a:r>
                        <a:rPr lang="en-US" sz="1400" kern="100" dirty="0">
                          <a:effectLst/>
                        </a:rPr>
                        <a:t>IT</a:t>
                      </a:r>
                      <a:r>
                        <a:rPr lang="ja-JP" sz="1400" kern="100" dirty="0">
                          <a:effectLst/>
                        </a:rPr>
                        <a:t>企業の手元にあるのか、それとも納税者に渡っているのか）。</a:t>
                      </a:r>
                    </a:p>
                    <a:p>
                      <a:pPr marL="87313" lvl="0" indent="-87313" algn="l">
                        <a:buFont typeface="Wingdings" panose="05000000000000000000" pitchFamily="2" charset="2"/>
                        <a:buChar char=""/>
                        <a:tabLst>
                          <a:tab pos="5222875" algn="l"/>
                        </a:tabLst>
                      </a:pPr>
                      <a:r>
                        <a:rPr lang="ja-JP" sz="1400" kern="100" dirty="0">
                          <a:effectLst/>
                        </a:rPr>
                        <a:t>申請内容の真正性に係る確認コストの低減。</a:t>
                      </a:r>
                    </a:p>
                    <a:p>
                      <a:pPr marL="87313" lvl="0" indent="-87313" algn="l">
                        <a:buFont typeface="Wingdings" panose="05000000000000000000" pitchFamily="2" charset="2"/>
                        <a:buChar char=""/>
                        <a:tabLst>
                          <a:tab pos="5222875" algn="l"/>
                        </a:tabLst>
                      </a:pPr>
                      <a:r>
                        <a:rPr lang="ja-JP" sz="1400" kern="100" dirty="0">
                          <a:effectLst/>
                        </a:rPr>
                        <a:t>書面での参考資料と交付した工業会証明書の保管コストの低減。</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solidFill>
                            <a:schemeClr val="tx1"/>
                          </a:solidFill>
                          <a:effectLst/>
                        </a:rPr>
                        <a:t>発行した</a:t>
                      </a:r>
                      <a:r>
                        <a:rPr lang="en-US" sz="1400" kern="100" dirty="0">
                          <a:solidFill>
                            <a:schemeClr val="tx1"/>
                          </a:solidFill>
                          <a:effectLst/>
                        </a:rPr>
                        <a:t>VC</a:t>
                      </a:r>
                      <a:r>
                        <a:rPr lang="ja-JP" sz="1400" kern="100" dirty="0">
                          <a:solidFill>
                            <a:schemeClr val="tx1"/>
                          </a:solidFill>
                          <a:effectLst/>
                        </a:rPr>
                        <a:t>が想定した中小事業者らに</a:t>
                      </a:r>
                      <a:r>
                        <a:rPr lang="ja-JP" altLang="en-US" sz="1400" kern="100" dirty="0">
                          <a:solidFill>
                            <a:schemeClr val="tx1"/>
                          </a:solidFill>
                          <a:effectLst/>
                        </a:rPr>
                        <a:t>に渡した事がトレースができる。</a:t>
                      </a:r>
                      <a:endParaRPr lang="ja-JP" sz="1400" kern="100" dirty="0">
                        <a:solidFill>
                          <a:schemeClr val="tx1"/>
                        </a:solidFill>
                        <a:effectLst/>
                      </a:endParaRPr>
                    </a:p>
                    <a:p>
                      <a:pPr marL="87313" indent="-87313" algn="l">
                        <a:tabLst>
                          <a:tab pos="5222875" algn="l"/>
                        </a:tabLst>
                      </a:pPr>
                      <a:r>
                        <a:rPr lang="en-US" sz="1400" kern="100" dirty="0">
                          <a:solidFill>
                            <a:schemeClr val="tx1"/>
                          </a:solidFill>
                          <a:effectLst/>
                        </a:rPr>
                        <a:t>  </a:t>
                      </a:r>
                    </a:p>
                    <a:p>
                      <a:pPr marL="87313" indent="-87313" algn="l">
                        <a:tabLst>
                          <a:tab pos="5222875" algn="l"/>
                        </a:tabLst>
                      </a:pPr>
                      <a:endParaRPr lang="ja-JP" sz="1400" kern="100" dirty="0">
                        <a:solidFill>
                          <a:schemeClr val="tx1"/>
                        </a:solidFill>
                        <a:effectLst/>
                      </a:endParaRPr>
                    </a:p>
                    <a:p>
                      <a:pPr marL="87313" lvl="0" indent="-87313" algn="l">
                        <a:buFont typeface="Wingdings" panose="05000000000000000000" pitchFamily="2" charset="2"/>
                        <a:buChar char=""/>
                        <a:tabLst>
                          <a:tab pos="5222875" algn="l"/>
                        </a:tabLst>
                      </a:pPr>
                      <a:r>
                        <a:rPr lang="ja-JP" sz="1400" kern="100" dirty="0">
                          <a:solidFill>
                            <a:schemeClr val="tx1"/>
                          </a:solidFill>
                          <a:effectLst/>
                        </a:rPr>
                        <a:t>申請書類と中小事業者等の属性情報の突合・検証コストの低減。</a:t>
                      </a:r>
                    </a:p>
                    <a:p>
                      <a:pPr marL="87313" lvl="0" indent="-87313" algn="l">
                        <a:buFont typeface="Wingdings" panose="05000000000000000000" pitchFamily="2" charset="2"/>
                        <a:buChar char=""/>
                        <a:tabLst>
                          <a:tab pos="5222875" algn="l"/>
                        </a:tabLst>
                      </a:pPr>
                      <a:r>
                        <a:rPr lang="ja-JP" sz="1400" kern="100" dirty="0">
                          <a:solidFill>
                            <a:schemeClr val="tx1"/>
                          </a:solidFill>
                          <a:effectLst/>
                        </a:rPr>
                        <a:t>紙ベースでの工業会証明書が</a:t>
                      </a:r>
                      <a:r>
                        <a:rPr lang="en-US" sz="1400" kern="100" dirty="0">
                          <a:solidFill>
                            <a:schemeClr val="tx1"/>
                          </a:solidFill>
                          <a:effectLst/>
                        </a:rPr>
                        <a:t>VC</a:t>
                      </a:r>
                      <a:r>
                        <a:rPr lang="ja-JP" sz="1400" kern="100" dirty="0">
                          <a:solidFill>
                            <a:schemeClr val="tx1"/>
                          </a:solidFill>
                          <a:effectLst/>
                        </a:rPr>
                        <a:t>となることで、物理的な管理コスト・押印等に係るコストが低減する。</a:t>
                      </a:r>
                      <a:endParaRPr lang="en-US" altLang="ja-JP" sz="1400" kern="100" dirty="0">
                        <a:solidFill>
                          <a:schemeClr val="tx1"/>
                        </a:solidFill>
                        <a:effectLst/>
                      </a:endParaRPr>
                    </a:p>
                    <a:p>
                      <a:pPr marL="87313" lvl="0" indent="-87313" algn="l">
                        <a:buFont typeface="Wingdings" panose="05000000000000000000" pitchFamily="2" charset="2"/>
                        <a:buChar char=""/>
                        <a:tabLst>
                          <a:tab pos="5222875" algn="l"/>
                        </a:tabLst>
                      </a:pPr>
                      <a:endParaRPr lang="ja-JP" sz="14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extLst>
                  <a:ext uri="{0D108BD9-81ED-4DB2-BD59-A6C34878D82A}">
                    <a16:rowId xmlns:a16="http://schemas.microsoft.com/office/drawing/2014/main" val="2507922694"/>
                  </a:ext>
                </a:extLst>
              </a:tr>
            </a:tbl>
          </a:graphicData>
        </a:graphic>
      </p:graphicFrame>
      <p:sp>
        <p:nvSpPr>
          <p:cNvPr id="8" name="タイトル 1">
            <a:extLst>
              <a:ext uri="{FF2B5EF4-FFF2-40B4-BE49-F238E27FC236}">
                <a16:creationId xmlns:a16="http://schemas.microsoft.com/office/drawing/2014/main" id="{E695030B-71F3-1F0D-7A6A-EDA7EE7EEFC3}"/>
              </a:ext>
            </a:extLst>
          </p:cNvPr>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3.5	</a:t>
            </a:r>
            <a:r>
              <a:rPr lang="ja-JP" altLang="en-US" sz="2000" dirty="0">
                <a:latin typeface="Meiryo UI" panose="020B0604030504040204" pitchFamily="34" charset="-128"/>
                <a:ea typeface="Meiryo UI" panose="020B0604030504040204" pitchFamily="34" charset="-128"/>
              </a:rPr>
              <a:t>実証を通じて得られた主な成果</a:t>
            </a:r>
            <a:endParaRPr lang="en-US" altLang="ja-JP" sz="2000" dirty="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9B76F6EF-9965-21F9-F8BA-1F91078AE8FF}"/>
              </a:ext>
            </a:extLst>
          </p:cNvPr>
          <p:cNvSpPr/>
          <p:nvPr/>
        </p:nvSpPr>
        <p:spPr>
          <a:xfrm>
            <a:off x="333228" y="772084"/>
            <a:ext cx="9387035"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600" b="1" dirty="0">
                <a:solidFill>
                  <a:schemeClr val="bg1"/>
                </a:solidFill>
              </a:rPr>
              <a:t>システムの企画・開発に関する成果</a:t>
            </a:r>
          </a:p>
        </p:txBody>
      </p:sp>
    </p:spTree>
    <p:extLst>
      <p:ext uri="{BB962C8B-B14F-4D97-AF65-F5344CB8AC3E}">
        <p14:creationId xmlns:p14="http://schemas.microsoft.com/office/powerpoint/2010/main" val="169414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１．背景・目的</a:t>
            </a:r>
            <a:br>
              <a:rPr lang="en-US" altLang="ja-JP" dirty="0"/>
            </a:br>
            <a:r>
              <a:rPr lang="en-US" altLang="ja-JP" sz="2200" dirty="0"/>
              <a:t>1.1</a:t>
            </a:r>
            <a:r>
              <a:rPr lang="ja-JP" altLang="en-US" sz="2200" dirty="0"/>
              <a:t>　背景・目的</a:t>
            </a:r>
            <a:br>
              <a:rPr lang="ja-JP" altLang="en-US" sz="2200" dirty="0"/>
            </a:br>
            <a:endParaRPr lang="en-US" altLang="ja-JP" dirty="0"/>
          </a:p>
        </p:txBody>
      </p:sp>
      <p:sp>
        <p:nvSpPr>
          <p:cNvPr id="3" name="正方形/長方形 2"/>
          <p:cNvSpPr/>
          <p:nvPr/>
        </p:nvSpPr>
        <p:spPr>
          <a:xfrm>
            <a:off x="331788" y="1080454"/>
            <a:ext cx="9242425" cy="5517195"/>
          </a:xfrm>
          <a:prstGeom prst="rect">
            <a:avLst/>
          </a:prstGeom>
          <a:no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8" name="正方形/長方形 7"/>
          <p:cNvSpPr/>
          <p:nvPr/>
        </p:nvSpPr>
        <p:spPr>
          <a:xfrm>
            <a:off x="481416" y="925405"/>
            <a:ext cx="1621703" cy="375511"/>
          </a:xfrm>
          <a:prstGeom prst="rect">
            <a:avLst/>
          </a:prstGeom>
          <a:solidFill>
            <a:srgbClr val="2B4069"/>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背景</a:t>
            </a:r>
            <a:endParaRPr kumimoji="1" lang="en-US" altLang="ja-JP" sz="1600" b="1" dirty="0">
              <a:solidFill>
                <a:schemeClr val="bg1"/>
              </a:solidFill>
            </a:endParaRPr>
          </a:p>
        </p:txBody>
      </p:sp>
      <p:sp>
        <p:nvSpPr>
          <p:cNvPr id="4" name="テキスト ボックス 3"/>
          <p:cNvSpPr txBox="1"/>
          <p:nvPr/>
        </p:nvSpPr>
        <p:spPr>
          <a:xfrm>
            <a:off x="481416" y="1463040"/>
            <a:ext cx="914400" cy="914400"/>
          </a:xfrm>
          <a:prstGeom prst="rect">
            <a:avLst/>
          </a:prstGeom>
          <a:noFill/>
        </p:spPr>
        <p:txBody>
          <a:bodyPr wrap="none" lIns="0" rIns="0" rtlCol="0">
            <a:noAutofit/>
          </a:bodyPr>
          <a:lstStyle/>
          <a:p>
            <a:pPr algn="l" defTabSz="288000"/>
            <a:endParaRPr kumimoji="1" lang="ja-JP" altLang="en-US" dirty="0">
              <a:latin typeface="+mn-ea"/>
            </a:endParaRPr>
          </a:p>
        </p:txBody>
      </p:sp>
      <p:sp>
        <p:nvSpPr>
          <p:cNvPr id="7" name="テキスト ボックス 6">
            <a:extLst>
              <a:ext uri="{FF2B5EF4-FFF2-40B4-BE49-F238E27FC236}">
                <a16:creationId xmlns:a16="http://schemas.microsoft.com/office/drawing/2014/main" id="{BB2577D1-B30A-4FE3-956A-E8EE28447830}"/>
              </a:ext>
            </a:extLst>
          </p:cNvPr>
          <p:cNvSpPr txBox="1"/>
          <p:nvPr/>
        </p:nvSpPr>
        <p:spPr>
          <a:xfrm>
            <a:off x="433094" y="1337277"/>
            <a:ext cx="4953000" cy="335989"/>
          </a:xfrm>
          <a:prstGeom prst="rect">
            <a:avLst/>
          </a:prstGeom>
          <a:noFill/>
        </p:spPr>
        <p:txBody>
          <a:bodyPr wrap="square">
            <a:spAutoFit/>
          </a:bodyPr>
          <a:lstStyle/>
          <a:p>
            <a:pPr>
              <a:lnSpc>
                <a:spcPts val="1920"/>
              </a:lnSpc>
            </a:pPr>
            <a:r>
              <a:rPr lang="en-US" altLang="ja-JP" sz="1600" dirty="0">
                <a:latin typeface="Meiryo UI" panose="020B0604030504040204" pitchFamily="50" charset="-128"/>
                <a:ea typeface="Meiryo UI" panose="020B0604030504040204" pitchFamily="50" charset="-128"/>
              </a:rPr>
              <a:t>(3) </a:t>
            </a:r>
            <a:r>
              <a:rPr lang="ja-JP" altLang="en-US" sz="1600" dirty="0">
                <a:latin typeface="Meiryo UI" panose="020B0604030504040204" pitchFamily="50" charset="-128"/>
                <a:ea typeface="Meiryo UI" panose="020B0604030504040204" pitchFamily="50" charset="-128"/>
              </a:rPr>
              <a:t>ユースケース実証事業応募の動機</a:t>
            </a:r>
          </a:p>
        </p:txBody>
      </p:sp>
      <p:graphicFrame>
        <p:nvGraphicFramePr>
          <p:cNvPr id="10" name="表 2">
            <a:extLst>
              <a:ext uri="{FF2B5EF4-FFF2-40B4-BE49-F238E27FC236}">
                <a16:creationId xmlns:a16="http://schemas.microsoft.com/office/drawing/2014/main" id="{F9A8A731-EB48-455E-8817-811A710BB250}"/>
              </a:ext>
            </a:extLst>
          </p:cNvPr>
          <p:cNvGraphicFramePr>
            <a:graphicFrameLocks noGrp="1"/>
          </p:cNvGraphicFramePr>
          <p:nvPr>
            <p:extLst>
              <p:ext uri="{D42A27DB-BD31-4B8C-83A1-F6EECF244321}">
                <p14:modId xmlns:p14="http://schemas.microsoft.com/office/powerpoint/2010/main" val="3558692805"/>
              </p:ext>
            </p:extLst>
          </p:nvPr>
        </p:nvGraphicFramePr>
        <p:xfrm>
          <a:off x="419427" y="1702537"/>
          <a:ext cx="9067145" cy="5219700"/>
        </p:xfrm>
        <a:graphic>
          <a:graphicData uri="http://schemas.openxmlformats.org/drawingml/2006/table">
            <a:tbl>
              <a:tblPr firstRow="1" firstCol="1" bandRow="1"/>
              <a:tblGrid>
                <a:gridCol w="2249385">
                  <a:extLst>
                    <a:ext uri="{9D8B030D-6E8A-4147-A177-3AD203B41FA5}">
                      <a16:colId xmlns:a16="http://schemas.microsoft.com/office/drawing/2014/main" val="3800092534"/>
                    </a:ext>
                  </a:extLst>
                </a:gridCol>
                <a:gridCol w="6817760">
                  <a:extLst>
                    <a:ext uri="{9D8B030D-6E8A-4147-A177-3AD203B41FA5}">
                      <a16:colId xmlns:a16="http://schemas.microsoft.com/office/drawing/2014/main" val="1086582666"/>
                    </a:ext>
                  </a:extLst>
                </a:gridCol>
              </a:tblGrid>
              <a:tr h="237784">
                <a:tc>
                  <a:txBody>
                    <a:bodyPr/>
                    <a:lstStyle>
                      <a:lvl1pPr marL="0" algn="l" defTabSz="609559" rtl="0" eaLnBrk="1" latinLnBrk="0" hangingPunct="1">
                        <a:defRPr kumimoji="1" sz="2400" b="1" kern="1200">
                          <a:solidFill>
                            <a:schemeClr val="lt1"/>
                          </a:solidFill>
                          <a:latin typeface="Arial"/>
                          <a:ea typeface="ＭＳ Ｐゴシック"/>
                        </a:defRPr>
                      </a:lvl1pPr>
                      <a:lvl2pPr marL="609559" algn="l" defTabSz="609559" rtl="0" eaLnBrk="1" latinLnBrk="0" hangingPunct="1">
                        <a:defRPr kumimoji="1" sz="2400" b="1" kern="1200">
                          <a:solidFill>
                            <a:schemeClr val="lt1"/>
                          </a:solidFill>
                          <a:latin typeface="Arial"/>
                          <a:ea typeface="ＭＳ Ｐゴシック"/>
                        </a:defRPr>
                      </a:lvl2pPr>
                      <a:lvl3pPr marL="1219118" algn="l" defTabSz="609559" rtl="0" eaLnBrk="1" latinLnBrk="0" hangingPunct="1">
                        <a:defRPr kumimoji="1" sz="2400" b="1" kern="1200">
                          <a:solidFill>
                            <a:schemeClr val="lt1"/>
                          </a:solidFill>
                          <a:latin typeface="Arial"/>
                          <a:ea typeface="ＭＳ Ｐゴシック"/>
                        </a:defRPr>
                      </a:lvl3pPr>
                      <a:lvl4pPr marL="1828676" algn="l" defTabSz="609559" rtl="0" eaLnBrk="1" latinLnBrk="0" hangingPunct="1">
                        <a:defRPr kumimoji="1" sz="2400" b="1" kern="1200">
                          <a:solidFill>
                            <a:schemeClr val="lt1"/>
                          </a:solidFill>
                          <a:latin typeface="Arial"/>
                          <a:ea typeface="ＭＳ Ｐゴシック"/>
                        </a:defRPr>
                      </a:lvl4pPr>
                      <a:lvl5pPr marL="2438234" algn="l" defTabSz="609559" rtl="0" eaLnBrk="1" latinLnBrk="0" hangingPunct="1">
                        <a:defRPr kumimoji="1" sz="2400" b="1" kern="1200">
                          <a:solidFill>
                            <a:schemeClr val="lt1"/>
                          </a:solidFill>
                          <a:latin typeface="Arial"/>
                          <a:ea typeface="ＭＳ Ｐゴシック"/>
                        </a:defRPr>
                      </a:lvl5pPr>
                      <a:lvl6pPr marL="3047792" algn="l" defTabSz="609559" rtl="0" eaLnBrk="1" latinLnBrk="0" hangingPunct="1">
                        <a:defRPr kumimoji="1" sz="2400" b="1" kern="1200">
                          <a:solidFill>
                            <a:schemeClr val="lt1"/>
                          </a:solidFill>
                          <a:latin typeface="Arial"/>
                          <a:ea typeface="ＭＳ Ｐゴシック"/>
                        </a:defRPr>
                      </a:lvl6pPr>
                      <a:lvl7pPr marL="3657351" algn="l" defTabSz="609559" rtl="0" eaLnBrk="1" latinLnBrk="0" hangingPunct="1">
                        <a:defRPr kumimoji="1" sz="2400" b="1" kern="1200">
                          <a:solidFill>
                            <a:schemeClr val="lt1"/>
                          </a:solidFill>
                          <a:latin typeface="Arial"/>
                          <a:ea typeface="ＭＳ Ｐゴシック"/>
                        </a:defRPr>
                      </a:lvl7pPr>
                      <a:lvl8pPr marL="4266908" algn="l" defTabSz="609559" rtl="0" eaLnBrk="1" latinLnBrk="0" hangingPunct="1">
                        <a:defRPr kumimoji="1" sz="2400" b="1" kern="1200">
                          <a:solidFill>
                            <a:schemeClr val="lt1"/>
                          </a:solidFill>
                          <a:latin typeface="Arial"/>
                          <a:ea typeface="ＭＳ Ｐゴシック"/>
                        </a:defRPr>
                      </a:lvl8pPr>
                      <a:lvl9pPr marL="4876467" algn="l" defTabSz="609559" rtl="0" eaLnBrk="1" latinLnBrk="0" hangingPunct="1">
                        <a:defRPr kumimoji="1" sz="2400" b="1" kern="1200">
                          <a:solidFill>
                            <a:schemeClr val="lt1"/>
                          </a:solidFill>
                          <a:latin typeface="Arial"/>
                          <a:ea typeface="ＭＳ Ｐゴシック"/>
                        </a:defRPr>
                      </a:lvl9pPr>
                    </a:lstStyle>
                    <a:p>
                      <a:r>
                        <a:rPr kumimoji="1" lang="ja-JP" altLang="en-US" sz="1250" dirty="0">
                          <a:latin typeface="Meiryo UI" panose="020B0604030504040204" pitchFamily="50" charset="-128"/>
                          <a:ea typeface="Meiryo UI" panose="020B0604030504040204" pitchFamily="50" charset="-128"/>
                        </a:rPr>
                        <a:t>応募の動機</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609559" rtl="0" eaLnBrk="1" latinLnBrk="0" hangingPunct="1">
                        <a:defRPr kumimoji="1" sz="2400" b="1" kern="1200">
                          <a:solidFill>
                            <a:schemeClr val="lt1"/>
                          </a:solidFill>
                          <a:latin typeface="Arial"/>
                          <a:ea typeface="ＭＳ Ｐゴシック"/>
                        </a:defRPr>
                      </a:lvl1pPr>
                      <a:lvl2pPr marL="609559" algn="l" defTabSz="609559" rtl="0" eaLnBrk="1" latinLnBrk="0" hangingPunct="1">
                        <a:defRPr kumimoji="1" sz="2400" b="1" kern="1200">
                          <a:solidFill>
                            <a:schemeClr val="lt1"/>
                          </a:solidFill>
                          <a:latin typeface="Arial"/>
                          <a:ea typeface="ＭＳ Ｐゴシック"/>
                        </a:defRPr>
                      </a:lvl2pPr>
                      <a:lvl3pPr marL="1219118" algn="l" defTabSz="609559" rtl="0" eaLnBrk="1" latinLnBrk="0" hangingPunct="1">
                        <a:defRPr kumimoji="1" sz="2400" b="1" kern="1200">
                          <a:solidFill>
                            <a:schemeClr val="lt1"/>
                          </a:solidFill>
                          <a:latin typeface="Arial"/>
                          <a:ea typeface="ＭＳ Ｐゴシック"/>
                        </a:defRPr>
                      </a:lvl3pPr>
                      <a:lvl4pPr marL="1828676" algn="l" defTabSz="609559" rtl="0" eaLnBrk="1" latinLnBrk="0" hangingPunct="1">
                        <a:defRPr kumimoji="1" sz="2400" b="1" kern="1200">
                          <a:solidFill>
                            <a:schemeClr val="lt1"/>
                          </a:solidFill>
                          <a:latin typeface="Arial"/>
                          <a:ea typeface="ＭＳ Ｐゴシック"/>
                        </a:defRPr>
                      </a:lvl4pPr>
                      <a:lvl5pPr marL="2438234" algn="l" defTabSz="609559" rtl="0" eaLnBrk="1" latinLnBrk="0" hangingPunct="1">
                        <a:defRPr kumimoji="1" sz="2400" b="1" kern="1200">
                          <a:solidFill>
                            <a:schemeClr val="lt1"/>
                          </a:solidFill>
                          <a:latin typeface="Arial"/>
                          <a:ea typeface="ＭＳ Ｐゴシック"/>
                        </a:defRPr>
                      </a:lvl5pPr>
                      <a:lvl6pPr marL="3047792" algn="l" defTabSz="609559" rtl="0" eaLnBrk="1" latinLnBrk="0" hangingPunct="1">
                        <a:defRPr kumimoji="1" sz="2400" b="1" kern="1200">
                          <a:solidFill>
                            <a:schemeClr val="lt1"/>
                          </a:solidFill>
                          <a:latin typeface="Arial"/>
                          <a:ea typeface="ＭＳ Ｐゴシック"/>
                        </a:defRPr>
                      </a:lvl6pPr>
                      <a:lvl7pPr marL="3657351" algn="l" defTabSz="609559" rtl="0" eaLnBrk="1" latinLnBrk="0" hangingPunct="1">
                        <a:defRPr kumimoji="1" sz="2400" b="1" kern="1200">
                          <a:solidFill>
                            <a:schemeClr val="lt1"/>
                          </a:solidFill>
                          <a:latin typeface="Arial"/>
                          <a:ea typeface="ＭＳ Ｐゴシック"/>
                        </a:defRPr>
                      </a:lvl7pPr>
                      <a:lvl8pPr marL="4266908" algn="l" defTabSz="609559" rtl="0" eaLnBrk="1" latinLnBrk="0" hangingPunct="1">
                        <a:defRPr kumimoji="1" sz="2400" b="1" kern="1200">
                          <a:solidFill>
                            <a:schemeClr val="lt1"/>
                          </a:solidFill>
                          <a:latin typeface="Arial"/>
                          <a:ea typeface="ＭＳ Ｐゴシック"/>
                        </a:defRPr>
                      </a:lvl8pPr>
                      <a:lvl9pPr marL="4876467" algn="l" defTabSz="609559" rtl="0" eaLnBrk="1" latinLnBrk="0" hangingPunct="1">
                        <a:defRPr kumimoji="1" sz="2400" b="1" kern="1200">
                          <a:solidFill>
                            <a:schemeClr val="lt1"/>
                          </a:solidFill>
                          <a:latin typeface="Arial"/>
                          <a:ea typeface="ＭＳ Ｐゴシック"/>
                        </a:defRPr>
                      </a:lvl9pPr>
                    </a:lstStyle>
                    <a:p>
                      <a:r>
                        <a:rPr kumimoji="1" lang="ja-JP" altLang="en-US" sz="1250" dirty="0">
                          <a:latin typeface="Meiryo UI" panose="020B0604030504040204" pitchFamily="50" charset="-128"/>
                          <a:ea typeface="Meiryo UI" panose="020B0604030504040204" pitchFamily="50" charset="-128"/>
                        </a:rPr>
                        <a:t>説明</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658357489"/>
                  </a:ext>
                </a:extLst>
              </a:tr>
              <a:tr h="464774">
                <a:tc>
                  <a:txBody>
                    <a:bodyPr/>
                    <a:lstStyle>
                      <a:lvl1pPr marL="0" algn="l" defTabSz="609559" rtl="0" eaLnBrk="1" latinLnBrk="0" hangingPunct="1">
                        <a:defRPr kumimoji="1" sz="2400" b="1" kern="1200">
                          <a:solidFill>
                            <a:schemeClr val="lt1"/>
                          </a:solidFill>
                          <a:latin typeface="Arial"/>
                          <a:ea typeface="ＭＳ Ｐゴシック"/>
                        </a:defRPr>
                      </a:lvl1pPr>
                      <a:lvl2pPr marL="609559" algn="l" defTabSz="609559" rtl="0" eaLnBrk="1" latinLnBrk="0" hangingPunct="1">
                        <a:defRPr kumimoji="1" sz="2400" b="1" kern="1200">
                          <a:solidFill>
                            <a:schemeClr val="lt1"/>
                          </a:solidFill>
                          <a:latin typeface="Arial"/>
                          <a:ea typeface="ＭＳ Ｐゴシック"/>
                        </a:defRPr>
                      </a:lvl2pPr>
                      <a:lvl3pPr marL="1219118" algn="l" defTabSz="609559" rtl="0" eaLnBrk="1" latinLnBrk="0" hangingPunct="1">
                        <a:defRPr kumimoji="1" sz="2400" b="1" kern="1200">
                          <a:solidFill>
                            <a:schemeClr val="lt1"/>
                          </a:solidFill>
                          <a:latin typeface="Arial"/>
                          <a:ea typeface="ＭＳ Ｐゴシック"/>
                        </a:defRPr>
                      </a:lvl3pPr>
                      <a:lvl4pPr marL="1828676" algn="l" defTabSz="609559" rtl="0" eaLnBrk="1" latinLnBrk="0" hangingPunct="1">
                        <a:defRPr kumimoji="1" sz="2400" b="1" kern="1200">
                          <a:solidFill>
                            <a:schemeClr val="lt1"/>
                          </a:solidFill>
                          <a:latin typeface="Arial"/>
                          <a:ea typeface="ＭＳ Ｐゴシック"/>
                        </a:defRPr>
                      </a:lvl4pPr>
                      <a:lvl5pPr marL="2438234" algn="l" defTabSz="609559" rtl="0" eaLnBrk="1" latinLnBrk="0" hangingPunct="1">
                        <a:defRPr kumimoji="1" sz="2400" b="1" kern="1200">
                          <a:solidFill>
                            <a:schemeClr val="lt1"/>
                          </a:solidFill>
                          <a:latin typeface="Arial"/>
                          <a:ea typeface="ＭＳ Ｐゴシック"/>
                        </a:defRPr>
                      </a:lvl5pPr>
                      <a:lvl6pPr marL="3047792" algn="l" defTabSz="609559" rtl="0" eaLnBrk="1" latinLnBrk="0" hangingPunct="1">
                        <a:defRPr kumimoji="1" sz="2400" b="1" kern="1200">
                          <a:solidFill>
                            <a:schemeClr val="lt1"/>
                          </a:solidFill>
                          <a:latin typeface="Arial"/>
                          <a:ea typeface="ＭＳ Ｐゴシック"/>
                        </a:defRPr>
                      </a:lvl6pPr>
                      <a:lvl7pPr marL="3657351" algn="l" defTabSz="609559" rtl="0" eaLnBrk="1" latinLnBrk="0" hangingPunct="1">
                        <a:defRPr kumimoji="1" sz="2400" b="1" kern="1200">
                          <a:solidFill>
                            <a:schemeClr val="lt1"/>
                          </a:solidFill>
                          <a:latin typeface="Arial"/>
                          <a:ea typeface="ＭＳ Ｐゴシック"/>
                        </a:defRPr>
                      </a:lvl7pPr>
                      <a:lvl8pPr marL="4266908" algn="l" defTabSz="609559" rtl="0" eaLnBrk="1" latinLnBrk="0" hangingPunct="1">
                        <a:defRPr kumimoji="1" sz="2400" b="1" kern="1200">
                          <a:solidFill>
                            <a:schemeClr val="lt1"/>
                          </a:solidFill>
                          <a:latin typeface="Arial"/>
                          <a:ea typeface="ＭＳ Ｐゴシック"/>
                        </a:defRPr>
                      </a:lvl8pPr>
                      <a:lvl9pPr marL="4876467" algn="l" defTabSz="609559" rtl="0" eaLnBrk="1" latinLnBrk="0" hangingPunct="1">
                        <a:defRPr kumimoji="1" sz="2400" b="1" kern="1200">
                          <a:solidFill>
                            <a:schemeClr val="lt1"/>
                          </a:solidFill>
                          <a:latin typeface="Arial"/>
                          <a:ea typeface="ＭＳ Ｐゴシック"/>
                        </a:defRPr>
                      </a:lvl9pPr>
                    </a:lstStyle>
                    <a:p>
                      <a:pPr marL="263525" marR="0" lvl="0" indent="-263525" algn="l" defTabSz="914400" rtl="0" eaLnBrk="1" fontAlgn="auto" latinLnBrk="0" hangingPunct="1">
                        <a:lnSpc>
                          <a:spcPct val="100000"/>
                        </a:lnSpc>
                        <a:spcBef>
                          <a:spcPts val="0"/>
                        </a:spcBef>
                        <a:spcAft>
                          <a:spcPts val="0"/>
                        </a:spcAft>
                        <a:buClrTx/>
                        <a:buSzTx/>
                        <a:buFontTx/>
                        <a:buNone/>
                        <a:tabLst/>
                        <a:defRPr/>
                      </a:pPr>
                      <a:r>
                        <a:rPr lang="ja-JP" altLang="en-US" sz="1250" dirty="0">
                          <a:latin typeface="Meiryo UI" panose="020B0604030504040204" pitchFamily="50" charset="-128"/>
                          <a:ea typeface="Meiryo UI" panose="020B0604030504040204" pitchFamily="50" charset="-128"/>
                        </a:rPr>
                        <a:t>①　デジタル化に係る予算制約</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609559" rtl="0" eaLnBrk="1" latinLnBrk="0" hangingPunct="1">
                        <a:defRPr kumimoji="1" sz="2400" kern="1200">
                          <a:solidFill>
                            <a:schemeClr val="dk1"/>
                          </a:solidFill>
                          <a:latin typeface="Arial"/>
                          <a:ea typeface="ＭＳ Ｐゴシック"/>
                        </a:defRPr>
                      </a:lvl1pPr>
                      <a:lvl2pPr marL="609559" algn="l" defTabSz="609559" rtl="0" eaLnBrk="1" latinLnBrk="0" hangingPunct="1">
                        <a:defRPr kumimoji="1" sz="2400" kern="1200">
                          <a:solidFill>
                            <a:schemeClr val="dk1"/>
                          </a:solidFill>
                          <a:latin typeface="Arial"/>
                          <a:ea typeface="ＭＳ Ｐゴシック"/>
                        </a:defRPr>
                      </a:lvl2pPr>
                      <a:lvl3pPr marL="1219118" algn="l" defTabSz="609559" rtl="0" eaLnBrk="1" latinLnBrk="0" hangingPunct="1">
                        <a:defRPr kumimoji="1" sz="2400" kern="1200">
                          <a:solidFill>
                            <a:schemeClr val="dk1"/>
                          </a:solidFill>
                          <a:latin typeface="Arial"/>
                          <a:ea typeface="ＭＳ Ｐゴシック"/>
                        </a:defRPr>
                      </a:lvl3pPr>
                      <a:lvl4pPr marL="1828676" algn="l" defTabSz="609559" rtl="0" eaLnBrk="1" latinLnBrk="0" hangingPunct="1">
                        <a:defRPr kumimoji="1" sz="2400" kern="1200">
                          <a:solidFill>
                            <a:schemeClr val="dk1"/>
                          </a:solidFill>
                          <a:latin typeface="Arial"/>
                          <a:ea typeface="ＭＳ Ｐゴシック"/>
                        </a:defRPr>
                      </a:lvl4pPr>
                      <a:lvl5pPr marL="2438234" algn="l" defTabSz="609559" rtl="0" eaLnBrk="1" latinLnBrk="0" hangingPunct="1">
                        <a:defRPr kumimoji="1" sz="2400" kern="1200">
                          <a:solidFill>
                            <a:schemeClr val="dk1"/>
                          </a:solidFill>
                          <a:latin typeface="Arial"/>
                          <a:ea typeface="ＭＳ Ｐゴシック"/>
                        </a:defRPr>
                      </a:lvl5pPr>
                      <a:lvl6pPr marL="3047792" algn="l" defTabSz="609559" rtl="0" eaLnBrk="1" latinLnBrk="0" hangingPunct="1">
                        <a:defRPr kumimoji="1" sz="2400" kern="1200">
                          <a:solidFill>
                            <a:schemeClr val="dk1"/>
                          </a:solidFill>
                          <a:latin typeface="Arial"/>
                          <a:ea typeface="ＭＳ Ｐゴシック"/>
                        </a:defRPr>
                      </a:lvl6pPr>
                      <a:lvl7pPr marL="3657351" algn="l" defTabSz="609559" rtl="0" eaLnBrk="1" latinLnBrk="0" hangingPunct="1">
                        <a:defRPr kumimoji="1" sz="2400" kern="1200">
                          <a:solidFill>
                            <a:schemeClr val="dk1"/>
                          </a:solidFill>
                          <a:latin typeface="Arial"/>
                          <a:ea typeface="ＭＳ Ｐゴシック"/>
                        </a:defRPr>
                      </a:lvl7pPr>
                      <a:lvl8pPr marL="4266908" algn="l" defTabSz="609559" rtl="0" eaLnBrk="1" latinLnBrk="0" hangingPunct="1">
                        <a:defRPr kumimoji="1" sz="2400" kern="1200">
                          <a:solidFill>
                            <a:schemeClr val="dk1"/>
                          </a:solidFill>
                          <a:latin typeface="Arial"/>
                          <a:ea typeface="ＭＳ Ｐゴシック"/>
                        </a:defRPr>
                      </a:lvl8pPr>
                      <a:lvl9pPr marL="4876467" algn="l" defTabSz="609559" rtl="0" eaLnBrk="1" latinLnBrk="0" hangingPunct="1">
                        <a:defRPr kumimoji="1" sz="2400" kern="1200">
                          <a:solidFill>
                            <a:schemeClr val="dk1"/>
                          </a:solidFill>
                          <a:latin typeface="Arial"/>
                          <a:ea typeface="ＭＳ Ｐゴシック"/>
                        </a:defRPr>
                      </a:lvl9pPr>
                    </a:lstStyle>
                    <a:p>
                      <a:r>
                        <a:rPr kumimoji="1" lang="ja-JP" altLang="en-US" sz="1250" dirty="0">
                          <a:latin typeface="Meiryo UI" panose="020B0604030504040204" pitchFamily="50" charset="-128"/>
                          <a:ea typeface="Meiryo UI" panose="020B0604030504040204" pitchFamily="50" charset="-128"/>
                        </a:rPr>
                        <a:t>事業者団体の財政は非常に厳しいのが実態。証明書交付手数料収入は現行の事務処理に係るランニングコストをまかなうに留まる。本実証事業を通じてデジタル化による課題解決についてフィージビリティスタディを推進した。</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754603929"/>
                  </a:ext>
                </a:extLst>
              </a:tr>
              <a:tr h="1293448">
                <a:tc>
                  <a:txBody>
                    <a:bodyPr/>
                    <a:lstStyle>
                      <a:lvl1pPr marL="0" algn="l" defTabSz="609559" rtl="0" eaLnBrk="1" latinLnBrk="0" hangingPunct="1">
                        <a:defRPr kumimoji="1" sz="2400" b="1" kern="1200">
                          <a:solidFill>
                            <a:schemeClr val="lt1"/>
                          </a:solidFill>
                          <a:latin typeface="Arial"/>
                          <a:ea typeface="ＭＳ Ｐゴシック"/>
                        </a:defRPr>
                      </a:lvl1pPr>
                      <a:lvl2pPr marL="609559" algn="l" defTabSz="609559" rtl="0" eaLnBrk="1" latinLnBrk="0" hangingPunct="1">
                        <a:defRPr kumimoji="1" sz="2400" b="1" kern="1200">
                          <a:solidFill>
                            <a:schemeClr val="lt1"/>
                          </a:solidFill>
                          <a:latin typeface="Arial"/>
                          <a:ea typeface="ＭＳ Ｐゴシック"/>
                        </a:defRPr>
                      </a:lvl2pPr>
                      <a:lvl3pPr marL="1219118" algn="l" defTabSz="609559" rtl="0" eaLnBrk="1" latinLnBrk="0" hangingPunct="1">
                        <a:defRPr kumimoji="1" sz="2400" b="1" kern="1200">
                          <a:solidFill>
                            <a:schemeClr val="lt1"/>
                          </a:solidFill>
                          <a:latin typeface="Arial"/>
                          <a:ea typeface="ＭＳ Ｐゴシック"/>
                        </a:defRPr>
                      </a:lvl3pPr>
                      <a:lvl4pPr marL="1828676" algn="l" defTabSz="609559" rtl="0" eaLnBrk="1" latinLnBrk="0" hangingPunct="1">
                        <a:defRPr kumimoji="1" sz="2400" b="1" kern="1200">
                          <a:solidFill>
                            <a:schemeClr val="lt1"/>
                          </a:solidFill>
                          <a:latin typeface="Arial"/>
                          <a:ea typeface="ＭＳ Ｐゴシック"/>
                        </a:defRPr>
                      </a:lvl4pPr>
                      <a:lvl5pPr marL="2438234" algn="l" defTabSz="609559" rtl="0" eaLnBrk="1" latinLnBrk="0" hangingPunct="1">
                        <a:defRPr kumimoji="1" sz="2400" b="1" kern="1200">
                          <a:solidFill>
                            <a:schemeClr val="lt1"/>
                          </a:solidFill>
                          <a:latin typeface="Arial"/>
                          <a:ea typeface="ＭＳ Ｐゴシック"/>
                        </a:defRPr>
                      </a:lvl5pPr>
                      <a:lvl6pPr marL="3047792" algn="l" defTabSz="609559" rtl="0" eaLnBrk="1" latinLnBrk="0" hangingPunct="1">
                        <a:defRPr kumimoji="1" sz="2400" b="1" kern="1200">
                          <a:solidFill>
                            <a:schemeClr val="lt1"/>
                          </a:solidFill>
                          <a:latin typeface="Arial"/>
                          <a:ea typeface="ＭＳ Ｐゴシック"/>
                        </a:defRPr>
                      </a:lvl6pPr>
                      <a:lvl7pPr marL="3657351" algn="l" defTabSz="609559" rtl="0" eaLnBrk="1" latinLnBrk="0" hangingPunct="1">
                        <a:defRPr kumimoji="1" sz="2400" b="1" kern="1200">
                          <a:solidFill>
                            <a:schemeClr val="lt1"/>
                          </a:solidFill>
                          <a:latin typeface="Arial"/>
                          <a:ea typeface="ＭＳ Ｐゴシック"/>
                        </a:defRPr>
                      </a:lvl7pPr>
                      <a:lvl8pPr marL="4266908" algn="l" defTabSz="609559" rtl="0" eaLnBrk="1" latinLnBrk="0" hangingPunct="1">
                        <a:defRPr kumimoji="1" sz="2400" b="1" kern="1200">
                          <a:solidFill>
                            <a:schemeClr val="lt1"/>
                          </a:solidFill>
                          <a:latin typeface="Arial"/>
                          <a:ea typeface="ＭＳ Ｐゴシック"/>
                        </a:defRPr>
                      </a:lvl8pPr>
                      <a:lvl9pPr marL="4876467" algn="l" defTabSz="609559" rtl="0" eaLnBrk="1" latinLnBrk="0" hangingPunct="1">
                        <a:defRPr kumimoji="1" sz="2400" b="1" kern="1200">
                          <a:solidFill>
                            <a:schemeClr val="lt1"/>
                          </a:solidFill>
                          <a:latin typeface="Arial"/>
                          <a:ea typeface="ＭＳ Ｐゴシック"/>
                        </a:defRPr>
                      </a:lvl9pPr>
                    </a:lstStyle>
                    <a:p>
                      <a:pPr marL="179388" marR="0" lvl="0" indent="-179388" algn="l" defTabSz="914400" rtl="0" eaLnBrk="1" fontAlgn="auto" latinLnBrk="0" hangingPunct="1">
                        <a:lnSpc>
                          <a:spcPct val="100000"/>
                        </a:lnSpc>
                        <a:spcBef>
                          <a:spcPts val="0"/>
                        </a:spcBef>
                        <a:spcAft>
                          <a:spcPts val="0"/>
                        </a:spcAft>
                        <a:buClrTx/>
                        <a:buSzTx/>
                        <a:buFontTx/>
                        <a:buNone/>
                        <a:tabLst/>
                        <a:defRPr/>
                      </a:pPr>
                      <a:r>
                        <a:rPr lang="ja-JP" altLang="en-US" sz="1250" dirty="0">
                          <a:latin typeface="Meiryo UI" panose="020B0604030504040204" pitchFamily="50" charset="-128"/>
                          <a:ea typeface="Meiryo UI" panose="020B0604030504040204" pitchFamily="50" charset="-128"/>
                        </a:rPr>
                        <a:t>②　デジタル化に係る標準化</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609559" rtl="0" eaLnBrk="1" latinLnBrk="0" hangingPunct="1">
                        <a:defRPr kumimoji="1" sz="2400" kern="1200">
                          <a:solidFill>
                            <a:schemeClr val="dk1"/>
                          </a:solidFill>
                          <a:latin typeface="Arial"/>
                          <a:ea typeface="ＭＳ Ｐゴシック"/>
                        </a:defRPr>
                      </a:lvl1pPr>
                      <a:lvl2pPr marL="609559" algn="l" defTabSz="609559" rtl="0" eaLnBrk="1" latinLnBrk="0" hangingPunct="1">
                        <a:defRPr kumimoji="1" sz="2400" kern="1200">
                          <a:solidFill>
                            <a:schemeClr val="dk1"/>
                          </a:solidFill>
                          <a:latin typeface="Arial"/>
                          <a:ea typeface="ＭＳ Ｐゴシック"/>
                        </a:defRPr>
                      </a:lvl2pPr>
                      <a:lvl3pPr marL="1219118" algn="l" defTabSz="609559" rtl="0" eaLnBrk="1" latinLnBrk="0" hangingPunct="1">
                        <a:defRPr kumimoji="1" sz="2400" kern="1200">
                          <a:solidFill>
                            <a:schemeClr val="dk1"/>
                          </a:solidFill>
                          <a:latin typeface="Arial"/>
                          <a:ea typeface="ＭＳ Ｐゴシック"/>
                        </a:defRPr>
                      </a:lvl3pPr>
                      <a:lvl4pPr marL="1828676" algn="l" defTabSz="609559" rtl="0" eaLnBrk="1" latinLnBrk="0" hangingPunct="1">
                        <a:defRPr kumimoji="1" sz="2400" kern="1200">
                          <a:solidFill>
                            <a:schemeClr val="dk1"/>
                          </a:solidFill>
                          <a:latin typeface="Arial"/>
                          <a:ea typeface="ＭＳ Ｐゴシック"/>
                        </a:defRPr>
                      </a:lvl4pPr>
                      <a:lvl5pPr marL="2438234" algn="l" defTabSz="609559" rtl="0" eaLnBrk="1" latinLnBrk="0" hangingPunct="1">
                        <a:defRPr kumimoji="1" sz="2400" kern="1200">
                          <a:solidFill>
                            <a:schemeClr val="dk1"/>
                          </a:solidFill>
                          <a:latin typeface="Arial"/>
                          <a:ea typeface="ＭＳ Ｐゴシック"/>
                        </a:defRPr>
                      </a:lvl5pPr>
                      <a:lvl6pPr marL="3047792" algn="l" defTabSz="609559" rtl="0" eaLnBrk="1" latinLnBrk="0" hangingPunct="1">
                        <a:defRPr kumimoji="1" sz="2400" kern="1200">
                          <a:solidFill>
                            <a:schemeClr val="dk1"/>
                          </a:solidFill>
                          <a:latin typeface="Arial"/>
                          <a:ea typeface="ＭＳ Ｐゴシック"/>
                        </a:defRPr>
                      </a:lvl6pPr>
                      <a:lvl7pPr marL="3657351" algn="l" defTabSz="609559" rtl="0" eaLnBrk="1" latinLnBrk="0" hangingPunct="1">
                        <a:defRPr kumimoji="1" sz="2400" kern="1200">
                          <a:solidFill>
                            <a:schemeClr val="dk1"/>
                          </a:solidFill>
                          <a:latin typeface="Arial"/>
                          <a:ea typeface="ＭＳ Ｐゴシック"/>
                        </a:defRPr>
                      </a:lvl7pPr>
                      <a:lvl8pPr marL="4266908" algn="l" defTabSz="609559" rtl="0" eaLnBrk="1" latinLnBrk="0" hangingPunct="1">
                        <a:defRPr kumimoji="1" sz="2400" kern="1200">
                          <a:solidFill>
                            <a:schemeClr val="dk1"/>
                          </a:solidFill>
                          <a:latin typeface="Arial"/>
                          <a:ea typeface="ＭＳ Ｐゴシック"/>
                        </a:defRPr>
                      </a:lvl8pPr>
                      <a:lvl9pPr marL="4876467" algn="l" defTabSz="609559" rtl="0" eaLnBrk="1" latinLnBrk="0" hangingPunct="1">
                        <a:defRPr kumimoji="1" sz="2400" kern="1200">
                          <a:solidFill>
                            <a:schemeClr val="dk1"/>
                          </a:solidFill>
                          <a:latin typeface="Arial"/>
                          <a:ea typeface="ＭＳ Ｐゴシック"/>
                        </a:defRPr>
                      </a:lvl9pPr>
                    </a:lstStyle>
                    <a:p>
                      <a:r>
                        <a:rPr kumimoji="1" lang="ja-JP" altLang="en-US" sz="1250" dirty="0">
                          <a:latin typeface="Meiryo UI" panose="020B0604030504040204" pitchFamily="50" charset="-128"/>
                          <a:ea typeface="Meiryo UI" panose="020B0604030504040204" pitchFamily="50" charset="-128"/>
                        </a:rPr>
                        <a:t>上述のとおり、証明書交付には代表団体のほか、全体で</a:t>
                      </a:r>
                      <a:r>
                        <a:rPr kumimoji="1" lang="en-US" altLang="ja-JP" sz="1250" dirty="0">
                          <a:latin typeface="Meiryo UI" panose="020B0604030504040204" pitchFamily="50" charset="-128"/>
                          <a:ea typeface="Meiryo UI" panose="020B0604030504040204" pitchFamily="50" charset="-128"/>
                        </a:rPr>
                        <a:t>150</a:t>
                      </a:r>
                      <a:r>
                        <a:rPr kumimoji="1" lang="ja-JP" altLang="en-US" sz="1250" dirty="0">
                          <a:latin typeface="Meiryo UI" panose="020B0604030504040204" pitchFamily="50" charset="-128"/>
                          <a:ea typeface="Meiryo UI" panose="020B0604030504040204" pitchFamily="50" charset="-128"/>
                        </a:rPr>
                        <a:t>の工業会が指定されている。本税制の推進の視点に立つと、他の工業会と連携してデジタル化を推進すべきであり、代表団体単独でデジタル化構想を掲げて、他の工業会に横展開するよりも、本実証事業におけるフィージビリティスタディをもとに、</a:t>
                      </a:r>
                      <a:r>
                        <a:rPr kumimoji="1" lang="en-US" altLang="ja-JP" sz="1250" dirty="0">
                          <a:latin typeface="Meiryo UI" panose="020B0604030504040204" pitchFamily="50" charset="-128"/>
                          <a:ea typeface="Meiryo UI" panose="020B0604030504040204" pitchFamily="50" charset="-128"/>
                        </a:rPr>
                        <a:t>Trusted Web</a:t>
                      </a:r>
                      <a:r>
                        <a:rPr kumimoji="1" lang="ja-JP" altLang="en-US" sz="1250" dirty="0">
                          <a:latin typeface="Meiryo UI" panose="020B0604030504040204" pitchFamily="50" charset="-128"/>
                          <a:ea typeface="Meiryo UI" panose="020B0604030504040204" pitchFamily="50" charset="-128"/>
                        </a:rPr>
                        <a:t>が目指すとされる事業者間連携の仕組みを実現すべく実証事業完了後にユースケースを拡大発展させ展開する事が適切と考える。</a:t>
                      </a:r>
                      <a:endParaRPr kumimoji="1" lang="en-US" altLang="ja-JP" sz="1250" dirty="0">
                        <a:latin typeface="Meiryo UI" panose="020B0604030504040204" pitchFamily="50" charset="-128"/>
                        <a:ea typeface="Meiryo UI" panose="020B0604030504040204" pitchFamily="50" charset="-128"/>
                      </a:endParaRPr>
                    </a:p>
                    <a:p>
                      <a:r>
                        <a:rPr kumimoji="1" lang="ja-JP" altLang="en-US" sz="1250" dirty="0">
                          <a:latin typeface="Meiryo UI" panose="020B0604030504040204" pitchFamily="50" charset="-128"/>
                          <a:ea typeface="Meiryo UI" panose="020B0604030504040204" pitchFamily="50" charset="-128"/>
                        </a:rPr>
                        <a:t>さらに、本税制の他の類型の確認書・事前確認書、さらに中小企業経営力向上計画の申請・認定書に係る交付スキームにも本ユースケースの成果を参考にできるのではないかと考える。</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842088206"/>
                  </a:ext>
                </a:extLst>
              </a:tr>
              <a:tr h="1881809">
                <a:tc>
                  <a:txBody>
                    <a:bodyPr/>
                    <a:lstStyle>
                      <a:lvl1pPr marL="0" algn="l" defTabSz="609559" rtl="0" eaLnBrk="1" latinLnBrk="0" hangingPunct="1">
                        <a:defRPr kumimoji="1" sz="2400" b="1" kern="1200">
                          <a:solidFill>
                            <a:schemeClr val="lt1"/>
                          </a:solidFill>
                          <a:latin typeface="Arial"/>
                          <a:ea typeface="ＭＳ Ｐゴシック"/>
                        </a:defRPr>
                      </a:lvl1pPr>
                      <a:lvl2pPr marL="609559" algn="l" defTabSz="609559" rtl="0" eaLnBrk="1" latinLnBrk="0" hangingPunct="1">
                        <a:defRPr kumimoji="1" sz="2400" b="1" kern="1200">
                          <a:solidFill>
                            <a:schemeClr val="lt1"/>
                          </a:solidFill>
                          <a:latin typeface="Arial"/>
                          <a:ea typeface="ＭＳ Ｐゴシック"/>
                        </a:defRPr>
                      </a:lvl2pPr>
                      <a:lvl3pPr marL="1219118" algn="l" defTabSz="609559" rtl="0" eaLnBrk="1" latinLnBrk="0" hangingPunct="1">
                        <a:defRPr kumimoji="1" sz="2400" b="1" kern="1200">
                          <a:solidFill>
                            <a:schemeClr val="lt1"/>
                          </a:solidFill>
                          <a:latin typeface="Arial"/>
                          <a:ea typeface="ＭＳ Ｐゴシック"/>
                        </a:defRPr>
                      </a:lvl3pPr>
                      <a:lvl4pPr marL="1828676" algn="l" defTabSz="609559" rtl="0" eaLnBrk="1" latinLnBrk="0" hangingPunct="1">
                        <a:defRPr kumimoji="1" sz="2400" b="1" kern="1200">
                          <a:solidFill>
                            <a:schemeClr val="lt1"/>
                          </a:solidFill>
                          <a:latin typeface="Arial"/>
                          <a:ea typeface="ＭＳ Ｐゴシック"/>
                        </a:defRPr>
                      </a:lvl4pPr>
                      <a:lvl5pPr marL="2438234" algn="l" defTabSz="609559" rtl="0" eaLnBrk="1" latinLnBrk="0" hangingPunct="1">
                        <a:defRPr kumimoji="1" sz="2400" b="1" kern="1200">
                          <a:solidFill>
                            <a:schemeClr val="lt1"/>
                          </a:solidFill>
                          <a:latin typeface="Arial"/>
                          <a:ea typeface="ＭＳ Ｐゴシック"/>
                        </a:defRPr>
                      </a:lvl5pPr>
                      <a:lvl6pPr marL="3047792" algn="l" defTabSz="609559" rtl="0" eaLnBrk="1" latinLnBrk="0" hangingPunct="1">
                        <a:defRPr kumimoji="1" sz="2400" b="1" kern="1200">
                          <a:solidFill>
                            <a:schemeClr val="lt1"/>
                          </a:solidFill>
                          <a:latin typeface="Arial"/>
                          <a:ea typeface="ＭＳ Ｐゴシック"/>
                        </a:defRPr>
                      </a:lvl6pPr>
                      <a:lvl7pPr marL="3657351" algn="l" defTabSz="609559" rtl="0" eaLnBrk="1" latinLnBrk="0" hangingPunct="1">
                        <a:defRPr kumimoji="1" sz="2400" b="1" kern="1200">
                          <a:solidFill>
                            <a:schemeClr val="lt1"/>
                          </a:solidFill>
                          <a:latin typeface="Arial"/>
                          <a:ea typeface="ＭＳ Ｐゴシック"/>
                        </a:defRPr>
                      </a:lvl7pPr>
                      <a:lvl8pPr marL="4266908" algn="l" defTabSz="609559" rtl="0" eaLnBrk="1" latinLnBrk="0" hangingPunct="1">
                        <a:defRPr kumimoji="1" sz="2400" b="1" kern="1200">
                          <a:solidFill>
                            <a:schemeClr val="lt1"/>
                          </a:solidFill>
                          <a:latin typeface="Arial"/>
                          <a:ea typeface="ＭＳ Ｐゴシック"/>
                        </a:defRPr>
                      </a:lvl8pPr>
                      <a:lvl9pPr marL="4876467" algn="l" defTabSz="609559" rtl="0" eaLnBrk="1" latinLnBrk="0" hangingPunct="1">
                        <a:defRPr kumimoji="1" sz="2400" b="1" kern="1200">
                          <a:solidFill>
                            <a:schemeClr val="lt1"/>
                          </a:solidFill>
                          <a:latin typeface="Arial"/>
                          <a:ea typeface="ＭＳ Ｐゴシック"/>
                        </a:defRPr>
                      </a:lvl9pPr>
                    </a:lstStyle>
                    <a:p>
                      <a:pPr marL="355600" marR="0" lvl="0" indent="-355600" algn="l" defTabSz="914400" rtl="0" eaLnBrk="1" fontAlgn="auto" latinLnBrk="0" hangingPunct="1">
                        <a:lnSpc>
                          <a:spcPct val="100000"/>
                        </a:lnSpc>
                        <a:spcBef>
                          <a:spcPts val="0"/>
                        </a:spcBef>
                        <a:spcAft>
                          <a:spcPts val="0"/>
                        </a:spcAft>
                        <a:buClrTx/>
                        <a:buSzTx/>
                        <a:buFontTx/>
                        <a:buNone/>
                        <a:tabLst/>
                        <a:defRPr/>
                      </a:pPr>
                      <a:r>
                        <a:rPr lang="ja-JP" altLang="en-US" sz="1250" dirty="0">
                          <a:latin typeface="Meiryo UI" panose="020B0604030504040204" pitchFamily="50" charset="-128"/>
                          <a:ea typeface="Meiryo UI" panose="020B0604030504040204" pitchFamily="50" charset="-128"/>
                        </a:rPr>
                        <a:t>③　ユースケース</a:t>
                      </a:r>
                      <a:r>
                        <a:rPr lang="en-US" altLang="ja-JP" sz="1250" dirty="0">
                          <a:latin typeface="Meiryo UI" panose="020B0604030504040204" pitchFamily="50" charset="-128"/>
                          <a:ea typeface="Meiryo UI" panose="020B0604030504040204" pitchFamily="50" charset="-128"/>
                        </a:rPr>
                        <a:t>2</a:t>
                      </a:r>
                      <a:r>
                        <a:rPr lang="ja-JP" altLang="en-US" sz="1250" dirty="0">
                          <a:latin typeface="Meiryo UI" panose="020B0604030504040204" pitchFamily="50" charset="-128"/>
                          <a:ea typeface="Meiryo UI" panose="020B0604030504040204" pitchFamily="50" charset="-128"/>
                        </a:rPr>
                        <a:t>「法人と補助金」の類似性</a:t>
                      </a:r>
                    </a:p>
                    <a:p>
                      <a:endParaRPr kumimoji="1" lang="ja-JP" altLang="en-US" sz="1250" dirty="0">
                        <a:latin typeface="Meiryo UI" panose="020B0604030504040204" pitchFamily="50" charset="-128"/>
                        <a:ea typeface="Meiryo UI" panose="020B0604030504040204" pitchFamily="50" charset="-128"/>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609559" rtl="0" eaLnBrk="1" latinLnBrk="0" hangingPunct="1">
                        <a:defRPr kumimoji="1" sz="2400" kern="1200">
                          <a:solidFill>
                            <a:schemeClr val="dk1"/>
                          </a:solidFill>
                          <a:latin typeface="Arial"/>
                          <a:ea typeface="ＭＳ Ｐゴシック"/>
                        </a:defRPr>
                      </a:lvl1pPr>
                      <a:lvl2pPr marL="609559" algn="l" defTabSz="609559" rtl="0" eaLnBrk="1" latinLnBrk="0" hangingPunct="1">
                        <a:defRPr kumimoji="1" sz="2400" kern="1200">
                          <a:solidFill>
                            <a:schemeClr val="dk1"/>
                          </a:solidFill>
                          <a:latin typeface="Arial"/>
                          <a:ea typeface="ＭＳ Ｐゴシック"/>
                        </a:defRPr>
                      </a:lvl2pPr>
                      <a:lvl3pPr marL="1219118" algn="l" defTabSz="609559" rtl="0" eaLnBrk="1" latinLnBrk="0" hangingPunct="1">
                        <a:defRPr kumimoji="1" sz="2400" kern="1200">
                          <a:solidFill>
                            <a:schemeClr val="dk1"/>
                          </a:solidFill>
                          <a:latin typeface="Arial"/>
                          <a:ea typeface="ＭＳ Ｐゴシック"/>
                        </a:defRPr>
                      </a:lvl3pPr>
                      <a:lvl4pPr marL="1828676" algn="l" defTabSz="609559" rtl="0" eaLnBrk="1" latinLnBrk="0" hangingPunct="1">
                        <a:defRPr kumimoji="1" sz="2400" kern="1200">
                          <a:solidFill>
                            <a:schemeClr val="dk1"/>
                          </a:solidFill>
                          <a:latin typeface="Arial"/>
                          <a:ea typeface="ＭＳ Ｐゴシック"/>
                        </a:defRPr>
                      </a:lvl4pPr>
                      <a:lvl5pPr marL="2438234" algn="l" defTabSz="609559" rtl="0" eaLnBrk="1" latinLnBrk="0" hangingPunct="1">
                        <a:defRPr kumimoji="1" sz="2400" kern="1200">
                          <a:solidFill>
                            <a:schemeClr val="dk1"/>
                          </a:solidFill>
                          <a:latin typeface="Arial"/>
                          <a:ea typeface="ＭＳ Ｐゴシック"/>
                        </a:defRPr>
                      </a:lvl5pPr>
                      <a:lvl6pPr marL="3047792" algn="l" defTabSz="609559" rtl="0" eaLnBrk="1" latinLnBrk="0" hangingPunct="1">
                        <a:defRPr kumimoji="1" sz="2400" kern="1200">
                          <a:solidFill>
                            <a:schemeClr val="dk1"/>
                          </a:solidFill>
                          <a:latin typeface="Arial"/>
                          <a:ea typeface="ＭＳ Ｐゴシック"/>
                        </a:defRPr>
                      </a:lvl6pPr>
                      <a:lvl7pPr marL="3657351" algn="l" defTabSz="609559" rtl="0" eaLnBrk="1" latinLnBrk="0" hangingPunct="1">
                        <a:defRPr kumimoji="1" sz="2400" kern="1200">
                          <a:solidFill>
                            <a:schemeClr val="dk1"/>
                          </a:solidFill>
                          <a:latin typeface="Arial"/>
                          <a:ea typeface="ＭＳ Ｐゴシック"/>
                        </a:defRPr>
                      </a:lvl7pPr>
                      <a:lvl8pPr marL="4266908" algn="l" defTabSz="609559" rtl="0" eaLnBrk="1" latinLnBrk="0" hangingPunct="1">
                        <a:defRPr kumimoji="1" sz="2400" kern="1200">
                          <a:solidFill>
                            <a:schemeClr val="dk1"/>
                          </a:solidFill>
                          <a:latin typeface="Arial"/>
                          <a:ea typeface="ＭＳ Ｐゴシック"/>
                        </a:defRPr>
                      </a:lvl8pPr>
                      <a:lvl9pPr marL="4876467" algn="l" defTabSz="609559" rtl="0" eaLnBrk="1" latinLnBrk="0" hangingPunct="1">
                        <a:defRPr kumimoji="1" sz="2400" kern="1200">
                          <a:solidFill>
                            <a:schemeClr val="dk1"/>
                          </a:solidFill>
                          <a:latin typeface="Arial"/>
                          <a:ea typeface="ＭＳ Ｐゴシック"/>
                        </a:defRPr>
                      </a:lvl9pPr>
                    </a:lstStyle>
                    <a:p>
                      <a:r>
                        <a:rPr kumimoji="1" lang="en-US" altLang="ja-JP" sz="1250" dirty="0">
                          <a:latin typeface="Meiryo UI" panose="020B0604030504040204" pitchFamily="50" charset="-128"/>
                          <a:ea typeface="Meiryo UI" panose="020B0604030504040204" pitchFamily="50" charset="-128"/>
                        </a:rPr>
                        <a:t>Trusted Web</a:t>
                      </a:r>
                      <a:r>
                        <a:rPr kumimoji="1" lang="ja-JP" altLang="en-US" sz="1250" dirty="0">
                          <a:latin typeface="Meiryo UI" panose="020B0604030504040204" pitchFamily="50" charset="-128"/>
                          <a:ea typeface="Meiryo UI" panose="020B0604030504040204" pitchFamily="50" charset="-128"/>
                        </a:rPr>
                        <a:t>ホワイトペーパー</a:t>
                      </a:r>
                      <a:r>
                        <a:rPr kumimoji="1" lang="en-US" altLang="ja-JP" sz="1250" dirty="0">
                          <a:latin typeface="Meiryo UI" panose="020B0604030504040204" pitchFamily="50" charset="-128"/>
                          <a:ea typeface="Meiryo UI" panose="020B0604030504040204" pitchFamily="50" charset="-128"/>
                        </a:rPr>
                        <a:t>Ver2.0</a:t>
                      </a:r>
                      <a:r>
                        <a:rPr kumimoji="1" lang="ja-JP" altLang="en-US" sz="1250" dirty="0">
                          <a:latin typeface="Meiryo UI" panose="020B0604030504040204" pitchFamily="50" charset="-128"/>
                          <a:ea typeface="Meiryo UI" panose="020B0604030504040204" pitchFamily="50" charset="-128"/>
                        </a:rPr>
                        <a:t>付録　ユースケース２「法人と補助金」で指摘されているペインポイントは本ユースケースにもあてはまる。すなわち、本税制の申請者は上述のとおり適用対象設備別に担当工業会からそれぞれ証明書を取得する必要がある。典型例は、ソフトウェアとサーバを取得するケースである。申請者は、ソフトウェアを担当する代表団体と、サーバを担当する協力団体（一般社団法人　電子情報技術産業協会（以下、</a:t>
                      </a:r>
                      <a:r>
                        <a:rPr kumimoji="1" lang="en-US" altLang="ja-JP" sz="1250" dirty="0">
                          <a:latin typeface="Meiryo UI" panose="020B0604030504040204" pitchFamily="50" charset="-128"/>
                          <a:ea typeface="Meiryo UI" panose="020B0604030504040204" pitchFamily="50" charset="-128"/>
                        </a:rPr>
                        <a:t>JEITA</a:t>
                      </a:r>
                      <a:r>
                        <a:rPr kumimoji="1" lang="ja-JP" altLang="en-US" sz="1250" dirty="0">
                          <a:latin typeface="Meiryo UI" panose="020B0604030504040204" pitchFamily="50" charset="-128"/>
                          <a:ea typeface="Meiryo UI" panose="020B0604030504040204" pitchFamily="50" charset="-128"/>
                        </a:rPr>
                        <a:t>という。）に別々に手続きする必要がある一方、各工業会では提出された書類の正しさを確認する手数が多い痛みがある。</a:t>
                      </a:r>
                    </a:p>
                    <a:p>
                      <a:r>
                        <a:rPr kumimoji="1" lang="ja-JP" altLang="en-US" sz="1250" dirty="0">
                          <a:latin typeface="Meiryo UI" panose="020B0604030504040204" pitchFamily="50" charset="-128"/>
                          <a:ea typeface="Meiryo UI" panose="020B0604030504040204" pitchFamily="50" charset="-128"/>
                        </a:rPr>
                        <a:t>ホワイトペーパーで指摘されている「効果を期待できるポイント」も同様であるが、「ユースケースにおける特異な点」では、申請手続きにおいて、</a:t>
                      </a:r>
                      <a:r>
                        <a:rPr kumimoji="1" lang="en-US" altLang="ja-JP" sz="1250" dirty="0">
                          <a:latin typeface="Meiryo UI" panose="020B0604030504040204" pitchFamily="50" charset="-128"/>
                          <a:ea typeface="Meiryo UI" panose="020B0604030504040204" pitchFamily="50" charset="-128"/>
                        </a:rPr>
                        <a:t>G</a:t>
                      </a:r>
                      <a:r>
                        <a:rPr kumimoji="1" lang="ja-JP" altLang="en-US" sz="1250" dirty="0">
                          <a:latin typeface="Meiryo UI" panose="020B0604030504040204" pitchFamily="50" charset="-128"/>
                          <a:ea typeface="Meiryo UI" panose="020B0604030504040204" pitchFamily="50" charset="-128"/>
                        </a:rPr>
                        <a:t>ビス</a:t>
                      </a:r>
                      <a:r>
                        <a:rPr kumimoji="1" lang="en-US" altLang="ja-JP" sz="1250" dirty="0">
                          <a:latin typeface="Meiryo UI" panose="020B0604030504040204" pitchFamily="50" charset="-128"/>
                          <a:ea typeface="Meiryo UI" panose="020B0604030504040204" pitchFamily="50" charset="-128"/>
                        </a:rPr>
                        <a:t>ID </a:t>
                      </a:r>
                      <a:r>
                        <a:rPr kumimoji="1" lang="ja-JP" altLang="en-US" sz="1250" dirty="0">
                          <a:latin typeface="Meiryo UI" panose="020B0604030504040204" pitchFamily="50" charset="-128"/>
                          <a:ea typeface="Meiryo UI" panose="020B0604030504040204" pitchFamily="50" charset="-128"/>
                        </a:rPr>
                        <a:t>、</a:t>
                      </a:r>
                      <a:r>
                        <a:rPr kumimoji="1" lang="en-US" altLang="ja-JP" sz="1250" dirty="0" err="1">
                          <a:latin typeface="Meiryo UI" panose="020B0604030504040204" pitchFamily="50" charset="-128"/>
                          <a:ea typeface="Meiryo UI" panose="020B0604030504040204" pitchFamily="50" charset="-128"/>
                        </a:rPr>
                        <a:t>jGrants</a:t>
                      </a:r>
                      <a:r>
                        <a:rPr kumimoji="1" lang="en-US" altLang="ja-JP" sz="1250" dirty="0">
                          <a:latin typeface="Meiryo UI" panose="020B0604030504040204" pitchFamily="50" charset="-128"/>
                          <a:ea typeface="Meiryo UI" panose="020B0604030504040204" pitchFamily="50" charset="-128"/>
                        </a:rPr>
                        <a:t> </a:t>
                      </a:r>
                      <a:r>
                        <a:rPr kumimoji="1" lang="ja-JP" altLang="en-US" sz="1250" dirty="0">
                          <a:latin typeface="Meiryo UI" panose="020B0604030504040204" pitchFamily="50" charset="-128"/>
                          <a:ea typeface="Meiryo UI" panose="020B0604030504040204" pitchFamily="50" charset="-128"/>
                        </a:rPr>
                        <a:t>等の既存の行政オンライン手続に関わる事業者のためのサービスは、証明書交付者である工業会が民間団体である事から工業会証明書は行政文書の適用対象外扱いの為、サービス利用できないのが実態である。</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521747363"/>
                  </a:ext>
                </a:extLst>
              </a:tr>
              <a:tr h="847530">
                <a:tc>
                  <a:txBody>
                    <a:bodyPr/>
                    <a:lstStyle>
                      <a:lvl1pPr marL="0" algn="l" defTabSz="609559" rtl="0" eaLnBrk="1" latinLnBrk="0" hangingPunct="1">
                        <a:defRPr kumimoji="1" sz="2400" b="1" kern="1200">
                          <a:solidFill>
                            <a:schemeClr val="lt1"/>
                          </a:solidFill>
                          <a:latin typeface="Arial"/>
                          <a:ea typeface="ＭＳ Ｐゴシック"/>
                        </a:defRPr>
                      </a:lvl1pPr>
                      <a:lvl2pPr marL="609559" algn="l" defTabSz="609559" rtl="0" eaLnBrk="1" latinLnBrk="0" hangingPunct="1">
                        <a:defRPr kumimoji="1" sz="2400" b="1" kern="1200">
                          <a:solidFill>
                            <a:schemeClr val="lt1"/>
                          </a:solidFill>
                          <a:latin typeface="Arial"/>
                          <a:ea typeface="ＭＳ Ｐゴシック"/>
                        </a:defRPr>
                      </a:lvl2pPr>
                      <a:lvl3pPr marL="1219118" algn="l" defTabSz="609559" rtl="0" eaLnBrk="1" latinLnBrk="0" hangingPunct="1">
                        <a:defRPr kumimoji="1" sz="2400" b="1" kern="1200">
                          <a:solidFill>
                            <a:schemeClr val="lt1"/>
                          </a:solidFill>
                          <a:latin typeface="Arial"/>
                          <a:ea typeface="ＭＳ Ｐゴシック"/>
                        </a:defRPr>
                      </a:lvl3pPr>
                      <a:lvl4pPr marL="1828676" algn="l" defTabSz="609559" rtl="0" eaLnBrk="1" latinLnBrk="0" hangingPunct="1">
                        <a:defRPr kumimoji="1" sz="2400" b="1" kern="1200">
                          <a:solidFill>
                            <a:schemeClr val="lt1"/>
                          </a:solidFill>
                          <a:latin typeface="Arial"/>
                          <a:ea typeface="ＭＳ Ｐゴシック"/>
                        </a:defRPr>
                      </a:lvl4pPr>
                      <a:lvl5pPr marL="2438234" algn="l" defTabSz="609559" rtl="0" eaLnBrk="1" latinLnBrk="0" hangingPunct="1">
                        <a:defRPr kumimoji="1" sz="2400" b="1" kern="1200">
                          <a:solidFill>
                            <a:schemeClr val="lt1"/>
                          </a:solidFill>
                          <a:latin typeface="Arial"/>
                          <a:ea typeface="ＭＳ Ｐゴシック"/>
                        </a:defRPr>
                      </a:lvl5pPr>
                      <a:lvl6pPr marL="3047792" algn="l" defTabSz="609559" rtl="0" eaLnBrk="1" latinLnBrk="0" hangingPunct="1">
                        <a:defRPr kumimoji="1" sz="2400" b="1" kern="1200">
                          <a:solidFill>
                            <a:schemeClr val="lt1"/>
                          </a:solidFill>
                          <a:latin typeface="Arial"/>
                          <a:ea typeface="ＭＳ Ｐゴシック"/>
                        </a:defRPr>
                      </a:lvl6pPr>
                      <a:lvl7pPr marL="3657351" algn="l" defTabSz="609559" rtl="0" eaLnBrk="1" latinLnBrk="0" hangingPunct="1">
                        <a:defRPr kumimoji="1" sz="2400" b="1" kern="1200">
                          <a:solidFill>
                            <a:schemeClr val="lt1"/>
                          </a:solidFill>
                          <a:latin typeface="Arial"/>
                          <a:ea typeface="ＭＳ Ｐゴシック"/>
                        </a:defRPr>
                      </a:lvl7pPr>
                      <a:lvl8pPr marL="4266908" algn="l" defTabSz="609559" rtl="0" eaLnBrk="1" latinLnBrk="0" hangingPunct="1">
                        <a:defRPr kumimoji="1" sz="2400" b="1" kern="1200">
                          <a:solidFill>
                            <a:schemeClr val="lt1"/>
                          </a:solidFill>
                          <a:latin typeface="Arial"/>
                          <a:ea typeface="ＭＳ Ｐゴシック"/>
                        </a:defRPr>
                      </a:lvl8pPr>
                      <a:lvl9pPr marL="4876467" algn="l" defTabSz="609559" rtl="0" eaLnBrk="1" latinLnBrk="0" hangingPunct="1">
                        <a:defRPr kumimoji="1" sz="2400" b="1" kern="1200">
                          <a:solidFill>
                            <a:schemeClr val="lt1"/>
                          </a:solidFill>
                          <a:latin typeface="Arial"/>
                          <a:ea typeface="ＭＳ Ｐゴシック"/>
                        </a:defRPr>
                      </a:lvl9pPr>
                    </a:lstStyle>
                    <a:p>
                      <a:pPr marL="179388" marR="0" lvl="0" indent="-179388" algn="l" defTabSz="914400" rtl="0" eaLnBrk="1" fontAlgn="auto" latinLnBrk="0" hangingPunct="1">
                        <a:lnSpc>
                          <a:spcPct val="100000"/>
                        </a:lnSpc>
                        <a:spcBef>
                          <a:spcPts val="0"/>
                        </a:spcBef>
                        <a:spcAft>
                          <a:spcPts val="0"/>
                        </a:spcAft>
                        <a:buClrTx/>
                        <a:buSzTx/>
                        <a:buFontTx/>
                        <a:buNone/>
                        <a:tabLst/>
                        <a:defRPr/>
                      </a:pPr>
                      <a:r>
                        <a:rPr lang="ja-JP" altLang="en-US" sz="1250" dirty="0">
                          <a:latin typeface="Meiryo UI" panose="020B0604030504040204" pitchFamily="50" charset="-128"/>
                          <a:ea typeface="Meiryo UI" panose="020B0604030504040204" pitchFamily="50" charset="-128"/>
                        </a:rPr>
                        <a:t>④　公的証明書の</a:t>
                      </a:r>
                      <a:r>
                        <a:rPr lang="en-US" altLang="ja-JP" sz="1250" dirty="0">
                          <a:latin typeface="Meiryo UI" panose="020B0604030504040204" pitchFamily="50" charset="-128"/>
                          <a:ea typeface="Meiryo UI" panose="020B0604030504040204" pitchFamily="50" charset="-128"/>
                        </a:rPr>
                        <a:t>DX</a:t>
                      </a:r>
                      <a:r>
                        <a:rPr lang="ja-JP" altLang="en-US" sz="1250" dirty="0">
                          <a:latin typeface="Meiryo UI" panose="020B0604030504040204" pitchFamily="50" charset="-128"/>
                          <a:ea typeface="Meiryo UI" panose="020B0604030504040204" pitchFamily="50" charset="-128"/>
                        </a:rPr>
                        <a:t>化への貢献</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609559" rtl="0" eaLnBrk="1" latinLnBrk="0" hangingPunct="1">
                        <a:defRPr kumimoji="1" sz="2400" kern="1200">
                          <a:solidFill>
                            <a:schemeClr val="dk1"/>
                          </a:solidFill>
                          <a:latin typeface="Arial"/>
                          <a:ea typeface="ＭＳ Ｐゴシック"/>
                        </a:defRPr>
                      </a:lvl1pPr>
                      <a:lvl2pPr marL="609559" algn="l" defTabSz="609559" rtl="0" eaLnBrk="1" latinLnBrk="0" hangingPunct="1">
                        <a:defRPr kumimoji="1" sz="2400" kern="1200">
                          <a:solidFill>
                            <a:schemeClr val="dk1"/>
                          </a:solidFill>
                          <a:latin typeface="Arial"/>
                          <a:ea typeface="ＭＳ Ｐゴシック"/>
                        </a:defRPr>
                      </a:lvl2pPr>
                      <a:lvl3pPr marL="1219118" algn="l" defTabSz="609559" rtl="0" eaLnBrk="1" latinLnBrk="0" hangingPunct="1">
                        <a:defRPr kumimoji="1" sz="2400" kern="1200">
                          <a:solidFill>
                            <a:schemeClr val="dk1"/>
                          </a:solidFill>
                          <a:latin typeface="Arial"/>
                          <a:ea typeface="ＭＳ Ｐゴシック"/>
                        </a:defRPr>
                      </a:lvl3pPr>
                      <a:lvl4pPr marL="1828676" algn="l" defTabSz="609559" rtl="0" eaLnBrk="1" latinLnBrk="0" hangingPunct="1">
                        <a:defRPr kumimoji="1" sz="2400" kern="1200">
                          <a:solidFill>
                            <a:schemeClr val="dk1"/>
                          </a:solidFill>
                          <a:latin typeface="Arial"/>
                          <a:ea typeface="ＭＳ Ｐゴシック"/>
                        </a:defRPr>
                      </a:lvl4pPr>
                      <a:lvl5pPr marL="2438234" algn="l" defTabSz="609559" rtl="0" eaLnBrk="1" latinLnBrk="0" hangingPunct="1">
                        <a:defRPr kumimoji="1" sz="2400" kern="1200">
                          <a:solidFill>
                            <a:schemeClr val="dk1"/>
                          </a:solidFill>
                          <a:latin typeface="Arial"/>
                          <a:ea typeface="ＭＳ Ｐゴシック"/>
                        </a:defRPr>
                      </a:lvl5pPr>
                      <a:lvl6pPr marL="3047792" algn="l" defTabSz="609559" rtl="0" eaLnBrk="1" latinLnBrk="0" hangingPunct="1">
                        <a:defRPr kumimoji="1" sz="2400" kern="1200">
                          <a:solidFill>
                            <a:schemeClr val="dk1"/>
                          </a:solidFill>
                          <a:latin typeface="Arial"/>
                          <a:ea typeface="ＭＳ Ｐゴシック"/>
                        </a:defRPr>
                      </a:lvl6pPr>
                      <a:lvl7pPr marL="3657351" algn="l" defTabSz="609559" rtl="0" eaLnBrk="1" latinLnBrk="0" hangingPunct="1">
                        <a:defRPr kumimoji="1" sz="2400" kern="1200">
                          <a:solidFill>
                            <a:schemeClr val="dk1"/>
                          </a:solidFill>
                          <a:latin typeface="Arial"/>
                          <a:ea typeface="ＭＳ Ｐゴシック"/>
                        </a:defRPr>
                      </a:lvl7pPr>
                      <a:lvl8pPr marL="4266908" algn="l" defTabSz="609559" rtl="0" eaLnBrk="1" latinLnBrk="0" hangingPunct="1">
                        <a:defRPr kumimoji="1" sz="2400" kern="1200">
                          <a:solidFill>
                            <a:schemeClr val="dk1"/>
                          </a:solidFill>
                          <a:latin typeface="Arial"/>
                          <a:ea typeface="ＭＳ Ｐゴシック"/>
                        </a:defRPr>
                      </a:lvl8pPr>
                      <a:lvl9pPr marL="4876467" algn="l" defTabSz="609559" rtl="0" eaLnBrk="1" latinLnBrk="0" hangingPunct="1">
                        <a:defRPr kumimoji="1" sz="2400" kern="1200">
                          <a:solidFill>
                            <a:schemeClr val="dk1"/>
                          </a:solidFill>
                          <a:latin typeface="Arial"/>
                          <a:ea typeface="ＭＳ Ｐゴシック"/>
                        </a:defRPr>
                      </a:lvl9pPr>
                    </a:lstStyle>
                    <a:p>
                      <a:r>
                        <a:rPr kumimoji="1" lang="ja-JP" altLang="en-US" sz="1250" dirty="0">
                          <a:latin typeface="Meiryo UI" panose="020B0604030504040204" pitchFamily="50" charset="-128"/>
                          <a:ea typeface="Meiryo UI" panose="020B0604030504040204" pitchFamily="50" charset="-128"/>
                        </a:rPr>
                        <a:t>本税制に限らず、政策税制では証明書のスキームを用いるケースがほかにも見受けられるほか（かつてのグリーン税制等）、法人税制だけでなく、個人所得税でも住宅ローン減税で登記事項証明書や融資額残高証明書が必要となっている。本実証事業の先には行政事務に係る証明書のデジタル化により、国税庁が推進する</a:t>
                      </a:r>
                      <a:r>
                        <a:rPr kumimoji="1" lang="en-US" altLang="ja-JP" sz="1250" dirty="0" err="1">
                          <a:latin typeface="Meiryo UI" panose="020B0604030504040204" pitchFamily="50" charset="-128"/>
                          <a:ea typeface="Meiryo UI" panose="020B0604030504040204" pitchFamily="50" charset="-128"/>
                        </a:rPr>
                        <a:t>eTax</a:t>
                      </a:r>
                      <a:r>
                        <a:rPr kumimoji="1" lang="ja-JP" altLang="en-US" sz="1250" dirty="0">
                          <a:latin typeface="Meiryo UI" panose="020B0604030504040204" pitchFamily="50" charset="-128"/>
                          <a:ea typeface="Meiryo UI" panose="020B0604030504040204" pitchFamily="50" charset="-128"/>
                        </a:rPr>
                        <a:t>における政策税制のデジタル化にも貢献できるのではないかと考える。</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705090611"/>
                  </a:ext>
                </a:extLst>
              </a:tr>
            </a:tbl>
          </a:graphicData>
        </a:graphic>
      </p:graphicFrame>
    </p:spTree>
    <p:extLst>
      <p:ext uri="{BB962C8B-B14F-4D97-AF65-F5344CB8AC3E}">
        <p14:creationId xmlns:p14="http://schemas.microsoft.com/office/powerpoint/2010/main" val="3845787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3A53ABB6-C96F-496D-78CE-D57772417F3D}"/>
              </a:ext>
            </a:extLst>
          </p:cNvPr>
          <p:cNvGraphicFramePr>
            <a:graphicFrameLocks noGrp="1"/>
          </p:cNvGraphicFramePr>
          <p:nvPr>
            <p:extLst>
              <p:ext uri="{D42A27DB-BD31-4B8C-83A1-F6EECF244321}">
                <p14:modId xmlns:p14="http://schemas.microsoft.com/office/powerpoint/2010/main" val="3105017168"/>
              </p:ext>
            </p:extLst>
          </p:nvPr>
        </p:nvGraphicFramePr>
        <p:xfrm>
          <a:off x="272350" y="2003254"/>
          <a:ext cx="9361300" cy="2233876"/>
        </p:xfrm>
        <a:graphic>
          <a:graphicData uri="http://schemas.openxmlformats.org/drawingml/2006/table">
            <a:tbl>
              <a:tblPr firstRow="1" firstCol="1" bandRow="1">
                <a:tableStyleId>{5C22544A-7EE6-4342-B048-85BDC9FD1C3A}</a:tableStyleId>
              </a:tblPr>
              <a:tblGrid>
                <a:gridCol w="2079408">
                  <a:extLst>
                    <a:ext uri="{9D8B030D-6E8A-4147-A177-3AD203B41FA5}">
                      <a16:colId xmlns:a16="http://schemas.microsoft.com/office/drawing/2014/main" val="1661326838"/>
                    </a:ext>
                  </a:extLst>
                </a:gridCol>
                <a:gridCol w="3105312">
                  <a:extLst>
                    <a:ext uri="{9D8B030D-6E8A-4147-A177-3AD203B41FA5}">
                      <a16:colId xmlns:a16="http://schemas.microsoft.com/office/drawing/2014/main" val="3868085718"/>
                    </a:ext>
                  </a:extLst>
                </a:gridCol>
                <a:gridCol w="4176580">
                  <a:extLst>
                    <a:ext uri="{9D8B030D-6E8A-4147-A177-3AD203B41FA5}">
                      <a16:colId xmlns:a16="http://schemas.microsoft.com/office/drawing/2014/main" val="3682299954"/>
                    </a:ext>
                  </a:extLst>
                </a:gridCol>
              </a:tblGrid>
              <a:tr h="313636">
                <a:tc>
                  <a:txBody>
                    <a:bodyPr/>
                    <a:lstStyle/>
                    <a:p>
                      <a:pPr algn="just">
                        <a:tabLst>
                          <a:tab pos="5222875" algn="l"/>
                        </a:tabLst>
                      </a:pPr>
                      <a:r>
                        <a:rPr lang="ja-JP" sz="1400" kern="100" dirty="0">
                          <a:effectLst/>
                        </a:rPr>
                        <a:t>課題の対象</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algn="just">
                        <a:tabLst>
                          <a:tab pos="5222875" algn="l"/>
                        </a:tabLst>
                      </a:pPr>
                      <a:r>
                        <a:rPr lang="ja-JP" sz="1400" kern="100">
                          <a:effectLst/>
                        </a:rPr>
                        <a:t>解決すべき課題</a:t>
                      </a:r>
                      <a:endParaRPr lang="ja-JP" sz="14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algn="just">
                        <a:tabLst>
                          <a:tab pos="5222875" algn="l"/>
                        </a:tabLst>
                      </a:pPr>
                      <a:r>
                        <a:rPr lang="ja-JP" altLang="en-US" sz="1400" kern="100" dirty="0">
                          <a:effectLst/>
                        </a:rPr>
                        <a:t>システムの企画・開発に関する成果</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extLst>
                  <a:ext uri="{0D108BD9-81ED-4DB2-BD59-A6C34878D82A}">
                    <a16:rowId xmlns:a16="http://schemas.microsoft.com/office/drawing/2014/main" val="4281020559"/>
                  </a:ext>
                </a:extLst>
              </a:tr>
              <a:tr h="122621">
                <a:tc>
                  <a:txBody>
                    <a:bodyPr/>
                    <a:lstStyle/>
                    <a:p>
                      <a:pPr algn="l">
                        <a:tabLst>
                          <a:tab pos="5222875" algn="l"/>
                        </a:tabLst>
                      </a:pPr>
                      <a:r>
                        <a:rPr lang="ja-JP" sz="1400" kern="100" dirty="0">
                          <a:effectLst/>
                        </a:rPr>
                        <a:t>＜証明書検証者　兼　証明書提供者＞</a:t>
                      </a:r>
                      <a:endParaRPr lang="en-US" altLang="ja-JP" sz="1400" kern="100" dirty="0">
                        <a:effectLst/>
                      </a:endParaRPr>
                    </a:p>
                    <a:p>
                      <a:pPr algn="l">
                        <a:tabLst>
                          <a:tab pos="5222875" algn="l"/>
                        </a:tabLst>
                      </a:pPr>
                      <a:r>
                        <a:rPr lang="ja-JP" altLang="en-US" sz="1400" kern="100" dirty="0">
                          <a:effectLst/>
                        </a:rPr>
                        <a:t>（当該中小事業者の）</a:t>
                      </a:r>
                      <a:endParaRPr lang="ja-JP" sz="1400" kern="100" dirty="0">
                        <a:effectLst/>
                      </a:endParaRPr>
                    </a:p>
                    <a:p>
                      <a:pPr algn="l">
                        <a:tabLst>
                          <a:tab pos="5222875" algn="l"/>
                        </a:tabLst>
                      </a:pPr>
                      <a:r>
                        <a:rPr lang="ja-JP" altLang="en-US" sz="1400" kern="100" dirty="0">
                          <a:effectLst/>
                        </a:rPr>
                        <a:t>所管省庁</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effectLst/>
                        </a:rPr>
                        <a:t>現状では各工業会から月次で設備種目別の交付枚数の報告を受けるに留まり、設備投資に係るデータを把握できていない。</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solidFill>
                            <a:schemeClr val="tx1"/>
                          </a:solidFill>
                          <a:effectLst/>
                        </a:rPr>
                        <a:t>設備投資に係るデータを</a:t>
                      </a:r>
                      <a:r>
                        <a:rPr lang="en-US" sz="1400" kern="100" dirty="0">
                          <a:solidFill>
                            <a:schemeClr val="tx1"/>
                          </a:solidFill>
                          <a:effectLst/>
                        </a:rPr>
                        <a:t>VC</a:t>
                      </a:r>
                      <a:r>
                        <a:rPr lang="ja-JP" sz="1400" kern="100" dirty="0">
                          <a:solidFill>
                            <a:schemeClr val="tx1"/>
                          </a:solidFill>
                          <a:effectLst/>
                        </a:rPr>
                        <a:t>としてデジタル化することで真正性確認に加えてデータ自体の管理を行うことが可能となる。</a:t>
                      </a:r>
                      <a:r>
                        <a:rPr lang="en-US" sz="1400" kern="100" dirty="0">
                          <a:solidFill>
                            <a:schemeClr val="tx1"/>
                          </a:solidFill>
                          <a:effectLst/>
                        </a:rPr>
                        <a:t> </a:t>
                      </a:r>
                      <a:endParaRPr lang="ja-JP" sz="14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extLst>
                  <a:ext uri="{0D108BD9-81ED-4DB2-BD59-A6C34878D82A}">
                    <a16:rowId xmlns:a16="http://schemas.microsoft.com/office/drawing/2014/main" val="1913496161"/>
                  </a:ext>
                </a:extLst>
              </a:tr>
              <a:tr h="192399">
                <a:tc>
                  <a:txBody>
                    <a:bodyPr/>
                    <a:lstStyle/>
                    <a:p>
                      <a:pPr algn="l">
                        <a:tabLst>
                          <a:tab pos="5222875" algn="l"/>
                        </a:tabLst>
                      </a:pPr>
                      <a:r>
                        <a:rPr lang="ja-JP" sz="1400" kern="100" dirty="0">
                          <a:effectLst/>
                        </a:rPr>
                        <a:t>＜証明書検証者＞</a:t>
                      </a:r>
                    </a:p>
                    <a:p>
                      <a:pPr algn="l">
                        <a:tabLst>
                          <a:tab pos="5222875" algn="l"/>
                        </a:tabLst>
                      </a:pPr>
                      <a:r>
                        <a:rPr lang="ja-JP" sz="1400" kern="100" dirty="0">
                          <a:effectLst/>
                        </a:rPr>
                        <a:t>所轄の税務署</a:t>
                      </a: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effectLst/>
                        </a:rPr>
                        <a:t>確定申告の内容の真正性に係る確認コストの低減。</a:t>
                      </a:r>
                    </a:p>
                    <a:p>
                      <a:pPr marL="87313" lvl="0" indent="-87313" algn="l">
                        <a:buFont typeface="Wingdings" panose="05000000000000000000" pitchFamily="2" charset="2"/>
                        <a:buChar char=""/>
                        <a:tabLst>
                          <a:tab pos="5222875" algn="l"/>
                        </a:tabLst>
                      </a:pPr>
                      <a:r>
                        <a:rPr lang="ja-JP" sz="1400" kern="100" dirty="0">
                          <a:effectLst/>
                        </a:rPr>
                        <a:t>書面による別表あるいは別表明細の書面による付帯書類の管理コストの低減。</a:t>
                      </a:r>
                      <a:endParaRPr lang="en-US" altLang="ja-JP" sz="1400" kern="100" dirty="0">
                        <a:effectLst/>
                      </a:endParaRPr>
                    </a:p>
                    <a:p>
                      <a:pPr marL="0" lvl="0" indent="0" algn="l">
                        <a:buFont typeface="Wingdings" panose="05000000000000000000" pitchFamily="2" charset="2"/>
                        <a:buNone/>
                        <a:tabLst>
                          <a:tab pos="5222875" algn="l"/>
                        </a:tabLst>
                      </a:pPr>
                      <a:endParaRPr 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tc>
                  <a:txBody>
                    <a:bodyPr/>
                    <a:lstStyle/>
                    <a:p>
                      <a:pPr marL="87313" lvl="0" indent="-87313" algn="l">
                        <a:buFont typeface="Wingdings" panose="05000000000000000000" pitchFamily="2" charset="2"/>
                        <a:buChar char=""/>
                        <a:tabLst>
                          <a:tab pos="5222875" algn="l"/>
                        </a:tabLst>
                      </a:pPr>
                      <a:r>
                        <a:rPr lang="ja-JP" sz="1400" kern="100" dirty="0">
                          <a:solidFill>
                            <a:schemeClr val="tx1"/>
                          </a:solidFill>
                          <a:effectLst/>
                        </a:rPr>
                        <a:t>申請内容に疑義が生じたケースでも、申請内容や中小企業者の属性等は検証可能であるため、検証コストの低減を図ることができる。</a:t>
                      </a:r>
                      <a:endParaRPr lang="ja-JP" sz="14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3754" marR="3754" marT="0" marB="0"/>
                </a:tc>
                <a:extLst>
                  <a:ext uri="{0D108BD9-81ED-4DB2-BD59-A6C34878D82A}">
                    <a16:rowId xmlns:a16="http://schemas.microsoft.com/office/drawing/2014/main" val="1519766893"/>
                  </a:ext>
                </a:extLst>
              </a:tr>
            </a:tbl>
          </a:graphicData>
        </a:graphic>
      </p:graphicFrame>
      <p:sp>
        <p:nvSpPr>
          <p:cNvPr id="5" name="テキスト ボックス 4">
            <a:extLst>
              <a:ext uri="{FF2B5EF4-FFF2-40B4-BE49-F238E27FC236}">
                <a16:creationId xmlns:a16="http://schemas.microsoft.com/office/drawing/2014/main" id="{BCE77D49-68EE-C5D8-1A57-AB259564AE65}"/>
              </a:ext>
            </a:extLst>
          </p:cNvPr>
          <p:cNvSpPr txBox="1"/>
          <p:nvPr/>
        </p:nvSpPr>
        <p:spPr>
          <a:xfrm>
            <a:off x="495455" y="1429279"/>
            <a:ext cx="9185753" cy="338554"/>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●事業を通じて解決し得る課題に対する成果（</a:t>
            </a:r>
            <a:r>
              <a:rPr lang="en-US" altLang="ja-JP" sz="1600" dirty="0">
                <a:latin typeface="Meiryo UI" panose="020B0604030504040204" pitchFamily="50" charset="-128"/>
                <a:ea typeface="Meiryo UI" panose="020B0604030504040204" pitchFamily="50" charset="-128"/>
              </a:rPr>
              <a:t>3</a:t>
            </a:r>
            <a:r>
              <a:rPr lang="ja-JP" altLang="en-US" sz="1600" dirty="0">
                <a:latin typeface="Meiryo UI" panose="020B0604030504040204" pitchFamily="50" charset="-128"/>
                <a:ea typeface="Meiryo UI" panose="020B0604030504040204" pitchFamily="50" charset="-128"/>
              </a:rPr>
              <a:t>）</a:t>
            </a:r>
          </a:p>
        </p:txBody>
      </p:sp>
      <p:sp>
        <p:nvSpPr>
          <p:cNvPr id="8" name="タイトル 1">
            <a:extLst>
              <a:ext uri="{FF2B5EF4-FFF2-40B4-BE49-F238E27FC236}">
                <a16:creationId xmlns:a16="http://schemas.microsoft.com/office/drawing/2014/main" id="{14869566-026E-E921-8DE2-8732021E80BD}"/>
              </a:ext>
            </a:extLst>
          </p:cNvPr>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3.5	</a:t>
            </a:r>
            <a:r>
              <a:rPr lang="ja-JP" altLang="en-US" sz="2000" dirty="0">
                <a:latin typeface="Meiryo UI" panose="020B0604030504040204" pitchFamily="34" charset="-128"/>
                <a:ea typeface="Meiryo UI" panose="020B0604030504040204" pitchFamily="34" charset="-128"/>
              </a:rPr>
              <a:t>実証を通じて得られた主な成果</a:t>
            </a:r>
            <a:endParaRPr lang="en-US" altLang="ja-JP" sz="2000" dirty="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5C2FF237-FE66-8093-466C-8C5AF06D0B7C}"/>
              </a:ext>
            </a:extLst>
          </p:cNvPr>
          <p:cNvSpPr/>
          <p:nvPr/>
        </p:nvSpPr>
        <p:spPr>
          <a:xfrm>
            <a:off x="333228" y="772084"/>
            <a:ext cx="9387035"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600" b="1" dirty="0">
                <a:solidFill>
                  <a:schemeClr val="bg1"/>
                </a:solidFill>
              </a:rPr>
              <a:t>システムの企画・開発に関する成果</a:t>
            </a:r>
          </a:p>
        </p:txBody>
      </p:sp>
    </p:spTree>
    <p:extLst>
      <p:ext uri="{BB962C8B-B14F-4D97-AF65-F5344CB8AC3E}">
        <p14:creationId xmlns:p14="http://schemas.microsoft.com/office/powerpoint/2010/main" val="3885466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3.5	</a:t>
            </a:r>
            <a:r>
              <a:rPr lang="ja-JP" altLang="en-US" sz="2000" dirty="0">
                <a:latin typeface="Meiryo UI" panose="020B0604030504040204" pitchFamily="34" charset="-128"/>
                <a:ea typeface="Meiryo UI" panose="020B0604030504040204" pitchFamily="34" charset="-128"/>
              </a:rPr>
              <a:t>実証を通じて得られた主な成果</a:t>
            </a:r>
            <a:endParaRPr lang="en-US" altLang="ja-JP" sz="2000" dirty="0">
              <a:latin typeface="Meiryo UI" panose="020B0604030504040204" pitchFamily="34" charset="-128"/>
              <a:ea typeface="Meiryo UI" panose="020B0604030504040204" pitchFamily="34" charset="-128"/>
            </a:endParaRPr>
          </a:p>
        </p:txBody>
      </p:sp>
      <p:sp>
        <p:nvSpPr>
          <p:cNvPr id="10" name="正方形/長方形 9"/>
          <p:cNvSpPr/>
          <p:nvPr/>
        </p:nvSpPr>
        <p:spPr>
          <a:xfrm>
            <a:off x="331489" y="772084"/>
            <a:ext cx="9243021"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600" b="1" dirty="0">
                <a:solidFill>
                  <a:schemeClr val="bg1"/>
                </a:solidFill>
              </a:rPr>
              <a:t>ビジネスモデルに関する成果</a:t>
            </a:r>
          </a:p>
        </p:txBody>
      </p:sp>
      <p:sp>
        <p:nvSpPr>
          <p:cNvPr id="14" name="テキスト ボックス 13">
            <a:extLst>
              <a:ext uri="{FF2B5EF4-FFF2-40B4-BE49-F238E27FC236}">
                <a16:creationId xmlns:a16="http://schemas.microsoft.com/office/drawing/2014/main" id="{241F528E-3A5F-4B5F-9248-7E5825188C11}"/>
              </a:ext>
            </a:extLst>
          </p:cNvPr>
          <p:cNvSpPr txBox="1"/>
          <p:nvPr/>
        </p:nvSpPr>
        <p:spPr>
          <a:xfrm>
            <a:off x="521223" y="1266072"/>
            <a:ext cx="9053287" cy="5478423"/>
          </a:xfrm>
          <a:prstGeom prst="rect">
            <a:avLst/>
          </a:prstGeom>
          <a:noFill/>
        </p:spPr>
        <p:txBody>
          <a:bodyPr wrap="square">
            <a:spAutoFit/>
          </a:bodyPr>
          <a:lstStyle/>
          <a:p>
            <a:pPr algn="just"/>
            <a:r>
              <a:rPr lang="ja-JP" altLang="ja-JP" sz="1400" dirty="0">
                <a:effectLst/>
                <a:latin typeface="+mj-ea"/>
                <a:ea typeface="+mj-ea"/>
                <a:cs typeface="Century" panose="02040604050505020304" pitchFamily="18" charset="0"/>
              </a:rPr>
              <a:t>・現状の紙ベースの業務フロー・データフローをそのままデジタルに置き換える検討方向性も有意義であるが、更に、現状の潜在課題を解決する事も念頭においた業務フロー・データフローを検討する事も可能となる。また、ＶＣ利活用したデジタル化により、業務観点のトラスト担保のスキーム変化、トレーサビリティ観点の向上も期待できる。</a:t>
            </a:r>
          </a:p>
          <a:p>
            <a:pPr algn="just"/>
            <a:r>
              <a:rPr lang="en-US" altLang="ja-JP" sz="1400" dirty="0">
                <a:effectLst/>
                <a:latin typeface="+mj-ea"/>
                <a:ea typeface="+mj-ea"/>
                <a:cs typeface="Century" panose="02040604050505020304" pitchFamily="18" charset="0"/>
              </a:rPr>
              <a:t> </a:t>
            </a:r>
            <a:endParaRPr lang="ja-JP" altLang="ja-JP" sz="1400" dirty="0">
              <a:effectLst/>
              <a:latin typeface="+mj-ea"/>
              <a:ea typeface="+mj-ea"/>
              <a:cs typeface="Century" panose="02040604050505020304" pitchFamily="18" charset="0"/>
            </a:endParaRPr>
          </a:p>
          <a:p>
            <a:pPr algn="just"/>
            <a:r>
              <a:rPr lang="ja-JP" altLang="ja-JP" sz="1400" dirty="0">
                <a:effectLst/>
                <a:latin typeface="+mj-ea"/>
                <a:ea typeface="+mj-ea"/>
                <a:cs typeface="Century" panose="02040604050505020304" pitchFamily="18" charset="0"/>
              </a:rPr>
              <a:t>＜</a:t>
            </a:r>
            <a:r>
              <a:rPr lang="en-US" altLang="ja-JP" sz="1400" dirty="0">
                <a:effectLst/>
                <a:latin typeface="+mj-ea"/>
                <a:ea typeface="+mj-ea"/>
                <a:cs typeface="Century" panose="02040604050505020304" pitchFamily="18" charset="0"/>
              </a:rPr>
              <a:t>AS IS</a:t>
            </a:r>
            <a:r>
              <a:rPr lang="ja-JP" altLang="ja-JP" sz="1400" dirty="0">
                <a:effectLst/>
                <a:latin typeface="+mj-ea"/>
                <a:ea typeface="+mj-ea"/>
                <a:cs typeface="Century" panose="02040604050505020304" pitchFamily="18" charset="0"/>
              </a:rPr>
              <a:t>＞</a:t>
            </a:r>
            <a:endParaRPr lang="en-US" altLang="ja-JP" sz="1400" dirty="0">
              <a:effectLst/>
              <a:latin typeface="+mj-ea"/>
              <a:ea typeface="+mj-ea"/>
              <a:cs typeface="Century" panose="02040604050505020304" pitchFamily="18" charset="0"/>
            </a:endParaRPr>
          </a:p>
          <a:p>
            <a:pPr algn="just"/>
            <a:endParaRPr lang="ja-JP" altLang="ja-JP" sz="1400" dirty="0">
              <a:effectLst/>
              <a:latin typeface="+mj-ea"/>
              <a:ea typeface="+mj-ea"/>
              <a:cs typeface="Century" panose="02040604050505020304" pitchFamily="18" charset="0"/>
            </a:endParaRPr>
          </a:p>
          <a:p>
            <a:pPr algn="just"/>
            <a:endParaRPr lang="en-US" altLang="ja-JP" sz="1400" dirty="0">
              <a:effectLst/>
              <a:latin typeface="+mj-ea"/>
              <a:ea typeface="+mj-ea"/>
              <a:cs typeface="Century" panose="02040604050505020304" pitchFamily="18" charset="0"/>
            </a:endParaRPr>
          </a:p>
          <a:p>
            <a:pPr algn="just"/>
            <a:endParaRPr lang="en-US" altLang="ja-JP" sz="1400" dirty="0">
              <a:latin typeface="+mj-ea"/>
              <a:ea typeface="+mj-ea"/>
              <a:cs typeface="Century" panose="02040604050505020304" pitchFamily="18" charset="0"/>
            </a:endParaRPr>
          </a:p>
          <a:p>
            <a:pPr algn="just"/>
            <a:endParaRPr lang="en-US" altLang="ja-JP" sz="1400" dirty="0">
              <a:effectLst/>
              <a:latin typeface="+mj-ea"/>
              <a:ea typeface="+mj-ea"/>
              <a:cs typeface="Century" panose="02040604050505020304" pitchFamily="18" charset="0"/>
            </a:endParaRPr>
          </a:p>
          <a:p>
            <a:pPr algn="just"/>
            <a:r>
              <a:rPr lang="en-US" altLang="ja-JP" sz="1400" dirty="0">
                <a:effectLst/>
                <a:latin typeface="+mj-ea"/>
                <a:ea typeface="+mj-ea"/>
                <a:cs typeface="Century" panose="02040604050505020304" pitchFamily="18" charset="0"/>
              </a:rPr>
              <a:t> </a:t>
            </a:r>
            <a:endParaRPr lang="ja-JP" altLang="ja-JP" sz="1400" dirty="0">
              <a:effectLst/>
              <a:latin typeface="+mj-ea"/>
              <a:ea typeface="+mj-ea"/>
              <a:cs typeface="Century" panose="02040604050505020304" pitchFamily="18" charset="0"/>
            </a:endParaRPr>
          </a:p>
          <a:p>
            <a:pPr indent="133350" algn="just"/>
            <a:r>
              <a:rPr lang="ja-JP" altLang="ja-JP" sz="1400" dirty="0">
                <a:effectLst/>
                <a:latin typeface="+mj-ea"/>
                <a:ea typeface="+mj-ea"/>
                <a:cs typeface="Century" panose="02040604050505020304" pitchFamily="18" charset="0"/>
              </a:rPr>
              <a:t>設備メーカー等が申請、証明書を授受した後、利用者である中小事業者に渡すスキームになっている為、利用者である中小事業者を工業会が把握できず、業務観点でのトラスト担保の一定範囲が、設備メーカー等に対する「信頼感」及び「業務運用・役割」によって支えられている。</a:t>
            </a:r>
          </a:p>
          <a:p>
            <a:pPr indent="133350" algn="just"/>
            <a:r>
              <a:rPr lang="ja-JP" altLang="ja-JP" sz="1400" dirty="0">
                <a:effectLst/>
                <a:latin typeface="+mj-ea"/>
                <a:ea typeface="+mj-ea"/>
                <a:cs typeface="Century" panose="02040604050505020304" pitchFamily="18" charset="0"/>
              </a:rPr>
              <a:t>その為、問題発生時、例えば証明書取り消し業務運用や影響調査も、設備メーカー等の業務運用に依存する比率も高くなり潜在課題が存在する。</a:t>
            </a:r>
          </a:p>
          <a:p>
            <a:pPr algn="just"/>
            <a:r>
              <a:rPr lang="en-US" altLang="ja-JP" sz="1400" dirty="0">
                <a:effectLst/>
                <a:latin typeface="+mj-ea"/>
                <a:ea typeface="+mj-ea"/>
                <a:cs typeface="Century" panose="02040604050505020304" pitchFamily="18" charset="0"/>
              </a:rPr>
              <a:t> </a:t>
            </a:r>
            <a:endParaRPr lang="ja-JP" altLang="ja-JP" sz="1400" dirty="0">
              <a:effectLst/>
              <a:latin typeface="+mj-ea"/>
              <a:ea typeface="+mj-ea"/>
              <a:cs typeface="Century" panose="02040604050505020304" pitchFamily="18" charset="0"/>
            </a:endParaRPr>
          </a:p>
          <a:p>
            <a:pPr algn="just"/>
            <a:r>
              <a:rPr lang="ja-JP" altLang="ja-JP" sz="1400" dirty="0">
                <a:effectLst/>
                <a:latin typeface="+mj-ea"/>
                <a:ea typeface="+mj-ea"/>
                <a:cs typeface="Century" panose="02040604050505020304" pitchFamily="18" charset="0"/>
              </a:rPr>
              <a:t>＜</a:t>
            </a:r>
            <a:r>
              <a:rPr lang="en-US" altLang="ja-JP" sz="1400" dirty="0">
                <a:effectLst/>
                <a:latin typeface="+mj-ea"/>
                <a:ea typeface="+mj-ea"/>
                <a:cs typeface="Century" panose="02040604050505020304" pitchFamily="18" charset="0"/>
              </a:rPr>
              <a:t>TO BE</a:t>
            </a:r>
            <a:r>
              <a:rPr lang="ja-JP" altLang="ja-JP" sz="1400" dirty="0">
                <a:effectLst/>
                <a:latin typeface="+mj-ea"/>
                <a:ea typeface="+mj-ea"/>
                <a:cs typeface="Century" panose="02040604050505020304" pitchFamily="18" charset="0"/>
              </a:rPr>
              <a:t>＞</a:t>
            </a:r>
          </a:p>
          <a:p>
            <a:pPr algn="just"/>
            <a:endParaRPr lang="en-US" altLang="ja-JP" sz="1400" dirty="0">
              <a:effectLst/>
              <a:latin typeface="+mj-ea"/>
              <a:ea typeface="+mj-ea"/>
              <a:cs typeface="Century" panose="02040604050505020304" pitchFamily="18" charset="0"/>
            </a:endParaRPr>
          </a:p>
          <a:p>
            <a:pPr algn="just"/>
            <a:endParaRPr lang="en-US" altLang="ja-JP" sz="1400" dirty="0">
              <a:latin typeface="+mj-ea"/>
              <a:ea typeface="+mj-ea"/>
              <a:cs typeface="Century" panose="02040604050505020304" pitchFamily="18" charset="0"/>
            </a:endParaRPr>
          </a:p>
          <a:p>
            <a:pPr algn="just"/>
            <a:endParaRPr lang="en-US" altLang="ja-JP" sz="1400" dirty="0">
              <a:effectLst/>
              <a:latin typeface="+mj-ea"/>
              <a:ea typeface="+mj-ea"/>
              <a:cs typeface="Century" panose="02040604050505020304" pitchFamily="18" charset="0"/>
            </a:endParaRPr>
          </a:p>
          <a:p>
            <a:pPr algn="just"/>
            <a:r>
              <a:rPr lang="en-US" altLang="ja-JP" sz="1400" dirty="0">
                <a:effectLst/>
                <a:latin typeface="+mj-ea"/>
                <a:ea typeface="+mj-ea"/>
                <a:cs typeface="Century" panose="02040604050505020304" pitchFamily="18" charset="0"/>
              </a:rPr>
              <a:t> </a:t>
            </a:r>
          </a:p>
          <a:p>
            <a:pPr algn="just"/>
            <a:endParaRPr lang="en-US" altLang="ja-JP" sz="1400" dirty="0">
              <a:latin typeface="+mj-ea"/>
              <a:ea typeface="+mj-ea"/>
              <a:cs typeface="Century" panose="02040604050505020304" pitchFamily="18" charset="0"/>
            </a:endParaRPr>
          </a:p>
          <a:p>
            <a:pPr algn="just"/>
            <a:endParaRPr lang="ja-JP" altLang="ja-JP" sz="1400" dirty="0">
              <a:effectLst/>
              <a:latin typeface="+mj-ea"/>
              <a:ea typeface="+mj-ea"/>
              <a:cs typeface="Century" panose="02040604050505020304" pitchFamily="18" charset="0"/>
            </a:endParaRPr>
          </a:p>
          <a:p>
            <a:pPr indent="133350" algn="just"/>
            <a:r>
              <a:rPr lang="ja-JP" altLang="ja-JP" sz="1400" dirty="0">
                <a:effectLst/>
                <a:latin typeface="+mj-ea"/>
                <a:ea typeface="+mj-ea"/>
                <a:cs typeface="Century" panose="02040604050505020304" pitchFamily="18" charset="0"/>
              </a:rPr>
              <a:t>ＶＣ利活用したデジタル化により、中小事業者、設備メーカー等、工業会等の役割をデジタル化において見直しを検討する事も可能になり、潜在課題の解決にも寄与する。</a:t>
            </a:r>
          </a:p>
        </p:txBody>
      </p:sp>
      <p:graphicFrame>
        <p:nvGraphicFramePr>
          <p:cNvPr id="5" name="表 2">
            <a:extLst>
              <a:ext uri="{FF2B5EF4-FFF2-40B4-BE49-F238E27FC236}">
                <a16:creationId xmlns:a16="http://schemas.microsoft.com/office/drawing/2014/main" id="{1B75D1D4-72C3-435D-A03E-CD88B0F0AC67}"/>
              </a:ext>
            </a:extLst>
          </p:cNvPr>
          <p:cNvGraphicFramePr>
            <a:graphicFrameLocks noGrp="1"/>
          </p:cNvGraphicFramePr>
          <p:nvPr>
            <p:extLst>
              <p:ext uri="{D42A27DB-BD31-4B8C-83A1-F6EECF244321}">
                <p14:modId xmlns:p14="http://schemas.microsoft.com/office/powerpoint/2010/main" val="3929688244"/>
              </p:ext>
            </p:extLst>
          </p:nvPr>
        </p:nvGraphicFramePr>
        <p:xfrm>
          <a:off x="521223" y="4945262"/>
          <a:ext cx="7709426" cy="937458"/>
        </p:xfrm>
        <a:graphic>
          <a:graphicData uri="http://schemas.openxmlformats.org/drawingml/2006/table">
            <a:tbl>
              <a:tblPr firstCol="1">
                <a:tableStyleId>{5C22544A-7EE6-4342-B048-85BDC9FD1C3A}</a:tableStyleId>
              </a:tblPr>
              <a:tblGrid>
                <a:gridCol w="1521521">
                  <a:extLst>
                    <a:ext uri="{9D8B030D-6E8A-4147-A177-3AD203B41FA5}">
                      <a16:colId xmlns:a16="http://schemas.microsoft.com/office/drawing/2014/main" val="2111200737"/>
                    </a:ext>
                  </a:extLst>
                </a:gridCol>
                <a:gridCol w="6187905">
                  <a:extLst>
                    <a:ext uri="{9D8B030D-6E8A-4147-A177-3AD203B41FA5}">
                      <a16:colId xmlns:a16="http://schemas.microsoft.com/office/drawing/2014/main" val="3828669379"/>
                    </a:ext>
                  </a:extLst>
                </a:gridCol>
              </a:tblGrid>
              <a:tr h="489214">
                <a:tc>
                  <a:txBody>
                    <a:bodyPr/>
                    <a:lstStyle/>
                    <a:p>
                      <a:r>
                        <a:rPr kumimoji="1" lang="ja-JP" altLang="ja-JP" sz="1400" b="1" kern="1200" dirty="0">
                          <a:solidFill>
                            <a:schemeClr val="lt1"/>
                          </a:solidFill>
                          <a:effectLst/>
                          <a:latin typeface="+mj-ea"/>
                          <a:ea typeface="+mj-ea"/>
                          <a:cs typeface="Century" panose="02040604050505020304" pitchFamily="18" charset="0"/>
                        </a:rPr>
                        <a:t>設備メーカー等</a:t>
                      </a:r>
                      <a:endParaRPr kumimoji="1" lang="ja-JP" altLang="en-US" sz="1400" dirty="0">
                        <a:latin typeface="+mj-ea"/>
                        <a:ea typeface="+mj-ea"/>
                      </a:endParaRPr>
                    </a:p>
                  </a:txBody>
                  <a:tcPr anchor="ctr"/>
                </a:tc>
                <a:tc>
                  <a:txBody>
                    <a:bodyPr/>
                    <a:lstStyle/>
                    <a:p>
                      <a:pPr marL="174625" indent="0"/>
                      <a:r>
                        <a:rPr kumimoji="1" lang="ja-JP" altLang="en-US" sz="1400" dirty="0">
                          <a:latin typeface="+mj-ea"/>
                          <a:ea typeface="+mj-ea"/>
                        </a:rPr>
                        <a:t>認定対象のソフトウェアが正しく納入され稼働している事の証明</a:t>
                      </a:r>
                    </a:p>
                  </a:txBody>
                  <a:tcPr anchor="ctr"/>
                </a:tc>
                <a:extLst>
                  <a:ext uri="{0D108BD9-81ED-4DB2-BD59-A6C34878D82A}">
                    <a16:rowId xmlns:a16="http://schemas.microsoft.com/office/drawing/2014/main" val="2337631102"/>
                  </a:ext>
                </a:extLst>
              </a:tr>
              <a:tr h="448244">
                <a:tc>
                  <a:txBody>
                    <a:bodyPr/>
                    <a:lstStyle/>
                    <a:p>
                      <a:r>
                        <a:rPr kumimoji="1" lang="ja-JP" altLang="en-US" sz="1400" dirty="0">
                          <a:latin typeface="+mj-ea"/>
                          <a:ea typeface="+mj-ea"/>
                        </a:rPr>
                        <a:t>中小事業者</a:t>
                      </a:r>
                      <a:endParaRPr kumimoji="1" lang="en-US" altLang="ja-JP" sz="1400" dirty="0">
                        <a:latin typeface="+mj-ea"/>
                        <a:ea typeface="+mj-ea"/>
                      </a:endParaRPr>
                    </a:p>
                  </a:txBody>
                  <a:tcPr anchor="ctr"/>
                </a:tc>
                <a:tc>
                  <a:txBody>
                    <a:bodyPr/>
                    <a:lstStyle/>
                    <a:p>
                      <a:pPr indent="133350" algn="just"/>
                      <a:r>
                        <a:rPr lang="zh-TW" altLang="en-US" sz="1400" dirty="0">
                          <a:effectLst/>
                          <a:latin typeface="+mj-ea"/>
                          <a:ea typeface="+mj-ea"/>
                          <a:cs typeface="Century" panose="02040604050505020304" pitchFamily="18" charset="0"/>
                        </a:rPr>
                        <a:t>申請者、利用者</a:t>
                      </a:r>
                      <a:endParaRPr lang="ja-JP" altLang="ja-JP" sz="1400" dirty="0">
                        <a:effectLst/>
                        <a:latin typeface="+mj-ea"/>
                        <a:ea typeface="+mj-ea"/>
                        <a:cs typeface="Century" panose="02040604050505020304" pitchFamily="18" charset="0"/>
                      </a:endParaRPr>
                    </a:p>
                  </a:txBody>
                  <a:tcPr anchor="ctr"/>
                </a:tc>
                <a:extLst>
                  <a:ext uri="{0D108BD9-81ED-4DB2-BD59-A6C34878D82A}">
                    <a16:rowId xmlns:a16="http://schemas.microsoft.com/office/drawing/2014/main" val="4243116594"/>
                  </a:ext>
                </a:extLst>
              </a:tr>
            </a:tbl>
          </a:graphicData>
        </a:graphic>
      </p:graphicFrame>
      <p:graphicFrame>
        <p:nvGraphicFramePr>
          <p:cNvPr id="6" name="表 2">
            <a:extLst>
              <a:ext uri="{FF2B5EF4-FFF2-40B4-BE49-F238E27FC236}">
                <a16:creationId xmlns:a16="http://schemas.microsoft.com/office/drawing/2014/main" id="{4EB4FA01-DC45-4452-92C6-6B683801CF99}"/>
              </a:ext>
            </a:extLst>
          </p:cNvPr>
          <p:cNvGraphicFramePr>
            <a:graphicFrameLocks noGrp="1"/>
          </p:cNvGraphicFramePr>
          <p:nvPr>
            <p:extLst>
              <p:ext uri="{D42A27DB-BD31-4B8C-83A1-F6EECF244321}">
                <p14:modId xmlns:p14="http://schemas.microsoft.com/office/powerpoint/2010/main" val="1589118231"/>
              </p:ext>
            </p:extLst>
          </p:nvPr>
        </p:nvGraphicFramePr>
        <p:xfrm>
          <a:off x="521223" y="2437116"/>
          <a:ext cx="7709426" cy="966404"/>
        </p:xfrm>
        <a:graphic>
          <a:graphicData uri="http://schemas.openxmlformats.org/drawingml/2006/table">
            <a:tbl>
              <a:tblPr firstCol="1">
                <a:tableStyleId>{5C22544A-7EE6-4342-B048-85BDC9FD1C3A}</a:tableStyleId>
              </a:tblPr>
              <a:tblGrid>
                <a:gridCol w="1521521">
                  <a:extLst>
                    <a:ext uri="{9D8B030D-6E8A-4147-A177-3AD203B41FA5}">
                      <a16:colId xmlns:a16="http://schemas.microsoft.com/office/drawing/2014/main" val="2111200737"/>
                    </a:ext>
                  </a:extLst>
                </a:gridCol>
                <a:gridCol w="6187905">
                  <a:extLst>
                    <a:ext uri="{9D8B030D-6E8A-4147-A177-3AD203B41FA5}">
                      <a16:colId xmlns:a16="http://schemas.microsoft.com/office/drawing/2014/main" val="3828669379"/>
                    </a:ext>
                  </a:extLst>
                </a:gridCol>
              </a:tblGrid>
              <a:tr h="489214">
                <a:tc>
                  <a:txBody>
                    <a:bodyPr/>
                    <a:lstStyle/>
                    <a:p>
                      <a:r>
                        <a:rPr kumimoji="1" lang="ja-JP" altLang="ja-JP" sz="1400" b="1" kern="1200" dirty="0">
                          <a:solidFill>
                            <a:schemeClr val="lt1"/>
                          </a:solidFill>
                          <a:effectLst/>
                          <a:latin typeface="+mj-ea"/>
                          <a:ea typeface="+mj-ea"/>
                          <a:cs typeface="Century" panose="02040604050505020304" pitchFamily="18" charset="0"/>
                        </a:rPr>
                        <a:t>設備メーカー等</a:t>
                      </a:r>
                      <a:endParaRPr kumimoji="1" lang="ja-JP" altLang="en-US" sz="1400" dirty="0">
                        <a:latin typeface="+mj-ea"/>
                        <a:ea typeface="+mj-ea"/>
                      </a:endParaRPr>
                    </a:p>
                  </a:txBody>
                  <a:tcPr anchor="ctr"/>
                </a:tc>
                <a:tc>
                  <a:txBody>
                    <a:bodyPr/>
                    <a:lstStyle/>
                    <a:p>
                      <a:pPr marL="174625" indent="0"/>
                      <a:r>
                        <a:rPr kumimoji="1" lang="ja-JP" altLang="en-US" sz="1400" dirty="0">
                          <a:latin typeface="+mj-ea"/>
                          <a:ea typeface="+mj-ea"/>
                        </a:rPr>
                        <a:t>認申請者　兼　認定対象のソフトウェアが正しく納入され稼働している事の証明。</a:t>
                      </a:r>
                    </a:p>
                    <a:p>
                      <a:pPr marL="174625" indent="0"/>
                      <a:r>
                        <a:rPr kumimoji="1" lang="ja-JP" altLang="en-US" sz="1400" dirty="0">
                          <a:latin typeface="+mj-ea"/>
                          <a:ea typeface="+mj-ea"/>
                        </a:rPr>
                        <a:t>利用者の把握・証明書の受け渡し役割。</a:t>
                      </a:r>
                    </a:p>
                  </a:txBody>
                  <a:tcPr anchor="ctr"/>
                </a:tc>
                <a:extLst>
                  <a:ext uri="{0D108BD9-81ED-4DB2-BD59-A6C34878D82A}">
                    <a16:rowId xmlns:a16="http://schemas.microsoft.com/office/drawing/2014/main" val="2337631102"/>
                  </a:ext>
                </a:extLst>
              </a:tr>
              <a:tr h="448244">
                <a:tc>
                  <a:txBody>
                    <a:bodyPr/>
                    <a:lstStyle/>
                    <a:p>
                      <a:r>
                        <a:rPr kumimoji="1" lang="ja-JP" altLang="en-US" sz="1400" dirty="0">
                          <a:latin typeface="+mj-ea"/>
                          <a:ea typeface="+mj-ea"/>
                        </a:rPr>
                        <a:t>中小事業者</a:t>
                      </a:r>
                      <a:endParaRPr kumimoji="1" lang="en-US" altLang="ja-JP" sz="1400" dirty="0">
                        <a:latin typeface="+mj-ea"/>
                        <a:ea typeface="+mj-ea"/>
                      </a:endParaRPr>
                    </a:p>
                  </a:txBody>
                  <a:tcPr anchor="ctr"/>
                </a:tc>
                <a:tc>
                  <a:txBody>
                    <a:bodyPr/>
                    <a:lstStyle/>
                    <a:p>
                      <a:pPr indent="133350" algn="just"/>
                      <a:r>
                        <a:rPr lang="zh-TW" altLang="en-US" sz="1400" dirty="0">
                          <a:effectLst/>
                          <a:latin typeface="+mj-ea"/>
                          <a:ea typeface="+mj-ea"/>
                          <a:cs typeface="Century" panose="02040604050505020304" pitchFamily="18" charset="0"/>
                        </a:rPr>
                        <a:t>利用者</a:t>
                      </a:r>
                      <a:endParaRPr lang="ja-JP" altLang="ja-JP" sz="1400" dirty="0">
                        <a:effectLst/>
                        <a:latin typeface="+mj-ea"/>
                        <a:ea typeface="+mj-ea"/>
                        <a:cs typeface="Century" panose="02040604050505020304" pitchFamily="18" charset="0"/>
                      </a:endParaRPr>
                    </a:p>
                  </a:txBody>
                  <a:tcPr anchor="ctr"/>
                </a:tc>
                <a:extLst>
                  <a:ext uri="{0D108BD9-81ED-4DB2-BD59-A6C34878D82A}">
                    <a16:rowId xmlns:a16="http://schemas.microsoft.com/office/drawing/2014/main" val="4243116594"/>
                  </a:ext>
                </a:extLst>
              </a:tr>
            </a:tbl>
          </a:graphicData>
        </a:graphic>
      </p:graphicFrame>
    </p:spTree>
    <p:extLst>
      <p:ext uri="{BB962C8B-B14F-4D97-AF65-F5344CB8AC3E}">
        <p14:creationId xmlns:p14="http://schemas.microsoft.com/office/powerpoint/2010/main" val="31167796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3</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実証内容</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3.6	</a:t>
            </a:r>
            <a:r>
              <a:rPr lang="ja-JP" altLang="en-US" sz="2000" dirty="0">
                <a:latin typeface="Meiryo UI" panose="020B0604030504040204" pitchFamily="34" charset="-128"/>
                <a:ea typeface="Meiryo UI" panose="020B0604030504040204" pitchFamily="34" charset="-128"/>
              </a:rPr>
              <a:t>本実証で開発したシステムの第三者による再現可能性</a:t>
            </a:r>
            <a:endParaRPr lang="en-US" altLang="ja-JP" sz="2000" dirty="0">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CB637A33-A56F-4631-A7AF-20BE86C1B397}"/>
              </a:ext>
            </a:extLst>
          </p:cNvPr>
          <p:cNvSpPr txBox="1"/>
          <p:nvPr/>
        </p:nvSpPr>
        <p:spPr>
          <a:xfrm>
            <a:off x="549884" y="1187390"/>
            <a:ext cx="8580864" cy="1569660"/>
          </a:xfrm>
          <a:prstGeom prst="rect">
            <a:avLst/>
          </a:prstGeom>
          <a:noFill/>
        </p:spPr>
        <p:txBody>
          <a:bodyPr wrap="square">
            <a:spAutoFit/>
          </a:bodyPr>
          <a:lstStyle/>
          <a:p>
            <a:pPr marL="342900" lvl="0" indent="-342900" algn="just">
              <a:buFont typeface="Wingdings" panose="05000000000000000000" pitchFamily="2" charset="2"/>
              <a:buChar char=""/>
            </a:pPr>
            <a:r>
              <a:rPr lang="ja-JP" altLang="ja-JP" sz="1600" dirty="0">
                <a:effectLst/>
                <a:latin typeface="+mj-ea"/>
                <a:ea typeface="+mj-ea"/>
                <a:cs typeface="Century" panose="02040604050505020304" pitchFamily="18" charset="0"/>
              </a:rPr>
              <a:t>本実証事業で企画・開発するプロトタイプシステムは全てオープンソースで構築し、そのソースコードを</a:t>
            </a:r>
            <a:r>
              <a:rPr lang="en-US" altLang="ja-JP" sz="1600" dirty="0">
                <a:effectLst/>
                <a:latin typeface="+mj-ea"/>
                <a:ea typeface="+mj-ea"/>
                <a:cs typeface="Century" panose="02040604050505020304" pitchFamily="18" charset="0"/>
              </a:rPr>
              <a:t>GitHub</a:t>
            </a:r>
            <a:r>
              <a:rPr lang="ja-JP" altLang="ja-JP" sz="1600" dirty="0">
                <a:effectLst/>
                <a:latin typeface="+mj-ea"/>
                <a:ea typeface="+mj-ea"/>
                <a:cs typeface="Century" panose="02040604050505020304" pitchFamily="18" charset="0"/>
              </a:rPr>
              <a:t>上に公開することで、第三者にとって理解が容易であり、再構築によって再現可能である</a:t>
            </a:r>
            <a:r>
              <a:rPr lang="ja-JP" altLang="en-US" sz="1600" dirty="0">
                <a:effectLst/>
                <a:latin typeface="+mj-ea"/>
                <a:ea typeface="+mj-ea"/>
                <a:cs typeface="Century" panose="02040604050505020304" pitchFamily="18" charset="0"/>
              </a:rPr>
              <a:t>。</a:t>
            </a:r>
            <a:endParaRPr lang="en-US" altLang="ja-JP" sz="1600" dirty="0">
              <a:effectLst/>
              <a:latin typeface="+mj-ea"/>
              <a:ea typeface="+mj-ea"/>
              <a:cs typeface="Century" panose="02040604050505020304" pitchFamily="18" charset="0"/>
            </a:endParaRPr>
          </a:p>
          <a:p>
            <a:pPr lvl="0" algn="just"/>
            <a:endParaRPr lang="ja-JP" altLang="ja-JP" sz="1600" dirty="0">
              <a:effectLst/>
              <a:latin typeface="+mj-ea"/>
              <a:ea typeface="+mj-ea"/>
              <a:cs typeface="Century" panose="02040604050505020304" pitchFamily="18" charset="0"/>
            </a:endParaRPr>
          </a:p>
          <a:p>
            <a:pPr marL="342900" lvl="0" indent="-342900" algn="just">
              <a:buFont typeface="Wingdings" panose="05000000000000000000" pitchFamily="2" charset="2"/>
              <a:buChar char=""/>
            </a:pPr>
            <a:r>
              <a:rPr lang="ja-JP" altLang="ja-JP" sz="1600" dirty="0">
                <a:effectLst/>
                <a:latin typeface="+mj-ea"/>
                <a:ea typeface="+mj-ea"/>
                <a:cs typeface="Century" panose="02040604050505020304" pitchFamily="18" charset="0"/>
              </a:rPr>
              <a:t>本実証事業で企画・開発するプロトタイプシステムの証明書発行・検証サイトの実行環境は、</a:t>
            </a:r>
            <a:r>
              <a:rPr lang="en-US" altLang="ja-JP" sz="1600" dirty="0">
                <a:effectLst/>
                <a:latin typeface="+mj-ea"/>
                <a:ea typeface="+mj-ea"/>
                <a:cs typeface="Century" panose="02040604050505020304" pitchFamily="18" charset="0"/>
              </a:rPr>
              <a:t>Microsoft Azure</a:t>
            </a:r>
            <a:r>
              <a:rPr lang="ja-JP" altLang="ja-JP" sz="1600" dirty="0">
                <a:effectLst/>
                <a:latin typeface="+mj-ea"/>
                <a:ea typeface="+mj-ea"/>
                <a:cs typeface="Century" panose="02040604050505020304" pitchFamily="18" charset="0"/>
              </a:rPr>
              <a:t>のサービスを利用しており、同製品のライセンスを利用することで第三者による再現が可能となる。</a:t>
            </a:r>
          </a:p>
        </p:txBody>
      </p:sp>
    </p:spTree>
    <p:extLst>
      <p:ext uri="{BB962C8B-B14F-4D97-AF65-F5344CB8AC3E}">
        <p14:creationId xmlns:p14="http://schemas.microsoft.com/office/powerpoint/2010/main" val="23852592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04</a:t>
            </a:r>
            <a:endParaRPr kumimoji="1" lang="ja-JP" altLang="en-US" dirty="0"/>
          </a:p>
        </p:txBody>
      </p:sp>
      <p:sp>
        <p:nvSpPr>
          <p:cNvPr id="3" name="テキスト プレースホルダー 2"/>
          <p:cNvSpPr>
            <a:spLocks noGrp="1"/>
          </p:cNvSpPr>
          <p:nvPr>
            <p:ph type="body" sz="quarter" idx="11"/>
          </p:nvPr>
        </p:nvSpPr>
        <p:spPr/>
        <p:txBody>
          <a:bodyPr/>
          <a:lstStyle/>
          <a:p>
            <a:r>
              <a:rPr lang="ja-JP" altLang="en-US" dirty="0"/>
              <a:t>実証終了後の社会実装に向けた見通し</a:t>
            </a:r>
          </a:p>
          <a:p>
            <a:endParaRPr kumimoji="1" lang="ja-JP" altLang="en-US" dirty="0"/>
          </a:p>
        </p:txBody>
      </p:sp>
    </p:spTree>
    <p:extLst>
      <p:ext uri="{BB962C8B-B14F-4D97-AF65-F5344CB8AC3E}">
        <p14:creationId xmlns:p14="http://schemas.microsoft.com/office/powerpoint/2010/main" val="6129748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ja-JP" altLang="en-US" sz="1100" dirty="0">
                <a:latin typeface="Meiryo UI" panose="020B0604030504040204" pitchFamily="34" charset="-128"/>
                <a:ea typeface="Meiryo UI" panose="020B0604030504040204" pitchFamily="34" charset="-128"/>
              </a:rPr>
              <a:t>４</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実証終了後の社会実装に向けた見通し</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4.1	</a:t>
            </a:r>
            <a:r>
              <a:rPr lang="ja-JP" altLang="en-US" sz="2000" dirty="0">
                <a:latin typeface="Meiryo UI" panose="020B0604030504040204" pitchFamily="34" charset="-128"/>
                <a:ea typeface="Meiryo UI" panose="020B0604030504040204" pitchFamily="34" charset="-128"/>
              </a:rPr>
              <a:t>社会実装時に想定しているビジネスモデル・ユーザーのメリット</a:t>
            </a:r>
            <a:endParaRPr lang="en-US" altLang="ja-JP" sz="2000" dirty="0">
              <a:latin typeface="Meiryo UI" panose="020B0604030504040204" pitchFamily="34" charset="-128"/>
              <a:ea typeface="Meiryo UI" panose="020B0604030504040204" pitchFamily="34" charset="-128"/>
            </a:endParaRPr>
          </a:p>
        </p:txBody>
      </p:sp>
      <p:sp>
        <p:nvSpPr>
          <p:cNvPr id="15" name="テキスト ボックス 14">
            <a:extLst>
              <a:ext uri="{FF2B5EF4-FFF2-40B4-BE49-F238E27FC236}">
                <a16:creationId xmlns:a16="http://schemas.microsoft.com/office/drawing/2014/main" id="{E048FAEB-A385-424E-82A4-ADD477A17BE3}"/>
              </a:ext>
            </a:extLst>
          </p:cNvPr>
          <p:cNvSpPr txBox="1"/>
          <p:nvPr/>
        </p:nvSpPr>
        <p:spPr>
          <a:xfrm>
            <a:off x="184782" y="627163"/>
            <a:ext cx="9675533" cy="1815882"/>
          </a:xfrm>
          <a:prstGeom prst="rect">
            <a:avLst/>
          </a:prstGeom>
          <a:noFill/>
        </p:spPr>
        <p:txBody>
          <a:bodyPr wrap="square">
            <a:spAutoFit/>
          </a:bodyPr>
          <a:lstStyle/>
          <a:p>
            <a:pPr indent="133350" algn="just"/>
            <a:r>
              <a:rPr lang="ja-JP" altLang="ja-JP" sz="1400" dirty="0">
                <a:effectLst/>
                <a:latin typeface="Century" panose="02040604050505020304" pitchFamily="18" charset="0"/>
                <a:ea typeface="Meiryo UI" panose="020B0604030504040204" pitchFamily="50" charset="-128"/>
                <a:cs typeface="Century" panose="02040604050505020304" pitchFamily="18" charset="0"/>
              </a:rPr>
              <a:t>想定しているビジネスモデルは、ステップ１（工業会証明書のデジタル化）とステップ２（スコープ拡大：経営力向上計画認定書の取得と確定申告）で異なる可能性がありますが、</a:t>
            </a:r>
            <a:r>
              <a:rPr lang="ja-JP" altLang="ja-JP" sz="1400" dirty="0">
                <a:latin typeface="Century" panose="02040604050505020304" pitchFamily="18" charset="0"/>
                <a:ea typeface="Meiryo UI" panose="020B0604030504040204" pitchFamily="50" charset="-128"/>
              </a:rPr>
              <a:t>特徴</a:t>
            </a:r>
            <a:r>
              <a:rPr lang="ja-JP" altLang="en-US" sz="1400" dirty="0">
                <a:latin typeface="Century" panose="02040604050505020304" pitchFamily="18" charset="0"/>
                <a:ea typeface="Meiryo UI" panose="020B0604030504040204" pitchFamily="50" charset="-128"/>
              </a:rPr>
              <a:t>として</a:t>
            </a:r>
            <a:r>
              <a:rPr lang="ja-JP" altLang="ja-JP" sz="1400" dirty="0">
                <a:latin typeface="Century" panose="02040604050505020304" pitchFamily="18" charset="0"/>
                <a:ea typeface="Meiryo UI" panose="020B0604030504040204" pitchFamily="50" charset="-128"/>
              </a:rPr>
              <a:t>、民間ベース（民間団体）の事業という側面だけでなく、同時に政府の中小企業経営強化税制スキームへの民間協力という側面もあわせもつ為、民間手続き範囲だけに閉じるものではなく、政府の行政手続とのシームレスな連携も念頭におく必要があり、</a:t>
            </a:r>
            <a:r>
              <a:rPr lang="ja-JP" altLang="ja-JP" sz="1400" b="1" dirty="0">
                <a:latin typeface="Century" panose="02040604050505020304" pitchFamily="18" charset="0"/>
                <a:ea typeface="Meiryo UI" panose="020B0604030504040204" pitchFamily="50" charset="-128"/>
              </a:rPr>
              <a:t>民間だけでは全体的な</a:t>
            </a:r>
            <a:r>
              <a:rPr lang="en-US" altLang="ja-JP" sz="1400" b="1" dirty="0">
                <a:latin typeface="Century" panose="02040604050505020304" pitchFamily="18" charset="0"/>
                <a:ea typeface="Meiryo UI" panose="020B0604030504040204" pitchFamily="50" charset="-128"/>
              </a:rPr>
              <a:t>DX</a:t>
            </a:r>
            <a:r>
              <a:rPr lang="ja-JP" altLang="ja-JP" sz="1400" b="1" dirty="0">
                <a:latin typeface="Century" panose="02040604050505020304" pitchFamily="18" charset="0"/>
                <a:ea typeface="Meiryo UI" panose="020B0604030504040204" pitchFamily="50" charset="-128"/>
              </a:rPr>
              <a:t>が成立する事が難しい</a:t>
            </a:r>
            <a:r>
              <a:rPr lang="ja-JP" altLang="ja-JP" sz="1400" dirty="0">
                <a:latin typeface="Century" panose="02040604050505020304" pitchFamily="18" charset="0"/>
                <a:ea typeface="Meiryo UI" panose="020B0604030504040204" pitchFamily="50" charset="-128"/>
              </a:rPr>
              <a:t>という事にあります。具体的には、今回検討する機能は、政府関連の行政手続のオンライン化の促進や政策ツールにおいて、共通的な機能（社会基盤）が包含されると考える為、個別業務機能として位置づけられる</a:t>
            </a:r>
            <a:r>
              <a:rPr lang="ja-JP" altLang="ja-JP" sz="1400" b="1" dirty="0">
                <a:latin typeface="Century" panose="02040604050505020304" pitchFamily="18" charset="0"/>
                <a:ea typeface="Meiryo UI" panose="020B0604030504040204" pitchFamily="50" charset="-128"/>
              </a:rPr>
              <a:t>「１．工業会デジタル証明書発行に関わる業務共通機能」</a:t>
            </a:r>
            <a:r>
              <a:rPr lang="ja-JP" altLang="ja-JP" sz="1400" dirty="0">
                <a:latin typeface="Century" panose="02040604050505020304" pitchFamily="18" charset="0"/>
                <a:ea typeface="Meiryo UI" panose="020B0604030504040204" pitchFamily="50" charset="-128"/>
              </a:rPr>
              <a:t>と、社会基盤機能として位置づけられる</a:t>
            </a:r>
            <a:r>
              <a:rPr lang="ja-JP" altLang="ja-JP" sz="1400" b="1" dirty="0">
                <a:latin typeface="Century" panose="02040604050505020304" pitchFamily="18" charset="0"/>
                <a:ea typeface="Meiryo UI" panose="020B0604030504040204" pitchFamily="50" charset="-128"/>
              </a:rPr>
              <a:t>「２．事業者</a:t>
            </a:r>
            <a:r>
              <a:rPr lang="en-US" altLang="ja-JP" sz="1400" b="1" dirty="0">
                <a:latin typeface="Century" panose="02040604050505020304" pitchFamily="18" charset="0"/>
                <a:ea typeface="Meiryo UI" panose="020B0604030504040204" pitchFamily="50" charset="-128"/>
              </a:rPr>
              <a:t>Identity Wallet</a:t>
            </a:r>
            <a:r>
              <a:rPr lang="ja-JP" altLang="ja-JP" sz="1400" b="1" dirty="0">
                <a:latin typeface="Century" panose="02040604050505020304" pitchFamily="18" charset="0"/>
                <a:ea typeface="Meiryo UI" panose="020B0604030504040204" pitchFamily="50" charset="-128"/>
              </a:rPr>
              <a:t>機能」</a:t>
            </a:r>
            <a:r>
              <a:rPr lang="ja-JP" altLang="ja-JP" sz="1400" dirty="0">
                <a:latin typeface="Century" panose="02040604050505020304" pitchFamily="18" charset="0"/>
                <a:ea typeface="Meiryo UI" panose="020B0604030504040204" pitchFamily="50" charset="-128"/>
              </a:rPr>
              <a:t>の分離と、シームレスな連携の</a:t>
            </a:r>
            <a:r>
              <a:rPr lang="en-US" altLang="ja-JP" sz="1400" dirty="0">
                <a:latin typeface="Century" panose="02040604050505020304" pitchFamily="18" charset="0"/>
                <a:ea typeface="Meiryo UI" panose="020B0604030504040204" pitchFamily="50" charset="-128"/>
              </a:rPr>
              <a:t>UI/UX</a:t>
            </a:r>
            <a:r>
              <a:rPr lang="ja-JP" altLang="ja-JP" sz="1400" dirty="0">
                <a:latin typeface="Century" panose="02040604050505020304" pitchFamily="18" charset="0"/>
                <a:ea typeface="Meiryo UI" panose="020B0604030504040204" pitchFamily="50" charset="-128"/>
              </a:rPr>
              <a:t>検討をするべきと考えています。後者については、ビジネスモデルとしては社会基盤としての別スキームの検討も必要と考えて</a:t>
            </a:r>
            <a:r>
              <a:rPr lang="ja-JP" altLang="en-US" sz="1400" dirty="0">
                <a:latin typeface="Century" panose="02040604050505020304" pitchFamily="18" charset="0"/>
                <a:ea typeface="Meiryo UI" panose="020B0604030504040204" pitchFamily="50" charset="-128"/>
              </a:rPr>
              <a:t>おり、</a:t>
            </a:r>
            <a:r>
              <a:rPr lang="ja-JP" altLang="en-US" sz="1400" b="1" dirty="0">
                <a:latin typeface="Century" panose="02040604050505020304" pitchFamily="18" charset="0"/>
                <a:ea typeface="Meiryo UI" panose="020B0604030504040204" pitchFamily="50" charset="-128"/>
              </a:rPr>
              <a:t>官民の</a:t>
            </a:r>
            <a:r>
              <a:rPr lang="en-US" altLang="ja-JP" sz="1400" b="1" dirty="0">
                <a:latin typeface="Century" panose="02040604050505020304" pitchFamily="18" charset="0"/>
                <a:ea typeface="Meiryo UI" panose="020B0604030504040204" pitchFamily="50" charset="-128"/>
              </a:rPr>
              <a:t>2</a:t>
            </a:r>
            <a:r>
              <a:rPr lang="ja-JP" altLang="en-US" sz="1400" b="1" dirty="0">
                <a:latin typeface="Century" panose="02040604050505020304" pitchFamily="18" charset="0"/>
                <a:ea typeface="Meiryo UI" panose="020B0604030504040204" pitchFamily="50" charset="-128"/>
              </a:rPr>
              <a:t>階建てスキームの検討必要があると想定</a:t>
            </a:r>
            <a:r>
              <a:rPr lang="ja-JP" altLang="en-US" sz="1400" dirty="0">
                <a:latin typeface="Century" panose="02040604050505020304" pitchFamily="18" charset="0"/>
                <a:ea typeface="Meiryo UI" panose="020B0604030504040204" pitchFamily="50" charset="-128"/>
              </a:rPr>
              <a:t>しています</a:t>
            </a:r>
            <a:r>
              <a:rPr lang="ja-JP" altLang="ja-JP" sz="1400" dirty="0">
                <a:latin typeface="Century" panose="02040604050505020304" pitchFamily="18" charset="0"/>
                <a:ea typeface="Meiryo UI" panose="020B0604030504040204" pitchFamily="50" charset="-128"/>
              </a:rPr>
              <a:t>。</a:t>
            </a:r>
            <a:endParaRPr lang="en-US" altLang="ja-JP" sz="1400" dirty="0">
              <a:effectLst/>
              <a:latin typeface="Century" panose="02040604050505020304" pitchFamily="18" charset="0"/>
              <a:ea typeface="Meiryo UI" panose="020B0604030504040204" pitchFamily="50" charset="-128"/>
              <a:cs typeface="Century" panose="02040604050505020304" pitchFamily="18" charset="0"/>
            </a:endParaRPr>
          </a:p>
        </p:txBody>
      </p:sp>
      <p:sp>
        <p:nvSpPr>
          <p:cNvPr id="3" name="正方形/長方形 2">
            <a:extLst>
              <a:ext uri="{FF2B5EF4-FFF2-40B4-BE49-F238E27FC236}">
                <a16:creationId xmlns:a16="http://schemas.microsoft.com/office/drawing/2014/main" id="{71DCC7C5-9509-78D0-59C5-C796352CFC28}"/>
              </a:ext>
            </a:extLst>
          </p:cNvPr>
          <p:cNvSpPr/>
          <p:nvPr/>
        </p:nvSpPr>
        <p:spPr>
          <a:xfrm>
            <a:off x="56651" y="2532951"/>
            <a:ext cx="4867772" cy="249282"/>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bg1"/>
                </a:solidFill>
              </a:rPr>
              <a:t>　ビジネスモデル</a:t>
            </a:r>
          </a:p>
        </p:txBody>
      </p:sp>
      <p:sp>
        <p:nvSpPr>
          <p:cNvPr id="4" name="角丸四角形 2">
            <a:extLst>
              <a:ext uri="{FF2B5EF4-FFF2-40B4-BE49-F238E27FC236}">
                <a16:creationId xmlns:a16="http://schemas.microsoft.com/office/drawing/2014/main" id="{4E24D64C-564F-0944-B988-F3DF3147BBA7}"/>
              </a:ext>
            </a:extLst>
          </p:cNvPr>
          <p:cNvSpPr/>
          <p:nvPr/>
        </p:nvSpPr>
        <p:spPr>
          <a:xfrm>
            <a:off x="439833" y="3979758"/>
            <a:ext cx="4484592" cy="348298"/>
          </a:xfrm>
          <a:prstGeom prst="roundRect">
            <a:avLst/>
          </a:prstGeom>
          <a:solidFill>
            <a:srgbClr val="5B9BD5">
              <a:lumMod val="20000"/>
              <a:lumOff val="80000"/>
            </a:srgbClr>
          </a:solidFill>
          <a:ln w="25400" cap="flat" cmpd="sng" algn="ctr">
            <a:solidFill>
              <a:srgbClr val="4472C4">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（各工業会コンソーシアム）「工業会証明書電子化サービス」提供事業者</a:t>
            </a:r>
            <a:endPar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000" kern="0" dirty="0">
                <a:solidFill>
                  <a:sysClr val="windowText" lastClr="000000"/>
                </a:solidFill>
                <a:latin typeface="Calibri" panose="020F0502020204030204"/>
                <a:ea typeface="游ゴシック" panose="020B0400000000000000" pitchFamily="50" charset="-128"/>
              </a:rPr>
              <a:t>※</a:t>
            </a:r>
            <a:r>
              <a:rPr lang="ja-JP" altLang="en-US" sz="1000" kern="0" dirty="0">
                <a:solidFill>
                  <a:sysClr val="windowText" lastClr="000000"/>
                </a:solidFill>
                <a:latin typeface="Calibri" panose="020F0502020204030204"/>
                <a:ea typeface="游ゴシック" panose="020B0400000000000000" pitchFamily="50" charset="-128"/>
              </a:rPr>
              <a:t>工業会デジタル証明書発行に関わる業務共通機能</a:t>
            </a:r>
            <a:endParaRPr kumimoji="1" lang="ja-JP" altLang="en-US" sz="100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p:txBody>
      </p:sp>
      <p:sp>
        <p:nvSpPr>
          <p:cNvPr id="5" name="角丸四角形 10">
            <a:extLst>
              <a:ext uri="{FF2B5EF4-FFF2-40B4-BE49-F238E27FC236}">
                <a16:creationId xmlns:a16="http://schemas.microsoft.com/office/drawing/2014/main" id="{17EBADDC-4D49-F068-3BD2-E2B2C5C66EB9}"/>
              </a:ext>
            </a:extLst>
          </p:cNvPr>
          <p:cNvSpPr/>
          <p:nvPr/>
        </p:nvSpPr>
        <p:spPr>
          <a:xfrm>
            <a:off x="3571365" y="4729614"/>
            <a:ext cx="995087" cy="1777114"/>
          </a:xfrm>
          <a:prstGeom prst="roundRect">
            <a:avLst/>
          </a:prstGeom>
          <a:solidFill>
            <a:sysClr val="window" lastClr="FFFFFF"/>
          </a:solidFill>
          <a:ln w="25400" cap="flat" cmpd="sng" algn="ctr">
            <a:solidFill>
              <a:srgbClr val="70AD47"/>
            </a:solidFill>
            <a:prstDash val="solid"/>
            <a:miter lim="800000"/>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申請者</a:t>
            </a: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納税者</a:t>
            </a: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中小</a:t>
            </a: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事業者</a:t>
            </a: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r>
              <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Holder</a:t>
            </a: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p>
        </p:txBody>
      </p:sp>
      <p:sp>
        <p:nvSpPr>
          <p:cNvPr id="6" name="角丸四角形 11">
            <a:extLst>
              <a:ext uri="{FF2B5EF4-FFF2-40B4-BE49-F238E27FC236}">
                <a16:creationId xmlns:a16="http://schemas.microsoft.com/office/drawing/2014/main" id="{F7F000F4-FD72-BAD2-9886-15A737AB50E6}"/>
              </a:ext>
            </a:extLst>
          </p:cNvPr>
          <p:cNvSpPr/>
          <p:nvPr/>
        </p:nvSpPr>
        <p:spPr>
          <a:xfrm>
            <a:off x="2130634" y="4719280"/>
            <a:ext cx="915166" cy="1092514"/>
          </a:xfrm>
          <a:prstGeom prst="roundRect">
            <a:avLst/>
          </a:prstGeom>
          <a:solidFill>
            <a:sysClr val="window" lastClr="FFFFFF"/>
          </a:solidFill>
          <a:ln w="25400" cap="flat" cmpd="sng" algn="ctr">
            <a:solidFill>
              <a:srgbClr val="70AD47"/>
            </a:solidFill>
            <a:prstDash val="solid"/>
            <a:miter lim="800000"/>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申請者</a:t>
            </a: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設備</a:t>
            </a: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メーカー</a:t>
            </a: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r>
              <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Holder</a:t>
            </a: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p>
        </p:txBody>
      </p:sp>
      <p:sp>
        <p:nvSpPr>
          <p:cNvPr id="7" name="テキスト ボックス 12">
            <a:extLst>
              <a:ext uri="{FF2B5EF4-FFF2-40B4-BE49-F238E27FC236}">
                <a16:creationId xmlns:a16="http://schemas.microsoft.com/office/drawing/2014/main" id="{5A598008-DA2F-9AF2-2D80-0CE0E9BF6E22}"/>
              </a:ext>
            </a:extLst>
          </p:cNvPr>
          <p:cNvSpPr txBox="1"/>
          <p:nvPr/>
        </p:nvSpPr>
        <p:spPr>
          <a:xfrm>
            <a:off x="245353" y="2816399"/>
            <a:ext cx="1774101" cy="317524"/>
          </a:xfrm>
          <a:prstGeom prst="rect">
            <a:avLst/>
          </a:prstGeom>
          <a:solidFill>
            <a:srgbClr val="4472C4"/>
          </a:solidFill>
          <a:ln w="19050" cap="flat" cmpd="sng" algn="ctr">
            <a:solidFill>
              <a:sysClr val="window" lastClr="FFFFFF"/>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ysClr val="window" lastClr="FFFFFF"/>
                </a:solidFill>
                <a:effectLst/>
                <a:uLnTx/>
                <a:uFillTx/>
                <a:latin typeface="Meiryo UI" panose="020B0604030504040204" pitchFamily="50" charset="-128"/>
                <a:ea typeface="Meiryo UI" panose="020B0604030504040204" pitchFamily="50" charset="-128"/>
                <a:cs typeface="+mn-cs"/>
              </a:rPr>
              <a:t>第</a:t>
            </a:r>
            <a:r>
              <a:rPr kumimoji="1" lang="en-US" altLang="ja-JP" sz="1000" b="1" i="0" u="none" strike="noStrike" kern="0" cap="none" spc="0" normalizeH="0" baseline="0" noProof="0" dirty="0">
                <a:ln>
                  <a:noFill/>
                </a:ln>
                <a:solidFill>
                  <a:sysClr val="window" lastClr="FFFFFF"/>
                </a:solidFill>
                <a:effectLst/>
                <a:uLnTx/>
                <a:uFillTx/>
                <a:latin typeface="Meiryo UI" panose="020B0604030504040204" pitchFamily="50" charset="-128"/>
                <a:ea typeface="Meiryo UI" panose="020B0604030504040204" pitchFamily="50" charset="-128"/>
                <a:cs typeface="+mn-cs"/>
              </a:rPr>
              <a:t>1</a:t>
            </a:r>
            <a:r>
              <a:rPr kumimoji="1" lang="ja-JP" altLang="en-US" sz="1000" b="1" i="0" u="none" strike="noStrike" kern="0" cap="none" spc="0" normalizeH="0" baseline="0" noProof="0" dirty="0">
                <a:ln>
                  <a:noFill/>
                </a:ln>
                <a:solidFill>
                  <a:sysClr val="window" lastClr="FFFFFF"/>
                </a:solidFill>
                <a:effectLst/>
                <a:uLnTx/>
                <a:uFillTx/>
                <a:latin typeface="Meiryo UI" panose="020B0604030504040204" pitchFamily="50" charset="-128"/>
                <a:ea typeface="Meiryo UI" panose="020B0604030504040204" pitchFamily="50" charset="-128"/>
                <a:cs typeface="+mn-cs"/>
              </a:rPr>
              <a:t>ステップ：証明書の取得</a:t>
            </a:r>
          </a:p>
        </p:txBody>
      </p:sp>
      <p:cxnSp>
        <p:nvCxnSpPr>
          <p:cNvPr id="8" name="直線矢印コネクタ 7">
            <a:extLst>
              <a:ext uri="{FF2B5EF4-FFF2-40B4-BE49-F238E27FC236}">
                <a16:creationId xmlns:a16="http://schemas.microsoft.com/office/drawing/2014/main" id="{B9419BF9-DBF9-2A70-BD67-7B4DA4A0F068}"/>
              </a:ext>
            </a:extLst>
          </p:cNvPr>
          <p:cNvCxnSpPr/>
          <p:nvPr/>
        </p:nvCxnSpPr>
        <p:spPr>
          <a:xfrm>
            <a:off x="4009878" y="4353685"/>
            <a:ext cx="0" cy="393016"/>
          </a:xfrm>
          <a:prstGeom prst="straightConnector1">
            <a:avLst/>
          </a:prstGeom>
          <a:noFill/>
          <a:ln w="38100" cap="flat" cmpd="sng" algn="ctr">
            <a:solidFill>
              <a:srgbClr val="4472C4"/>
            </a:solidFill>
            <a:prstDash val="solid"/>
            <a:miter lim="800000"/>
            <a:tailEnd type="triangle"/>
          </a:ln>
          <a:effectLst/>
        </p:spPr>
      </p:cxnSp>
      <p:cxnSp>
        <p:nvCxnSpPr>
          <p:cNvPr id="9" name="直線矢印コネクタ 8">
            <a:extLst>
              <a:ext uri="{FF2B5EF4-FFF2-40B4-BE49-F238E27FC236}">
                <a16:creationId xmlns:a16="http://schemas.microsoft.com/office/drawing/2014/main" id="{37F65A35-EE92-E3E1-92DB-76930B384FEE}"/>
              </a:ext>
            </a:extLst>
          </p:cNvPr>
          <p:cNvCxnSpPr/>
          <p:nvPr/>
        </p:nvCxnSpPr>
        <p:spPr>
          <a:xfrm flipV="1">
            <a:off x="651406" y="4379770"/>
            <a:ext cx="0" cy="324665"/>
          </a:xfrm>
          <a:prstGeom prst="straightConnector1">
            <a:avLst/>
          </a:prstGeom>
          <a:noFill/>
          <a:ln w="38100" cap="flat" cmpd="sng" algn="ctr">
            <a:solidFill>
              <a:srgbClr val="ED7D31"/>
            </a:solidFill>
            <a:prstDash val="solid"/>
            <a:miter lim="800000"/>
            <a:tailEnd type="triangle"/>
          </a:ln>
          <a:effectLst/>
        </p:spPr>
      </p:cxnSp>
      <p:sp>
        <p:nvSpPr>
          <p:cNvPr id="10" name="テキスト ボックス 24">
            <a:extLst>
              <a:ext uri="{FF2B5EF4-FFF2-40B4-BE49-F238E27FC236}">
                <a16:creationId xmlns:a16="http://schemas.microsoft.com/office/drawing/2014/main" id="{B0C5CFC2-5950-29A7-D200-3CE4BA9B310B}"/>
              </a:ext>
            </a:extLst>
          </p:cNvPr>
          <p:cNvSpPr txBox="1"/>
          <p:nvPr/>
        </p:nvSpPr>
        <p:spPr>
          <a:xfrm>
            <a:off x="3314389" y="4259250"/>
            <a:ext cx="743238" cy="51263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ts val="16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rPr>
              <a:t>当該サービス</a:t>
            </a:r>
            <a:endParaRPr kumimoji="1" lang="en-US" altLang="ja-JP"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ts val="16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rPr>
              <a:t>提供</a:t>
            </a:r>
          </a:p>
        </p:txBody>
      </p:sp>
      <p:cxnSp>
        <p:nvCxnSpPr>
          <p:cNvPr id="12" name="直線矢印コネクタ 11">
            <a:extLst>
              <a:ext uri="{FF2B5EF4-FFF2-40B4-BE49-F238E27FC236}">
                <a16:creationId xmlns:a16="http://schemas.microsoft.com/office/drawing/2014/main" id="{DB586974-F9F1-220A-7DFB-017825E5F58D}"/>
              </a:ext>
            </a:extLst>
          </p:cNvPr>
          <p:cNvCxnSpPr>
            <a:cxnSpLocks/>
          </p:cNvCxnSpPr>
          <p:nvPr/>
        </p:nvCxnSpPr>
        <p:spPr>
          <a:xfrm flipH="1">
            <a:off x="1534371" y="5038607"/>
            <a:ext cx="629014" cy="0"/>
          </a:xfrm>
          <a:prstGeom prst="straightConnector1">
            <a:avLst/>
          </a:prstGeom>
          <a:noFill/>
          <a:ln w="38100" cap="flat" cmpd="sng" algn="ctr">
            <a:solidFill>
              <a:srgbClr val="ED7D31"/>
            </a:solidFill>
            <a:prstDash val="solid"/>
            <a:miter lim="800000"/>
            <a:tailEnd type="triangle"/>
          </a:ln>
          <a:effectLst/>
        </p:spPr>
      </p:cxnSp>
      <p:cxnSp>
        <p:nvCxnSpPr>
          <p:cNvPr id="13" name="直線矢印コネクタ 12">
            <a:extLst>
              <a:ext uri="{FF2B5EF4-FFF2-40B4-BE49-F238E27FC236}">
                <a16:creationId xmlns:a16="http://schemas.microsoft.com/office/drawing/2014/main" id="{03B2B3D7-CE14-8CA8-7E66-AB59E2BD91B4}"/>
              </a:ext>
            </a:extLst>
          </p:cNvPr>
          <p:cNvCxnSpPr>
            <a:cxnSpLocks/>
          </p:cNvCxnSpPr>
          <p:nvPr/>
        </p:nvCxnSpPr>
        <p:spPr>
          <a:xfrm>
            <a:off x="2684672" y="4373362"/>
            <a:ext cx="0" cy="337479"/>
          </a:xfrm>
          <a:prstGeom prst="straightConnector1">
            <a:avLst/>
          </a:prstGeom>
          <a:noFill/>
          <a:ln w="38100" cap="flat" cmpd="sng" algn="ctr">
            <a:solidFill>
              <a:srgbClr val="4472C4"/>
            </a:solidFill>
            <a:prstDash val="solid"/>
            <a:miter lim="800000"/>
            <a:tailEnd type="triangle"/>
          </a:ln>
          <a:effectLst/>
        </p:spPr>
      </p:cxnSp>
      <p:cxnSp>
        <p:nvCxnSpPr>
          <p:cNvPr id="16" name="直線矢印コネクタ 15">
            <a:extLst>
              <a:ext uri="{FF2B5EF4-FFF2-40B4-BE49-F238E27FC236}">
                <a16:creationId xmlns:a16="http://schemas.microsoft.com/office/drawing/2014/main" id="{C722CC2B-F07F-68EB-A6E1-EA3E69D38A17}"/>
              </a:ext>
            </a:extLst>
          </p:cNvPr>
          <p:cNvCxnSpPr/>
          <p:nvPr/>
        </p:nvCxnSpPr>
        <p:spPr>
          <a:xfrm flipH="1">
            <a:off x="780115" y="4396632"/>
            <a:ext cx="7214" cy="324665"/>
          </a:xfrm>
          <a:prstGeom prst="straightConnector1">
            <a:avLst/>
          </a:prstGeom>
          <a:noFill/>
          <a:ln w="38100" cap="flat" cmpd="sng" algn="ctr">
            <a:solidFill>
              <a:srgbClr val="4472C4"/>
            </a:solidFill>
            <a:prstDash val="solid"/>
            <a:miter lim="800000"/>
            <a:tailEnd type="triangle"/>
          </a:ln>
          <a:effectLst/>
        </p:spPr>
      </p:cxnSp>
      <p:sp>
        <p:nvSpPr>
          <p:cNvPr id="17" name="角丸四角形 3">
            <a:extLst>
              <a:ext uri="{FF2B5EF4-FFF2-40B4-BE49-F238E27FC236}">
                <a16:creationId xmlns:a16="http://schemas.microsoft.com/office/drawing/2014/main" id="{209161BD-AD77-5EA1-0BE6-5440C57B736F}"/>
              </a:ext>
            </a:extLst>
          </p:cNvPr>
          <p:cNvSpPr/>
          <p:nvPr/>
        </p:nvSpPr>
        <p:spPr>
          <a:xfrm>
            <a:off x="310395" y="4738159"/>
            <a:ext cx="1223976" cy="1723563"/>
          </a:xfrm>
          <a:prstGeom prst="roundRect">
            <a:avLst/>
          </a:prstGeom>
          <a:solidFill>
            <a:sysClr val="window" lastClr="FFFFFF"/>
          </a:solidFill>
          <a:ln w="25400" cap="flat" cmpd="sng" algn="ctr">
            <a:solidFill>
              <a:srgbClr val="70AD47"/>
            </a:solidFill>
            <a:prstDash val="solid"/>
            <a:miter lim="800000"/>
          </a:ln>
          <a:effectLst/>
        </p:spPr>
        <p:txBody>
          <a:bodyPr rtlCol="0" anchor="b"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証明者</a:t>
            </a: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証明書</a:t>
            </a: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交付団体</a:t>
            </a: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(Issuer)</a:t>
            </a:r>
            <a:endPar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p:txBody>
      </p:sp>
      <p:sp>
        <p:nvSpPr>
          <p:cNvPr id="18" name="テキスト ボックス 140">
            <a:extLst>
              <a:ext uri="{FF2B5EF4-FFF2-40B4-BE49-F238E27FC236}">
                <a16:creationId xmlns:a16="http://schemas.microsoft.com/office/drawing/2014/main" id="{08F3D29C-8B17-70B5-A873-E1433544967E}"/>
              </a:ext>
            </a:extLst>
          </p:cNvPr>
          <p:cNvSpPr txBox="1"/>
          <p:nvPr/>
        </p:nvSpPr>
        <p:spPr>
          <a:xfrm>
            <a:off x="1454596" y="5136979"/>
            <a:ext cx="743236" cy="340670"/>
          </a:xfrm>
          <a:prstGeom prst="rect">
            <a:avLst/>
          </a:prstGeom>
          <a:noFill/>
          <a:ln w="9525" cmpd="sng">
            <a:noFill/>
          </a:ln>
          <a:effectLst/>
        </p:spPr>
        <p:txBody>
          <a:bodyPr wrap="square" rtlCol="0" anchor="ctr"/>
          <a:lstStyle>
            <a:defPPr>
              <a:defRPr lang="ja-JP"/>
            </a:defPPr>
            <a:lvl1pPr marR="0" lvl="0" indent="0" algn="r" fontAlgn="auto">
              <a:lnSpc>
                <a:spcPts val="1600"/>
              </a:lnSpc>
              <a:spcBef>
                <a:spcPts val="0"/>
              </a:spcBef>
              <a:spcAft>
                <a:spcPts val="0"/>
              </a:spcAft>
              <a:buClrTx/>
              <a:buSzTx/>
              <a:buFontTx/>
              <a:buNone/>
              <a:tabLst/>
              <a:defRPr sz="1000" b="1" i="0" u="none" strike="noStrike" kern="0" cap="none" spc="0" normalizeH="0" baseline="0">
                <a:ln>
                  <a:noFill/>
                </a:ln>
                <a:solidFill>
                  <a:schemeClr val="bg2"/>
                </a:solidFill>
                <a:effectLst/>
                <a:uLnTx/>
                <a:uFillTx/>
                <a:latin typeface="Meiryo UI" panose="020B0604030504040204" pitchFamily="50" charset="-128"/>
                <a:ea typeface="Meiryo UI" panose="020B0604030504040204" pitchFamily="50" charset="-128"/>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pPr algn="ctr"/>
            <a:r>
              <a:rPr lang="ja-JP" altLang="en-US" sz="800" dirty="0"/>
              <a:t>証明書発行手数料</a:t>
            </a:r>
          </a:p>
        </p:txBody>
      </p:sp>
      <p:sp>
        <p:nvSpPr>
          <p:cNvPr id="19" name="テキスト ボックス 141">
            <a:extLst>
              <a:ext uri="{FF2B5EF4-FFF2-40B4-BE49-F238E27FC236}">
                <a16:creationId xmlns:a16="http://schemas.microsoft.com/office/drawing/2014/main" id="{2A45E1C9-C14E-1F9A-5E43-D1912AD7F235}"/>
              </a:ext>
            </a:extLst>
          </p:cNvPr>
          <p:cNvSpPr txBox="1"/>
          <p:nvPr/>
        </p:nvSpPr>
        <p:spPr>
          <a:xfrm>
            <a:off x="2229234" y="6266345"/>
            <a:ext cx="806830" cy="239227"/>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証明書の交付</a:t>
            </a:r>
          </a:p>
        </p:txBody>
      </p:sp>
      <p:sp>
        <p:nvSpPr>
          <p:cNvPr id="20" name="テキスト ボックス 199">
            <a:extLst>
              <a:ext uri="{FF2B5EF4-FFF2-40B4-BE49-F238E27FC236}">
                <a16:creationId xmlns:a16="http://schemas.microsoft.com/office/drawing/2014/main" id="{3E8666A2-34B5-55BB-DE6F-B5C696A97226}"/>
              </a:ext>
            </a:extLst>
          </p:cNvPr>
          <p:cNvSpPr txBox="1"/>
          <p:nvPr/>
        </p:nvSpPr>
        <p:spPr>
          <a:xfrm>
            <a:off x="2684672" y="5865237"/>
            <a:ext cx="813800" cy="239227"/>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証明書の申請</a:t>
            </a:r>
          </a:p>
        </p:txBody>
      </p:sp>
      <p:sp>
        <p:nvSpPr>
          <p:cNvPr id="21" name="テキスト ボックス 24">
            <a:extLst>
              <a:ext uri="{FF2B5EF4-FFF2-40B4-BE49-F238E27FC236}">
                <a16:creationId xmlns:a16="http://schemas.microsoft.com/office/drawing/2014/main" id="{45E3B056-0397-8746-1B27-4E2B76AE58F8}"/>
              </a:ext>
            </a:extLst>
          </p:cNvPr>
          <p:cNvSpPr txBox="1"/>
          <p:nvPr/>
        </p:nvSpPr>
        <p:spPr>
          <a:xfrm>
            <a:off x="-8899" y="4293653"/>
            <a:ext cx="608443" cy="51263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r" defTabSz="914400" eaLnBrk="1" fontAlgn="auto" latinLnBrk="0" hangingPunct="1">
              <a:lnSpc>
                <a:spcPts val="16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chemeClr val="bg2"/>
                </a:solidFill>
                <a:effectLst/>
                <a:uLnTx/>
                <a:uFillTx/>
                <a:latin typeface="Meiryo UI" panose="020B0604030504040204" pitchFamily="50" charset="-128"/>
                <a:ea typeface="Meiryo UI" panose="020B0604030504040204" pitchFamily="50" charset="-128"/>
                <a:cs typeface="+mn-cs"/>
              </a:rPr>
              <a:t>サービス利用料</a:t>
            </a:r>
          </a:p>
        </p:txBody>
      </p:sp>
      <p:sp>
        <p:nvSpPr>
          <p:cNvPr id="22" name="角丸四角形 2">
            <a:extLst>
              <a:ext uri="{FF2B5EF4-FFF2-40B4-BE49-F238E27FC236}">
                <a16:creationId xmlns:a16="http://schemas.microsoft.com/office/drawing/2014/main" id="{B741ABED-4A90-05E5-0CAF-E035EDD82C4E}"/>
              </a:ext>
            </a:extLst>
          </p:cNvPr>
          <p:cNvSpPr/>
          <p:nvPr/>
        </p:nvSpPr>
        <p:spPr>
          <a:xfrm>
            <a:off x="432618" y="3581860"/>
            <a:ext cx="4491805" cy="302969"/>
          </a:xfrm>
          <a:prstGeom prst="roundRect">
            <a:avLst/>
          </a:prstGeom>
          <a:solidFill>
            <a:schemeClr val="bg1"/>
          </a:solidFill>
          <a:ln w="25400" cap="flat" cmpd="sng" algn="ctr">
            <a:solidFill>
              <a:srgbClr val="4472C4">
                <a:shade val="50000"/>
              </a:srgbClr>
            </a:solidFill>
            <a:prstDash val="dash"/>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（社会基盤）事業者</a:t>
            </a: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Identity Wallet</a:t>
            </a: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サービス提供事業者</a:t>
            </a:r>
            <a:endPar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000" kern="0" dirty="0">
                <a:solidFill>
                  <a:sysClr val="windowText" lastClr="000000"/>
                </a:solidFill>
                <a:latin typeface="Calibri" panose="020F0502020204030204"/>
                <a:ea typeface="游ゴシック" panose="020B0400000000000000" pitchFamily="50" charset="-128"/>
              </a:rPr>
              <a:t>※</a:t>
            </a:r>
            <a:r>
              <a:rPr lang="ja-JP" altLang="en-US" sz="1000" kern="0" dirty="0">
                <a:solidFill>
                  <a:sysClr val="windowText" lastClr="000000"/>
                </a:solidFill>
                <a:latin typeface="Calibri" panose="020F0502020204030204"/>
                <a:ea typeface="游ゴシック" panose="020B0400000000000000" pitchFamily="50" charset="-128"/>
              </a:rPr>
              <a:t>行政関連手続における共通機能としての事業者</a:t>
            </a:r>
            <a:r>
              <a:rPr lang="en-US" altLang="ja-JP" sz="1000" kern="0" dirty="0">
                <a:solidFill>
                  <a:sysClr val="windowText" lastClr="000000"/>
                </a:solidFill>
                <a:latin typeface="Calibri" panose="020F0502020204030204"/>
                <a:ea typeface="游ゴシック" panose="020B0400000000000000" pitchFamily="50" charset="-128"/>
              </a:rPr>
              <a:t>Wallet</a:t>
            </a:r>
            <a:r>
              <a:rPr lang="ja-JP" altLang="en-US" sz="1000" kern="0" dirty="0">
                <a:solidFill>
                  <a:sysClr val="windowText" lastClr="000000"/>
                </a:solidFill>
                <a:latin typeface="Calibri" panose="020F0502020204030204"/>
                <a:ea typeface="游ゴシック" panose="020B0400000000000000" pitchFamily="50" charset="-128"/>
              </a:rPr>
              <a:t>サービス機能提供</a:t>
            </a:r>
            <a:endParaRPr kumimoji="1" lang="ja-JP" altLang="en-US" sz="100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p:txBody>
      </p:sp>
      <p:sp>
        <p:nvSpPr>
          <p:cNvPr id="23" name="テキスト ボックス 24">
            <a:extLst>
              <a:ext uri="{FF2B5EF4-FFF2-40B4-BE49-F238E27FC236}">
                <a16:creationId xmlns:a16="http://schemas.microsoft.com/office/drawing/2014/main" id="{56A4639E-1861-9FCD-8342-767FB640BAA6}"/>
              </a:ext>
            </a:extLst>
          </p:cNvPr>
          <p:cNvSpPr txBox="1"/>
          <p:nvPr/>
        </p:nvSpPr>
        <p:spPr>
          <a:xfrm>
            <a:off x="1984456" y="3178300"/>
            <a:ext cx="723567" cy="346734"/>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r" defTabSz="914400" eaLnBrk="1" fontAlgn="auto" latinLnBrk="0" hangingPunct="1">
              <a:lnSpc>
                <a:spcPts val="16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chemeClr val="bg2"/>
                </a:solidFill>
                <a:effectLst/>
                <a:uLnTx/>
                <a:uFillTx/>
                <a:latin typeface="Meiryo UI" panose="020B0604030504040204" pitchFamily="50" charset="-128"/>
                <a:ea typeface="Meiryo UI" panose="020B0604030504040204" pitchFamily="50" charset="-128"/>
                <a:cs typeface="+mn-cs"/>
              </a:rPr>
              <a:t>サービス維持</a:t>
            </a:r>
          </a:p>
        </p:txBody>
      </p:sp>
      <p:cxnSp>
        <p:nvCxnSpPr>
          <p:cNvPr id="24" name="直線矢印コネクタ 23">
            <a:extLst>
              <a:ext uri="{FF2B5EF4-FFF2-40B4-BE49-F238E27FC236}">
                <a16:creationId xmlns:a16="http://schemas.microsoft.com/office/drawing/2014/main" id="{4CFA1774-744D-D964-ADD2-A28AB0C5945B}"/>
              </a:ext>
            </a:extLst>
          </p:cNvPr>
          <p:cNvCxnSpPr>
            <a:cxnSpLocks/>
          </p:cNvCxnSpPr>
          <p:nvPr/>
        </p:nvCxnSpPr>
        <p:spPr>
          <a:xfrm>
            <a:off x="2684672" y="3216313"/>
            <a:ext cx="0" cy="324665"/>
          </a:xfrm>
          <a:prstGeom prst="straightConnector1">
            <a:avLst/>
          </a:prstGeom>
          <a:noFill/>
          <a:ln w="38100" cap="flat" cmpd="sng" algn="ctr">
            <a:solidFill>
              <a:srgbClr val="ED7D31"/>
            </a:solidFill>
            <a:prstDash val="sysDash"/>
            <a:miter lim="800000"/>
            <a:tailEnd type="triangle"/>
          </a:ln>
          <a:effectLst/>
        </p:spPr>
      </p:cxnSp>
      <p:sp>
        <p:nvSpPr>
          <p:cNvPr id="25" name="角丸四角形 10">
            <a:extLst>
              <a:ext uri="{FF2B5EF4-FFF2-40B4-BE49-F238E27FC236}">
                <a16:creationId xmlns:a16="http://schemas.microsoft.com/office/drawing/2014/main" id="{19B60A98-6600-CF81-59BB-E6348304F3BD}"/>
              </a:ext>
            </a:extLst>
          </p:cNvPr>
          <p:cNvSpPr/>
          <p:nvPr/>
        </p:nvSpPr>
        <p:spPr>
          <a:xfrm>
            <a:off x="2325947" y="2828855"/>
            <a:ext cx="877025" cy="344601"/>
          </a:xfrm>
          <a:prstGeom prst="roundRect">
            <a:avLst/>
          </a:prstGeom>
          <a:solidFill>
            <a:sysClr val="window" lastClr="FFFFFF"/>
          </a:solidFill>
          <a:ln w="25400" cap="flat" cmpd="sng" algn="ctr">
            <a:solidFill>
              <a:srgbClr val="70AD47"/>
            </a:solidFill>
            <a:prstDash val="sysDash"/>
            <a:miter lim="800000"/>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別財源</a:t>
            </a:r>
            <a:endPar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p:txBody>
      </p:sp>
      <p:sp>
        <p:nvSpPr>
          <p:cNvPr id="26" name="テキスト ボックス 24">
            <a:extLst>
              <a:ext uri="{FF2B5EF4-FFF2-40B4-BE49-F238E27FC236}">
                <a16:creationId xmlns:a16="http://schemas.microsoft.com/office/drawing/2014/main" id="{ACC0B727-F1D3-CB8A-B302-FD3ECC30279D}"/>
              </a:ext>
            </a:extLst>
          </p:cNvPr>
          <p:cNvSpPr txBox="1"/>
          <p:nvPr/>
        </p:nvSpPr>
        <p:spPr>
          <a:xfrm>
            <a:off x="1943127" y="4276792"/>
            <a:ext cx="743238" cy="51263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ts val="16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rPr>
              <a:t>当該サービス</a:t>
            </a:r>
            <a:endParaRPr kumimoji="1" lang="en-US" altLang="ja-JP"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ts val="16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rPr>
              <a:t>提供</a:t>
            </a:r>
          </a:p>
        </p:txBody>
      </p:sp>
      <p:sp>
        <p:nvSpPr>
          <p:cNvPr id="27" name="テキスト ボックス 24">
            <a:extLst>
              <a:ext uri="{FF2B5EF4-FFF2-40B4-BE49-F238E27FC236}">
                <a16:creationId xmlns:a16="http://schemas.microsoft.com/office/drawing/2014/main" id="{802AFFBB-348C-D181-DD65-EE532F3BED93}"/>
              </a:ext>
            </a:extLst>
          </p:cNvPr>
          <p:cNvSpPr txBox="1"/>
          <p:nvPr/>
        </p:nvSpPr>
        <p:spPr>
          <a:xfrm>
            <a:off x="738166" y="4267353"/>
            <a:ext cx="787161" cy="51263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ts val="16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rPr>
              <a:t>当該サービス</a:t>
            </a:r>
            <a:endParaRPr kumimoji="1" lang="en-US" altLang="ja-JP"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ts val="16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rPr>
              <a:t>提供</a:t>
            </a:r>
          </a:p>
        </p:txBody>
      </p:sp>
      <p:cxnSp>
        <p:nvCxnSpPr>
          <p:cNvPr id="28" name="直線矢印コネクタ 27">
            <a:extLst>
              <a:ext uri="{FF2B5EF4-FFF2-40B4-BE49-F238E27FC236}">
                <a16:creationId xmlns:a16="http://schemas.microsoft.com/office/drawing/2014/main" id="{1D1FAE4C-C42F-AE82-3D10-9F8F0EDFFC1A}"/>
              </a:ext>
            </a:extLst>
          </p:cNvPr>
          <p:cNvCxnSpPr>
            <a:cxnSpLocks/>
          </p:cNvCxnSpPr>
          <p:nvPr/>
        </p:nvCxnSpPr>
        <p:spPr>
          <a:xfrm flipH="1" flipV="1">
            <a:off x="1556238" y="6086691"/>
            <a:ext cx="1990809" cy="10443"/>
          </a:xfrm>
          <a:prstGeom prst="straightConnector1">
            <a:avLst/>
          </a:prstGeom>
          <a:noFill/>
          <a:ln w="38100" cap="flat" cmpd="sng" algn="ctr">
            <a:solidFill>
              <a:srgbClr val="4472C4"/>
            </a:solidFill>
            <a:prstDash val="solid"/>
            <a:miter lim="800000"/>
            <a:tailEnd type="triangle"/>
          </a:ln>
          <a:effectLst/>
        </p:spPr>
      </p:cxnSp>
      <p:grpSp>
        <p:nvGrpSpPr>
          <p:cNvPr id="29" name="グループ化 28">
            <a:extLst>
              <a:ext uri="{FF2B5EF4-FFF2-40B4-BE49-F238E27FC236}">
                <a16:creationId xmlns:a16="http://schemas.microsoft.com/office/drawing/2014/main" id="{E949B500-5C2C-1809-ABC2-E64E6938DBBC}"/>
              </a:ext>
            </a:extLst>
          </p:cNvPr>
          <p:cNvGrpSpPr/>
          <p:nvPr/>
        </p:nvGrpSpPr>
        <p:grpSpPr>
          <a:xfrm>
            <a:off x="337518" y="4876336"/>
            <a:ext cx="1094034" cy="792636"/>
            <a:chOff x="431209" y="4876399"/>
            <a:chExt cx="1447800" cy="965916"/>
          </a:xfrm>
        </p:grpSpPr>
        <p:sp>
          <p:nvSpPr>
            <p:cNvPr id="30" name="楕円 29">
              <a:extLst>
                <a:ext uri="{FF2B5EF4-FFF2-40B4-BE49-F238E27FC236}">
                  <a16:creationId xmlns:a16="http://schemas.microsoft.com/office/drawing/2014/main" id="{EACC6C0B-713A-CA6D-9272-AB42FD5B29E8}"/>
                </a:ext>
              </a:extLst>
            </p:cNvPr>
            <p:cNvSpPr/>
            <p:nvPr/>
          </p:nvSpPr>
          <p:spPr>
            <a:xfrm>
              <a:off x="431209" y="4886149"/>
              <a:ext cx="262414" cy="9561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50" b="1">
                  <a:latin typeface="+mn-ea"/>
                  <a:ea typeface="+mn-ea"/>
                </a:rPr>
                <a:t>受</a:t>
              </a:r>
              <a:endParaRPr kumimoji="1" lang="en-US" altLang="ja-JP" sz="1050" b="1">
                <a:latin typeface="+mn-ea"/>
                <a:ea typeface="+mn-ea"/>
              </a:endParaRPr>
            </a:p>
            <a:p>
              <a:pPr algn="ctr"/>
              <a:r>
                <a:rPr kumimoji="1" lang="ja-JP" altLang="en-US" sz="1050" b="1">
                  <a:latin typeface="+mn-ea"/>
                  <a:ea typeface="+mn-ea"/>
                </a:rPr>
                <a:t>付</a:t>
              </a:r>
            </a:p>
          </p:txBody>
        </p:sp>
        <p:sp>
          <p:nvSpPr>
            <p:cNvPr id="31" name="楕円 30">
              <a:extLst>
                <a:ext uri="{FF2B5EF4-FFF2-40B4-BE49-F238E27FC236}">
                  <a16:creationId xmlns:a16="http://schemas.microsoft.com/office/drawing/2014/main" id="{B3707183-8D06-B7D0-FEF5-FB310061B3F3}"/>
                </a:ext>
              </a:extLst>
            </p:cNvPr>
            <p:cNvSpPr/>
            <p:nvPr/>
          </p:nvSpPr>
          <p:spPr>
            <a:xfrm>
              <a:off x="1028427" y="4876399"/>
              <a:ext cx="262414" cy="93664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50" b="1"/>
                <a:t>確認</a:t>
              </a:r>
            </a:p>
          </p:txBody>
        </p:sp>
        <p:sp>
          <p:nvSpPr>
            <p:cNvPr id="32" name="二等辺三角形 31">
              <a:extLst>
                <a:ext uri="{FF2B5EF4-FFF2-40B4-BE49-F238E27FC236}">
                  <a16:creationId xmlns:a16="http://schemas.microsoft.com/office/drawing/2014/main" id="{8E49184F-09E8-B84F-616F-62BF7FCF0128}"/>
                </a:ext>
              </a:extLst>
            </p:cNvPr>
            <p:cNvSpPr/>
            <p:nvPr/>
          </p:nvSpPr>
          <p:spPr>
            <a:xfrm rot="5400000">
              <a:off x="531027" y="5249320"/>
              <a:ext cx="678093" cy="11763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00"/>
            </a:p>
          </p:txBody>
        </p:sp>
        <p:sp>
          <p:nvSpPr>
            <p:cNvPr id="33" name="二等辺三角形 32">
              <a:extLst>
                <a:ext uri="{FF2B5EF4-FFF2-40B4-BE49-F238E27FC236}">
                  <a16:creationId xmlns:a16="http://schemas.microsoft.com/office/drawing/2014/main" id="{F9822840-4420-D906-44F5-16B3C3A92A27}"/>
                </a:ext>
              </a:extLst>
            </p:cNvPr>
            <p:cNvSpPr/>
            <p:nvPr/>
          </p:nvSpPr>
          <p:spPr>
            <a:xfrm rot="5400000">
              <a:off x="1173351" y="5319881"/>
              <a:ext cx="619552" cy="1131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00"/>
            </a:p>
          </p:txBody>
        </p:sp>
        <p:sp>
          <p:nvSpPr>
            <p:cNvPr id="34" name="楕円 33">
              <a:extLst>
                <a:ext uri="{FF2B5EF4-FFF2-40B4-BE49-F238E27FC236}">
                  <a16:creationId xmlns:a16="http://schemas.microsoft.com/office/drawing/2014/main" id="{B9BCC506-474E-4EFA-7376-9F92EADB78E6}"/>
                </a:ext>
              </a:extLst>
            </p:cNvPr>
            <p:cNvSpPr/>
            <p:nvPr/>
          </p:nvSpPr>
          <p:spPr>
            <a:xfrm>
              <a:off x="1616595" y="4895909"/>
              <a:ext cx="262414" cy="94640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50" b="1"/>
                <a:t>交付</a:t>
              </a:r>
            </a:p>
          </p:txBody>
        </p:sp>
      </p:grpSp>
      <p:cxnSp>
        <p:nvCxnSpPr>
          <p:cNvPr id="35" name="直線矢印コネクタ 34">
            <a:extLst>
              <a:ext uri="{FF2B5EF4-FFF2-40B4-BE49-F238E27FC236}">
                <a16:creationId xmlns:a16="http://schemas.microsoft.com/office/drawing/2014/main" id="{36F6F18B-A643-5BD2-5DAB-5B6F5DC47733}"/>
              </a:ext>
            </a:extLst>
          </p:cNvPr>
          <p:cNvCxnSpPr>
            <a:cxnSpLocks/>
            <a:endCxn id="6" idx="3"/>
          </p:cNvCxnSpPr>
          <p:nvPr/>
        </p:nvCxnSpPr>
        <p:spPr>
          <a:xfrm flipH="1" flipV="1">
            <a:off x="3045800" y="5265537"/>
            <a:ext cx="525565" cy="775041"/>
          </a:xfrm>
          <a:prstGeom prst="straightConnector1">
            <a:avLst/>
          </a:prstGeom>
          <a:noFill/>
          <a:ln w="38100" cap="flat" cmpd="sng" algn="ctr">
            <a:solidFill>
              <a:srgbClr val="4472C4"/>
            </a:solidFill>
            <a:prstDash val="solid"/>
            <a:miter lim="800000"/>
            <a:tailEnd type="triangle"/>
          </a:ln>
          <a:effectLst/>
        </p:spPr>
      </p:cxnSp>
      <p:cxnSp>
        <p:nvCxnSpPr>
          <p:cNvPr id="36" name="直線矢印コネクタ 35">
            <a:extLst>
              <a:ext uri="{FF2B5EF4-FFF2-40B4-BE49-F238E27FC236}">
                <a16:creationId xmlns:a16="http://schemas.microsoft.com/office/drawing/2014/main" id="{FD95D2D8-DFD8-CB75-76F8-166CEF3632F9}"/>
              </a:ext>
            </a:extLst>
          </p:cNvPr>
          <p:cNvCxnSpPr>
            <a:cxnSpLocks/>
          </p:cNvCxnSpPr>
          <p:nvPr/>
        </p:nvCxnSpPr>
        <p:spPr>
          <a:xfrm>
            <a:off x="1569885" y="6248352"/>
            <a:ext cx="1977161" cy="0"/>
          </a:xfrm>
          <a:prstGeom prst="straightConnector1">
            <a:avLst/>
          </a:prstGeom>
          <a:noFill/>
          <a:ln w="38100" cap="flat" cmpd="sng" algn="ctr">
            <a:solidFill>
              <a:srgbClr val="4472C4"/>
            </a:solidFill>
            <a:prstDash val="solid"/>
            <a:miter lim="800000"/>
            <a:tailEnd type="triangle"/>
          </a:ln>
          <a:effectLst/>
        </p:spPr>
      </p:cxnSp>
      <p:cxnSp>
        <p:nvCxnSpPr>
          <p:cNvPr id="37" name="直線矢印コネクタ 36">
            <a:extLst>
              <a:ext uri="{FF2B5EF4-FFF2-40B4-BE49-F238E27FC236}">
                <a16:creationId xmlns:a16="http://schemas.microsoft.com/office/drawing/2014/main" id="{ED2F2BEE-742D-8BCC-2EAC-7C5DD2E7A7D8}"/>
              </a:ext>
            </a:extLst>
          </p:cNvPr>
          <p:cNvCxnSpPr>
            <a:cxnSpLocks/>
          </p:cNvCxnSpPr>
          <p:nvPr/>
        </p:nvCxnSpPr>
        <p:spPr>
          <a:xfrm>
            <a:off x="3110839" y="5120100"/>
            <a:ext cx="449855" cy="630624"/>
          </a:xfrm>
          <a:prstGeom prst="straightConnector1">
            <a:avLst/>
          </a:prstGeom>
          <a:noFill/>
          <a:ln w="38100" cap="flat" cmpd="sng" algn="ctr">
            <a:solidFill>
              <a:srgbClr val="4472C4"/>
            </a:solidFill>
            <a:prstDash val="solid"/>
            <a:miter lim="800000"/>
            <a:tailEnd type="triangle"/>
          </a:ln>
          <a:effectLst/>
        </p:spPr>
      </p:cxnSp>
      <p:sp>
        <p:nvSpPr>
          <p:cNvPr id="38" name="テキスト ボックス 141">
            <a:extLst>
              <a:ext uri="{FF2B5EF4-FFF2-40B4-BE49-F238E27FC236}">
                <a16:creationId xmlns:a16="http://schemas.microsoft.com/office/drawing/2014/main" id="{7527CA01-9F06-3695-8185-1A5922370C50}"/>
              </a:ext>
            </a:extLst>
          </p:cNvPr>
          <p:cNvSpPr txBox="1"/>
          <p:nvPr/>
        </p:nvSpPr>
        <p:spPr>
          <a:xfrm>
            <a:off x="3035715" y="4877123"/>
            <a:ext cx="582790" cy="269715"/>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証明書の交付</a:t>
            </a:r>
          </a:p>
        </p:txBody>
      </p:sp>
      <p:sp>
        <p:nvSpPr>
          <p:cNvPr id="39" name="角丸四角形 2">
            <a:extLst>
              <a:ext uri="{FF2B5EF4-FFF2-40B4-BE49-F238E27FC236}">
                <a16:creationId xmlns:a16="http://schemas.microsoft.com/office/drawing/2014/main" id="{6C1DB1BB-118C-D71D-E089-CE2EB7FD906E}"/>
              </a:ext>
            </a:extLst>
          </p:cNvPr>
          <p:cNvSpPr/>
          <p:nvPr/>
        </p:nvSpPr>
        <p:spPr>
          <a:xfrm>
            <a:off x="2938223" y="3197547"/>
            <a:ext cx="1814470" cy="338200"/>
          </a:xfrm>
          <a:prstGeom prst="roundRect">
            <a:avLst/>
          </a:prstGeom>
          <a:solidFill>
            <a:schemeClr val="bg1"/>
          </a:solidFill>
          <a:ln w="25400" cap="flat" cmpd="sng" algn="ctr">
            <a:solidFill>
              <a:schemeClr val="bg1">
                <a:lumMod val="65000"/>
              </a:schemeClr>
            </a:solidFill>
            <a:prstDash val="dash"/>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他</a:t>
            </a:r>
            <a:r>
              <a:rPr lang="ja-JP" altLang="en-US" sz="1000" b="1" kern="0" dirty="0">
                <a:solidFill>
                  <a:sysClr val="windowText" lastClr="000000"/>
                </a:solidFill>
                <a:latin typeface="Calibri" panose="020F0502020204030204"/>
                <a:ea typeface="游ゴシック" panose="020B0400000000000000" pitchFamily="50" charset="-128"/>
              </a:rPr>
              <a:t>の</a:t>
            </a: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行政関連手続の機能</a:t>
            </a:r>
            <a:endParaRPr kumimoji="1" lang="ja-JP" altLang="en-US" sz="100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p:txBody>
      </p:sp>
      <p:sp>
        <p:nvSpPr>
          <p:cNvPr id="40" name="テキスト ボックス 39">
            <a:extLst>
              <a:ext uri="{FF2B5EF4-FFF2-40B4-BE49-F238E27FC236}">
                <a16:creationId xmlns:a16="http://schemas.microsoft.com/office/drawing/2014/main" id="{54F8730E-ED58-EB4C-1331-A2CEDBE0240B}"/>
              </a:ext>
            </a:extLst>
          </p:cNvPr>
          <p:cNvSpPr txBox="1"/>
          <p:nvPr/>
        </p:nvSpPr>
        <p:spPr>
          <a:xfrm>
            <a:off x="156207" y="3334517"/>
            <a:ext cx="561273" cy="260159"/>
          </a:xfrm>
          <a:prstGeom prst="rect">
            <a:avLst/>
          </a:prstGeom>
          <a:noFill/>
        </p:spPr>
        <p:txBody>
          <a:bodyPr wrap="square">
            <a:spAutoFit/>
          </a:bodyPr>
          <a:lstStyle/>
          <a:p>
            <a:r>
              <a:rPr lang="ja-JP" altLang="en-US" sz="1100" dirty="0">
                <a:solidFill>
                  <a:srgbClr val="FF0000"/>
                </a:solidFill>
              </a:rPr>
              <a:t>政府</a:t>
            </a:r>
          </a:p>
        </p:txBody>
      </p:sp>
      <p:sp>
        <p:nvSpPr>
          <p:cNvPr id="41" name="テキスト ボックス 40">
            <a:extLst>
              <a:ext uri="{FF2B5EF4-FFF2-40B4-BE49-F238E27FC236}">
                <a16:creationId xmlns:a16="http://schemas.microsoft.com/office/drawing/2014/main" id="{ABBC6E7F-C2EB-6A44-520D-D017A5A60544}"/>
              </a:ext>
            </a:extLst>
          </p:cNvPr>
          <p:cNvSpPr txBox="1"/>
          <p:nvPr/>
        </p:nvSpPr>
        <p:spPr>
          <a:xfrm>
            <a:off x="5182" y="3983612"/>
            <a:ext cx="561273" cy="260159"/>
          </a:xfrm>
          <a:prstGeom prst="rect">
            <a:avLst/>
          </a:prstGeom>
          <a:noFill/>
        </p:spPr>
        <p:txBody>
          <a:bodyPr wrap="square">
            <a:spAutoFit/>
          </a:bodyPr>
          <a:lstStyle/>
          <a:p>
            <a:r>
              <a:rPr lang="ja-JP" altLang="en-US" sz="1100" dirty="0">
                <a:solidFill>
                  <a:schemeClr val="tx2"/>
                </a:solidFill>
              </a:rPr>
              <a:t>民間</a:t>
            </a:r>
          </a:p>
        </p:txBody>
      </p:sp>
      <p:cxnSp>
        <p:nvCxnSpPr>
          <p:cNvPr id="42" name="直線矢印コネクタ 41">
            <a:extLst>
              <a:ext uri="{FF2B5EF4-FFF2-40B4-BE49-F238E27FC236}">
                <a16:creationId xmlns:a16="http://schemas.microsoft.com/office/drawing/2014/main" id="{D0C3DAD7-387C-D9B8-6499-957FDF8FE08E}"/>
              </a:ext>
            </a:extLst>
          </p:cNvPr>
          <p:cNvCxnSpPr/>
          <p:nvPr/>
        </p:nvCxnSpPr>
        <p:spPr>
          <a:xfrm>
            <a:off x="245353" y="3854356"/>
            <a:ext cx="0" cy="499329"/>
          </a:xfrm>
          <a:prstGeom prst="straightConnector1">
            <a:avLst/>
          </a:prstGeom>
          <a:ln w="3175">
            <a:solidFill>
              <a:schemeClr val="tx2"/>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3" name="直線矢印コネクタ 42">
            <a:extLst>
              <a:ext uri="{FF2B5EF4-FFF2-40B4-BE49-F238E27FC236}">
                <a16:creationId xmlns:a16="http://schemas.microsoft.com/office/drawing/2014/main" id="{395CF347-564E-5083-1CC5-5A91A8D928E1}"/>
              </a:ext>
            </a:extLst>
          </p:cNvPr>
          <p:cNvCxnSpPr>
            <a:cxnSpLocks/>
          </p:cNvCxnSpPr>
          <p:nvPr/>
        </p:nvCxnSpPr>
        <p:spPr>
          <a:xfrm>
            <a:off x="376466" y="3173456"/>
            <a:ext cx="0" cy="669945"/>
          </a:xfrm>
          <a:prstGeom prst="straightConnector1">
            <a:avLst/>
          </a:prstGeom>
          <a:ln w="3175">
            <a:solidFill>
              <a:srgbClr val="FF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a:extLst>
              <a:ext uri="{FF2B5EF4-FFF2-40B4-BE49-F238E27FC236}">
                <a16:creationId xmlns:a16="http://schemas.microsoft.com/office/drawing/2014/main" id="{EAF942A5-10BE-3FA6-71EE-9B327D371654}"/>
              </a:ext>
            </a:extLst>
          </p:cNvPr>
          <p:cNvCxnSpPr>
            <a:cxnSpLocks/>
          </p:cNvCxnSpPr>
          <p:nvPr/>
        </p:nvCxnSpPr>
        <p:spPr>
          <a:xfrm>
            <a:off x="2799350" y="3908919"/>
            <a:ext cx="0" cy="786271"/>
          </a:xfrm>
          <a:prstGeom prst="straightConnector1">
            <a:avLst/>
          </a:prstGeom>
          <a:noFill/>
          <a:ln w="38100" cap="flat" cmpd="sng" algn="ctr">
            <a:solidFill>
              <a:srgbClr val="4472C4"/>
            </a:solidFill>
            <a:prstDash val="solid"/>
            <a:miter lim="800000"/>
            <a:tailEnd type="triangle"/>
          </a:ln>
          <a:effectLst/>
        </p:spPr>
      </p:cxnSp>
      <p:cxnSp>
        <p:nvCxnSpPr>
          <p:cNvPr id="46" name="直線矢印コネクタ 45">
            <a:extLst>
              <a:ext uri="{FF2B5EF4-FFF2-40B4-BE49-F238E27FC236}">
                <a16:creationId xmlns:a16="http://schemas.microsoft.com/office/drawing/2014/main" id="{70C1CB26-BB18-525F-B150-593C704C38D6}"/>
              </a:ext>
            </a:extLst>
          </p:cNvPr>
          <p:cNvCxnSpPr>
            <a:cxnSpLocks/>
          </p:cNvCxnSpPr>
          <p:nvPr/>
        </p:nvCxnSpPr>
        <p:spPr>
          <a:xfrm>
            <a:off x="4261813" y="3951889"/>
            <a:ext cx="0" cy="786271"/>
          </a:xfrm>
          <a:prstGeom prst="straightConnector1">
            <a:avLst/>
          </a:prstGeom>
          <a:noFill/>
          <a:ln w="38100" cap="flat" cmpd="sng" algn="ctr">
            <a:solidFill>
              <a:srgbClr val="4472C4"/>
            </a:solidFill>
            <a:prstDash val="solid"/>
            <a:miter lim="800000"/>
            <a:tailEnd type="triangle"/>
          </a:ln>
          <a:effectLst/>
        </p:spPr>
      </p:cxnSp>
      <p:cxnSp>
        <p:nvCxnSpPr>
          <p:cNvPr id="48" name="直線矢印コネクタ 47">
            <a:extLst>
              <a:ext uri="{FF2B5EF4-FFF2-40B4-BE49-F238E27FC236}">
                <a16:creationId xmlns:a16="http://schemas.microsoft.com/office/drawing/2014/main" id="{5E8FC476-8113-E4E4-33B7-B57D5EF36760}"/>
              </a:ext>
            </a:extLst>
          </p:cNvPr>
          <p:cNvCxnSpPr>
            <a:cxnSpLocks/>
          </p:cNvCxnSpPr>
          <p:nvPr/>
        </p:nvCxnSpPr>
        <p:spPr>
          <a:xfrm>
            <a:off x="1521171" y="3969880"/>
            <a:ext cx="0" cy="786271"/>
          </a:xfrm>
          <a:prstGeom prst="straightConnector1">
            <a:avLst/>
          </a:prstGeom>
          <a:noFill/>
          <a:ln w="38100" cap="flat" cmpd="sng" algn="ctr">
            <a:solidFill>
              <a:srgbClr val="4472C4"/>
            </a:solidFill>
            <a:prstDash val="solid"/>
            <a:miter lim="800000"/>
            <a:tailEnd type="triangle"/>
          </a:ln>
          <a:effectLst/>
        </p:spPr>
      </p:cxnSp>
      <p:sp>
        <p:nvSpPr>
          <p:cNvPr id="49" name="テキスト ボックス 24">
            <a:extLst>
              <a:ext uri="{FF2B5EF4-FFF2-40B4-BE49-F238E27FC236}">
                <a16:creationId xmlns:a16="http://schemas.microsoft.com/office/drawing/2014/main" id="{58A704F0-6ACE-EB25-E07C-46A07AE47A9B}"/>
              </a:ext>
            </a:extLst>
          </p:cNvPr>
          <p:cNvSpPr txBox="1"/>
          <p:nvPr/>
        </p:nvSpPr>
        <p:spPr>
          <a:xfrm>
            <a:off x="1390887" y="4321252"/>
            <a:ext cx="720980" cy="51263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ts val="1600"/>
              </a:lnSpc>
              <a:spcBef>
                <a:spcPts val="0"/>
              </a:spcBef>
              <a:spcAft>
                <a:spcPts val="0"/>
              </a:spcAft>
              <a:buClrTx/>
              <a:buSzTx/>
              <a:buFontTx/>
              <a:buNone/>
              <a:tabLst/>
              <a:defRPr/>
            </a:pPr>
            <a:r>
              <a:rPr kumimoji="1" lang="en-US" altLang="ja-JP"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rPr>
              <a:t>Wallet</a:t>
            </a:r>
          </a:p>
          <a:p>
            <a:pPr marL="0" marR="0" lvl="0" indent="0" algn="ctr" defTabSz="914400" eaLnBrk="1" fontAlgn="auto" latinLnBrk="0" hangingPunct="1">
              <a:lnSpc>
                <a:spcPts val="16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rPr>
              <a:t>サービス</a:t>
            </a:r>
            <a:endParaRPr kumimoji="1" lang="en-US" altLang="ja-JP"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ts val="16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rPr>
              <a:t>提供</a:t>
            </a:r>
          </a:p>
        </p:txBody>
      </p:sp>
      <p:sp>
        <p:nvSpPr>
          <p:cNvPr id="52" name="角丸四角形 2">
            <a:extLst>
              <a:ext uri="{FF2B5EF4-FFF2-40B4-BE49-F238E27FC236}">
                <a16:creationId xmlns:a16="http://schemas.microsoft.com/office/drawing/2014/main" id="{97813EC0-99EF-4BDA-92F2-408F3B452D88}"/>
              </a:ext>
            </a:extLst>
          </p:cNvPr>
          <p:cNvSpPr/>
          <p:nvPr/>
        </p:nvSpPr>
        <p:spPr>
          <a:xfrm>
            <a:off x="5318709" y="4597241"/>
            <a:ext cx="4530640" cy="247059"/>
          </a:xfrm>
          <a:prstGeom prst="roundRect">
            <a:avLst/>
          </a:prstGeom>
          <a:solidFill>
            <a:schemeClr val="bg1"/>
          </a:solidFill>
          <a:ln w="25400" cap="flat" cmpd="sng" algn="ctr">
            <a:solidFill>
              <a:schemeClr val="bg1">
                <a:lumMod val="65000"/>
              </a:schemeClr>
            </a:solidFill>
            <a:prstDash val="dash"/>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各種証明や信頼できる第三者の参考情報の提供事業者</a:t>
            </a:r>
            <a:endParaRPr kumimoji="1" lang="ja-JP" altLang="en-US" sz="100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p:txBody>
      </p:sp>
      <p:sp>
        <p:nvSpPr>
          <p:cNvPr id="53" name="正方形/長方形 52">
            <a:extLst>
              <a:ext uri="{FF2B5EF4-FFF2-40B4-BE49-F238E27FC236}">
                <a16:creationId xmlns:a16="http://schemas.microsoft.com/office/drawing/2014/main" id="{91DBE2D8-6A84-73E2-D4BA-1BF4F357B992}"/>
              </a:ext>
            </a:extLst>
          </p:cNvPr>
          <p:cNvSpPr/>
          <p:nvPr/>
        </p:nvSpPr>
        <p:spPr>
          <a:xfrm>
            <a:off x="5018666" y="2533649"/>
            <a:ext cx="4830684" cy="245889"/>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a:solidFill>
                  <a:schemeClr val="bg1"/>
                </a:solidFill>
              </a:rPr>
              <a:t>　ビジネスモデル</a:t>
            </a:r>
          </a:p>
        </p:txBody>
      </p:sp>
      <p:sp>
        <p:nvSpPr>
          <p:cNvPr id="54" name="角丸四角形 2">
            <a:extLst>
              <a:ext uri="{FF2B5EF4-FFF2-40B4-BE49-F238E27FC236}">
                <a16:creationId xmlns:a16="http://schemas.microsoft.com/office/drawing/2014/main" id="{F6B4FEC5-972F-53EB-CE54-3A106D74ADA7}"/>
              </a:ext>
            </a:extLst>
          </p:cNvPr>
          <p:cNvSpPr/>
          <p:nvPr/>
        </p:nvSpPr>
        <p:spPr>
          <a:xfrm>
            <a:off x="5344904" y="4850926"/>
            <a:ext cx="4530640" cy="358236"/>
          </a:xfrm>
          <a:prstGeom prst="roundRect">
            <a:avLst/>
          </a:prstGeom>
          <a:solidFill>
            <a:srgbClr val="5B9BD5">
              <a:lumMod val="20000"/>
              <a:lumOff val="80000"/>
            </a:srgbClr>
          </a:solidFill>
          <a:ln w="25400" cap="flat" cmpd="sng" algn="ctr">
            <a:solidFill>
              <a:srgbClr val="4472C4">
                <a:shade val="50000"/>
              </a:srgbClr>
            </a:solid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（各工業会コンソーシアム）「工業会証明書電子化サービス」提供事業者</a:t>
            </a:r>
            <a:endPar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000" kern="0" dirty="0">
                <a:solidFill>
                  <a:sysClr val="windowText" lastClr="000000"/>
                </a:solidFill>
                <a:latin typeface="Calibri" panose="020F0502020204030204"/>
                <a:ea typeface="游ゴシック" panose="020B0400000000000000" pitchFamily="50" charset="-128"/>
              </a:rPr>
              <a:t>※</a:t>
            </a:r>
            <a:r>
              <a:rPr lang="ja-JP" altLang="en-US" sz="1000" kern="0" dirty="0">
                <a:solidFill>
                  <a:sysClr val="windowText" lastClr="000000"/>
                </a:solidFill>
                <a:latin typeface="Calibri" panose="020F0502020204030204"/>
                <a:ea typeface="游ゴシック" panose="020B0400000000000000" pitchFamily="50" charset="-128"/>
              </a:rPr>
              <a:t>工業会デジタル証明書発行に関わる業務共通機能</a:t>
            </a:r>
            <a:endParaRPr kumimoji="1" lang="ja-JP" altLang="en-US" sz="100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p:txBody>
      </p:sp>
      <p:sp>
        <p:nvSpPr>
          <p:cNvPr id="55" name="角丸四角形 2">
            <a:extLst>
              <a:ext uri="{FF2B5EF4-FFF2-40B4-BE49-F238E27FC236}">
                <a16:creationId xmlns:a16="http://schemas.microsoft.com/office/drawing/2014/main" id="{5AEB56CC-D102-6512-E3B7-1AC2362BDD09}"/>
              </a:ext>
            </a:extLst>
          </p:cNvPr>
          <p:cNvSpPr/>
          <p:nvPr/>
        </p:nvSpPr>
        <p:spPr>
          <a:xfrm>
            <a:off x="5319619" y="3941557"/>
            <a:ext cx="4530640" cy="358236"/>
          </a:xfrm>
          <a:prstGeom prst="roundRect">
            <a:avLst/>
          </a:prstGeom>
          <a:solidFill>
            <a:schemeClr val="bg1"/>
          </a:solidFill>
          <a:ln w="25400" cap="flat" cmpd="sng" algn="ctr">
            <a:solidFill>
              <a:srgbClr val="4472C4">
                <a:shade val="50000"/>
              </a:srgbClr>
            </a:solidFill>
            <a:prstDash val="dash"/>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（社会基盤）事業者</a:t>
            </a: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Identity Wallet</a:t>
            </a: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サービス提供事業者</a:t>
            </a:r>
            <a:endPar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000" kern="0" dirty="0">
                <a:solidFill>
                  <a:sysClr val="windowText" lastClr="000000"/>
                </a:solidFill>
                <a:latin typeface="Calibri" panose="020F0502020204030204"/>
                <a:ea typeface="游ゴシック" panose="020B0400000000000000" pitchFamily="50" charset="-128"/>
              </a:rPr>
              <a:t>※</a:t>
            </a:r>
            <a:r>
              <a:rPr lang="ja-JP" altLang="en-US" sz="1000" kern="0" dirty="0">
                <a:solidFill>
                  <a:sysClr val="windowText" lastClr="000000"/>
                </a:solidFill>
                <a:latin typeface="Calibri" panose="020F0502020204030204"/>
                <a:ea typeface="游ゴシック" panose="020B0400000000000000" pitchFamily="50" charset="-128"/>
              </a:rPr>
              <a:t>行政関連手続における共通機能としての事業者</a:t>
            </a:r>
            <a:r>
              <a:rPr lang="en-US" altLang="ja-JP" sz="1000" kern="0" dirty="0">
                <a:solidFill>
                  <a:sysClr val="windowText" lastClr="000000"/>
                </a:solidFill>
                <a:latin typeface="Calibri" panose="020F0502020204030204"/>
                <a:ea typeface="游ゴシック" panose="020B0400000000000000" pitchFamily="50" charset="-128"/>
              </a:rPr>
              <a:t>Wallet</a:t>
            </a:r>
            <a:r>
              <a:rPr lang="ja-JP" altLang="en-US" sz="1000" kern="0" dirty="0">
                <a:solidFill>
                  <a:sysClr val="windowText" lastClr="000000"/>
                </a:solidFill>
                <a:latin typeface="Calibri" panose="020F0502020204030204"/>
                <a:ea typeface="游ゴシック" panose="020B0400000000000000" pitchFamily="50" charset="-128"/>
              </a:rPr>
              <a:t>サービス機能提供</a:t>
            </a:r>
            <a:endParaRPr kumimoji="1" lang="ja-JP" altLang="en-US" sz="100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p:txBody>
      </p:sp>
      <p:sp>
        <p:nvSpPr>
          <p:cNvPr id="56" name="テキスト ボックス 24">
            <a:extLst>
              <a:ext uri="{FF2B5EF4-FFF2-40B4-BE49-F238E27FC236}">
                <a16:creationId xmlns:a16="http://schemas.microsoft.com/office/drawing/2014/main" id="{8C682E35-5FB1-CA88-D409-50EEDA4776D2}"/>
              </a:ext>
            </a:extLst>
          </p:cNvPr>
          <p:cNvSpPr txBox="1"/>
          <p:nvPr/>
        </p:nvSpPr>
        <p:spPr>
          <a:xfrm>
            <a:off x="7025111" y="3428699"/>
            <a:ext cx="718864" cy="532914"/>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r" defTabSz="914400" eaLnBrk="1" fontAlgn="auto" latinLnBrk="0" hangingPunct="1">
              <a:lnSpc>
                <a:spcPts val="16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chemeClr val="bg2"/>
                </a:solidFill>
                <a:effectLst/>
                <a:uLnTx/>
                <a:uFillTx/>
                <a:latin typeface="Meiryo UI" panose="020B0604030504040204" pitchFamily="50" charset="-128"/>
                <a:ea typeface="Meiryo UI" panose="020B0604030504040204" pitchFamily="50" charset="-128"/>
                <a:cs typeface="+mn-cs"/>
              </a:rPr>
              <a:t>サービス維持</a:t>
            </a:r>
          </a:p>
        </p:txBody>
      </p:sp>
      <p:cxnSp>
        <p:nvCxnSpPr>
          <p:cNvPr id="57" name="直線矢印コネクタ 56">
            <a:extLst>
              <a:ext uri="{FF2B5EF4-FFF2-40B4-BE49-F238E27FC236}">
                <a16:creationId xmlns:a16="http://schemas.microsoft.com/office/drawing/2014/main" id="{06F816EF-FB86-8669-08A3-A636B79B05F1}"/>
              </a:ext>
            </a:extLst>
          </p:cNvPr>
          <p:cNvCxnSpPr>
            <a:cxnSpLocks/>
          </p:cNvCxnSpPr>
          <p:nvPr/>
        </p:nvCxnSpPr>
        <p:spPr>
          <a:xfrm>
            <a:off x="7771637" y="3561545"/>
            <a:ext cx="0" cy="337512"/>
          </a:xfrm>
          <a:prstGeom prst="straightConnector1">
            <a:avLst/>
          </a:prstGeom>
          <a:noFill/>
          <a:ln w="38100" cap="flat" cmpd="sng" algn="ctr">
            <a:solidFill>
              <a:srgbClr val="ED7D31"/>
            </a:solidFill>
            <a:prstDash val="sysDash"/>
            <a:miter lim="800000"/>
            <a:tailEnd type="triangle"/>
          </a:ln>
          <a:effectLst/>
        </p:spPr>
      </p:cxnSp>
      <p:sp>
        <p:nvSpPr>
          <p:cNvPr id="58" name="角丸四角形 10">
            <a:extLst>
              <a:ext uri="{FF2B5EF4-FFF2-40B4-BE49-F238E27FC236}">
                <a16:creationId xmlns:a16="http://schemas.microsoft.com/office/drawing/2014/main" id="{756D03DD-0924-E6AA-07EC-1D8705B78F10}"/>
              </a:ext>
            </a:extLst>
          </p:cNvPr>
          <p:cNvSpPr/>
          <p:nvPr/>
        </p:nvSpPr>
        <p:spPr>
          <a:xfrm>
            <a:off x="7381060" y="3158756"/>
            <a:ext cx="954898" cy="358236"/>
          </a:xfrm>
          <a:prstGeom prst="roundRect">
            <a:avLst/>
          </a:prstGeom>
          <a:solidFill>
            <a:sysClr val="window" lastClr="FFFFFF"/>
          </a:solidFill>
          <a:ln w="25400" cap="flat" cmpd="sng" algn="ctr">
            <a:solidFill>
              <a:srgbClr val="70AD47"/>
            </a:solidFill>
            <a:prstDash val="sysDash"/>
            <a:miter lim="800000"/>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別財源</a:t>
            </a:r>
            <a:endPar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p:txBody>
      </p:sp>
      <p:sp>
        <p:nvSpPr>
          <p:cNvPr id="59" name="角丸四角形 2">
            <a:extLst>
              <a:ext uri="{FF2B5EF4-FFF2-40B4-BE49-F238E27FC236}">
                <a16:creationId xmlns:a16="http://schemas.microsoft.com/office/drawing/2014/main" id="{BB508C9B-8F47-FFA5-795D-867AF13F7A2D}"/>
              </a:ext>
            </a:extLst>
          </p:cNvPr>
          <p:cNvSpPr/>
          <p:nvPr/>
        </p:nvSpPr>
        <p:spPr>
          <a:xfrm>
            <a:off x="5327810" y="4333816"/>
            <a:ext cx="4530640" cy="247059"/>
          </a:xfrm>
          <a:prstGeom prst="roundRect">
            <a:avLst/>
          </a:prstGeom>
          <a:solidFill>
            <a:schemeClr val="bg1"/>
          </a:solidFill>
          <a:ln w="25400" cap="flat" cmpd="sng" algn="ctr">
            <a:solidFill>
              <a:schemeClr val="bg1">
                <a:lumMod val="65000"/>
              </a:schemeClr>
            </a:solidFill>
            <a:prstDash val="dash"/>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他</a:t>
            </a:r>
            <a:r>
              <a:rPr lang="ja-JP" altLang="en-US" sz="1000" b="1" kern="0" dirty="0">
                <a:solidFill>
                  <a:sysClr val="windowText" lastClr="000000"/>
                </a:solidFill>
                <a:latin typeface="Calibri" panose="020F0502020204030204"/>
                <a:ea typeface="游ゴシック" panose="020B0400000000000000" pitchFamily="50" charset="-128"/>
              </a:rPr>
              <a:t>の</a:t>
            </a: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行政関連手続の機能</a:t>
            </a:r>
            <a:endParaRPr kumimoji="1" lang="ja-JP" altLang="en-US" sz="100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p:txBody>
      </p:sp>
      <p:sp>
        <p:nvSpPr>
          <p:cNvPr id="60" name="テキスト ボックス 59">
            <a:extLst>
              <a:ext uri="{FF2B5EF4-FFF2-40B4-BE49-F238E27FC236}">
                <a16:creationId xmlns:a16="http://schemas.microsoft.com/office/drawing/2014/main" id="{FB83C6BD-F6B0-E1C0-387D-9ECBC93B1936}"/>
              </a:ext>
            </a:extLst>
          </p:cNvPr>
          <p:cNvSpPr txBox="1"/>
          <p:nvPr/>
        </p:nvSpPr>
        <p:spPr>
          <a:xfrm>
            <a:off x="5018665" y="3684427"/>
            <a:ext cx="611111" cy="261610"/>
          </a:xfrm>
          <a:prstGeom prst="rect">
            <a:avLst/>
          </a:prstGeom>
          <a:noFill/>
        </p:spPr>
        <p:txBody>
          <a:bodyPr wrap="square">
            <a:spAutoFit/>
          </a:bodyPr>
          <a:lstStyle/>
          <a:p>
            <a:r>
              <a:rPr lang="ja-JP" altLang="en-US" sz="1100" dirty="0">
                <a:solidFill>
                  <a:srgbClr val="FF0000"/>
                </a:solidFill>
              </a:rPr>
              <a:t>政府</a:t>
            </a:r>
          </a:p>
        </p:txBody>
      </p:sp>
      <p:sp>
        <p:nvSpPr>
          <p:cNvPr id="61" name="テキスト ボックス 60">
            <a:extLst>
              <a:ext uri="{FF2B5EF4-FFF2-40B4-BE49-F238E27FC236}">
                <a16:creationId xmlns:a16="http://schemas.microsoft.com/office/drawing/2014/main" id="{3D876C4D-B4D9-7A57-9415-D34F178D8C3C}"/>
              </a:ext>
            </a:extLst>
          </p:cNvPr>
          <p:cNvSpPr txBox="1"/>
          <p:nvPr/>
        </p:nvSpPr>
        <p:spPr>
          <a:xfrm>
            <a:off x="4882493" y="4850926"/>
            <a:ext cx="528992" cy="261610"/>
          </a:xfrm>
          <a:prstGeom prst="rect">
            <a:avLst/>
          </a:prstGeom>
          <a:noFill/>
        </p:spPr>
        <p:txBody>
          <a:bodyPr wrap="square">
            <a:spAutoFit/>
          </a:bodyPr>
          <a:lstStyle/>
          <a:p>
            <a:r>
              <a:rPr lang="ja-JP" altLang="en-US" sz="1100" dirty="0">
                <a:solidFill>
                  <a:schemeClr val="tx2"/>
                </a:solidFill>
              </a:rPr>
              <a:t>民間</a:t>
            </a:r>
          </a:p>
        </p:txBody>
      </p:sp>
      <p:cxnSp>
        <p:nvCxnSpPr>
          <p:cNvPr id="62" name="直線矢印コネクタ 61">
            <a:extLst>
              <a:ext uri="{FF2B5EF4-FFF2-40B4-BE49-F238E27FC236}">
                <a16:creationId xmlns:a16="http://schemas.microsoft.com/office/drawing/2014/main" id="{ABF3F4B0-9EF9-D725-72A7-EBE4791862E7}"/>
              </a:ext>
            </a:extLst>
          </p:cNvPr>
          <p:cNvCxnSpPr>
            <a:cxnSpLocks/>
          </p:cNvCxnSpPr>
          <p:nvPr/>
        </p:nvCxnSpPr>
        <p:spPr>
          <a:xfrm>
            <a:off x="5115137" y="4640790"/>
            <a:ext cx="0" cy="568372"/>
          </a:xfrm>
          <a:prstGeom prst="straightConnector1">
            <a:avLst/>
          </a:prstGeom>
          <a:ln w="3175">
            <a:solidFill>
              <a:schemeClr val="tx2"/>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63" name="直線矢印コネクタ 62">
            <a:extLst>
              <a:ext uri="{FF2B5EF4-FFF2-40B4-BE49-F238E27FC236}">
                <a16:creationId xmlns:a16="http://schemas.microsoft.com/office/drawing/2014/main" id="{02B7B971-2F33-B2D7-2EA1-74C565C6074D}"/>
              </a:ext>
            </a:extLst>
          </p:cNvPr>
          <p:cNvCxnSpPr>
            <a:cxnSpLocks/>
          </p:cNvCxnSpPr>
          <p:nvPr/>
        </p:nvCxnSpPr>
        <p:spPr>
          <a:xfrm>
            <a:off x="5258482" y="3516992"/>
            <a:ext cx="0" cy="1304326"/>
          </a:xfrm>
          <a:prstGeom prst="straightConnector1">
            <a:avLst/>
          </a:prstGeom>
          <a:ln w="3175">
            <a:solidFill>
              <a:srgbClr val="FF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64" name="直線矢印コネクタ 63">
            <a:extLst>
              <a:ext uri="{FF2B5EF4-FFF2-40B4-BE49-F238E27FC236}">
                <a16:creationId xmlns:a16="http://schemas.microsoft.com/office/drawing/2014/main" id="{0618680D-34DC-B10A-23C7-58A4D869CF5F}"/>
              </a:ext>
            </a:extLst>
          </p:cNvPr>
          <p:cNvCxnSpPr>
            <a:cxnSpLocks/>
            <a:endCxn id="71" idx="0"/>
          </p:cNvCxnSpPr>
          <p:nvPr/>
        </p:nvCxnSpPr>
        <p:spPr>
          <a:xfrm flipH="1">
            <a:off x="7539653" y="4527121"/>
            <a:ext cx="20171" cy="967095"/>
          </a:xfrm>
          <a:prstGeom prst="straightConnector1">
            <a:avLst/>
          </a:prstGeom>
          <a:noFill/>
          <a:ln w="38100" cap="flat" cmpd="sng" algn="ctr">
            <a:solidFill>
              <a:srgbClr val="4472C4"/>
            </a:solidFill>
            <a:prstDash val="solid"/>
            <a:miter lim="800000"/>
            <a:tailEnd type="triangle"/>
          </a:ln>
          <a:effectLst/>
        </p:spPr>
      </p:cxnSp>
      <p:cxnSp>
        <p:nvCxnSpPr>
          <p:cNvPr id="65" name="直線矢印コネクタ 64">
            <a:extLst>
              <a:ext uri="{FF2B5EF4-FFF2-40B4-BE49-F238E27FC236}">
                <a16:creationId xmlns:a16="http://schemas.microsoft.com/office/drawing/2014/main" id="{4AD2BC42-75A8-21D4-963F-303905D33E66}"/>
              </a:ext>
            </a:extLst>
          </p:cNvPr>
          <p:cNvCxnSpPr>
            <a:cxnSpLocks/>
          </p:cNvCxnSpPr>
          <p:nvPr/>
        </p:nvCxnSpPr>
        <p:spPr>
          <a:xfrm>
            <a:off x="9488815" y="4326227"/>
            <a:ext cx="0" cy="1083102"/>
          </a:xfrm>
          <a:prstGeom prst="straightConnector1">
            <a:avLst/>
          </a:prstGeom>
          <a:noFill/>
          <a:ln w="38100" cap="flat" cmpd="sng" algn="ctr">
            <a:solidFill>
              <a:srgbClr val="4472C4"/>
            </a:solidFill>
            <a:prstDash val="solid"/>
            <a:miter lim="800000"/>
            <a:tailEnd type="triangle"/>
          </a:ln>
          <a:effectLst/>
        </p:spPr>
      </p:cxnSp>
      <p:cxnSp>
        <p:nvCxnSpPr>
          <p:cNvPr id="66" name="直線矢印コネクタ 65">
            <a:extLst>
              <a:ext uri="{FF2B5EF4-FFF2-40B4-BE49-F238E27FC236}">
                <a16:creationId xmlns:a16="http://schemas.microsoft.com/office/drawing/2014/main" id="{DD093CF0-3C3B-1723-C228-74A495645B27}"/>
              </a:ext>
            </a:extLst>
          </p:cNvPr>
          <p:cNvCxnSpPr>
            <a:cxnSpLocks/>
          </p:cNvCxnSpPr>
          <p:nvPr/>
        </p:nvCxnSpPr>
        <p:spPr>
          <a:xfrm>
            <a:off x="5629776" y="4359206"/>
            <a:ext cx="0" cy="952732"/>
          </a:xfrm>
          <a:prstGeom prst="straightConnector1">
            <a:avLst/>
          </a:prstGeom>
          <a:noFill/>
          <a:ln w="38100" cap="flat" cmpd="sng" algn="ctr">
            <a:solidFill>
              <a:srgbClr val="4472C4"/>
            </a:solidFill>
            <a:prstDash val="solid"/>
            <a:miter lim="800000"/>
            <a:tailEnd type="triangle"/>
          </a:ln>
          <a:effectLst/>
        </p:spPr>
      </p:cxnSp>
      <p:sp>
        <p:nvSpPr>
          <p:cNvPr id="68" name="テキスト ボックス 88">
            <a:extLst>
              <a:ext uri="{FF2B5EF4-FFF2-40B4-BE49-F238E27FC236}">
                <a16:creationId xmlns:a16="http://schemas.microsoft.com/office/drawing/2014/main" id="{85D4577E-0B34-9D35-D362-97CF53D0D83C}"/>
              </a:ext>
            </a:extLst>
          </p:cNvPr>
          <p:cNvSpPr txBox="1"/>
          <p:nvPr/>
        </p:nvSpPr>
        <p:spPr>
          <a:xfrm>
            <a:off x="5088760" y="2889930"/>
            <a:ext cx="3697352" cy="221343"/>
          </a:xfrm>
          <a:prstGeom prst="rect">
            <a:avLst/>
          </a:prstGeom>
          <a:solidFill>
            <a:srgbClr val="4472C4"/>
          </a:solidFill>
          <a:ln w="19050" cap="flat" cmpd="sng" algn="ctr">
            <a:solidFill>
              <a:sysClr val="window" lastClr="FFFFFF"/>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ysClr val="window" lastClr="FFFFFF"/>
                </a:solidFill>
                <a:effectLst/>
                <a:uLnTx/>
                <a:uFillTx/>
                <a:latin typeface="Meiryo UI" panose="020B0604030504040204" pitchFamily="50" charset="-128"/>
                <a:ea typeface="Meiryo UI" panose="020B0604030504040204" pitchFamily="50" charset="-128"/>
                <a:cs typeface="+mn-cs"/>
              </a:rPr>
              <a:t>第</a:t>
            </a:r>
            <a:r>
              <a:rPr kumimoji="1" lang="en-US" altLang="ja-JP" sz="1000" b="1" i="0" u="none" strike="noStrike" kern="0" cap="none" spc="0" normalizeH="0" baseline="0" noProof="0" dirty="0">
                <a:ln>
                  <a:noFill/>
                </a:ln>
                <a:solidFill>
                  <a:sysClr val="window" lastClr="FFFFFF"/>
                </a:solidFill>
                <a:effectLst/>
                <a:uLnTx/>
                <a:uFillTx/>
                <a:latin typeface="Meiryo UI" panose="020B0604030504040204" pitchFamily="50" charset="-128"/>
                <a:ea typeface="Meiryo UI" panose="020B0604030504040204" pitchFamily="50" charset="-128"/>
                <a:cs typeface="+mn-cs"/>
              </a:rPr>
              <a:t>2</a:t>
            </a:r>
            <a:r>
              <a:rPr kumimoji="1" lang="ja-JP" altLang="en-US" sz="1000" b="1" i="0" u="none" strike="noStrike" kern="0" cap="none" spc="0" normalizeH="0" baseline="0" noProof="0" dirty="0">
                <a:ln>
                  <a:noFill/>
                </a:ln>
                <a:solidFill>
                  <a:sysClr val="window" lastClr="FFFFFF"/>
                </a:solidFill>
                <a:effectLst/>
                <a:uLnTx/>
                <a:uFillTx/>
                <a:latin typeface="Meiryo UI" panose="020B0604030504040204" pitchFamily="50" charset="-128"/>
                <a:ea typeface="Meiryo UI" panose="020B0604030504040204" pitchFamily="50" charset="-128"/>
                <a:cs typeface="+mn-cs"/>
              </a:rPr>
              <a:t>ステップ：経営力向上計画認定書の取得と確定申告</a:t>
            </a:r>
          </a:p>
        </p:txBody>
      </p:sp>
      <p:sp>
        <p:nvSpPr>
          <p:cNvPr id="69" name="角丸四角形 159">
            <a:extLst>
              <a:ext uri="{FF2B5EF4-FFF2-40B4-BE49-F238E27FC236}">
                <a16:creationId xmlns:a16="http://schemas.microsoft.com/office/drawing/2014/main" id="{7DC97772-935A-6DF3-A83E-F97CF69CE1E0}"/>
              </a:ext>
            </a:extLst>
          </p:cNvPr>
          <p:cNvSpPr/>
          <p:nvPr/>
        </p:nvSpPr>
        <p:spPr>
          <a:xfrm>
            <a:off x="8937917" y="5311938"/>
            <a:ext cx="946728" cy="1277632"/>
          </a:xfrm>
          <a:prstGeom prst="roundRect">
            <a:avLst/>
          </a:prstGeom>
          <a:solidFill>
            <a:sysClr val="window" lastClr="FFFFFF"/>
          </a:solidFill>
          <a:ln w="25400" cap="flat" cmpd="sng" algn="ctr">
            <a:solidFill>
              <a:srgbClr val="70AD47"/>
            </a:solidFill>
            <a:prstDash val="solid"/>
            <a:miter lim="800000"/>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徴税者</a:t>
            </a: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所轄の税務署</a:t>
            </a:r>
            <a:r>
              <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国税庁</a:t>
            </a: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r>
              <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Verifier</a:t>
            </a: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p>
        </p:txBody>
      </p:sp>
      <p:sp>
        <p:nvSpPr>
          <p:cNvPr id="70" name="角丸四角形 157">
            <a:extLst>
              <a:ext uri="{FF2B5EF4-FFF2-40B4-BE49-F238E27FC236}">
                <a16:creationId xmlns:a16="http://schemas.microsoft.com/office/drawing/2014/main" id="{D21D6D1C-F50F-7A80-5729-3B079C3CEA8A}"/>
              </a:ext>
            </a:extLst>
          </p:cNvPr>
          <p:cNvSpPr/>
          <p:nvPr/>
        </p:nvSpPr>
        <p:spPr>
          <a:xfrm>
            <a:off x="5190808" y="5338498"/>
            <a:ext cx="971783" cy="1251072"/>
          </a:xfrm>
          <a:prstGeom prst="roundRect">
            <a:avLst/>
          </a:prstGeom>
          <a:solidFill>
            <a:sysClr val="window" lastClr="FFFFFF"/>
          </a:solidFill>
          <a:ln w="25400" cap="flat" cmpd="sng" algn="ctr">
            <a:solidFill>
              <a:srgbClr val="70AD47"/>
            </a:solidFill>
            <a:prstDash val="solid"/>
            <a:miter lim="800000"/>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納税者</a:t>
            </a: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中小</a:t>
            </a: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000" kern="0" dirty="0">
                <a:solidFill>
                  <a:sysClr val="windowText" lastClr="000000"/>
                </a:solidFill>
                <a:latin typeface="Calibri" panose="020F0502020204030204"/>
                <a:ea typeface="游ゴシック" panose="020B0400000000000000" pitchFamily="50" charset="-128"/>
              </a:rPr>
              <a:t>事業者</a:t>
            </a: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r>
              <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Holder</a:t>
            </a: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p>
        </p:txBody>
      </p:sp>
      <p:sp>
        <p:nvSpPr>
          <p:cNvPr id="71" name="角丸四角形 158">
            <a:extLst>
              <a:ext uri="{FF2B5EF4-FFF2-40B4-BE49-F238E27FC236}">
                <a16:creationId xmlns:a16="http://schemas.microsoft.com/office/drawing/2014/main" id="{20EB1A97-8642-534A-5123-35D2ABC742CD}"/>
              </a:ext>
            </a:extLst>
          </p:cNvPr>
          <p:cNvSpPr/>
          <p:nvPr/>
        </p:nvSpPr>
        <p:spPr>
          <a:xfrm>
            <a:off x="7061838" y="5494217"/>
            <a:ext cx="955630" cy="1300276"/>
          </a:xfrm>
          <a:prstGeom prst="roundRect">
            <a:avLst/>
          </a:prstGeom>
          <a:solidFill>
            <a:sysClr val="window" lastClr="FFFFFF"/>
          </a:solidFill>
          <a:ln w="25400" cap="flat" cmpd="sng" algn="ctr">
            <a:solidFill>
              <a:srgbClr val="70AD47"/>
            </a:solidFill>
            <a:prstDash val="solid"/>
            <a:miter lim="800000"/>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r>
              <a:rPr kumimoji="1" lang="ja-JP" altLang="en-US"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認定者</a:t>
            </a:r>
            <a:r>
              <a:rPr kumimoji="1" lang="en-US" altLang="ja-JP" sz="1000" b="1"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000" kern="0" dirty="0">
                <a:solidFill>
                  <a:sysClr val="windowText" lastClr="000000"/>
                </a:solidFill>
                <a:latin typeface="Calibri" panose="020F0502020204030204"/>
                <a:ea typeface="游ゴシック" panose="020B0400000000000000" pitchFamily="50" charset="-128"/>
              </a:rPr>
              <a:t>当該中小事業者の業種所管の</a:t>
            </a: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主務官庁</a:t>
            </a: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r>
              <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Verifier</a:t>
            </a:r>
            <a:r>
              <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(Issuer)</a:t>
            </a:r>
            <a:endParaRPr kumimoji="1" lang="ja-JP" altLang="en-US" sz="1000" b="0" i="0" u="none" strike="noStrike" kern="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endParaRPr>
          </a:p>
        </p:txBody>
      </p:sp>
      <p:cxnSp>
        <p:nvCxnSpPr>
          <p:cNvPr id="72" name="直線矢印コネクタ 71">
            <a:extLst>
              <a:ext uri="{FF2B5EF4-FFF2-40B4-BE49-F238E27FC236}">
                <a16:creationId xmlns:a16="http://schemas.microsoft.com/office/drawing/2014/main" id="{3B8B33CA-DDC7-C3F6-9C83-113BE4E193DE}"/>
              </a:ext>
            </a:extLst>
          </p:cNvPr>
          <p:cNvCxnSpPr/>
          <p:nvPr/>
        </p:nvCxnSpPr>
        <p:spPr>
          <a:xfrm>
            <a:off x="6171691" y="5372746"/>
            <a:ext cx="2747094" cy="2865"/>
          </a:xfrm>
          <a:prstGeom prst="straightConnector1">
            <a:avLst/>
          </a:prstGeom>
          <a:noFill/>
          <a:ln w="38100" cap="flat" cmpd="sng" algn="ctr">
            <a:solidFill>
              <a:srgbClr val="4472C4"/>
            </a:solidFill>
            <a:prstDash val="solid"/>
            <a:miter lim="800000"/>
            <a:tailEnd type="triangle"/>
          </a:ln>
          <a:effectLst/>
        </p:spPr>
      </p:cxnSp>
      <p:cxnSp>
        <p:nvCxnSpPr>
          <p:cNvPr id="73" name="直線矢印コネクタ 72">
            <a:extLst>
              <a:ext uri="{FF2B5EF4-FFF2-40B4-BE49-F238E27FC236}">
                <a16:creationId xmlns:a16="http://schemas.microsoft.com/office/drawing/2014/main" id="{A577D1FF-349D-0703-E1C9-1088ECD196E1}"/>
              </a:ext>
            </a:extLst>
          </p:cNvPr>
          <p:cNvCxnSpPr>
            <a:cxnSpLocks/>
          </p:cNvCxnSpPr>
          <p:nvPr/>
        </p:nvCxnSpPr>
        <p:spPr>
          <a:xfrm>
            <a:off x="6201607" y="6250715"/>
            <a:ext cx="860231" cy="0"/>
          </a:xfrm>
          <a:prstGeom prst="straightConnector1">
            <a:avLst/>
          </a:prstGeom>
          <a:noFill/>
          <a:ln w="38100" cap="flat" cmpd="sng" algn="ctr">
            <a:solidFill>
              <a:srgbClr val="4472C4"/>
            </a:solidFill>
            <a:prstDash val="solid"/>
            <a:miter lim="800000"/>
            <a:tailEnd type="triangle"/>
          </a:ln>
          <a:effectLst/>
        </p:spPr>
      </p:cxnSp>
      <p:cxnSp>
        <p:nvCxnSpPr>
          <p:cNvPr id="74" name="直線矢印コネクタ 73">
            <a:extLst>
              <a:ext uri="{FF2B5EF4-FFF2-40B4-BE49-F238E27FC236}">
                <a16:creationId xmlns:a16="http://schemas.microsoft.com/office/drawing/2014/main" id="{DF20241A-DF9D-EEA5-A81A-FDB10C94E5FC}"/>
              </a:ext>
            </a:extLst>
          </p:cNvPr>
          <p:cNvCxnSpPr>
            <a:cxnSpLocks/>
          </p:cNvCxnSpPr>
          <p:nvPr/>
        </p:nvCxnSpPr>
        <p:spPr>
          <a:xfrm flipV="1">
            <a:off x="8043424" y="6006968"/>
            <a:ext cx="921142" cy="8175"/>
          </a:xfrm>
          <a:prstGeom prst="straightConnector1">
            <a:avLst/>
          </a:prstGeom>
          <a:noFill/>
          <a:ln w="38100" cap="flat" cmpd="sng" algn="ctr">
            <a:solidFill>
              <a:srgbClr val="4472C4"/>
            </a:solidFill>
            <a:prstDash val="solid"/>
            <a:miter lim="800000"/>
            <a:tailEnd type="triangle"/>
          </a:ln>
          <a:effectLst/>
        </p:spPr>
      </p:cxnSp>
      <p:pic>
        <p:nvPicPr>
          <p:cNvPr id="75" name="図 74">
            <a:extLst>
              <a:ext uri="{FF2B5EF4-FFF2-40B4-BE49-F238E27FC236}">
                <a16:creationId xmlns:a16="http://schemas.microsoft.com/office/drawing/2014/main" id="{933AE87A-95F8-DA5D-32AC-111F7B362950}"/>
              </a:ext>
            </a:extLst>
          </p:cNvPr>
          <p:cNvPicPr>
            <a:picLocks noChangeAspect="1"/>
          </p:cNvPicPr>
          <p:nvPr/>
        </p:nvPicPr>
        <p:blipFill>
          <a:blip r:embed="rId2"/>
          <a:stretch>
            <a:fillRect/>
          </a:stretch>
        </p:blipFill>
        <p:spPr>
          <a:xfrm>
            <a:off x="5334652" y="5309082"/>
            <a:ext cx="708179" cy="326324"/>
          </a:xfrm>
          <a:prstGeom prst="rect">
            <a:avLst/>
          </a:prstGeom>
        </p:spPr>
      </p:pic>
      <p:sp>
        <p:nvSpPr>
          <p:cNvPr id="76" name="テキスト ボックス 205">
            <a:extLst>
              <a:ext uri="{FF2B5EF4-FFF2-40B4-BE49-F238E27FC236}">
                <a16:creationId xmlns:a16="http://schemas.microsoft.com/office/drawing/2014/main" id="{E9E7C98A-D724-51FD-8769-54ED069AB3CC}"/>
              </a:ext>
            </a:extLst>
          </p:cNvPr>
          <p:cNvSpPr txBox="1"/>
          <p:nvPr/>
        </p:nvSpPr>
        <p:spPr>
          <a:xfrm>
            <a:off x="6030466" y="5393724"/>
            <a:ext cx="1276368" cy="273026"/>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確定申告の送信</a:t>
            </a:r>
            <a:endParaRPr kumimoji="1" lang="en-US" altLang="ja-JP" sz="8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800" b="1" kern="0" dirty="0">
                <a:solidFill>
                  <a:sysClr val="windowText" lastClr="000000"/>
                </a:solidFill>
                <a:latin typeface="Meiryo UI" panose="020B0604030504040204" pitchFamily="50" charset="-128"/>
                <a:ea typeface="Meiryo UI" panose="020B0604030504040204" pitchFamily="50" charset="-128"/>
              </a:rPr>
              <a:t>（添付証明、資料）</a:t>
            </a:r>
            <a:endParaRPr kumimoji="1" lang="ja-JP" altLang="en-US" sz="8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sp>
        <p:nvSpPr>
          <p:cNvPr id="77" name="テキスト ボックス 206">
            <a:extLst>
              <a:ext uri="{FF2B5EF4-FFF2-40B4-BE49-F238E27FC236}">
                <a16:creationId xmlns:a16="http://schemas.microsoft.com/office/drawing/2014/main" id="{023CF9CD-E3DB-8D1B-C439-1BFF66CF6AE4}"/>
              </a:ext>
            </a:extLst>
          </p:cNvPr>
          <p:cNvSpPr txBox="1"/>
          <p:nvPr/>
        </p:nvSpPr>
        <p:spPr>
          <a:xfrm>
            <a:off x="8004678" y="5745404"/>
            <a:ext cx="823464" cy="247904"/>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認定の送信</a:t>
            </a:r>
          </a:p>
        </p:txBody>
      </p:sp>
      <p:sp>
        <p:nvSpPr>
          <p:cNvPr id="78" name="テキスト ボックス 208">
            <a:extLst>
              <a:ext uri="{FF2B5EF4-FFF2-40B4-BE49-F238E27FC236}">
                <a16:creationId xmlns:a16="http://schemas.microsoft.com/office/drawing/2014/main" id="{C537DDF2-62C2-87F0-0111-753E0C976227}"/>
              </a:ext>
            </a:extLst>
          </p:cNvPr>
          <p:cNvSpPr txBox="1"/>
          <p:nvPr/>
        </p:nvSpPr>
        <p:spPr>
          <a:xfrm>
            <a:off x="6246317" y="5729621"/>
            <a:ext cx="823464" cy="554694"/>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認定の申請</a:t>
            </a:r>
            <a:endParaRPr kumimoji="1" lang="en-US" altLang="ja-JP" sz="8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800" b="1" kern="0" dirty="0">
                <a:solidFill>
                  <a:sysClr val="windowText" lastClr="000000"/>
                </a:solidFill>
                <a:latin typeface="Meiryo UI" panose="020B0604030504040204" pitchFamily="50" charset="-128"/>
                <a:ea typeface="Meiryo UI" panose="020B0604030504040204" pitchFamily="50" charset="-128"/>
              </a:rPr>
              <a:t>（添付証明、資料）</a:t>
            </a:r>
            <a:endParaRPr kumimoji="1" lang="ja-JP" altLang="en-US" sz="8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sp>
        <p:nvSpPr>
          <p:cNvPr id="79" name="テキスト ボックス 208">
            <a:extLst>
              <a:ext uri="{FF2B5EF4-FFF2-40B4-BE49-F238E27FC236}">
                <a16:creationId xmlns:a16="http://schemas.microsoft.com/office/drawing/2014/main" id="{8AA5E75B-7748-FE06-4BC4-89BDD4F6BC9F}"/>
              </a:ext>
            </a:extLst>
          </p:cNvPr>
          <p:cNvSpPr txBox="1"/>
          <p:nvPr/>
        </p:nvSpPr>
        <p:spPr>
          <a:xfrm>
            <a:off x="6154648" y="6400968"/>
            <a:ext cx="823464" cy="247904"/>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認定の承認</a:t>
            </a:r>
          </a:p>
        </p:txBody>
      </p:sp>
      <p:cxnSp>
        <p:nvCxnSpPr>
          <p:cNvPr id="80" name="直線矢印コネクタ 79">
            <a:extLst>
              <a:ext uri="{FF2B5EF4-FFF2-40B4-BE49-F238E27FC236}">
                <a16:creationId xmlns:a16="http://schemas.microsoft.com/office/drawing/2014/main" id="{67587D16-834A-A271-10D0-45B1AF3E104E}"/>
              </a:ext>
            </a:extLst>
          </p:cNvPr>
          <p:cNvCxnSpPr>
            <a:cxnSpLocks/>
          </p:cNvCxnSpPr>
          <p:nvPr/>
        </p:nvCxnSpPr>
        <p:spPr>
          <a:xfrm flipH="1">
            <a:off x="6162590" y="6400968"/>
            <a:ext cx="862521" cy="0"/>
          </a:xfrm>
          <a:prstGeom prst="straightConnector1">
            <a:avLst/>
          </a:prstGeom>
          <a:noFill/>
          <a:ln w="38100" cap="flat" cmpd="sng" algn="ctr">
            <a:solidFill>
              <a:srgbClr val="4472C4"/>
            </a:solidFill>
            <a:prstDash val="solid"/>
            <a:miter lim="800000"/>
            <a:tailEnd type="triangle"/>
          </a:ln>
          <a:effectLst/>
        </p:spPr>
      </p:cxnSp>
      <p:sp>
        <p:nvSpPr>
          <p:cNvPr id="82" name="テキスト ボックス 24">
            <a:extLst>
              <a:ext uri="{FF2B5EF4-FFF2-40B4-BE49-F238E27FC236}">
                <a16:creationId xmlns:a16="http://schemas.microsoft.com/office/drawing/2014/main" id="{07544D6E-DB0E-8CD8-57F4-F1AA8B8011C8}"/>
              </a:ext>
            </a:extLst>
          </p:cNvPr>
          <p:cNvSpPr txBox="1"/>
          <p:nvPr/>
        </p:nvSpPr>
        <p:spPr>
          <a:xfrm>
            <a:off x="2712354" y="4290025"/>
            <a:ext cx="720980" cy="417855"/>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ts val="1600"/>
              </a:lnSpc>
              <a:spcBef>
                <a:spcPts val="0"/>
              </a:spcBef>
              <a:spcAft>
                <a:spcPts val="0"/>
              </a:spcAft>
              <a:buClrTx/>
              <a:buSzTx/>
              <a:buFontTx/>
              <a:buNone/>
              <a:tabLst/>
              <a:defRPr/>
            </a:pPr>
            <a:r>
              <a:rPr kumimoji="1" lang="en-US" altLang="ja-JP"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rPr>
              <a:t>Wallet</a:t>
            </a:r>
          </a:p>
          <a:p>
            <a:pPr marL="0" marR="0" lvl="0" indent="0" algn="ctr" defTabSz="914400" eaLnBrk="1" fontAlgn="auto" latinLnBrk="0" hangingPunct="1">
              <a:lnSpc>
                <a:spcPts val="16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rPr>
              <a:t>サービス</a:t>
            </a:r>
          </a:p>
        </p:txBody>
      </p:sp>
      <p:sp>
        <p:nvSpPr>
          <p:cNvPr id="83" name="テキスト ボックス 24">
            <a:extLst>
              <a:ext uri="{FF2B5EF4-FFF2-40B4-BE49-F238E27FC236}">
                <a16:creationId xmlns:a16="http://schemas.microsoft.com/office/drawing/2014/main" id="{7243187B-C1DC-29B7-C800-2723A2D6D4E7}"/>
              </a:ext>
            </a:extLst>
          </p:cNvPr>
          <p:cNvSpPr txBox="1"/>
          <p:nvPr/>
        </p:nvSpPr>
        <p:spPr>
          <a:xfrm>
            <a:off x="4190146" y="4289818"/>
            <a:ext cx="720980" cy="417855"/>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ts val="1600"/>
              </a:lnSpc>
              <a:spcBef>
                <a:spcPts val="0"/>
              </a:spcBef>
              <a:spcAft>
                <a:spcPts val="0"/>
              </a:spcAft>
              <a:buClrTx/>
              <a:buSzTx/>
              <a:buFontTx/>
              <a:buNone/>
              <a:tabLst/>
              <a:defRPr/>
            </a:pPr>
            <a:r>
              <a:rPr kumimoji="1" lang="en-US" altLang="ja-JP"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rPr>
              <a:t>Wallet</a:t>
            </a:r>
          </a:p>
          <a:p>
            <a:pPr marL="0" marR="0" lvl="0" indent="0" algn="ctr" defTabSz="914400" eaLnBrk="1" fontAlgn="auto" latinLnBrk="0" hangingPunct="1">
              <a:lnSpc>
                <a:spcPts val="1600"/>
              </a:lnSpc>
              <a:spcBef>
                <a:spcPts val="0"/>
              </a:spcBef>
              <a:spcAft>
                <a:spcPts val="0"/>
              </a:spcAft>
              <a:buClrTx/>
              <a:buSzTx/>
              <a:buFontTx/>
              <a:buNone/>
              <a:tabLst/>
              <a:defRPr/>
            </a:pPr>
            <a:r>
              <a:rPr kumimoji="1" lang="ja-JP" altLang="en-US" sz="800" b="1" i="0" u="none" strike="noStrike" kern="0" cap="none" spc="0" normalizeH="0" baseline="0" noProof="0" dirty="0">
                <a:ln>
                  <a:noFill/>
                </a:ln>
                <a:solidFill>
                  <a:srgbClr val="4472C4">
                    <a:lumMod val="75000"/>
                  </a:srgbClr>
                </a:solidFill>
                <a:effectLst/>
                <a:uLnTx/>
                <a:uFillTx/>
                <a:latin typeface="Meiryo UI" panose="020B0604030504040204" pitchFamily="50" charset="-128"/>
                <a:ea typeface="Meiryo UI" panose="020B0604030504040204" pitchFamily="50" charset="-128"/>
                <a:cs typeface="+mn-cs"/>
              </a:rPr>
              <a:t>サービス</a:t>
            </a:r>
          </a:p>
        </p:txBody>
      </p:sp>
      <p:sp>
        <p:nvSpPr>
          <p:cNvPr id="84" name="テキスト ボックス 199">
            <a:extLst>
              <a:ext uri="{FF2B5EF4-FFF2-40B4-BE49-F238E27FC236}">
                <a16:creationId xmlns:a16="http://schemas.microsoft.com/office/drawing/2014/main" id="{4F40D038-7757-24D3-2C75-DE57EFB84A66}"/>
              </a:ext>
            </a:extLst>
          </p:cNvPr>
          <p:cNvSpPr txBox="1"/>
          <p:nvPr/>
        </p:nvSpPr>
        <p:spPr>
          <a:xfrm>
            <a:off x="456369" y="3202036"/>
            <a:ext cx="1599397" cy="321789"/>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a:t>
            </a:r>
            <a:r>
              <a:rPr kumimoji="1" lang="ja-JP" altLang="en-US" sz="10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官民の</a:t>
            </a:r>
            <a:r>
              <a:rPr lang="ja-JP" altLang="en-US" sz="1000" b="1" kern="0" dirty="0">
                <a:solidFill>
                  <a:sysClr val="windowText" lastClr="000000"/>
                </a:solidFill>
                <a:latin typeface="Meiryo UI" panose="020B0604030504040204" pitchFamily="50" charset="-128"/>
                <a:ea typeface="Meiryo UI" panose="020B0604030504040204" pitchFamily="50" charset="-128"/>
              </a:rPr>
              <a:t>２</a:t>
            </a:r>
            <a:r>
              <a:rPr kumimoji="1" lang="ja-JP" altLang="en-US" sz="10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階建てスキームの検討必要性</a:t>
            </a:r>
          </a:p>
        </p:txBody>
      </p:sp>
      <p:sp>
        <p:nvSpPr>
          <p:cNvPr id="85" name="テキスト ボックス 199">
            <a:extLst>
              <a:ext uri="{FF2B5EF4-FFF2-40B4-BE49-F238E27FC236}">
                <a16:creationId xmlns:a16="http://schemas.microsoft.com/office/drawing/2014/main" id="{459EED7B-FF8C-87A9-1D41-3EC126FDC296}"/>
              </a:ext>
            </a:extLst>
          </p:cNvPr>
          <p:cNvSpPr txBox="1"/>
          <p:nvPr/>
        </p:nvSpPr>
        <p:spPr>
          <a:xfrm>
            <a:off x="5358711" y="3516992"/>
            <a:ext cx="1599397" cy="321789"/>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a:t>
            </a:r>
            <a:r>
              <a:rPr kumimoji="1" lang="ja-JP" altLang="en-US" sz="10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官民の</a:t>
            </a:r>
            <a:r>
              <a:rPr lang="ja-JP" altLang="en-US" sz="1000" b="1" kern="0" dirty="0">
                <a:solidFill>
                  <a:sysClr val="windowText" lastClr="000000"/>
                </a:solidFill>
                <a:latin typeface="Meiryo UI" panose="020B0604030504040204" pitchFamily="50" charset="-128"/>
                <a:ea typeface="Meiryo UI" panose="020B0604030504040204" pitchFamily="50" charset="-128"/>
              </a:rPr>
              <a:t>２</a:t>
            </a:r>
            <a:r>
              <a:rPr kumimoji="1" lang="ja-JP" altLang="en-US" sz="1000" b="1" i="0" u="none" strike="noStrike" kern="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階建てスキームの検討必要性</a:t>
            </a:r>
          </a:p>
        </p:txBody>
      </p:sp>
    </p:spTree>
    <p:extLst>
      <p:ext uri="{BB962C8B-B14F-4D97-AF65-F5344CB8AC3E}">
        <p14:creationId xmlns:p14="http://schemas.microsoft.com/office/powerpoint/2010/main" val="19290934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ja-JP" altLang="en-US" sz="1100" dirty="0">
                <a:latin typeface="Meiryo UI" panose="020B0604030504040204" pitchFamily="34" charset="-128"/>
                <a:ea typeface="Meiryo UI" panose="020B0604030504040204" pitchFamily="34" charset="-128"/>
              </a:rPr>
              <a:t>４</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実証終了後の社会実装に向けた見通し</a:t>
            </a:r>
            <a:br>
              <a:rPr lang="en-US" altLang="zh-TW" sz="1100" dirty="0">
                <a:latin typeface="Meiryo UI" panose="020B0604030504040204" pitchFamily="34" charset="-128"/>
                <a:ea typeface="Meiryo UI" panose="020B0604030504040204" pitchFamily="34" charset="-128"/>
              </a:rPr>
            </a:br>
            <a:r>
              <a:rPr lang="en-US" altLang="ja-JP" sz="2000" dirty="0">
                <a:latin typeface="Meiryo UI" panose="020B0604030504040204" pitchFamily="34" charset="-128"/>
                <a:ea typeface="Meiryo UI" panose="020B0604030504040204" pitchFamily="34" charset="-128"/>
              </a:rPr>
              <a:t>4.1	</a:t>
            </a:r>
            <a:r>
              <a:rPr lang="ja-JP" altLang="en-US" sz="2000" dirty="0">
                <a:latin typeface="Meiryo UI" panose="020B0604030504040204" pitchFamily="34" charset="-128"/>
                <a:ea typeface="Meiryo UI" panose="020B0604030504040204" pitchFamily="34" charset="-128"/>
              </a:rPr>
              <a:t>社会実装時に想定しているビジネスモデル・ユーザーのメリット</a:t>
            </a:r>
            <a:endParaRPr lang="en-US" altLang="ja-JP" sz="2000" dirty="0">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6FCBC95F-3841-49D0-91CB-0505165BF4EF}"/>
              </a:ext>
            </a:extLst>
          </p:cNvPr>
          <p:cNvSpPr/>
          <p:nvPr/>
        </p:nvSpPr>
        <p:spPr>
          <a:xfrm>
            <a:off x="227318" y="810303"/>
            <a:ext cx="9347191" cy="307297"/>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600" b="1" dirty="0">
                <a:solidFill>
                  <a:schemeClr val="bg1"/>
                </a:solidFill>
              </a:rPr>
              <a:t>　ユーザーのベネフィット</a:t>
            </a:r>
          </a:p>
        </p:txBody>
      </p:sp>
      <p:graphicFrame>
        <p:nvGraphicFramePr>
          <p:cNvPr id="3" name="表 2">
            <a:extLst>
              <a:ext uri="{FF2B5EF4-FFF2-40B4-BE49-F238E27FC236}">
                <a16:creationId xmlns:a16="http://schemas.microsoft.com/office/drawing/2014/main" id="{837EEA1E-F42F-47AC-94AB-D3864B959D09}"/>
              </a:ext>
            </a:extLst>
          </p:cNvPr>
          <p:cNvGraphicFramePr>
            <a:graphicFrameLocks noGrp="1"/>
          </p:cNvGraphicFramePr>
          <p:nvPr>
            <p:extLst>
              <p:ext uri="{D42A27DB-BD31-4B8C-83A1-F6EECF244321}">
                <p14:modId xmlns:p14="http://schemas.microsoft.com/office/powerpoint/2010/main" val="1445552927"/>
              </p:ext>
            </p:extLst>
          </p:nvPr>
        </p:nvGraphicFramePr>
        <p:xfrm>
          <a:off x="169262" y="1249552"/>
          <a:ext cx="9678682" cy="5481090"/>
        </p:xfrm>
        <a:graphic>
          <a:graphicData uri="http://schemas.openxmlformats.org/drawingml/2006/table">
            <a:tbl>
              <a:tblPr firstRow="1" bandRow="1">
                <a:tableStyleId>{5C22544A-7EE6-4342-B048-85BDC9FD1C3A}</a:tableStyleId>
              </a:tblPr>
              <a:tblGrid>
                <a:gridCol w="1357929">
                  <a:extLst>
                    <a:ext uri="{9D8B030D-6E8A-4147-A177-3AD203B41FA5}">
                      <a16:colId xmlns:a16="http://schemas.microsoft.com/office/drawing/2014/main" val="400298285"/>
                    </a:ext>
                  </a:extLst>
                </a:gridCol>
                <a:gridCol w="6731671">
                  <a:extLst>
                    <a:ext uri="{9D8B030D-6E8A-4147-A177-3AD203B41FA5}">
                      <a16:colId xmlns:a16="http://schemas.microsoft.com/office/drawing/2014/main" val="269537922"/>
                    </a:ext>
                  </a:extLst>
                </a:gridCol>
                <a:gridCol w="1589082">
                  <a:extLst>
                    <a:ext uri="{9D8B030D-6E8A-4147-A177-3AD203B41FA5}">
                      <a16:colId xmlns:a16="http://schemas.microsoft.com/office/drawing/2014/main" val="1243276180"/>
                    </a:ext>
                  </a:extLst>
                </a:gridCol>
              </a:tblGrid>
              <a:tr h="270552">
                <a:tc>
                  <a:txBody>
                    <a:bodyPr/>
                    <a:lstStyle/>
                    <a:p>
                      <a:pPr algn="ctr"/>
                      <a:r>
                        <a:rPr lang="ja-JP" sz="900" kern="1200" dirty="0">
                          <a:effectLst/>
                        </a:rPr>
                        <a:t>ステークホルダ</a:t>
                      </a:r>
                      <a:endParaRPr lang="ja-JP" sz="900" kern="100" dirty="0">
                        <a:effectLst/>
                        <a:latin typeface="Century" panose="02040604050505020304" pitchFamily="18" charset="0"/>
                        <a:ea typeface="Meiryo UI" panose="020B0604030504040204" pitchFamily="50" charset="-128"/>
                        <a:cs typeface="Century" panose="02040604050505020304" pitchFamily="18" charset="0"/>
                      </a:endParaRPr>
                    </a:p>
                  </a:txBody>
                  <a:tcPr marL="45205" marR="45205" marT="22603" marB="22603"/>
                </a:tc>
                <a:tc>
                  <a:txBody>
                    <a:bodyPr/>
                    <a:lstStyle/>
                    <a:p>
                      <a:pPr algn="ctr"/>
                      <a:r>
                        <a:rPr lang="ja-JP" sz="900" kern="100" dirty="0">
                          <a:effectLst/>
                        </a:rPr>
                        <a:t>ベネフィット</a:t>
                      </a:r>
                      <a:endParaRPr lang="ja-JP" sz="900" kern="100" dirty="0">
                        <a:effectLst/>
                        <a:latin typeface="Century" panose="02040604050505020304" pitchFamily="18" charset="0"/>
                        <a:ea typeface="Meiryo UI" panose="020B0604030504040204" pitchFamily="50" charset="-128"/>
                        <a:cs typeface="Century" panose="02040604050505020304" pitchFamily="18" charset="0"/>
                      </a:endParaRPr>
                    </a:p>
                  </a:txBody>
                  <a:tcPr marL="45205" marR="45205" marT="22603" marB="22603"/>
                </a:tc>
                <a:tc>
                  <a:txBody>
                    <a:bodyPr/>
                    <a:lstStyle/>
                    <a:p>
                      <a:pPr algn="ctr"/>
                      <a:r>
                        <a:rPr lang="ja-JP" sz="900" kern="1200" dirty="0">
                          <a:effectLst/>
                        </a:rPr>
                        <a:t>負担するコスト</a:t>
                      </a:r>
                      <a:endParaRPr lang="ja-JP" sz="900" kern="100" dirty="0">
                        <a:effectLst/>
                        <a:latin typeface="Century" panose="02040604050505020304" pitchFamily="18" charset="0"/>
                        <a:ea typeface="Meiryo UI" panose="020B0604030504040204" pitchFamily="50" charset="-128"/>
                        <a:cs typeface="Century" panose="02040604050505020304" pitchFamily="18" charset="0"/>
                      </a:endParaRPr>
                    </a:p>
                  </a:txBody>
                  <a:tcPr marL="45205" marR="45205" marT="22603" marB="22603"/>
                </a:tc>
                <a:extLst>
                  <a:ext uri="{0D108BD9-81ED-4DB2-BD59-A6C34878D82A}">
                    <a16:rowId xmlns:a16="http://schemas.microsoft.com/office/drawing/2014/main" val="1808998182"/>
                  </a:ext>
                </a:extLst>
              </a:tr>
              <a:tr h="1532673">
                <a:tc>
                  <a:txBody>
                    <a:bodyPr/>
                    <a:lstStyle/>
                    <a:p>
                      <a:pPr algn="l"/>
                      <a:r>
                        <a:rPr lang="ja-JP" sz="900" kern="100" dirty="0">
                          <a:effectLst/>
                        </a:rPr>
                        <a:t>証明書発行団体</a:t>
                      </a:r>
                    </a:p>
                    <a:p>
                      <a:pPr algn="l"/>
                      <a:r>
                        <a:rPr lang="ja-JP" sz="900" kern="100" dirty="0">
                          <a:effectLst/>
                        </a:rPr>
                        <a:t>（工業会等）</a:t>
                      </a:r>
                      <a:endParaRPr lang="ja-JP" sz="900" kern="100" dirty="0">
                        <a:effectLst/>
                        <a:latin typeface="Century" panose="02040604050505020304" pitchFamily="18" charset="0"/>
                        <a:ea typeface="Meiryo UI" panose="020B0604030504040204" pitchFamily="50" charset="-128"/>
                        <a:cs typeface="Century" panose="02040604050505020304" pitchFamily="18" charset="0"/>
                      </a:endParaRPr>
                    </a:p>
                  </a:txBody>
                  <a:tcPr marL="45205" marR="45205" marT="22603" marB="22603"/>
                </a:tc>
                <a:tc>
                  <a:txBody>
                    <a:bodyPr/>
                    <a:lstStyle/>
                    <a:p>
                      <a:pPr algn="l"/>
                      <a:r>
                        <a:rPr lang="ja-JP" sz="900" kern="100" dirty="0">
                          <a:effectLst/>
                        </a:rPr>
                        <a:t>【１．業務運用効率化】</a:t>
                      </a:r>
                    </a:p>
                    <a:p>
                      <a:pPr algn="l"/>
                      <a:r>
                        <a:rPr lang="ja-JP" sz="900" kern="100" dirty="0">
                          <a:effectLst/>
                        </a:rPr>
                        <a:t>・申請から発行までの業務運用における紙やりとりの手間と期間の短縮（新規申請時、修正発生時の書類の記載及び郵送やり取り）</a:t>
                      </a:r>
                    </a:p>
                    <a:p>
                      <a:pPr algn="l"/>
                      <a:r>
                        <a:rPr lang="ja-JP" sz="900" kern="100" dirty="0">
                          <a:effectLst/>
                        </a:rPr>
                        <a:t>・再発行対応等の軽減（例：汚れ、紛失等）</a:t>
                      </a:r>
                    </a:p>
                    <a:p>
                      <a:pPr algn="l"/>
                      <a:r>
                        <a:rPr lang="ja-JP" sz="900" kern="100" dirty="0">
                          <a:effectLst/>
                        </a:rPr>
                        <a:t>【２．トレーサビリティの向上】</a:t>
                      </a:r>
                    </a:p>
                    <a:p>
                      <a:pPr algn="l"/>
                      <a:r>
                        <a:rPr lang="ja-JP" sz="900" kern="100" dirty="0">
                          <a:effectLst/>
                        </a:rPr>
                        <a:t>・設備メーカー等や中小事業者側からの審査・発行ステータスの問い合わせ対応の負担軽減</a:t>
                      </a:r>
                    </a:p>
                    <a:p>
                      <a:pPr algn="l"/>
                      <a:r>
                        <a:rPr lang="ja-JP" sz="900" kern="100" dirty="0">
                          <a:effectLst/>
                        </a:rPr>
                        <a:t>・問題発生時の証明書取り消し業務運用、影響調査の円滑化（現状、証明書発行団体では、最終的な証明書利用者である中小事業者の把握が困難）</a:t>
                      </a:r>
                    </a:p>
                    <a:p>
                      <a:pPr algn="l"/>
                      <a:r>
                        <a:rPr lang="ja-JP" sz="900" kern="100" dirty="0">
                          <a:effectLst/>
                        </a:rPr>
                        <a:t>・制度経済効果に関わる計数把握の精度向上（現状、証明書発行と実際の制度利用数には乖離が発生）</a:t>
                      </a:r>
                    </a:p>
                    <a:p>
                      <a:pPr algn="l"/>
                      <a:r>
                        <a:rPr lang="ja-JP" sz="900" kern="100" dirty="0">
                          <a:effectLst/>
                        </a:rPr>
                        <a:t>【３．不正利用の抑止】</a:t>
                      </a:r>
                    </a:p>
                    <a:p>
                      <a:pPr algn="l"/>
                      <a:r>
                        <a:rPr lang="ja-JP" sz="900" kern="100" dirty="0">
                          <a:effectLst/>
                        </a:rPr>
                        <a:t>・申請者である設備メーカー等への信頼に基づく制度運用であるが、中小事業者側または設備メーカー側で、証明書の不適切使用または偽装が出来うる可能性が存在</a:t>
                      </a:r>
                    </a:p>
                    <a:p>
                      <a:pPr algn="l"/>
                      <a:r>
                        <a:rPr lang="ja-JP" sz="900" kern="100" dirty="0">
                          <a:effectLst/>
                        </a:rPr>
                        <a:t>・（第２ステップ）証明書発行の適応条件を満たしているか審査の際に、自己申告情報の他に、信頼できる第三者の参考情報の活用可能性（例：該当製品・バージョン等で納入して使用されている事実）</a:t>
                      </a:r>
                      <a:endParaRPr lang="ja-JP" sz="900" kern="100" dirty="0">
                        <a:effectLst/>
                        <a:latin typeface="Century" panose="02040604050505020304" pitchFamily="18" charset="0"/>
                        <a:ea typeface="Meiryo UI" panose="020B0604030504040204" pitchFamily="50" charset="-128"/>
                        <a:cs typeface="Century" panose="02040604050505020304" pitchFamily="18" charset="0"/>
                      </a:endParaRPr>
                    </a:p>
                  </a:txBody>
                  <a:tcPr marL="45205" marR="45205" marT="22603" marB="22603"/>
                </a:tc>
                <a:tc>
                  <a:txBody>
                    <a:bodyPr/>
                    <a:lstStyle/>
                    <a:p>
                      <a:pPr algn="l"/>
                      <a:r>
                        <a:rPr lang="ja-JP" sz="900" kern="100">
                          <a:effectLst/>
                        </a:rPr>
                        <a:t>－（</a:t>
                      </a:r>
                      <a:r>
                        <a:rPr lang="ja-JP" sz="900" kern="1200">
                          <a:effectLst/>
                        </a:rPr>
                        <a:t>社会基盤機能の位置づけ含め、総合的に検討調整要）</a:t>
                      </a:r>
                      <a:endParaRPr lang="ja-JP" sz="900" kern="100">
                        <a:effectLst/>
                        <a:latin typeface="Century" panose="02040604050505020304" pitchFamily="18" charset="0"/>
                        <a:ea typeface="Meiryo UI" panose="020B0604030504040204" pitchFamily="50" charset="-128"/>
                        <a:cs typeface="Century" panose="02040604050505020304" pitchFamily="18" charset="0"/>
                      </a:endParaRPr>
                    </a:p>
                  </a:txBody>
                  <a:tcPr marL="45205" marR="45205" marT="22603" marB="22603"/>
                </a:tc>
                <a:extLst>
                  <a:ext uri="{0D108BD9-81ED-4DB2-BD59-A6C34878D82A}">
                    <a16:rowId xmlns:a16="http://schemas.microsoft.com/office/drawing/2014/main" val="1327192685"/>
                  </a:ext>
                </a:extLst>
              </a:tr>
              <a:tr h="1207561">
                <a:tc>
                  <a:txBody>
                    <a:bodyPr/>
                    <a:lstStyle/>
                    <a:p>
                      <a:pPr algn="l"/>
                      <a:r>
                        <a:rPr lang="ja-JP" sz="900" kern="1200">
                          <a:effectLst/>
                        </a:rPr>
                        <a:t>申請を行う企業</a:t>
                      </a:r>
                      <a:r>
                        <a:rPr lang="en-US" sz="900" kern="1200">
                          <a:effectLst/>
                        </a:rPr>
                        <a:t>/</a:t>
                      </a:r>
                      <a:r>
                        <a:rPr lang="ja-JP" sz="900" kern="1200">
                          <a:effectLst/>
                        </a:rPr>
                        <a:t>利用する企業</a:t>
                      </a:r>
                      <a:endParaRPr lang="ja-JP" sz="900" kern="100">
                        <a:effectLst/>
                      </a:endParaRPr>
                    </a:p>
                    <a:p>
                      <a:pPr algn="l"/>
                      <a:r>
                        <a:rPr lang="ja-JP" sz="900" kern="1200">
                          <a:effectLst/>
                        </a:rPr>
                        <a:t>（設備メーカー等、中小事業者等）</a:t>
                      </a:r>
                      <a:endParaRPr lang="ja-JP" sz="900" kern="100">
                        <a:effectLst/>
                        <a:latin typeface="Century" panose="02040604050505020304" pitchFamily="18" charset="0"/>
                        <a:ea typeface="Meiryo UI" panose="020B0604030504040204" pitchFamily="50" charset="-128"/>
                        <a:cs typeface="Century" panose="02040604050505020304" pitchFamily="18" charset="0"/>
                      </a:endParaRPr>
                    </a:p>
                  </a:txBody>
                  <a:tcPr marL="45205" marR="45205" marT="22603" marB="22603"/>
                </a:tc>
                <a:tc>
                  <a:txBody>
                    <a:bodyPr/>
                    <a:lstStyle/>
                    <a:p>
                      <a:pPr algn="l"/>
                      <a:r>
                        <a:rPr lang="ja-JP" sz="900" kern="1200" dirty="0">
                          <a:effectLst/>
                        </a:rPr>
                        <a:t>【１．</a:t>
                      </a:r>
                      <a:r>
                        <a:rPr lang="ja-JP" sz="900" kern="100" dirty="0">
                          <a:effectLst/>
                        </a:rPr>
                        <a:t>業務運用効率化】</a:t>
                      </a:r>
                    </a:p>
                    <a:p>
                      <a:pPr algn="l"/>
                      <a:r>
                        <a:rPr lang="ja-JP" sz="900" kern="100" dirty="0">
                          <a:effectLst/>
                        </a:rPr>
                        <a:t>・申請から発行までの業務運用における紙やりとりの手間と期間の短縮（新規申請時、修正発生時の書類の記載及び郵送やり取り）</a:t>
                      </a:r>
                    </a:p>
                    <a:p>
                      <a:pPr algn="l"/>
                      <a:r>
                        <a:rPr lang="ja-JP" sz="900" kern="100" dirty="0">
                          <a:effectLst/>
                        </a:rPr>
                        <a:t>・各々の工業会毎に業務運用や書式が異なる事による手続き煩雑さの軽減</a:t>
                      </a:r>
                    </a:p>
                    <a:p>
                      <a:pPr algn="l"/>
                      <a:r>
                        <a:rPr lang="ja-JP" sz="900" kern="100" dirty="0">
                          <a:effectLst/>
                        </a:rPr>
                        <a:t>・（第２ステップ）工業会証明書の申請から発行にとどまらず、所管省庁への手続き（計画認定申請や税務申告等）まで含む全体の流れをナビゲートする仕組みによる手続き煩雑さの軽減。</a:t>
                      </a:r>
                    </a:p>
                    <a:p>
                      <a:pPr algn="l"/>
                      <a:r>
                        <a:rPr lang="ja-JP" sz="900" kern="100" dirty="0">
                          <a:effectLst/>
                        </a:rPr>
                        <a:t>（第</a:t>
                      </a:r>
                      <a:r>
                        <a:rPr lang="en-US" sz="900" kern="100" dirty="0">
                          <a:effectLst/>
                        </a:rPr>
                        <a:t>2</a:t>
                      </a:r>
                      <a:r>
                        <a:rPr lang="ja-JP" sz="900" kern="100" dirty="0">
                          <a:effectLst/>
                        </a:rPr>
                        <a:t>ステップ）</a:t>
                      </a:r>
                    </a:p>
                    <a:p>
                      <a:pPr algn="l"/>
                      <a:r>
                        <a:rPr lang="ja-JP" sz="900" kern="100" dirty="0">
                          <a:effectLst/>
                        </a:rPr>
                        <a:t>・各種行政手続きにおける添付書類の</a:t>
                      </a:r>
                      <a:r>
                        <a:rPr lang="en-US" sz="900" kern="100" dirty="0">
                          <a:effectLst/>
                        </a:rPr>
                        <a:t>DX</a:t>
                      </a:r>
                      <a:r>
                        <a:rPr lang="ja-JP" sz="900" kern="100" dirty="0">
                          <a:effectLst/>
                        </a:rPr>
                        <a:t>による対象拡大による効率化</a:t>
                      </a:r>
                    </a:p>
                    <a:p>
                      <a:pPr algn="l"/>
                      <a:r>
                        <a:rPr lang="ja-JP" sz="900" kern="100" dirty="0">
                          <a:effectLst/>
                        </a:rPr>
                        <a:t>【２．トレーサビリティの向上】</a:t>
                      </a:r>
                    </a:p>
                    <a:p>
                      <a:pPr algn="l"/>
                      <a:r>
                        <a:rPr lang="ja-JP" sz="900" kern="100" dirty="0">
                          <a:effectLst/>
                        </a:rPr>
                        <a:t>・審査・発行ステータス照会の負担軽減</a:t>
                      </a:r>
                    </a:p>
                    <a:p>
                      <a:pPr algn="l"/>
                      <a:r>
                        <a:rPr lang="ja-JP" sz="900" kern="100" dirty="0">
                          <a:effectLst/>
                        </a:rPr>
                        <a:t>・問題発生時の証明書取り消し業務運用、影響調査の円滑化（現状、証明書申請者である設備メーカー等に負担）</a:t>
                      </a:r>
                      <a:endParaRPr lang="ja-JP" sz="900" kern="100" dirty="0">
                        <a:effectLst/>
                        <a:latin typeface="Century" panose="02040604050505020304" pitchFamily="18" charset="0"/>
                        <a:ea typeface="Meiryo UI" panose="020B0604030504040204" pitchFamily="50" charset="-128"/>
                        <a:cs typeface="Century" panose="02040604050505020304" pitchFamily="18" charset="0"/>
                      </a:endParaRPr>
                    </a:p>
                  </a:txBody>
                  <a:tcPr marL="45205" marR="45205" marT="22603" marB="22603"/>
                </a:tc>
                <a:tc>
                  <a:txBody>
                    <a:bodyPr/>
                    <a:lstStyle/>
                    <a:p>
                      <a:pPr algn="l"/>
                      <a:r>
                        <a:rPr lang="ja-JP" sz="900" kern="1200">
                          <a:effectLst/>
                        </a:rPr>
                        <a:t>現状同等（証明書発行手数料）</a:t>
                      </a:r>
                      <a:endParaRPr lang="ja-JP" sz="900" kern="100">
                        <a:effectLst/>
                        <a:latin typeface="Century" panose="02040604050505020304" pitchFamily="18" charset="0"/>
                        <a:ea typeface="Meiryo UI" panose="020B0604030504040204" pitchFamily="50" charset="-128"/>
                        <a:cs typeface="Century" panose="02040604050505020304" pitchFamily="18" charset="0"/>
                      </a:endParaRPr>
                    </a:p>
                  </a:txBody>
                  <a:tcPr marL="45205" marR="45205" marT="22603" marB="22603"/>
                </a:tc>
                <a:extLst>
                  <a:ext uri="{0D108BD9-81ED-4DB2-BD59-A6C34878D82A}">
                    <a16:rowId xmlns:a16="http://schemas.microsoft.com/office/drawing/2014/main" val="2536157035"/>
                  </a:ext>
                </a:extLst>
              </a:tr>
              <a:tr h="1922808">
                <a:tc>
                  <a:txBody>
                    <a:bodyPr/>
                    <a:lstStyle/>
                    <a:p>
                      <a:pPr algn="l"/>
                      <a:r>
                        <a:rPr lang="ja-JP" sz="900" kern="1200">
                          <a:effectLst/>
                        </a:rPr>
                        <a:t>申請先</a:t>
                      </a:r>
                      <a:endParaRPr lang="ja-JP" sz="900" kern="100">
                        <a:effectLst/>
                      </a:endParaRPr>
                    </a:p>
                    <a:p>
                      <a:pPr algn="l"/>
                      <a:r>
                        <a:rPr lang="ja-JP" sz="900" kern="1200">
                          <a:effectLst/>
                        </a:rPr>
                        <a:t>（当該中小事業者の業種を所管する担当省庁）</a:t>
                      </a:r>
                      <a:endParaRPr lang="ja-JP" sz="900" kern="100">
                        <a:effectLst/>
                      </a:endParaRPr>
                    </a:p>
                    <a:p>
                      <a:pPr algn="l"/>
                      <a:r>
                        <a:rPr lang="ja-JP" sz="900" kern="1200">
                          <a:effectLst/>
                        </a:rPr>
                        <a:t>（所轄の税務署</a:t>
                      </a:r>
                      <a:r>
                        <a:rPr lang="en-US" sz="900" kern="1200">
                          <a:effectLst/>
                        </a:rPr>
                        <a:t>/</a:t>
                      </a:r>
                      <a:r>
                        <a:rPr lang="ja-JP" sz="900" kern="1200">
                          <a:effectLst/>
                        </a:rPr>
                        <a:t>国税庁）</a:t>
                      </a:r>
                      <a:endParaRPr lang="ja-JP" sz="900" kern="100">
                        <a:effectLst/>
                        <a:latin typeface="Century" panose="02040604050505020304" pitchFamily="18" charset="0"/>
                        <a:ea typeface="Meiryo UI" panose="020B0604030504040204" pitchFamily="50" charset="-128"/>
                        <a:cs typeface="Century" panose="02040604050505020304" pitchFamily="18" charset="0"/>
                      </a:endParaRPr>
                    </a:p>
                  </a:txBody>
                  <a:tcPr marL="45205" marR="45205" marT="22603" marB="22603"/>
                </a:tc>
                <a:tc>
                  <a:txBody>
                    <a:bodyPr/>
                    <a:lstStyle/>
                    <a:p>
                      <a:pPr algn="l"/>
                      <a:r>
                        <a:rPr lang="ja-JP" sz="900" kern="100" dirty="0">
                          <a:effectLst/>
                        </a:rPr>
                        <a:t>【１．業務運用効率化】</a:t>
                      </a:r>
                    </a:p>
                    <a:p>
                      <a:pPr algn="l"/>
                      <a:r>
                        <a:rPr lang="ja-JP" sz="900" kern="100" dirty="0">
                          <a:effectLst/>
                        </a:rPr>
                        <a:t>（第</a:t>
                      </a:r>
                      <a:r>
                        <a:rPr lang="en-US" sz="900" kern="100" dirty="0">
                          <a:effectLst/>
                        </a:rPr>
                        <a:t>2</a:t>
                      </a:r>
                      <a:r>
                        <a:rPr lang="ja-JP" sz="900" kern="100" dirty="0">
                          <a:effectLst/>
                        </a:rPr>
                        <a:t>ステップ）</a:t>
                      </a:r>
                    </a:p>
                    <a:p>
                      <a:pPr algn="l"/>
                      <a:r>
                        <a:rPr lang="ja-JP" sz="900" kern="100" dirty="0">
                          <a:effectLst/>
                        </a:rPr>
                        <a:t>・各種行政手続きにおける添付書類の</a:t>
                      </a:r>
                      <a:r>
                        <a:rPr lang="en-US" sz="900" kern="100" dirty="0">
                          <a:effectLst/>
                        </a:rPr>
                        <a:t>DX</a:t>
                      </a:r>
                      <a:r>
                        <a:rPr lang="ja-JP" sz="900" kern="100" dirty="0">
                          <a:effectLst/>
                        </a:rPr>
                        <a:t>による対象拡大による効率化（例えば、現状</a:t>
                      </a:r>
                      <a:r>
                        <a:rPr lang="en-US" sz="900" kern="100" dirty="0">
                          <a:effectLst/>
                        </a:rPr>
                        <a:t>e-Tax</a:t>
                      </a:r>
                      <a:r>
                        <a:rPr lang="ja-JP" sz="900" kern="100" dirty="0">
                          <a:effectLst/>
                        </a:rPr>
                        <a:t>における利便性向上施策等の一環として、添付書類のイメージデータによる提出や提出方法の多様化があるが、</a:t>
                      </a:r>
                      <a:r>
                        <a:rPr lang="en-US" sz="900" kern="100" dirty="0">
                          <a:effectLst/>
                        </a:rPr>
                        <a:t>PDF</a:t>
                      </a:r>
                      <a:r>
                        <a:rPr lang="ja-JP" sz="900" kern="100" dirty="0">
                          <a:effectLst/>
                        </a:rPr>
                        <a:t>では「意思の確認」がデジタルで出来ない等はじめ課題はある為、データによる提出を認める添付書類の対象種別に制約があると想定。かといって、現状の電子証明書を活用した電子署名も中小事業者にとってハードル）</a:t>
                      </a:r>
                    </a:p>
                    <a:p>
                      <a:pPr algn="l"/>
                      <a:r>
                        <a:rPr lang="ja-JP" sz="900" kern="100" dirty="0">
                          <a:effectLst/>
                        </a:rPr>
                        <a:t>【２．トレーサビリティの向上】</a:t>
                      </a:r>
                    </a:p>
                    <a:p>
                      <a:pPr algn="l"/>
                      <a:r>
                        <a:rPr lang="ja-JP" sz="900" kern="100" dirty="0">
                          <a:effectLst/>
                        </a:rPr>
                        <a:t>・問題発生時の証明書取り消し業務運用、影響調査の円滑化</a:t>
                      </a:r>
                    </a:p>
                    <a:p>
                      <a:pPr algn="l"/>
                      <a:r>
                        <a:rPr lang="ja-JP" sz="900" kern="100" dirty="0">
                          <a:effectLst/>
                        </a:rPr>
                        <a:t>【３．不正利用の抑止】</a:t>
                      </a:r>
                    </a:p>
                    <a:p>
                      <a:pPr algn="l"/>
                      <a:r>
                        <a:rPr lang="ja-JP" sz="900" kern="100" dirty="0">
                          <a:effectLst/>
                        </a:rPr>
                        <a:t>・発行された証明書の真正性を検証することが容易になる</a:t>
                      </a:r>
                    </a:p>
                    <a:p>
                      <a:pPr algn="l"/>
                      <a:r>
                        <a:rPr lang="ja-JP" sz="900" kern="100" dirty="0">
                          <a:effectLst/>
                        </a:rPr>
                        <a:t>・（第２ステップ）制度適応条件を満たしているか審査の際に、自己申告情報の他に、信頼できる第三者の参考情報の活用可能性。</a:t>
                      </a:r>
                    </a:p>
                    <a:p>
                      <a:pPr algn="l"/>
                      <a:r>
                        <a:rPr lang="ja-JP" sz="900" kern="100" dirty="0">
                          <a:effectLst/>
                        </a:rPr>
                        <a:t>【４．将来、政策ツールしての</a:t>
                      </a:r>
                      <a:r>
                        <a:rPr lang="en-US" sz="900" kern="100" dirty="0">
                          <a:effectLst/>
                        </a:rPr>
                        <a:t>Identity Wallet</a:t>
                      </a:r>
                      <a:r>
                        <a:rPr lang="ja-JP" sz="900" kern="100" dirty="0">
                          <a:effectLst/>
                        </a:rPr>
                        <a:t>の価値可能性】</a:t>
                      </a:r>
                    </a:p>
                    <a:p>
                      <a:pPr algn="l"/>
                      <a:r>
                        <a:rPr lang="ja-JP" sz="900" kern="100" dirty="0">
                          <a:effectLst/>
                        </a:rPr>
                        <a:t>・類似手続きへの横展開など契機にした、各事業者への</a:t>
                      </a:r>
                      <a:r>
                        <a:rPr lang="en-US" sz="900" kern="100" dirty="0">
                          <a:effectLst/>
                        </a:rPr>
                        <a:t>Identity</a:t>
                      </a:r>
                      <a:r>
                        <a:rPr lang="ja-JP" sz="900" kern="100" dirty="0">
                          <a:effectLst/>
                        </a:rPr>
                        <a:t>　</a:t>
                      </a:r>
                      <a:r>
                        <a:rPr lang="en-US" sz="900" kern="100" dirty="0">
                          <a:effectLst/>
                        </a:rPr>
                        <a:t>Wallet</a:t>
                      </a:r>
                      <a:r>
                        <a:rPr lang="ja-JP" sz="900" kern="100" dirty="0">
                          <a:effectLst/>
                        </a:rPr>
                        <a:t>の普及が、中小事業者の活性化施策等の環境整備にもつながる可能性。</a:t>
                      </a:r>
                    </a:p>
                    <a:p>
                      <a:pPr algn="l"/>
                      <a:r>
                        <a:rPr lang="ja-JP" sz="900" kern="1200" dirty="0">
                          <a:effectLst/>
                        </a:rPr>
                        <a:t>当該事業者の信頼性に関わる「信頼できる第三者による確認済情報」を、当該事業者が</a:t>
                      </a:r>
                      <a:r>
                        <a:rPr lang="en-US" sz="900" kern="1200" dirty="0">
                          <a:effectLst/>
                        </a:rPr>
                        <a:t>Identity Wallet</a:t>
                      </a:r>
                      <a:r>
                        <a:rPr lang="ja-JP" sz="900" kern="1200" dirty="0">
                          <a:effectLst/>
                        </a:rPr>
                        <a:t>上に自ら保持しデータ連携・公開し、信用力の証明による新規取引拡大や金融包摂に寄与する姿を想定する。</a:t>
                      </a:r>
                      <a:endParaRPr lang="ja-JP" sz="900" kern="100" dirty="0">
                        <a:effectLst/>
                        <a:latin typeface="Century" panose="02040604050505020304" pitchFamily="18" charset="0"/>
                        <a:ea typeface="Meiryo UI" panose="020B0604030504040204" pitchFamily="50" charset="-128"/>
                        <a:cs typeface="Century" panose="02040604050505020304" pitchFamily="18" charset="0"/>
                      </a:endParaRPr>
                    </a:p>
                  </a:txBody>
                  <a:tcPr marL="45205" marR="45205" marT="22603" marB="22603"/>
                </a:tc>
                <a:tc>
                  <a:txBody>
                    <a:bodyPr/>
                    <a:lstStyle/>
                    <a:p>
                      <a:pPr algn="l"/>
                      <a:r>
                        <a:rPr lang="ja-JP" sz="900" kern="1200" dirty="0">
                          <a:effectLst/>
                        </a:rPr>
                        <a:t>－（社会基盤機能の位置づけ含め、総合的に検討調整要）</a:t>
                      </a:r>
                      <a:endParaRPr lang="ja-JP" sz="900" kern="100" dirty="0">
                        <a:effectLst/>
                        <a:latin typeface="Century" panose="02040604050505020304" pitchFamily="18" charset="0"/>
                        <a:ea typeface="Meiryo UI" panose="020B0604030504040204" pitchFamily="50" charset="-128"/>
                        <a:cs typeface="Century" panose="02040604050505020304" pitchFamily="18" charset="0"/>
                      </a:endParaRPr>
                    </a:p>
                  </a:txBody>
                  <a:tcPr marL="45205" marR="45205" marT="22603" marB="22603"/>
                </a:tc>
                <a:extLst>
                  <a:ext uri="{0D108BD9-81ED-4DB2-BD59-A6C34878D82A}">
                    <a16:rowId xmlns:a16="http://schemas.microsoft.com/office/drawing/2014/main" val="1684588717"/>
                  </a:ext>
                </a:extLst>
              </a:tr>
            </a:tbl>
          </a:graphicData>
        </a:graphic>
      </p:graphicFrame>
      <p:sp>
        <p:nvSpPr>
          <p:cNvPr id="4" name="Rectangle 1">
            <a:extLst>
              <a:ext uri="{FF2B5EF4-FFF2-40B4-BE49-F238E27FC236}">
                <a16:creationId xmlns:a16="http://schemas.microsoft.com/office/drawing/2014/main" id="{4616B8ED-DBB5-4CA2-8C77-FEC37BC7D6A7}"/>
              </a:ext>
            </a:extLst>
          </p:cNvPr>
          <p:cNvSpPr>
            <a:spLocks noChangeArrowheads="1"/>
          </p:cNvSpPr>
          <p:nvPr/>
        </p:nvSpPr>
        <p:spPr bwMode="auto">
          <a:xfrm>
            <a:off x="493486" y="1263249"/>
            <a:ext cx="8001585" cy="478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spTree>
    <p:extLst>
      <p:ext uri="{BB962C8B-B14F-4D97-AF65-F5344CB8AC3E}">
        <p14:creationId xmlns:p14="http://schemas.microsoft.com/office/powerpoint/2010/main" val="751880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ja-JP" altLang="en-US" sz="1100" dirty="0">
                <a:latin typeface="Meiryo UI" panose="020B0604030504040204" pitchFamily="34" charset="-128"/>
                <a:ea typeface="Meiryo UI" panose="020B0604030504040204" pitchFamily="34" charset="-128"/>
              </a:rPr>
              <a:t>４</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実証終了後の社会実装に向けた見通し</a:t>
            </a:r>
            <a:br>
              <a:rPr lang="en-US" altLang="zh-TW" sz="1100" dirty="0">
                <a:latin typeface="Meiryo UI" panose="020B0604030504040204" pitchFamily="34" charset="-128"/>
                <a:ea typeface="Meiryo UI" panose="020B0604030504040204" pitchFamily="34" charset="-128"/>
              </a:rPr>
            </a:br>
            <a:r>
              <a:rPr lang="en-US" altLang="zh-TW" sz="2000" dirty="0">
                <a:latin typeface="Meiryo UI" panose="020B0604030504040204" pitchFamily="34" charset="-128"/>
                <a:ea typeface="Meiryo UI" panose="020B0604030504040204" pitchFamily="34" charset="-128"/>
              </a:rPr>
              <a:t>4.2  </a:t>
            </a:r>
            <a:r>
              <a:rPr lang="ja-JP" altLang="en-US" sz="2000" dirty="0">
                <a:latin typeface="Meiryo UI" panose="020B0604030504040204" pitchFamily="34" charset="-128"/>
                <a:ea typeface="Meiryo UI" panose="020B0604030504040204" pitchFamily="34" charset="-128"/>
              </a:rPr>
              <a:t>実証を通じて判明したユースケースの課題とその解決方針</a:t>
            </a:r>
            <a:endParaRPr lang="en-US" altLang="ja-JP" sz="2000" dirty="0">
              <a:latin typeface="Meiryo UI" panose="020B0604030504040204" pitchFamily="34" charset="-128"/>
              <a:ea typeface="Meiryo UI" panose="020B0604030504040204" pitchFamily="34" charset="-128"/>
            </a:endParaRPr>
          </a:p>
        </p:txBody>
      </p:sp>
      <p:graphicFrame>
        <p:nvGraphicFramePr>
          <p:cNvPr id="4" name="表 2">
            <a:extLst>
              <a:ext uri="{FF2B5EF4-FFF2-40B4-BE49-F238E27FC236}">
                <a16:creationId xmlns:a16="http://schemas.microsoft.com/office/drawing/2014/main" id="{1FDDC5D6-CF7C-4A0E-B5DE-38176CA0F570}"/>
              </a:ext>
            </a:extLst>
          </p:cNvPr>
          <p:cNvGraphicFramePr>
            <a:graphicFrameLocks noGrp="1"/>
          </p:cNvGraphicFramePr>
          <p:nvPr>
            <p:extLst>
              <p:ext uri="{D42A27DB-BD31-4B8C-83A1-F6EECF244321}">
                <p14:modId xmlns:p14="http://schemas.microsoft.com/office/powerpoint/2010/main" val="889492106"/>
              </p:ext>
            </p:extLst>
          </p:nvPr>
        </p:nvGraphicFramePr>
        <p:xfrm>
          <a:off x="331489" y="1359932"/>
          <a:ext cx="9059254" cy="3596640"/>
        </p:xfrm>
        <a:graphic>
          <a:graphicData uri="http://schemas.openxmlformats.org/drawingml/2006/table">
            <a:tbl>
              <a:tblPr firstCol="1">
                <a:tableStyleId>{5C22544A-7EE6-4342-B048-85BDC9FD1C3A}</a:tableStyleId>
              </a:tblPr>
              <a:tblGrid>
                <a:gridCol w="1787921">
                  <a:extLst>
                    <a:ext uri="{9D8B030D-6E8A-4147-A177-3AD203B41FA5}">
                      <a16:colId xmlns:a16="http://schemas.microsoft.com/office/drawing/2014/main" val="2111200737"/>
                    </a:ext>
                  </a:extLst>
                </a:gridCol>
                <a:gridCol w="7271333">
                  <a:extLst>
                    <a:ext uri="{9D8B030D-6E8A-4147-A177-3AD203B41FA5}">
                      <a16:colId xmlns:a16="http://schemas.microsoft.com/office/drawing/2014/main" val="3828669379"/>
                    </a:ext>
                  </a:extLst>
                </a:gridCol>
              </a:tblGrid>
              <a:tr h="875269">
                <a:tc>
                  <a:txBody>
                    <a:bodyPr/>
                    <a:lstStyle/>
                    <a:p>
                      <a:r>
                        <a:rPr kumimoji="1" lang="ja-JP" altLang="en-US" sz="1600" dirty="0">
                          <a:latin typeface="+mj-ea"/>
                          <a:ea typeface="+mj-ea"/>
                        </a:rPr>
                        <a:t>課題①</a:t>
                      </a:r>
                    </a:p>
                  </a:txBody>
                  <a:tcPr/>
                </a:tc>
                <a:tc>
                  <a:txBody>
                    <a:bodyPr/>
                    <a:lstStyle/>
                    <a:p>
                      <a:r>
                        <a:rPr kumimoji="1" lang="ja-JP" altLang="en-US" sz="1600" dirty="0">
                          <a:latin typeface="+mj-ea"/>
                          <a:ea typeface="+mj-ea"/>
                        </a:rPr>
                        <a:t>前述の構造から、当ビジネスモデルにおいての大きなハードルは、「工業会証明書発行事業」単独視点にとどまらず、「社会基盤として共通機能」の検討も含めた政府における行政手続きのオンライン化促進も念頭においた官民の</a:t>
                      </a:r>
                      <a:r>
                        <a:rPr kumimoji="1" lang="en-US" altLang="ja-JP" sz="1600" dirty="0">
                          <a:latin typeface="+mj-ea"/>
                          <a:ea typeface="+mj-ea"/>
                        </a:rPr>
                        <a:t>2</a:t>
                      </a:r>
                      <a:r>
                        <a:rPr kumimoji="1" lang="ja-JP" altLang="en-US" sz="1600" dirty="0">
                          <a:latin typeface="+mj-ea"/>
                          <a:ea typeface="+mj-ea"/>
                        </a:rPr>
                        <a:t>階建てビジネスモデル・ビジネススキームの検討調整、及びデジタル化の転換コストの捻出となると想定している。</a:t>
                      </a:r>
                    </a:p>
                    <a:p>
                      <a:r>
                        <a:rPr kumimoji="1" lang="ja-JP" altLang="en-US" sz="1600" dirty="0">
                          <a:latin typeface="+mj-ea"/>
                          <a:ea typeface="+mj-ea"/>
                        </a:rPr>
                        <a:t>その為、「工業会証明書発行事業」単独ではなく、他の政府における行政手続きのオンライン化促進に関わるプロジェクトと合わせ、全体マイルストーンを検討継続していくたいと考えている。（つまり、現時点では、マイルストーンの明確化は困難と理解している）</a:t>
                      </a:r>
                      <a:endParaRPr kumimoji="1" lang="en-US" altLang="ja-JP" sz="1600" dirty="0">
                        <a:latin typeface="+mj-ea"/>
                        <a:ea typeface="+mj-ea"/>
                      </a:endParaRPr>
                    </a:p>
                    <a:p>
                      <a:endParaRPr kumimoji="1" lang="ja-JP" altLang="en-US" sz="1600" dirty="0">
                        <a:latin typeface="+mj-ea"/>
                        <a:ea typeface="+mj-ea"/>
                      </a:endParaRPr>
                    </a:p>
                  </a:txBody>
                  <a:tcPr/>
                </a:tc>
                <a:extLst>
                  <a:ext uri="{0D108BD9-81ED-4DB2-BD59-A6C34878D82A}">
                    <a16:rowId xmlns:a16="http://schemas.microsoft.com/office/drawing/2014/main" val="2337631102"/>
                  </a:ext>
                </a:extLst>
              </a:tr>
              <a:tr h="801969">
                <a:tc>
                  <a:txBody>
                    <a:bodyPr/>
                    <a:lstStyle/>
                    <a:p>
                      <a:r>
                        <a:rPr kumimoji="1" lang="ja-JP" altLang="en-US" sz="1600" dirty="0">
                          <a:latin typeface="+mj-ea"/>
                          <a:ea typeface="+mj-ea"/>
                        </a:rPr>
                        <a:t>課題②</a:t>
                      </a:r>
                      <a:endParaRPr kumimoji="1" lang="en-US" altLang="ja-JP" sz="1600" dirty="0">
                        <a:latin typeface="+mj-ea"/>
                        <a:ea typeface="+mj-ea"/>
                      </a:endParaRPr>
                    </a:p>
                  </a:txBody>
                  <a:tcPr/>
                </a:tc>
                <a:tc>
                  <a:txBody>
                    <a:bodyPr/>
                    <a:lstStyle/>
                    <a:p>
                      <a:pPr indent="133350" algn="just"/>
                      <a:r>
                        <a:rPr lang="ja-JP" altLang="ja-JP" sz="1600" dirty="0">
                          <a:effectLst/>
                          <a:latin typeface="Century" panose="02040604050505020304" pitchFamily="18" charset="0"/>
                          <a:ea typeface="Meiryo UI" panose="020B0604030504040204" pitchFamily="50" charset="-128"/>
                          <a:cs typeface="Century" panose="02040604050505020304" pitchFamily="18" charset="0"/>
                        </a:rPr>
                        <a:t>前述の通り、個別業務機能として位置づけられる「１．工業会デジタル証明書発行に関わる業務共通機能」と、社会基盤機能として位置づけられる「２．事業者</a:t>
                      </a:r>
                      <a:r>
                        <a:rPr lang="en-US" altLang="ja-JP" sz="1600" dirty="0">
                          <a:effectLst/>
                          <a:latin typeface="Century" panose="02040604050505020304" pitchFamily="18" charset="0"/>
                          <a:ea typeface="Meiryo UI" panose="020B0604030504040204" pitchFamily="50" charset="-128"/>
                          <a:cs typeface="Century" panose="02040604050505020304" pitchFamily="18" charset="0"/>
                        </a:rPr>
                        <a:t>Identity Wallet</a:t>
                      </a:r>
                      <a:r>
                        <a:rPr lang="ja-JP" altLang="ja-JP" sz="1600" dirty="0">
                          <a:effectLst/>
                          <a:latin typeface="Century" panose="02040604050505020304" pitchFamily="18" charset="0"/>
                          <a:ea typeface="Meiryo UI" panose="020B0604030504040204" pitchFamily="50" charset="-128"/>
                          <a:cs typeface="Century" panose="02040604050505020304" pitchFamily="18" charset="0"/>
                        </a:rPr>
                        <a:t>機能」の分離と、シームレスな連携の</a:t>
                      </a:r>
                      <a:r>
                        <a:rPr lang="en-US" altLang="ja-JP" sz="1600" dirty="0">
                          <a:effectLst/>
                          <a:latin typeface="Century" panose="02040604050505020304" pitchFamily="18" charset="0"/>
                          <a:ea typeface="Meiryo UI" panose="020B0604030504040204" pitchFamily="50" charset="-128"/>
                          <a:cs typeface="Century" panose="02040604050505020304" pitchFamily="18" charset="0"/>
                        </a:rPr>
                        <a:t>UI/UX</a:t>
                      </a:r>
                      <a:r>
                        <a:rPr lang="ja-JP" altLang="ja-JP" sz="1600" dirty="0">
                          <a:effectLst/>
                          <a:latin typeface="Century" panose="02040604050505020304" pitchFamily="18" charset="0"/>
                          <a:ea typeface="Meiryo UI" panose="020B0604030504040204" pitchFamily="50" charset="-128"/>
                          <a:cs typeface="Century" panose="02040604050505020304" pitchFamily="18" charset="0"/>
                        </a:rPr>
                        <a:t>検討をするべきと考えて</a:t>
                      </a:r>
                      <a:r>
                        <a:rPr lang="ja-JP" altLang="en-US" sz="1600" dirty="0">
                          <a:effectLst/>
                          <a:latin typeface="Century" panose="02040604050505020304" pitchFamily="18" charset="0"/>
                          <a:ea typeface="Meiryo UI" panose="020B0604030504040204" pitchFamily="50" charset="-128"/>
                          <a:cs typeface="Century" panose="02040604050505020304" pitchFamily="18" charset="0"/>
                        </a:rPr>
                        <a:t>いる</a:t>
                      </a:r>
                      <a:r>
                        <a:rPr lang="ja-JP" altLang="ja-JP" sz="1600" dirty="0">
                          <a:effectLst/>
                          <a:latin typeface="Century" panose="02040604050505020304" pitchFamily="18" charset="0"/>
                          <a:ea typeface="Meiryo UI" panose="020B0604030504040204" pitchFamily="50" charset="-128"/>
                          <a:cs typeface="Century" panose="02040604050505020304" pitchFamily="18" charset="0"/>
                        </a:rPr>
                        <a:t>。</a:t>
                      </a:r>
                    </a:p>
                    <a:p>
                      <a:pPr indent="133350" algn="just"/>
                      <a:r>
                        <a:rPr lang="ja-JP" altLang="ja-JP" sz="1600" dirty="0">
                          <a:effectLst/>
                          <a:latin typeface="Century" panose="02040604050505020304" pitchFamily="18" charset="0"/>
                          <a:ea typeface="Meiryo UI" panose="020B0604030504040204" pitchFamily="50" charset="-128"/>
                          <a:cs typeface="Century" panose="02040604050505020304" pitchFamily="18" charset="0"/>
                        </a:rPr>
                        <a:t>その為、当プロジェクト単体での検討継続ではなく、もう少し幅広い検討の場での検討継続が望ましいと考えて</a:t>
                      </a:r>
                      <a:r>
                        <a:rPr lang="ja-JP" altLang="en-US" sz="1600" dirty="0">
                          <a:effectLst/>
                          <a:latin typeface="Century" panose="02040604050505020304" pitchFamily="18" charset="0"/>
                          <a:ea typeface="Meiryo UI" panose="020B0604030504040204" pitchFamily="50" charset="-128"/>
                          <a:cs typeface="Century" panose="02040604050505020304" pitchFamily="18" charset="0"/>
                        </a:rPr>
                        <a:t>いる</a:t>
                      </a:r>
                      <a:r>
                        <a:rPr lang="ja-JP" altLang="ja-JP" sz="1600" dirty="0">
                          <a:effectLst/>
                          <a:latin typeface="Century" panose="02040604050505020304" pitchFamily="18" charset="0"/>
                          <a:ea typeface="Meiryo UI" panose="020B0604030504040204" pitchFamily="50" charset="-128"/>
                          <a:cs typeface="Century" panose="02040604050505020304" pitchFamily="18" charset="0"/>
                        </a:rPr>
                        <a:t>。</a:t>
                      </a:r>
                      <a:endParaRPr lang="en-US" altLang="ja-JP" sz="1600" dirty="0">
                        <a:effectLst/>
                        <a:latin typeface="Century" panose="02040604050505020304" pitchFamily="18" charset="0"/>
                        <a:ea typeface="Meiryo UI" panose="020B0604030504040204" pitchFamily="50" charset="-128"/>
                        <a:cs typeface="Century" panose="02040604050505020304" pitchFamily="18" charset="0"/>
                      </a:endParaRPr>
                    </a:p>
                    <a:p>
                      <a:pPr indent="133350" algn="just"/>
                      <a:endParaRPr lang="ja-JP" altLang="ja-JP" sz="1600" dirty="0">
                        <a:effectLst/>
                        <a:latin typeface="Century" panose="02040604050505020304" pitchFamily="18" charset="0"/>
                        <a:ea typeface="Meiryo UI" panose="020B0604030504040204" pitchFamily="50" charset="-128"/>
                        <a:cs typeface="Century" panose="02040604050505020304" pitchFamily="18" charset="0"/>
                      </a:endParaRPr>
                    </a:p>
                  </a:txBody>
                  <a:tcPr/>
                </a:tc>
                <a:extLst>
                  <a:ext uri="{0D108BD9-81ED-4DB2-BD59-A6C34878D82A}">
                    <a16:rowId xmlns:a16="http://schemas.microsoft.com/office/drawing/2014/main" val="4243116594"/>
                  </a:ext>
                </a:extLst>
              </a:tr>
            </a:tbl>
          </a:graphicData>
        </a:graphic>
      </p:graphicFrame>
    </p:spTree>
    <p:extLst>
      <p:ext uri="{BB962C8B-B14F-4D97-AF65-F5344CB8AC3E}">
        <p14:creationId xmlns:p14="http://schemas.microsoft.com/office/powerpoint/2010/main" val="28572780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ja-JP" altLang="en-US" sz="1100" dirty="0">
                <a:latin typeface="Meiryo UI" panose="020B0604030504040204" pitchFamily="34" charset="-128"/>
                <a:ea typeface="Meiryo UI" panose="020B0604030504040204" pitchFamily="34" charset="-128"/>
              </a:rPr>
              <a:t>４</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実証終了後の社会実装に向けた見通し</a:t>
            </a:r>
            <a:br>
              <a:rPr lang="en-US" altLang="zh-TW" sz="1100" dirty="0">
                <a:latin typeface="Meiryo UI" panose="020B0604030504040204" pitchFamily="34" charset="-128"/>
                <a:ea typeface="Meiryo UI" panose="020B0604030504040204" pitchFamily="34" charset="-128"/>
              </a:rPr>
            </a:br>
            <a:r>
              <a:rPr lang="en-US" altLang="zh-TW" sz="2000" dirty="0">
                <a:latin typeface="Meiryo UI" panose="020B0604030504040204" pitchFamily="34" charset="-128"/>
                <a:ea typeface="Meiryo UI" panose="020B0604030504040204" pitchFamily="34" charset="-128"/>
              </a:rPr>
              <a:t>4.3</a:t>
            </a:r>
            <a:r>
              <a:rPr lang="ja-JP" altLang="en-US" sz="2000" dirty="0">
                <a:latin typeface="Meiryo UI" panose="020B0604030504040204" pitchFamily="34" charset="-128"/>
                <a:ea typeface="Meiryo UI" panose="020B0604030504040204" pitchFamily="34" charset="-128"/>
              </a:rPr>
              <a:t>　本ユースケースの社会実装に向けたマイルストーン</a:t>
            </a:r>
            <a:endParaRPr lang="en-US" altLang="ja-JP" sz="2000" dirty="0">
              <a:latin typeface="Meiryo UI" panose="020B0604030504040204" pitchFamily="34" charset="-128"/>
              <a:ea typeface="Meiryo UI" panose="020B0604030504040204" pitchFamily="34" charset="-128"/>
            </a:endParaRPr>
          </a:p>
        </p:txBody>
      </p:sp>
      <p:sp>
        <p:nvSpPr>
          <p:cNvPr id="8" name="テキスト ボックス 7">
            <a:extLst>
              <a:ext uri="{FF2B5EF4-FFF2-40B4-BE49-F238E27FC236}">
                <a16:creationId xmlns:a16="http://schemas.microsoft.com/office/drawing/2014/main" id="{C93D2AE1-ED58-43E2-AECA-FB53774561C0}"/>
              </a:ext>
            </a:extLst>
          </p:cNvPr>
          <p:cNvSpPr txBox="1"/>
          <p:nvPr/>
        </p:nvSpPr>
        <p:spPr>
          <a:xfrm>
            <a:off x="637313" y="767554"/>
            <a:ext cx="8631371" cy="2800767"/>
          </a:xfrm>
          <a:prstGeom prst="rect">
            <a:avLst/>
          </a:prstGeom>
          <a:noFill/>
        </p:spPr>
        <p:txBody>
          <a:bodyPr wrap="square">
            <a:spAutoFit/>
          </a:bodyPr>
          <a:lstStyle/>
          <a:p>
            <a:pPr algn="just"/>
            <a:r>
              <a:rPr lang="ja-JP" altLang="en-US" sz="1600" dirty="0">
                <a:effectLst/>
                <a:latin typeface="Meiryo UI" panose="020B0604030504040204" pitchFamily="50" charset="-128"/>
                <a:ea typeface="Meiryo UI" panose="020B0604030504040204" pitchFamily="50" charset="-128"/>
                <a:cs typeface="Century" panose="02040604050505020304" pitchFamily="18" charset="0"/>
              </a:rPr>
              <a:t>　前述の通り、「工業会証明書発行事業」単独ではなく、他の政府における行政手続きのオンライン化促進に関わるプロジェクトと合わせ、全体マイルストーンを検討継続していきたいと考えている。（つまり、現時点では、マイルストーンの明確化は困難と理解している）</a:t>
            </a:r>
            <a:endParaRPr lang="en-US" altLang="ja-JP" sz="1600" dirty="0">
              <a:effectLst/>
              <a:latin typeface="Meiryo UI" panose="020B0604030504040204" pitchFamily="50" charset="-128"/>
              <a:ea typeface="Meiryo UI" panose="020B0604030504040204" pitchFamily="50" charset="-128"/>
              <a:cs typeface="Century" panose="02040604050505020304" pitchFamily="18" charset="0"/>
            </a:endParaRPr>
          </a:p>
          <a:p>
            <a:pPr algn="just"/>
            <a:r>
              <a:rPr lang="ja-JP" altLang="en-US" sz="1600" dirty="0">
                <a:effectLst/>
                <a:latin typeface="Meiryo UI" panose="020B0604030504040204" pitchFamily="50" charset="-128"/>
                <a:ea typeface="Meiryo UI" panose="020B0604030504040204" pitchFamily="50" charset="-128"/>
                <a:cs typeface="Century" panose="02040604050505020304" pitchFamily="18" charset="0"/>
              </a:rPr>
              <a:t>　マイルストーンの明確化が困難と考える理由は、本ユースケースが実態的な意味合いで政策税制に係る行政事務の工業会等の民間団体へのアウトソーシングである事に起因していることにある。本ユースケースは、民間サイドで実施しているが、政策税制のスキームの一部をなすものである以上、他の部分を構成する行政機関の関与は不可欠である。しかし、当コンソーシアムでは、本ユースケースに係る利害関係者のうち、行政機関側にほぼアプローチできていない事もあり、行政機関自身のペインや方針の明確な把握が現時点できていない。</a:t>
            </a:r>
          </a:p>
          <a:p>
            <a:pPr algn="just"/>
            <a:r>
              <a:rPr lang="ja-JP" altLang="en-US" sz="1600" dirty="0">
                <a:effectLst/>
                <a:latin typeface="Meiryo UI" panose="020B0604030504040204" pitchFamily="50" charset="-128"/>
                <a:ea typeface="Meiryo UI" panose="020B0604030504040204" pitchFamily="50" charset="-128"/>
                <a:cs typeface="Century" panose="02040604050505020304" pitchFamily="18" charset="0"/>
              </a:rPr>
              <a:t>　したがって、具体的なマイルストーンの提示は現時点困難となるが、仮説として、以下のような前提マイルストーンの整備・推進が進むのであれば本ユースケースの社会実装が成立すると考える。</a:t>
            </a:r>
          </a:p>
        </p:txBody>
      </p:sp>
    </p:spTree>
    <p:extLst>
      <p:ext uri="{BB962C8B-B14F-4D97-AF65-F5344CB8AC3E}">
        <p14:creationId xmlns:p14="http://schemas.microsoft.com/office/powerpoint/2010/main" val="768128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ja-JP" altLang="en-US" sz="1100" dirty="0">
                <a:latin typeface="Meiryo UI" panose="020B0604030504040204" pitchFamily="34" charset="-128"/>
                <a:ea typeface="Meiryo UI" panose="020B0604030504040204" pitchFamily="34" charset="-128"/>
              </a:rPr>
              <a:t>４</a:t>
            </a:r>
            <a:r>
              <a:rPr lang="zh-TW" altLang="en-US" sz="1100" dirty="0">
                <a:latin typeface="Meiryo UI" panose="020B0604030504040204" pitchFamily="34" charset="-128"/>
                <a:ea typeface="Meiryo UI" panose="020B0604030504040204" pitchFamily="34" charset="-128"/>
              </a:rPr>
              <a:t>．</a:t>
            </a:r>
            <a:r>
              <a:rPr lang="ja-JP" altLang="en-US" sz="1100" dirty="0">
                <a:latin typeface="Meiryo UI" panose="020B0604030504040204" pitchFamily="34" charset="-128"/>
                <a:ea typeface="Meiryo UI" panose="020B0604030504040204" pitchFamily="34" charset="-128"/>
              </a:rPr>
              <a:t>実証終了後の社会実装に向けた見通し</a:t>
            </a:r>
            <a:br>
              <a:rPr lang="en-US" altLang="zh-TW" sz="1100" dirty="0">
                <a:latin typeface="Meiryo UI" panose="020B0604030504040204" pitchFamily="34" charset="-128"/>
                <a:ea typeface="Meiryo UI" panose="020B0604030504040204" pitchFamily="34" charset="-128"/>
              </a:rPr>
            </a:br>
            <a:r>
              <a:rPr lang="en-US" altLang="zh-TW" sz="2000" dirty="0">
                <a:latin typeface="Meiryo UI" panose="020B0604030504040204" pitchFamily="34" charset="-128"/>
                <a:ea typeface="Meiryo UI" panose="020B0604030504040204" pitchFamily="34" charset="-128"/>
              </a:rPr>
              <a:t>4.3</a:t>
            </a:r>
            <a:r>
              <a:rPr lang="ja-JP" altLang="en-US" sz="2000" dirty="0">
                <a:latin typeface="Meiryo UI" panose="020B0604030504040204" pitchFamily="34" charset="-128"/>
                <a:ea typeface="Meiryo UI" panose="020B0604030504040204" pitchFamily="34" charset="-128"/>
              </a:rPr>
              <a:t>　本ユースケースの社会実装に向けたマイルストーン</a:t>
            </a:r>
            <a:endParaRPr lang="en-US" altLang="ja-JP" sz="2000" dirty="0">
              <a:latin typeface="Meiryo UI" panose="020B0604030504040204" pitchFamily="34" charset="-128"/>
              <a:ea typeface="Meiryo UI" panose="020B0604030504040204" pitchFamily="34" charset="-128"/>
            </a:endParaRPr>
          </a:p>
        </p:txBody>
      </p:sp>
      <p:pic>
        <p:nvPicPr>
          <p:cNvPr id="6" name="図 5">
            <a:extLst>
              <a:ext uri="{FF2B5EF4-FFF2-40B4-BE49-F238E27FC236}">
                <a16:creationId xmlns:a16="http://schemas.microsoft.com/office/drawing/2014/main" id="{3E9CBC21-BC57-3DD5-EEF8-31B8B64A31BA}"/>
              </a:ext>
            </a:extLst>
          </p:cNvPr>
          <p:cNvPicPr>
            <a:picLocks noChangeAspect="1"/>
          </p:cNvPicPr>
          <p:nvPr/>
        </p:nvPicPr>
        <p:blipFill>
          <a:blip r:embed="rId2"/>
          <a:stretch>
            <a:fillRect/>
          </a:stretch>
        </p:blipFill>
        <p:spPr>
          <a:xfrm>
            <a:off x="657224" y="1155626"/>
            <a:ext cx="8591550" cy="5610225"/>
          </a:xfrm>
          <a:prstGeom prst="rect">
            <a:avLst/>
          </a:prstGeom>
        </p:spPr>
      </p:pic>
      <p:sp>
        <p:nvSpPr>
          <p:cNvPr id="9" name="テキスト ボックス 8">
            <a:extLst>
              <a:ext uri="{FF2B5EF4-FFF2-40B4-BE49-F238E27FC236}">
                <a16:creationId xmlns:a16="http://schemas.microsoft.com/office/drawing/2014/main" id="{F55B1FF5-95EC-6641-4650-A786674E6F5B}"/>
              </a:ext>
            </a:extLst>
          </p:cNvPr>
          <p:cNvSpPr txBox="1"/>
          <p:nvPr/>
        </p:nvSpPr>
        <p:spPr>
          <a:xfrm>
            <a:off x="657224" y="660879"/>
            <a:ext cx="6495138" cy="338554"/>
          </a:xfrm>
          <a:prstGeom prst="rect">
            <a:avLst/>
          </a:prstGeom>
          <a:noFill/>
        </p:spPr>
        <p:txBody>
          <a:bodyPr wrap="square">
            <a:spAutoFit/>
          </a:bodyPr>
          <a:lstStyle/>
          <a:p>
            <a:r>
              <a:rPr lang="ja-JP" altLang="en-US" sz="1600" dirty="0"/>
              <a:t>本ユースケースの社会実装に向けたマイルストーンを以下に示す。</a:t>
            </a:r>
          </a:p>
        </p:txBody>
      </p:sp>
    </p:spTree>
    <p:extLst>
      <p:ext uri="{BB962C8B-B14F-4D97-AF65-F5344CB8AC3E}">
        <p14:creationId xmlns:p14="http://schemas.microsoft.com/office/powerpoint/2010/main" val="24183611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05</a:t>
            </a:r>
            <a:endParaRPr kumimoji="1" lang="ja-JP" altLang="en-US" dirty="0"/>
          </a:p>
        </p:txBody>
      </p:sp>
      <p:sp>
        <p:nvSpPr>
          <p:cNvPr id="3" name="テキスト プレースホルダー 2"/>
          <p:cNvSpPr>
            <a:spLocks noGrp="1"/>
          </p:cNvSpPr>
          <p:nvPr>
            <p:ph type="body" sz="quarter" idx="11"/>
          </p:nvPr>
        </p:nvSpPr>
        <p:spPr/>
        <p:txBody>
          <a:bodyPr/>
          <a:lstStyle/>
          <a:p>
            <a:r>
              <a:rPr lang="en-US" altLang="ja-JP" dirty="0"/>
              <a:t>Trusted Web</a:t>
            </a:r>
            <a:r>
              <a:rPr lang="ja-JP" altLang="en-US" dirty="0"/>
              <a:t>に関する考察</a:t>
            </a:r>
          </a:p>
          <a:p>
            <a:endParaRPr kumimoji="1" lang="ja-JP" altLang="en-US" dirty="0"/>
          </a:p>
        </p:txBody>
      </p:sp>
    </p:spTree>
    <p:extLst>
      <p:ext uri="{BB962C8B-B14F-4D97-AF65-F5344CB8AC3E}">
        <p14:creationId xmlns:p14="http://schemas.microsoft.com/office/powerpoint/2010/main" val="75763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１．背景・目的</a:t>
            </a:r>
            <a:br>
              <a:rPr lang="en-US" altLang="ja-JP" dirty="0"/>
            </a:br>
            <a:r>
              <a:rPr lang="en-US" altLang="ja-JP" sz="2200" dirty="0"/>
              <a:t>1.2</a:t>
            </a:r>
            <a:r>
              <a:rPr lang="ja-JP" altLang="en-US" sz="2200" dirty="0"/>
              <a:t>　事業の目的</a:t>
            </a:r>
            <a:br>
              <a:rPr lang="ja-JP" altLang="en-US" sz="2200" dirty="0"/>
            </a:br>
            <a:endParaRPr lang="en-US" altLang="ja-JP" dirty="0"/>
          </a:p>
        </p:txBody>
      </p:sp>
      <p:sp>
        <p:nvSpPr>
          <p:cNvPr id="3" name="正方形/長方形 2"/>
          <p:cNvSpPr/>
          <p:nvPr/>
        </p:nvSpPr>
        <p:spPr>
          <a:xfrm>
            <a:off x="331788" y="1126435"/>
            <a:ext cx="9242425" cy="5327374"/>
          </a:xfrm>
          <a:prstGeom prst="rect">
            <a:avLst/>
          </a:prstGeom>
          <a:no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endParaRPr>
          </a:p>
        </p:txBody>
      </p:sp>
      <p:sp>
        <p:nvSpPr>
          <p:cNvPr id="8" name="正方形/長方形 7"/>
          <p:cNvSpPr/>
          <p:nvPr/>
        </p:nvSpPr>
        <p:spPr>
          <a:xfrm>
            <a:off x="481416" y="938657"/>
            <a:ext cx="1621703" cy="375511"/>
          </a:xfrm>
          <a:prstGeom prst="rect">
            <a:avLst/>
          </a:prstGeom>
          <a:solidFill>
            <a:srgbClr val="2B4069"/>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600" b="1" dirty="0">
                <a:solidFill>
                  <a:schemeClr val="bg1"/>
                </a:solidFill>
              </a:rPr>
              <a:t>目的</a:t>
            </a:r>
            <a:endParaRPr kumimoji="1" lang="en-US" altLang="ja-JP" sz="1600" b="1" dirty="0">
              <a:solidFill>
                <a:schemeClr val="bg1"/>
              </a:solidFill>
            </a:endParaRPr>
          </a:p>
        </p:txBody>
      </p:sp>
      <p:sp>
        <p:nvSpPr>
          <p:cNvPr id="4" name="テキスト ボックス 3"/>
          <p:cNvSpPr txBox="1"/>
          <p:nvPr/>
        </p:nvSpPr>
        <p:spPr>
          <a:xfrm>
            <a:off x="481416" y="1463040"/>
            <a:ext cx="914400" cy="914400"/>
          </a:xfrm>
          <a:prstGeom prst="rect">
            <a:avLst/>
          </a:prstGeom>
          <a:noFill/>
        </p:spPr>
        <p:txBody>
          <a:bodyPr wrap="none" lIns="0" rIns="0" rtlCol="0">
            <a:noAutofit/>
          </a:bodyPr>
          <a:lstStyle/>
          <a:p>
            <a:pPr algn="l" defTabSz="288000"/>
            <a:endParaRPr kumimoji="1" lang="ja-JP" altLang="en-US" dirty="0">
              <a:latin typeface="+mn-ea"/>
            </a:endParaRPr>
          </a:p>
        </p:txBody>
      </p:sp>
      <p:sp>
        <p:nvSpPr>
          <p:cNvPr id="13" name="テキスト ボックス 12">
            <a:extLst>
              <a:ext uri="{FF2B5EF4-FFF2-40B4-BE49-F238E27FC236}">
                <a16:creationId xmlns:a16="http://schemas.microsoft.com/office/drawing/2014/main" id="{20A6612A-9F92-437D-BD8D-03211FCB85CB}"/>
              </a:ext>
            </a:extLst>
          </p:cNvPr>
          <p:cNvSpPr txBox="1"/>
          <p:nvPr/>
        </p:nvSpPr>
        <p:spPr>
          <a:xfrm>
            <a:off x="481417" y="1463040"/>
            <a:ext cx="8943168" cy="1066959"/>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法人向け政策税制では、多くの場合、確定申告内容の信頼性を補完することを目的として、第三者による証明が必要。その証明内容の信頼性を確保したシステムを設計することで、証明に係る事務負荷を軽減すると共に、関係者間のデータ連携を図ることにより、政策税制に係る運用の効率化及び活用促進に寄与することを目指す。</a:t>
            </a:r>
          </a:p>
        </p:txBody>
      </p:sp>
    </p:spTree>
    <p:extLst>
      <p:ext uri="{BB962C8B-B14F-4D97-AF65-F5344CB8AC3E}">
        <p14:creationId xmlns:p14="http://schemas.microsoft.com/office/powerpoint/2010/main" val="11139831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5</a:t>
            </a:r>
            <a:r>
              <a:rPr lang="zh-TW" altLang="en-US" sz="1100" dirty="0">
                <a:latin typeface="Meiryo UI" panose="020B0604030504040204" pitchFamily="34" charset="-128"/>
                <a:ea typeface="Meiryo UI" panose="020B0604030504040204" pitchFamily="34" charset="-128"/>
              </a:rPr>
              <a:t>．</a:t>
            </a:r>
            <a:r>
              <a:rPr lang="en-US" altLang="ja-JP" sz="1100" dirty="0">
                <a:latin typeface="Meiryo UI" panose="020B0604030504040204" pitchFamily="34" charset="-128"/>
                <a:ea typeface="Meiryo UI" panose="020B0604030504040204" pitchFamily="34" charset="-128"/>
              </a:rPr>
              <a:t>Trusted Web</a:t>
            </a:r>
            <a:r>
              <a:rPr lang="ja-JP" altLang="en-US" sz="1100" dirty="0">
                <a:latin typeface="Meiryo UI" panose="020B0604030504040204" pitchFamily="34" charset="-128"/>
                <a:ea typeface="Meiryo UI" panose="020B0604030504040204" pitchFamily="34" charset="-128"/>
              </a:rPr>
              <a:t>に関する考察</a:t>
            </a:r>
            <a:br>
              <a:rPr lang="en-US" altLang="zh-TW" sz="1100" dirty="0">
                <a:latin typeface="Meiryo UI" panose="020B0604030504040204" pitchFamily="34" charset="-128"/>
                <a:ea typeface="Meiryo UI" panose="020B0604030504040204" pitchFamily="34" charset="-128"/>
              </a:rPr>
            </a:br>
            <a:r>
              <a:rPr lang="en-US" altLang="zh-TW" sz="2000" dirty="0">
                <a:latin typeface="Meiryo UI" panose="020B0604030504040204" pitchFamily="34" charset="-128"/>
                <a:ea typeface="Meiryo UI" panose="020B0604030504040204" pitchFamily="34" charset="-128"/>
              </a:rPr>
              <a:t>5.1</a:t>
            </a:r>
            <a:r>
              <a:rPr lang="ja-JP" altLang="en-US" sz="2000" dirty="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Trusted Web</a:t>
            </a:r>
            <a:r>
              <a:rPr lang="ja-JP" altLang="en-US" sz="2000" dirty="0">
                <a:latin typeface="Meiryo UI" panose="020B0604030504040204" pitchFamily="34" charset="-128"/>
                <a:ea typeface="Meiryo UI" panose="020B0604030504040204" pitchFamily="34" charset="-128"/>
              </a:rPr>
              <a:t>のアーキテクチャに関する課題と提言</a:t>
            </a:r>
            <a:endParaRPr lang="en-US" altLang="ja-JP" sz="2000" dirty="0">
              <a:latin typeface="Meiryo UI" panose="020B0604030504040204" pitchFamily="34" charset="-128"/>
              <a:ea typeface="Meiryo UI" panose="020B0604030504040204" pitchFamily="34" charset="-128"/>
            </a:endParaRPr>
          </a:p>
        </p:txBody>
      </p:sp>
      <p:sp>
        <p:nvSpPr>
          <p:cNvPr id="12" name="テキスト プレースホルダー 4"/>
          <p:cNvSpPr>
            <a:spLocks noGrp="1"/>
          </p:cNvSpPr>
          <p:nvPr>
            <p:ph type="body" sz="quarter" idx="10"/>
          </p:nvPr>
        </p:nvSpPr>
        <p:spPr>
          <a:xfrm>
            <a:off x="331788" y="692150"/>
            <a:ext cx="9242425" cy="6073701"/>
          </a:xfrm>
        </p:spPr>
        <p:txBody>
          <a:bodyPr/>
          <a:lstStyle/>
          <a:p>
            <a:pPr marL="342900" lvl="0" indent="-342900" algn="just">
              <a:spcAft>
                <a:spcPts val="0"/>
              </a:spcAft>
              <a:buFont typeface="Wingdings" panose="05000000000000000000" pitchFamily="2" charset="2"/>
              <a:buChar char="l"/>
            </a:pPr>
            <a:r>
              <a:rPr lang="en-US" altLang="ja-JP" sz="1400" b="1" dirty="0">
                <a:cs typeface="Century" panose="02040604050505020304" pitchFamily="18" charset="0"/>
              </a:rPr>
              <a:t>【</a:t>
            </a:r>
            <a:r>
              <a:rPr lang="ja-JP" altLang="en-US" sz="1400" b="1" dirty="0">
                <a:cs typeface="Century" panose="02040604050505020304" pitchFamily="18" charset="0"/>
              </a:rPr>
              <a:t>②アイデンティティ （</a:t>
            </a:r>
            <a:r>
              <a:rPr lang="en-US" altLang="ja-JP" sz="1400" b="1" dirty="0">
                <a:cs typeface="Century" panose="02040604050505020304" pitchFamily="18" charset="0"/>
              </a:rPr>
              <a:t>Identity</a:t>
            </a:r>
            <a:r>
              <a:rPr lang="ja-JP" altLang="en-US" sz="1400" b="1" dirty="0">
                <a:cs typeface="Century" panose="02040604050505020304" pitchFamily="18" charset="0"/>
              </a:rPr>
              <a:t>）について</a:t>
            </a:r>
            <a:r>
              <a:rPr lang="en-US" altLang="ja-JP" sz="1400" b="1" dirty="0">
                <a:cs typeface="Century" panose="02040604050505020304" pitchFamily="18" charset="0"/>
              </a:rPr>
              <a:t>】</a:t>
            </a:r>
            <a:r>
              <a:rPr lang="ja-JP" altLang="en-US" sz="1400" b="1" dirty="0">
                <a:cs typeface="Century" panose="02040604050505020304" pitchFamily="18" charset="0"/>
              </a:rPr>
              <a:t>　</a:t>
            </a:r>
            <a:endParaRPr lang="en-US" altLang="ja-JP" sz="1400" b="1" dirty="0">
              <a:cs typeface="Century" panose="02040604050505020304" pitchFamily="18" charset="0"/>
            </a:endParaRPr>
          </a:p>
          <a:p>
            <a:pPr marL="355600" lvl="0" algn="just">
              <a:spcAft>
                <a:spcPts val="0"/>
              </a:spcAft>
            </a:pPr>
            <a:r>
              <a:rPr lang="ja-JP" altLang="en-US" sz="1400" dirty="0">
                <a:cs typeface="Century" panose="02040604050505020304" pitchFamily="18" charset="0"/>
              </a:rPr>
              <a:t>＜課題・提言＞</a:t>
            </a:r>
          </a:p>
          <a:p>
            <a:pPr marL="355600" lvl="0" algn="just">
              <a:spcAft>
                <a:spcPts val="0"/>
              </a:spcAft>
            </a:pPr>
            <a:r>
              <a:rPr lang="ja-JP" altLang="en-US" sz="1400" dirty="0">
                <a:cs typeface="Century" panose="02040604050505020304" pitchFamily="18" charset="0"/>
              </a:rPr>
              <a:t>ユースケースによって</a:t>
            </a:r>
            <a:r>
              <a:rPr lang="en-US" altLang="ja-JP" sz="1400" dirty="0">
                <a:cs typeface="Century" panose="02040604050505020304" pitchFamily="18" charset="0"/>
              </a:rPr>
              <a:t>VC</a:t>
            </a:r>
            <a:r>
              <a:rPr lang="ja-JP" altLang="en-US" sz="1400" dirty="0">
                <a:cs typeface="Century" panose="02040604050505020304" pitchFamily="18" charset="0"/>
              </a:rPr>
              <a:t>の目的や意味合いが異なる事を背景に、設計検討に際して、ユースケースごとに目的に合わせた形で複数のアイデンティティグラフを作成する事も有益と考える。</a:t>
            </a:r>
          </a:p>
          <a:p>
            <a:pPr marL="355600" lvl="0" algn="just">
              <a:spcAft>
                <a:spcPts val="0"/>
              </a:spcAft>
            </a:pPr>
            <a:r>
              <a:rPr lang="ja-JP" altLang="en-US" sz="1400" dirty="0">
                <a:cs typeface="Century" panose="02040604050505020304" pitchFamily="18" charset="0"/>
              </a:rPr>
              <a:t>＜詳細＞</a:t>
            </a:r>
          </a:p>
          <a:p>
            <a:pPr marL="355600" lvl="0" algn="just">
              <a:spcAft>
                <a:spcPts val="0"/>
              </a:spcAft>
            </a:pPr>
            <a:r>
              <a:rPr lang="ja-JP" altLang="en-US" sz="1400" dirty="0">
                <a:cs typeface="Century" panose="02040604050505020304" pitchFamily="18" charset="0"/>
              </a:rPr>
              <a:t>アイデンティティグラフ作成の目的は、アイデンティティ同士の関係性や可視性を明らかにする目的（主に、誰が何の情報に対してお墨付きを与えているかという点の整理や、派生して内部・外部のアイデンティティ管理システムとの関係性）　と同時に、設計検討に際して、アーキテクチャの</a:t>
            </a:r>
            <a:r>
              <a:rPr lang="en-US" altLang="ja-JP" sz="1400" dirty="0">
                <a:cs typeface="Century" panose="02040604050505020304" pitchFamily="18" charset="0"/>
              </a:rPr>
              <a:t>6</a:t>
            </a:r>
            <a:r>
              <a:rPr lang="ja-JP" altLang="en-US" sz="1400" dirty="0">
                <a:cs typeface="Century" panose="02040604050505020304" pitchFamily="18" charset="0"/>
              </a:rPr>
              <a:t>要素をカバーできているかを基本確認する目的（その為、登場人物とトランザクションがメッセージオリエンテッドかコネクションオリエンテッドか含めて明確に整理）の目的が存在すると基本認識している。</a:t>
            </a:r>
          </a:p>
          <a:p>
            <a:pPr marL="355600" lvl="0" algn="just">
              <a:spcAft>
                <a:spcPts val="0"/>
              </a:spcAft>
            </a:pPr>
            <a:r>
              <a:rPr lang="ja-JP" altLang="en-US" sz="1400" dirty="0">
                <a:cs typeface="Century" panose="02040604050505020304" pitchFamily="18" charset="0"/>
              </a:rPr>
              <a:t>ユースケースによっては、以下の例のように</a:t>
            </a:r>
            <a:r>
              <a:rPr lang="en-US" altLang="ja-JP" sz="1400" dirty="0">
                <a:cs typeface="Century" panose="02040604050505020304" pitchFamily="18" charset="0"/>
              </a:rPr>
              <a:t>VC</a:t>
            </a:r>
            <a:r>
              <a:rPr lang="ja-JP" altLang="en-US" sz="1400" dirty="0">
                <a:cs typeface="Century" panose="02040604050505020304" pitchFamily="18" charset="0"/>
              </a:rPr>
              <a:t>の目的や意味合いが異なる。</a:t>
            </a:r>
          </a:p>
          <a:p>
            <a:pPr marL="355600" lvl="0" algn="just">
              <a:spcAft>
                <a:spcPts val="0"/>
              </a:spcAft>
            </a:pPr>
            <a:r>
              <a:rPr lang="ja-JP" altLang="en-US" sz="1400" dirty="0">
                <a:cs typeface="Century" panose="02040604050505020304" pitchFamily="18" charset="0"/>
              </a:rPr>
              <a:t>例１．	</a:t>
            </a:r>
            <a:r>
              <a:rPr lang="en-US" altLang="ja-JP" sz="1400" dirty="0">
                <a:cs typeface="Century" panose="02040604050505020304" pitchFamily="18" charset="0"/>
              </a:rPr>
              <a:t>VC</a:t>
            </a:r>
            <a:r>
              <a:rPr lang="ja-JP" altLang="en-US" sz="1400" dirty="0">
                <a:cs typeface="Century" panose="02040604050505020304" pitchFamily="18" charset="0"/>
              </a:rPr>
              <a:t>位置づけ：文書等のデジタル証明（例：工業会証明書や計画認定書）</a:t>
            </a:r>
          </a:p>
          <a:p>
            <a:pPr marL="355600" lvl="0" algn="just">
              <a:spcAft>
                <a:spcPts val="0"/>
              </a:spcAft>
            </a:pPr>
            <a:r>
              <a:rPr lang="ja-JP" altLang="en-US" sz="1400" dirty="0">
                <a:cs typeface="Century" panose="02040604050505020304" pitchFamily="18" charset="0"/>
              </a:rPr>
              <a:t>（</a:t>
            </a:r>
            <a:r>
              <a:rPr lang="en-US" altLang="ja-JP" sz="1400" dirty="0">
                <a:cs typeface="Century" panose="02040604050505020304" pitchFamily="18" charset="0"/>
              </a:rPr>
              <a:t>※</a:t>
            </a:r>
            <a:r>
              <a:rPr lang="ja-JP" altLang="en-US" sz="1400" dirty="0">
                <a:cs typeface="Century" panose="02040604050505020304" pitchFamily="18" charset="0"/>
              </a:rPr>
              <a:t>文書等の</a:t>
            </a:r>
            <a:r>
              <a:rPr lang="en-US" altLang="ja-JP" sz="1400" dirty="0">
                <a:cs typeface="Century" panose="02040604050505020304" pitchFamily="18" charset="0"/>
              </a:rPr>
              <a:t>Data Integrity</a:t>
            </a:r>
            <a:r>
              <a:rPr lang="ja-JP" altLang="en-US" sz="1400" dirty="0">
                <a:cs typeface="Century" panose="02040604050505020304" pitchFamily="18" charset="0"/>
              </a:rPr>
              <a:t>及び信頼性を担保した</a:t>
            </a:r>
            <a:r>
              <a:rPr lang="en-US" altLang="ja-JP" sz="1400" dirty="0">
                <a:cs typeface="Century" panose="02040604050505020304" pitchFamily="18" charset="0"/>
              </a:rPr>
              <a:t>Transport</a:t>
            </a:r>
            <a:r>
              <a:rPr lang="ja-JP" altLang="en-US" sz="1400" dirty="0">
                <a:cs typeface="Century" panose="02040604050505020304" pitchFamily="18" charset="0"/>
              </a:rPr>
              <a:t>を目的に</a:t>
            </a:r>
            <a:r>
              <a:rPr lang="en-US" altLang="ja-JP" sz="1400" dirty="0">
                <a:cs typeface="Century" panose="02040604050505020304" pitchFamily="18" charset="0"/>
              </a:rPr>
              <a:t>VC</a:t>
            </a:r>
            <a:r>
              <a:rPr lang="ja-JP" altLang="en-US" sz="1400" dirty="0">
                <a:cs typeface="Century" panose="02040604050505020304" pitchFamily="18" charset="0"/>
              </a:rPr>
              <a:t>活用）</a:t>
            </a:r>
          </a:p>
          <a:p>
            <a:pPr marL="355600" lvl="0" algn="just">
              <a:spcAft>
                <a:spcPts val="0"/>
              </a:spcAft>
            </a:pPr>
            <a:r>
              <a:rPr lang="ja-JP" altLang="en-US" sz="1400" dirty="0">
                <a:cs typeface="Century" panose="02040604050505020304" pitchFamily="18" charset="0"/>
              </a:rPr>
              <a:t>例２．</a:t>
            </a:r>
            <a:r>
              <a:rPr lang="en-US" altLang="ja-JP" sz="1400" dirty="0">
                <a:cs typeface="Century" panose="02040604050505020304" pitchFamily="18" charset="0"/>
              </a:rPr>
              <a:t>VC</a:t>
            </a:r>
            <a:r>
              <a:rPr lang="ja-JP" altLang="en-US" sz="1400" dirty="0">
                <a:cs typeface="Century" panose="02040604050505020304" pitchFamily="18" charset="0"/>
              </a:rPr>
              <a:t>位置づけ：当該</a:t>
            </a:r>
            <a:r>
              <a:rPr lang="en-US" altLang="ja-JP" sz="1400" dirty="0">
                <a:cs typeface="Century" panose="02040604050505020304" pitchFamily="18" charset="0"/>
              </a:rPr>
              <a:t>Entity</a:t>
            </a:r>
            <a:r>
              <a:rPr lang="ja-JP" altLang="en-US" sz="1400" dirty="0">
                <a:cs typeface="Century" panose="02040604050505020304" pitchFamily="18" charset="0"/>
              </a:rPr>
              <a:t>に紐づく</a:t>
            </a:r>
            <a:r>
              <a:rPr lang="en-US" altLang="ja-JP" sz="1400" dirty="0">
                <a:cs typeface="Century" panose="02040604050505020304" pitchFamily="18" charset="0"/>
              </a:rPr>
              <a:t>Identity</a:t>
            </a:r>
            <a:r>
              <a:rPr lang="ja-JP" altLang="en-US" sz="1400" dirty="0">
                <a:cs typeface="Century" panose="02040604050505020304" pitchFamily="18" charset="0"/>
              </a:rPr>
              <a:t>を構成する属性情報の証明（例：事業者</a:t>
            </a:r>
            <a:r>
              <a:rPr lang="en-US" altLang="ja-JP" sz="1400" dirty="0">
                <a:cs typeface="Century" panose="02040604050505020304" pitchFamily="18" charset="0"/>
              </a:rPr>
              <a:t>VC</a:t>
            </a:r>
            <a:r>
              <a:rPr lang="ja-JP" altLang="en-US" sz="1400" dirty="0">
                <a:cs typeface="Century" panose="02040604050505020304" pitchFamily="18" charset="0"/>
              </a:rPr>
              <a:t>）</a:t>
            </a:r>
          </a:p>
          <a:p>
            <a:pPr marL="355600" lvl="0" algn="just">
              <a:spcAft>
                <a:spcPts val="0"/>
              </a:spcAft>
            </a:pPr>
            <a:r>
              <a:rPr lang="ja-JP" altLang="en-US" sz="1400" dirty="0">
                <a:cs typeface="Century" panose="02040604050505020304" pitchFamily="18" charset="0"/>
              </a:rPr>
              <a:t>例３．</a:t>
            </a:r>
            <a:r>
              <a:rPr lang="en-US" altLang="ja-JP" sz="1400" dirty="0">
                <a:cs typeface="Century" panose="02040604050505020304" pitchFamily="18" charset="0"/>
              </a:rPr>
              <a:t>VC</a:t>
            </a:r>
            <a:r>
              <a:rPr lang="ja-JP" altLang="en-US" sz="1400" dirty="0">
                <a:cs typeface="Century" panose="02040604050505020304" pitchFamily="18" charset="0"/>
              </a:rPr>
              <a:t>位置づけ：複数の</a:t>
            </a:r>
            <a:r>
              <a:rPr lang="en-US" altLang="ja-JP" sz="1400" dirty="0">
                <a:cs typeface="Century" panose="02040604050505020304" pitchFamily="18" charset="0"/>
              </a:rPr>
              <a:t>Entity</a:t>
            </a:r>
            <a:r>
              <a:rPr lang="ja-JP" altLang="en-US" sz="1400" dirty="0">
                <a:cs typeface="Century" panose="02040604050505020304" pitchFamily="18" charset="0"/>
              </a:rPr>
              <a:t>に紐づく</a:t>
            </a:r>
            <a:r>
              <a:rPr lang="en-US" altLang="ja-JP" sz="1400" dirty="0">
                <a:cs typeface="Century" panose="02040604050505020304" pitchFamily="18" charset="0"/>
              </a:rPr>
              <a:t>Identity</a:t>
            </a:r>
            <a:r>
              <a:rPr lang="ja-JP" altLang="en-US" sz="1400" dirty="0">
                <a:cs typeface="Century" panose="02040604050505020304" pitchFamily="18" charset="0"/>
              </a:rPr>
              <a:t>同士の関係性の証明（例：事業者</a:t>
            </a:r>
            <a:r>
              <a:rPr lang="en-US" altLang="ja-JP" sz="1400" dirty="0">
                <a:cs typeface="Century" panose="02040604050505020304" pitchFamily="18" charset="0"/>
              </a:rPr>
              <a:t>VC</a:t>
            </a:r>
            <a:r>
              <a:rPr lang="ja-JP" altLang="en-US" sz="1400" dirty="0">
                <a:cs typeface="Century" panose="02040604050505020304" pitchFamily="18" charset="0"/>
              </a:rPr>
              <a:t>）</a:t>
            </a:r>
          </a:p>
          <a:p>
            <a:pPr marL="355600" lvl="0" algn="just">
              <a:spcAft>
                <a:spcPts val="0"/>
              </a:spcAft>
            </a:pPr>
            <a:r>
              <a:rPr lang="ja-JP" altLang="en-US" sz="1400" dirty="0">
                <a:cs typeface="Century" panose="02040604050505020304" pitchFamily="18" charset="0"/>
              </a:rPr>
              <a:t>ユースケースにおける</a:t>
            </a:r>
            <a:r>
              <a:rPr lang="en-US" altLang="ja-JP" sz="1400" dirty="0">
                <a:cs typeface="Century" panose="02040604050505020304" pitchFamily="18" charset="0"/>
              </a:rPr>
              <a:t>VC</a:t>
            </a:r>
            <a:r>
              <a:rPr lang="ja-JP" altLang="en-US" sz="1400" dirty="0">
                <a:cs typeface="Century" panose="02040604050505020304" pitchFamily="18" charset="0"/>
              </a:rPr>
              <a:t>が例２のみである場合などは、アイデンティティグラフ作成は、アイデンティティ間の関係性を整理するだけで十分である場合もあるが、例１例</a:t>
            </a:r>
            <a:r>
              <a:rPr lang="en-US" altLang="ja-JP" sz="1400" dirty="0">
                <a:cs typeface="Century" panose="02040604050505020304" pitchFamily="18" charset="0"/>
              </a:rPr>
              <a:t>2</a:t>
            </a:r>
            <a:r>
              <a:rPr lang="ja-JP" altLang="en-US" sz="1400" dirty="0">
                <a:cs typeface="Century" panose="02040604050505020304" pitchFamily="18" charset="0"/>
              </a:rPr>
              <a:t>例３が混在する当実証ユースケースにおいては、加えて、アイデンティティと</a:t>
            </a:r>
            <a:r>
              <a:rPr lang="en-US" altLang="ja-JP" sz="1400" dirty="0">
                <a:cs typeface="Century" panose="02040604050505020304" pitchFamily="18" charset="0"/>
              </a:rPr>
              <a:t>VC</a:t>
            </a:r>
            <a:r>
              <a:rPr lang="ja-JP" altLang="en-US" sz="1400" dirty="0">
                <a:cs typeface="Century" panose="02040604050505020304" pitchFamily="18" charset="0"/>
              </a:rPr>
              <a:t>の関係性も合わせて整理することも有益と考える。</a:t>
            </a:r>
            <a:endParaRPr lang="en-US" altLang="ja-JP" sz="1400" dirty="0">
              <a:cs typeface="Century" panose="02040604050505020304" pitchFamily="18" charset="0"/>
            </a:endParaRPr>
          </a:p>
        </p:txBody>
      </p:sp>
    </p:spTree>
    <p:extLst>
      <p:ext uri="{BB962C8B-B14F-4D97-AF65-F5344CB8AC3E}">
        <p14:creationId xmlns:p14="http://schemas.microsoft.com/office/powerpoint/2010/main" val="29784182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5</a:t>
            </a:r>
            <a:r>
              <a:rPr lang="zh-TW" altLang="en-US" sz="1100" dirty="0">
                <a:latin typeface="Meiryo UI" panose="020B0604030504040204" pitchFamily="34" charset="-128"/>
                <a:ea typeface="Meiryo UI" panose="020B0604030504040204" pitchFamily="34" charset="-128"/>
              </a:rPr>
              <a:t>．</a:t>
            </a:r>
            <a:r>
              <a:rPr lang="en-US" altLang="ja-JP" sz="1100" dirty="0">
                <a:latin typeface="Meiryo UI" panose="020B0604030504040204" pitchFamily="34" charset="-128"/>
                <a:ea typeface="Meiryo UI" panose="020B0604030504040204" pitchFamily="34" charset="-128"/>
              </a:rPr>
              <a:t>Trusted Web</a:t>
            </a:r>
            <a:r>
              <a:rPr lang="ja-JP" altLang="en-US" sz="1100" dirty="0">
                <a:latin typeface="Meiryo UI" panose="020B0604030504040204" pitchFamily="34" charset="-128"/>
                <a:ea typeface="Meiryo UI" panose="020B0604030504040204" pitchFamily="34" charset="-128"/>
              </a:rPr>
              <a:t>に関する考察</a:t>
            </a:r>
            <a:br>
              <a:rPr lang="en-US" altLang="zh-TW" sz="1100" dirty="0">
                <a:latin typeface="Meiryo UI" panose="020B0604030504040204" pitchFamily="34" charset="-128"/>
                <a:ea typeface="Meiryo UI" panose="020B0604030504040204" pitchFamily="34" charset="-128"/>
              </a:rPr>
            </a:br>
            <a:r>
              <a:rPr lang="en-US" altLang="zh-TW" sz="2000" dirty="0">
                <a:latin typeface="Meiryo UI" panose="020B0604030504040204" pitchFamily="34" charset="-128"/>
                <a:ea typeface="Meiryo UI" panose="020B0604030504040204" pitchFamily="34" charset="-128"/>
              </a:rPr>
              <a:t>5.1</a:t>
            </a:r>
            <a:r>
              <a:rPr lang="ja-JP" altLang="en-US" sz="2000" dirty="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Trusted Web</a:t>
            </a:r>
            <a:r>
              <a:rPr lang="ja-JP" altLang="en-US" sz="2000" dirty="0">
                <a:latin typeface="Meiryo UI" panose="020B0604030504040204" pitchFamily="34" charset="-128"/>
                <a:ea typeface="Meiryo UI" panose="020B0604030504040204" pitchFamily="34" charset="-128"/>
              </a:rPr>
              <a:t>のアーキテクチャに関する課題と提言</a:t>
            </a:r>
            <a:endParaRPr lang="en-US" altLang="ja-JP" sz="2000" dirty="0">
              <a:latin typeface="Meiryo UI" panose="020B0604030504040204" pitchFamily="34" charset="-128"/>
              <a:ea typeface="Meiryo UI" panose="020B0604030504040204" pitchFamily="34" charset="-128"/>
            </a:endParaRPr>
          </a:p>
        </p:txBody>
      </p:sp>
      <p:sp>
        <p:nvSpPr>
          <p:cNvPr id="12" name="テキスト プレースホルダー 4"/>
          <p:cNvSpPr>
            <a:spLocks noGrp="1"/>
          </p:cNvSpPr>
          <p:nvPr>
            <p:ph type="body" sz="quarter" idx="10"/>
          </p:nvPr>
        </p:nvSpPr>
        <p:spPr>
          <a:xfrm>
            <a:off x="331788" y="692150"/>
            <a:ext cx="9242425" cy="6073701"/>
          </a:xfrm>
        </p:spPr>
        <p:txBody>
          <a:bodyPr/>
          <a:lstStyle/>
          <a:p>
            <a:pPr marL="342900" lvl="0" indent="-342900" algn="just">
              <a:spcAft>
                <a:spcPts val="0"/>
              </a:spcAft>
              <a:buFont typeface="Wingdings" panose="05000000000000000000" pitchFamily="2" charset="2"/>
              <a:buChar char="l"/>
            </a:pPr>
            <a:r>
              <a:rPr kumimoji="1" lang="en-US" altLang="ja-JP" sz="1400" b="1" dirty="0"/>
              <a:t>【① </a:t>
            </a:r>
            <a:r>
              <a:rPr kumimoji="1" lang="ja-JP" altLang="en-US" sz="1400" b="1" dirty="0"/>
              <a:t>検証可能なデータ （</a:t>
            </a:r>
            <a:r>
              <a:rPr kumimoji="1" lang="en-US" altLang="ja-JP" sz="1400" b="1" dirty="0"/>
              <a:t>Verifiable Data</a:t>
            </a:r>
            <a:r>
              <a:rPr kumimoji="1" lang="ja-JP" altLang="en-US" sz="1400" b="1" dirty="0"/>
              <a:t>）について</a:t>
            </a:r>
            <a:r>
              <a:rPr kumimoji="1" lang="en-US" altLang="ja-JP" sz="1400" b="1" dirty="0"/>
              <a:t>】</a:t>
            </a:r>
          </a:p>
          <a:p>
            <a:pPr marL="365125" lvl="0" algn="just" defTabSz="365125">
              <a:spcAft>
                <a:spcPts val="0"/>
              </a:spcAft>
            </a:pPr>
            <a:r>
              <a:rPr kumimoji="1" lang="ja-JP" altLang="en-US" sz="1400" dirty="0"/>
              <a:t>＜課題・提言＞</a:t>
            </a:r>
          </a:p>
          <a:p>
            <a:pPr marL="365125" lvl="0" algn="just" defTabSz="365125">
              <a:spcAft>
                <a:spcPts val="0"/>
              </a:spcAft>
            </a:pPr>
            <a:r>
              <a:rPr kumimoji="1" lang="en-US" altLang="ja-JP" sz="1400" dirty="0"/>
              <a:t>《</a:t>
            </a:r>
            <a:r>
              <a:rPr kumimoji="1" lang="ja-JP" altLang="en-US" sz="1400" dirty="0"/>
              <a:t>署名自身</a:t>
            </a:r>
            <a:r>
              <a:rPr kumimoji="1" lang="en-US" altLang="ja-JP" sz="1400" dirty="0"/>
              <a:t>》</a:t>
            </a:r>
            <a:r>
              <a:rPr kumimoji="1" lang="ja-JP" altLang="en-US" sz="1400" dirty="0"/>
              <a:t>の検証、</a:t>
            </a:r>
            <a:r>
              <a:rPr kumimoji="1" lang="en-US" altLang="ja-JP" sz="1400" dirty="0"/>
              <a:t>《</a:t>
            </a:r>
            <a:r>
              <a:rPr kumimoji="1" lang="ja-JP" altLang="en-US" sz="1400" dirty="0"/>
              <a:t>署名者</a:t>
            </a:r>
            <a:r>
              <a:rPr kumimoji="1" lang="en-US" altLang="ja-JP" sz="1400" dirty="0"/>
              <a:t>》</a:t>
            </a:r>
            <a:r>
              <a:rPr kumimoji="1" lang="ja-JP" altLang="en-US" sz="1400" dirty="0"/>
              <a:t>の検証、</a:t>
            </a:r>
            <a:r>
              <a:rPr kumimoji="1" lang="en-US" altLang="ja-JP" sz="1400" dirty="0"/>
              <a:t>《</a:t>
            </a:r>
            <a:r>
              <a:rPr kumimoji="1" lang="ja-JP" altLang="en-US" sz="1400" dirty="0"/>
              <a:t>署名の意図</a:t>
            </a:r>
            <a:r>
              <a:rPr kumimoji="1" lang="en-US" altLang="ja-JP" sz="1400" dirty="0"/>
              <a:t>》</a:t>
            </a:r>
            <a:r>
              <a:rPr kumimoji="1" lang="ja-JP" altLang="en-US" sz="1400" dirty="0"/>
              <a:t>の明確化の観点において、</a:t>
            </a:r>
            <a:r>
              <a:rPr kumimoji="1" lang="en-US" altLang="ja-JP" sz="1400" dirty="0"/>
              <a:t>Wallet</a:t>
            </a:r>
            <a:r>
              <a:rPr kumimoji="1" lang="ja-JP" altLang="en-US" sz="1400" dirty="0"/>
              <a:t>を持つもの同士（法人同士、法人個人間など）の間のインタラクション、およびその際の相手（および</a:t>
            </a:r>
            <a:r>
              <a:rPr kumimoji="1" lang="en-US" altLang="ja-JP" sz="1400" dirty="0"/>
              <a:t>Wallet</a:t>
            </a:r>
            <a:r>
              <a:rPr kumimoji="1" lang="ja-JP" altLang="en-US" sz="1400" dirty="0"/>
              <a:t>）に対する信頼性担保に関するアーキテクチャの検討を行いホワイトペーパー等に反映した方がよいと考える。</a:t>
            </a:r>
          </a:p>
          <a:p>
            <a:pPr marL="365125" lvl="0" algn="just" defTabSz="365125">
              <a:spcAft>
                <a:spcPts val="0"/>
              </a:spcAft>
            </a:pPr>
            <a:r>
              <a:rPr kumimoji="1" lang="ja-JP" altLang="en-US" sz="1400" dirty="0"/>
              <a:t>＜詳細＞</a:t>
            </a:r>
          </a:p>
          <a:p>
            <a:pPr marL="365125" lvl="0" algn="just" defTabSz="365125">
              <a:spcAft>
                <a:spcPts val="0"/>
              </a:spcAft>
            </a:pPr>
            <a:r>
              <a:rPr kumimoji="1" lang="ja-JP" altLang="en-US" sz="1400" dirty="0"/>
              <a:t>　当実証ユースケースにおいては、</a:t>
            </a:r>
            <a:r>
              <a:rPr kumimoji="1" lang="en-US" altLang="ja-JP" sz="1400" dirty="0"/>
              <a:t>VC</a:t>
            </a:r>
            <a:r>
              <a:rPr kumimoji="1" lang="ja-JP" altLang="en-US" sz="1400" dirty="0"/>
              <a:t>を格納する</a:t>
            </a:r>
            <a:r>
              <a:rPr kumimoji="1" lang="en-US" altLang="ja-JP" sz="1400" dirty="0"/>
              <a:t>Wallet</a:t>
            </a:r>
            <a:r>
              <a:rPr kumimoji="1" lang="ja-JP" altLang="en-US" sz="1400" dirty="0"/>
              <a:t>を法人格として複数の従業員により共同利用されるケースが存在する。その際に法人</a:t>
            </a:r>
            <a:r>
              <a:rPr kumimoji="1" lang="en-US" altLang="ja-JP" sz="1400" dirty="0"/>
              <a:t>Wallet</a:t>
            </a:r>
            <a:r>
              <a:rPr kumimoji="1" lang="ja-JP" altLang="en-US" sz="1400" dirty="0"/>
              <a:t>を利用する従業員の権限コントロールが必要となる。また個人</a:t>
            </a:r>
            <a:r>
              <a:rPr kumimoji="1" lang="en-US" altLang="ja-JP" sz="1400" dirty="0"/>
              <a:t>Wallet</a:t>
            </a:r>
            <a:r>
              <a:rPr kumimoji="1" lang="ja-JP" altLang="en-US" sz="1400" dirty="0"/>
              <a:t>と法人</a:t>
            </a:r>
            <a:r>
              <a:rPr kumimoji="1" lang="en-US" altLang="ja-JP" sz="1400" dirty="0"/>
              <a:t>Wallet</a:t>
            </a:r>
            <a:r>
              <a:rPr kumimoji="1" lang="ja-JP" altLang="en-US" sz="1400" dirty="0"/>
              <a:t>の間のインタラクションに関する</a:t>
            </a:r>
            <a:r>
              <a:rPr kumimoji="1" lang="en-US" altLang="ja-JP" sz="1400" dirty="0"/>
              <a:t>UI/UX</a:t>
            </a:r>
            <a:r>
              <a:rPr kumimoji="1" lang="ja-JP" altLang="en-US" sz="1400" dirty="0"/>
              <a:t>上の工夫が必要となる。また、個別論としては、</a:t>
            </a:r>
            <a:r>
              <a:rPr kumimoji="1" lang="en-US" altLang="ja-JP" sz="1400" dirty="0"/>
              <a:t>Wallet</a:t>
            </a:r>
            <a:r>
              <a:rPr kumimoji="1" lang="ja-JP" altLang="en-US" sz="1400" dirty="0"/>
              <a:t>の共同利用の際に、署名の意図（</a:t>
            </a:r>
            <a:r>
              <a:rPr kumimoji="1" lang="en-US" altLang="ja-JP" sz="1400" dirty="0"/>
              <a:t>intention</a:t>
            </a:r>
            <a:r>
              <a:rPr kumimoji="1" lang="ja-JP" altLang="en-US" sz="1400" dirty="0"/>
              <a:t>）の明確化の観点において、代理なのか委任なのかの区別も必要になるか検討を継続する必要があると考える。</a:t>
            </a:r>
          </a:p>
          <a:p>
            <a:pPr marL="365125" lvl="0" algn="just" defTabSz="365125">
              <a:spcAft>
                <a:spcPts val="0"/>
              </a:spcAft>
            </a:pPr>
            <a:endParaRPr kumimoji="1" lang="en-US" altLang="ja-JP" sz="1400" dirty="0"/>
          </a:p>
          <a:p>
            <a:pPr marL="342900" lvl="0" indent="-342900" algn="just">
              <a:spcAft>
                <a:spcPts val="0"/>
              </a:spcAft>
              <a:buFont typeface="Wingdings" panose="05000000000000000000" pitchFamily="2" charset="2"/>
              <a:buChar char="l"/>
            </a:pPr>
            <a:endParaRPr kumimoji="1" lang="en-US" altLang="ja-JP" sz="1400" dirty="0"/>
          </a:p>
          <a:p>
            <a:pPr marL="342900" lvl="0" indent="-342900" algn="just">
              <a:spcAft>
                <a:spcPts val="0"/>
              </a:spcAft>
              <a:buFont typeface="Wingdings" panose="05000000000000000000" pitchFamily="2" charset="2"/>
              <a:buChar char="l"/>
            </a:pPr>
            <a:r>
              <a:rPr kumimoji="1" lang="en-US" altLang="ja-JP" sz="1400" b="1" dirty="0"/>
              <a:t>【②</a:t>
            </a:r>
            <a:r>
              <a:rPr kumimoji="1" lang="ja-JP" altLang="en-US" sz="1400" b="1" dirty="0"/>
              <a:t>アイデンティティ （</a:t>
            </a:r>
            <a:r>
              <a:rPr kumimoji="1" lang="en-US" altLang="ja-JP" sz="1400" b="1" dirty="0"/>
              <a:t>Identity</a:t>
            </a:r>
            <a:r>
              <a:rPr kumimoji="1" lang="ja-JP" altLang="en-US" sz="1400" b="1" dirty="0"/>
              <a:t>）について</a:t>
            </a:r>
            <a:r>
              <a:rPr kumimoji="1" lang="en-US" altLang="ja-JP" sz="1400" b="1" dirty="0"/>
              <a:t>】</a:t>
            </a:r>
            <a:r>
              <a:rPr kumimoji="1" lang="ja-JP" altLang="en-US" sz="1400" b="1" dirty="0"/>
              <a:t>　</a:t>
            </a:r>
            <a:endParaRPr kumimoji="1" lang="en-US" altLang="ja-JP" sz="1400" b="1" dirty="0"/>
          </a:p>
          <a:p>
            <a:pPr marL="365125" lvl="0" algn="just">
              <a:spcAft>
                <a:spcPts val="0"/>
              </a:spcAft>
            </a:pPr>
            <a:r>
              <a:rPr kumimoji="1" lang="ja-JP" altLang="en-US" sz="1400" dirty="0"/>
              <a:t>＜課題・提言＞</a:t>
            </a:r>
          </a:p>
          <a:p>
            <a:pPr marL="365125" lvl="0" algn="just">
              <a:spcAft>
                <a:spcPts val="0"/>
              </a:spcAft>
            </a:pPr>
            <a:r>
              <a:rPr kumimoji="1" lang="en-US" altLang="ja-JP" sz="1400" dirty="0"/>
              <a:t>KYC</a:t>
            </a:r>
            <a:r>
              <a:rPr kumimoji="1" lang="ja-JP" altLang="en-US" sz="1400" dirty="0"/>
              <a:t>（法人および個人）に関する点がホワイトペーパー上では前提事項としての記載にとどまるが、実ユースケースにおいては重要な論点となるため十分に議論をして反映をした方がよいと考える（例：</a:t>
            </a:r>
            <a:r>
              <a:rPr kumimoji="1" lang="en-US" altLang="ja-JP" sz="1400" dirty="0"/>
              <a:t>G</a:t>
            </a:r>
            <a:r>
              <a:rPr kumimoji="1" lang="ja-JP" altLang="en-US" sz="1400" dirty="0"/>
              <a:t>ビズ</a:t>
            </a:r>
            <a:r>
              <a:rPr kumimoji="1" lang="en-US" altLang="ja-JP" sz="1400" dirty="0"/>
              <a:t>ID</a:t>
            </a:r>
            <a:r>
              <a:rPr kumimoji="1" lang="ja-JP" altLang="en-US" sz="1400" dirty="0"/>
              <a:t>の民間での利活用）。</a:t>
            </a:r>
          </a:p>
          <a:p>
            <a:pPr marL="365125" lvl="0" algn="just">
              <a:spcAft>
                <a:spcPts val="0"/>
              </a:spcAft>
            </a:pPr>
            <a:r>
              <a:rPr kumimoji="1" lang="ja-JP" altLang="en-US" sz="1400" dirty="0"/>
              <a:t>＜詳細＞</a:t>
            </a:r>
          </a:p>
          <a:p>
            <a:pPr marL="365125" lvl="0" algn="just">
              <a:spcAft>
                <a:spcPts val="0"/>
              </a:spcAft>
            </a:pPr>
            <a:r>
              <a:rPr kumimoji="1" lang="ja-JP" altLang="en-US" sz="1400" dirty="0"/>
              <a:t>やりとりの主体となるアイデンティティ（法人事業者、従業員、工業会、メーカ、行政機関など）の確からしさを検証する術が重要だが、明確に主体の身分を証明する方法が定まっていない。（なお、当実証では、いったん</a:t>
            </a:r>
            <a:r>
              <a:rPr kumimoji="1" lang="en-US" altLang="ja-JP" sz="1400" dirty="0"/>
              <a:t>Well Known DID Configuration</a:t>
            </a:r>
            <a:r>
              <a:rPr kumimoji="1" lang="ja-JP" altLang="en-US" sz="1400" dirty="0"/>
              <a:t>の標準に基づき、</a:t>
            </a:r>
            <a:r>
              <a:rPr kumimoji="1" lang="en-US" altLang="ja-JP" sz="1400" dirty="0"/>
              <a:t>DNS</a:t>
            </a:r>
            <a:r>
              <a:rPr kumimoji="1" lang="ja-JP" altLang="en-US" sz="1400" dirty="0"/>
              <a:t>ドメインの</a:t>
            </a:r>
            <a:r>
              <a:rPr kumimoji="1" lang="en-US" altLang="ja-JP" sz="1400" dirty="0"/>
              <a:t>DID</a:t>
            </a:r>
            <a:r>
              <a:rPr kumimoji="1" lang="ja-JP" altLang="en-US" sz="1400" dirty="0"/>
              <a:t>の</a:t>
            </a:r>
            <a:r>
              <a:rPr kumimoji="1" lang="en-US" altLang="ja-JP" sz="1400" dirty="0"/>
              <a:t>Binding</a:t>
            </a:r>
            <a:r>
              <a:rPr kumimoji="1" lang="ja-JP" altLang="en-US" sz="1400" dirty="0"/>
              <a:t>で対策する事にした）。また、法人格、及び（個人としての自然人ではなく）法人に関連する自然人の</a:t>
            </a:r>
            <a:r>
              <a:rPr kumimoji="1" lang="en-US" altLang="ja-JP" sz="1400" dirty="0"/>
              <a:t>KYC</a:t>
            </a:r>
            <a:r>
              <a:rPr kumimoji="1" lang="ja-JP" altLang="en-US" sz="1400" dirty="0"/>
              <a:t>に関わる</a:t>
            </a:r>
            <a:r>
              <a:rPr kumimoji="1" lang="en-US" altLang="ja-JP" sz="1400" dirty="0"/>
              <a:t>VC</a:t>
            </a:r>
            <a:r>
              <a:rPr kumimoji="1" lang="ja-JP" altLang="en-US" sz="1400" dirty="0"/>
              <a:t>のデータ標準仕様検討が望ましいと想定する。（アイデンティティとしての属性項目、</a:t>
            </a:r>
            <a:r>
              <a:rPr kumimoji="1" lang="en-US" altLang="ja-JP" sz="1400" dirty="0"/>
              <a:t>KYC</a:t>
            </a:r>
            <a:r>
              <a:rPr kumimoji="1" lang="ja-JP" altLang="en-US" sz="1400" dirty="0"/>
              <a:t>確認に関わる確認手法やエビデンス等の属性項目等）</a:t>
            </a:r>
          </a:p>
          <a:p>
            <a:pPr marL="342900" lvl="0" indent="-342900" algn="just">
              <a:spcAft>
                <a:spcPts val="0"/>
              </a:spcAft>
              <a:buFont typeface="Wingdings" panose="05000000000000000000" pitchFamily="2" charset="2"/>
              <a:buChar char="l"/>
            </a:pPr>
            <a:endParaRPr kumimoji="1" lang="ja-JP" altLang="en-US" sz="1400" dirty="0"/>
          </a:p>
        </p:txBody>
      </p:sp>
    </p:spTree>
    <p:extLst>
      <p:ext uri="{BB962C8B-B14F-4D97-AF65-F5344CB8AC3E}">
        <p14:creationId xmlns:p14="http://schemas.microsoft.com/office/powerpoint/2010/main" val="24180003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5</a:t>
            </a:r>
            <a:r>
              <a:rPr lang="zh-TW" altLang="en-US" sz="1100" dirty="0">
                <a:latin typeface="Meiryo UI" panose="020B0604030504040204" pitchFamily="34" charset="-128"/>
                <a:ea typeface="Meiryo UI" panose="020B0604030504040204" pitchFamily="34" charset="-128"/>
              </a:rPr>
              <a:t>．</a:t>
            </a:r>
            <a:r>
              <a:rPr lang="en-US" altLang="ja-JP" sz="1100" dirty="0">
                <a:latin typeface="Meiryo UI" panose="020B0604030504040204" pitchFamily="34" charset="-128"/>
                <a:ea typeface="Meiryo UI" panose="020B0604030504040204" pitchFamily="34" charset="-128"/>
              </a:rPr>
              <a:t>Trusted Web</a:t>
            </a:r>
            <a:r>
              <a:rPr lang="ja-JP" altLang="en-US" sz="1100" dirty="0">
                <a:latin typeface="Meiryo UI" panose="020B0604030504040204" pitchFamily="34" charset="-128"/>
                <a:ea typeface="Meiryo UI" panose="020B0604030504040204" pitchFamily="34" charset="-128"/>
              </a:rPr>
              <a:t>に関する考察</a:t>
            </a:r>
            <a:br>
              <a:rPr lang="en-US" altLang="zh-TW" sz="1100" dirty="0">
                <a:latin typeface="Meiryo UI" panose="020B0604030504040204" pitchFamily="34" charset="-128"/>
                <a:ea typeface="Meiryo UI" panose="020B0604030504040204" pitchFamily="34" charset="-128"/>
              </a:rPr>
            </a:br>
            <a:r>
              <a:rPr lang="en-US" altLang="zh-TW" sz="2000" dirty="0">
                <a:latin typeface="Meiryo UI" panose="020B0604030504040204" pitchFamily="34" charset="-128"/>
                <a:ea typeface="Meiryo UI" panose="020B0604030504040204" pitchFamily="34" charset="-128"/>
              </a:rPr>
              <a:t>5.1</a:t>
            </a:r>
            <a:r>
              <a:rPr lang="ja-JP" altLang="en-US" sz="2000" dirty="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Trusted Web</a:t>
            </a:r>
            <a:r>
              <a:rPr lang="ja-JP" altLang="en-US" sz="2000" dirty="0">
                <a:latin typeface="Meiryo UI" panose="020B0604030504040204" pitchFamily="34" charset="-128"/>
                <a:ea typeface="Meiryo UI" panose="020B0604030504040204" pitchFamily="34" charset="-128"/>
              </a:rPr>
              <a:t>のアーキテクチャに関する課題と提言</a:t>
            </a:r>
            <a:endParaRPr lang="en-US" altLang="ja-JP" sz="2000" dirty="0">
              <a:latin typeface="Meiryo UI" panose="020B0604030504040204" pitchFamily="34" charset="-128"/>
              <a:ea typeface="Meiryo UI" panose="020B0604030504040204" pitchFamily="34" charset="-128"/>
            </a:endParaRPr>
          </a:p>
        </p:txBody>
      </p:sp>
      <p:sp>
        <p:nvSpPr>
          <p:cNvPr id="12" name="テキスト プレースホルダー 4"/>
          <p:cNvSpPr>
            <a:spLocks noGrp="1"/>
          </p:cNvSpPr>
          <p:nvPr>
            <p:ph type="body" sz="quarter" idx="10"/>
          </p:nvPr>
        </p:nvSpPr>
        <p:spPr>
          <a:xfrm>
            <a:off x="331788" y="692150"/>
            <a:ext cx="9242425" cy="5011225"/>
          </a:xfrm>
        </p:spPr>
        <p:txBody>
          <a:bodyPr/>
          <a:lstStyle/>
          <a:p>
            <a:pPr marL="342900" lvl="0" indent="-342900" algn="just">
              <a:spcAft>
                <a:spcPts val="0"/>
              </a:spcAft>
              <a:buFont typeface="Wingdings" panose="05000000000000000000" pitchFamily="2" charset="2"/>
              <a:buChar char="l"/>
            </a:pPr>
            <a:r>
              <a:rPr kumimoji="1" lang="en-US" altLang="ja-JP" sz="1400" b="1" dirty="0"/>
              <a:t>【① </a:t>
            </a:r>
            <a:r>
              <a:rPr kumimoji="1" lang="ja-JP" altLang="en-US" sz="1400" b="1" dirty="0"/>
              <a:t>検証可能なデータ （</a:t>
            </a:r>
            <a:r>
              <a:rPr kumimoji="1" lang="en-US" altLang="ja-JP" sz="1400" b="1" dirty="0"/>
              <a:t>Verifiable Data</a:t>
            </a:r>
            <a:r>
              <a:rPr kumimoji="1" lang="ja-JP" altLang="en-US" sz="1400" b="1" dirty="0"/>
              <a:t>）について</a:t>
            </a:r>
            <a:r>
              <a:rPr kumimoji="1" lang="en-US" altLang="ja-JP" sz="1400" b="1" dirty="0"/>
              <a:t>】</a:t>
            </a:r>
            <a:r>
              <a:rPr lang="ja-JP" altLang="en-US" sz="1400" b="1" dirty="0"/>
              <a:t>　</a:t>
            </a:r>
            <a:endParaRPr lang="en-US" altLang="ja-JP" sz="1400" b="1" dirty="0"/>
          </a:p>
          <a:p>
            <a:pPr marL="274638" lvl="0" algn="just">
              <a:spcAft>
                <a:spcPts val="0"/>
              </a:spcAft>
            </a:pPr>
            <a:r>
              <a:rPr kumimoji="1" lang="ja-JP" altLang="en-US" sz="1400" dirty="0"/>
              <a:t>＜課題・提言＞</a:t>
            </a:r>
          </a:p>
          <a:p>
            <a:pPr marL="274638" lvl="0" algn="just">
              <a:spcAft>
                <a:spcPts val="0"/>
              </a:spcAft>
            </a:pPr>
            <a:r>
              <a:rPr kumimoji="1" lang="ja-JP" altLang="en-US" sz="1400" dirty="0"/>
              <a:t>ある程度共通する領域単位（例：法人</a:t>
            </a:r>
            <a:r>
              <a:rPr kumimoji="1" lang="en-US" altLang="ja-JP" sz="1400" dirty="0"/>
              <a:t>KYC</a:t>
            </a:r>
            <a:r>
              <a:rPr kumimoji="1" lang="ja-JP" altLang="en-US" sz="1400" dirty="0"/>
              <a:t>領域）となるが、やり取りされるデータそのものの標準化に関する議論を行い、各ユースケース毎のサイロが生まれない様にするガバナンスのあり方についてもホワイトペーパーへ反映した方が良いと考える。</a:t>
            </a:r>
          </a:p>
          <a:p>
            <a:pPr marL="274638" lvl="0" algn="just">
              <a:spcAft>
                <a:spcPts val="0"/>
              </a:spcAft>
            </a:pPr>
            <a:r>
              <a:rPr kumimoji="1" lang="ja-JP" altLang="en-US" sz="1400" dirty="0"/>
              <a:t>＜詳細＞</a:t>
            </a:r>
          </a:p>
          <a:p>
            <a:pPr marL="274638" lvl="0" algn="just">
              <a:spcAft>
                <a:spcPts val="0"/>
              </a:spcAft>
            </a:pPr>
            <a:r>
              <a:rPr kumimoji="1" lang="ja-JP" altLang="en-US" sz="1400" dirty="0"/>
              <a:t>最終的に申請様式に記載される</a:t>
            </a:r>
            <a:r>
              <a:rPr kumimoji="1" lang="en-US" altLang="ja-JP" sz="1400" dirty="0"/>
              <a:t>VC</a:t>
            </a:r>
            <a:r>
              <a:rPr kumimoji="1" lang="ja-JP" altLang="en-US" sz="1400" dirty="0"/>
              <a:t>内に記載されるべき属性や情報の標準化が進んでおらず、複数の</a:t>
            </a:r>
            <a:r>
              <a:rPr kumimoji="1" lang="en-US" altLang="ja-JP" sz="1400" dirty="0"/>
              <a:t>VC</a:t>
            </a:r>
            <a:r>
              <a:rPr kumimoji="1" lang="ja-JP" altLang="en-US" sz="1400" dirty="0"/>
              <a:t>に類似の属性が何度も記載され、且つ</a:t>
            </a:r>
            <a:r>
              <a:rPr kumimoji="1" lang="en-US" altLang="ja-JP" sz="1400" dirty="0"/>
              <a:t>VC</a:t>
            </a:r>
            <a:r>
              <a:rPr kumimoji="1" lang="ja-JP" altLang="en-US" sz="1400" dirty="0"/>
              <a:t>同士での属性マッピングが困難（紙の様式をデジタル化する際の課題）。個別論としては、前述記載とも重複するが、法人格、及び（個人としての自然人ではなく）法人に関連する自然人の</a:t>
            </a:r>
            <a:r>
              <a:rPr kumimoji="1" lang="en-US" altLang="ja-JP" sz="1400" dirty="0"/>
              <a:t>KYC</a:t>
            </a:r>
            <a:r>
              <a:rPr kumimoji="1" lang="ja-JP" altLang="en-US" sz="1400" dirty="0"/>
              <a:t>に関わる</a:t>
            </a:r>
            <a:r>
              <a:rPr kumimoji="1" lang="en-US" altLang="ja-JP" sz="1400" dirty="0"/>
              <a:t>VC</a:t>
            </a:r>
            <a:r>
              <a:rPr kumimoji="1" lang="ja-JP" altLang="en-US" sz="1400" dirty="0"/>
              <a:t>のデータ標準仕様検討が望ましいと想定する。（アイデンティティとしての属性項目、</a:t>
            </a:r>
            <a:r>
              <a:rPr kumimoji="1" lang="en-US" altLang="ja-JP" sz="1400" dirty="0"/>
              <a:t>KYC</a:t>
            </a:r>
            <a:r>
              <a:rPr kumimoji="1" lang="ja-JP" altLang="en-US" sz="1400" dirty="0"/>
              <a:t>確認に関わる確認手法やエビデンス等の属性項目等）</a:t>
            </a:r>
          </a:p>
          <a:p>
            <a:pPr marL="342900" lvl="0" indent="-342900" algn="just">
              <a:spcAft>
                <a:spcPts val="0"/>
              </a:spcAft>
              <a:buFont typeface="Wingdings" panose="05000000000000000000" pitchFamily="2" charset="2"/>
              <a:buChar char="l"/>
            </a:pPr>
            <a:endParaRPr kumimoji="1" lang="ja-JP" altLang="en-US" sz="1400" dirty="0"/>
          </a:p>
          <a:p>
            <a:pPr marL="342900" lvl="0" indent="-342900" algn="just">
              <a:spcAft>
                <a:spcPts val="0"/>
              </a:spcAft>
              <a:buFont typeface="Wingdings" panose="05000000000000000000" pitchFamily="2" charset="2"/>
              <a:buChar char="l"/>
            </a:pPr>
            <a:r>
              <a:rPr kumimoji="1" lang="en-US" altLang="ja-JP" sz="1400" b="1" dirty="0"/>
              <a:t>【</a:t>
            </a:r>
            <a:r>
              <a:rPr kumimoji="1" lang="ja-JP" altLang="en-US" sz="1400" b="1" dirty="0"/>
              <a:t>③ノード （</a:t>
            </a:r>
            <a:r>
              <a:rPr kumimoji="1" lang="en-US" altLang="ja-JP" sz="1400" b="1" dirty="0"/>
              <a:t>N - Node</a:t>
            </a:r>
            <a:r>
              <a:rPr kumimoji="1" lang="ja-JP" altLang="en-US" sz="1400" b="1" dirty="0"/>
              <a:t>）</a:t>
            </a:r>
            <a:r>
              <a:rPr kumimoji="1" lang="en-US" altLang="ja-JP" sz="1400" b="1" dirty="0"/>
              <a:t>】</a:t>
            </a:r>
            <a:r>
              <a:rPr kumimoji="1" lang="ja-JP" altLang="en-US" sz="1400" dirty="0"/>
              <a:t>　</a:t>
            </a:r>
            <a:endParaRPr kumimoji="1" lang="en-US" altLang="ja-JP" sz="1400" dirty="0"/>
          </a:p>
          <a:p>
            <a:pPr marL="274638" lvl="0" algn="just">
              <a:spcAft>
                <a:spcPts val="0"/>
              </a:spcAft>
            </a:pPr>
            <a:r>
              <a:rPr kumimoji="1" lang="ja-JP" altLang="en-US" sz="1400" dirty="0"/>
              <a:t>＜課題・提言＞</a:t>
            </a:r>
          </a:p>
          <a:p>
            <a:pPr marL="274638" lvl="0" algn="just">
              <a:spcAft>
                <a:spcPts val="0"/>
              </a:spcAft>
            </a:pPr>
            <a:r>
              <a:rPr kumimoji="1" lang="ja-JP" altLang="en-US" sz="1400" dirty="0"/>
              <a:t>当人性認証の信頼性強度については、設計者依存やアーキテクチャ依存で信頼性担保の差異が生まれやすい為、ある程度、データ標準やガイドラインの策定の検討が望ましいのではないかと考える。　</a:t>
            </a:r>
          </a:p>
          <a:p>
            <a:pPr marL="274638" lvl="0" algn="just">
              <a:spcAft>
                <a:spcPts val="0"/>
              </a:spcAft>
            </a:pPr>
            <a:r>
              <a:rPr kumimoji="1" lang="ja-JP" altLang="en-US" sz="1400" dirty="0"/>
              <a:t>＜詳細＞</a:t>
            </a:r>
          </a:p>
          <a:p>
            <a:pPr marL="274638" lvl="0" algn="just">
              <a:spcAft>
                <a:spcPts val="0"/>
              </a:spcAft>
            </a:pPr>
            <a:r>
              <a:rPr kumimoji="1" lang="en-US" altLang="ja-JP" sz="1400" dirty="0"/>
              <a:t>Verification</a:t>
            </a:r>
            <a:r>
              <a:rPr kumimoji="1" lang="ja-JP" altLang="en-US" sz="1400" dirty="0"/>
              <a:t>における「申請者とエビデンスが示す対象との当人性検証」は、</a:t>
            </a:r>
            <a:r>
              <a:rPr kumimoji="1" lang="en-US" altLang="ja-JP" sz="1400" dirty="0"/>
              <a:t>VC</a:t>
            </a:r>
            <a:r>
              <a:rPr kumimoji="1" lang="ja-JP" altLang="en-US" sz="1400" dirty="0"/>
              <a:t>単体では成立しない為、エビデンスの属性や、</a:t>
            </a:r>
            <a:r>
              <a:rPr kumimoji="1" lang="en-US" altLang="ja-JP" sz="1400" dirty="0"/>
              <a:t>Wallet</a:t>
            </a:r>
            <a:r>
              <a:rPr kumimoji="1" lang="ja-JP" altLang="en-US" sz="1400" dirty="0"/>
              <a:t>含む実装アーキテクチャ等にも左右される。個別論としては、「</a:t>
            </a:r>
            <a:r>
              <a:rPr kumimoji="1" lang="en-US" altLang="ja-JP" sz="1400" dirty="0"/>
              <a:t>Wallet</a:t>
            </a:r>
            <a:r>
              <a:rPr kumimoji="1" lang="ja-JP" altLang="en-US" sz="1400" dirty="0"/>
              <a:t>を持つもの同士の</a:t>
            </a:r>
            <a:r>
              <a:rPr kumimoji="1" lang="en-US" altLang="ja-JP" sz="1400" dirty="0"/>
              <a:t>Wallet</a:t>
            </a:r>
            <a:r>
              <a:rPr kumimoji="1" lang="ja-JP" altLang="en-US" sz="1400" dirty="0"/>
              <a:t>の権限コントロール」において、</a:t>
            </a:r>
            <a:r>
              <a:rPr kumimoji="1" lang="en-US" altLang="ja-JP" sz="1400" dirty="0"/>
              <a:t>Wallet</a:t>
            </a:r>
            <a:r>
              <a:rPr kumimoji="1" lang="ja-JP" altLang="en-US" sz="1400" dirty="0"/>
              <a:t>と</a:t>
            </a:r>
            <a:r>
              <a:rPr kumimoji="1" lang="en-US" altLang="ja-JP" sz="1400" dirty="0"/>
              <a:t>VC</a:t>
            </a:r>
            <a:r>
              <a:rPr kumimoji="1" lang="ja-JP" altLang="en-US" sz="1400" dirty="0"/>
              <a:t>を組み合わせ、ソフトウェア認証器として認証・認可に利用する事などでの認証及び権限コントロール等の</a:t>
            </a:r>
            <a:r>
              <a:rPr kumimoji="1" lang="en-US" altLang="ja-JP" sz="1400" dirty="0"/>
              <a:t>UI/UX</a:t>
            </a:r>
            <a:r>
              <a:rPr kumimoji="1" lang="ja-JP" altLang="en-US" sz="1400" dirty="0"/>
              <a:t>の標準化検討も有益と考える為、来年度も検討継続する価値があると考える。</a:t>
            </a:r>
          </a:p>
          <a:p>
            <a:pPr lvl="0" algn="just">
              <a:spcAft>
                <a:spcPts val="0"/>
              </a:spcAft>
            </a:pPr>
            <a:endParaRPr kumimoji="1" lang="ja-JP" altLang="en-US" sz="1400" dirty="0"/>
          </a:p>
        </p:txBody>
      </p:sp>
    </p:spTree>
    <p:extLst>
      <p:ext uri="{BB962C8B-B14F-4D97-AF65-F5344CB8AC3E}">
        <p14:creationId xmlns:p14="http://schemas.microsoft.com/office/powerpoint/2010/main" val="20617556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5</a:t>
            </a:r>
            <a:r>
              <a:rPr lang="zh-TW" altLang="en-US" sz="1100" dirty="0">
                <a:latin typeface="Meiryo UI" panose="020B0604030504040204" pitchFamily="34" charset="-128"/>
                <a:ea typeface="Meiryo UI" panose="020B0604030504040204" pitchFamily="34" charset="-128"/>
              </a:rPr>
              <a:t>．</a:t>
            </a:r>
            <a:r>
              <a:rPr lang="en-US" altLang="ja-JP" sz="1100" dirty="0">
                <a:latin typeface="Meiryo UI" panose="020B0604030504040204" pitchFamily="34" charset="-128"/>
                <a:ea typeface="Meiryo UI" panose="020B0604030504040204" pitchFamily="34" charset="-128"/>
              </a:rPr>
              <a:t>Trusted Web</a:t>
            </a:r>
            <a:r>
              <a:rPr lang="ja-JP" altLang="en-US" sz="1100" dirty="0">
                <a:latin typeface="Meiryo UI" panose="020B0604030504040204" pitchFamily="34" charset="-128"/>
                <a:ea typeface="Meiryo UI" panose="020B0604030504040204" pitchFamily="34" charset="-128"/>
              </a:rPr>
              <a:t>に関する考察</a:t>
            </a:r>
            <a:br>
              <a:rPr lang="en-US" altLang="zh-TW" sz="1100" dirty="0">
                <a:latin typeface="Meiryo UI" panose="020B0604030504040204" pitchFamily="34" charset="-128"/>
                <a:ea typeface="Meiryo UI" panose="020B0604030504040204" pitchFamily="34" charset="-128"/>
              </a:rPr>
            </a:br>
            <a:r>
              <a:rPr lang="en-US" altLang="zh-TW" sz="2000" dirty="0">
                <a:latin typeface="Meiryo UI" panose="020B0604030504040204" pitchFamily="34" charset="-128"/>
                <a:ea typeface="Meiryo UI" panose="020B0604030504040204" pitchFamily="34" charset="-128"/>
              </a:rPr>
              <a:t>5.1</a:t>
            </a:r>
            <a:r>
              <a:rPr lang="ja-JP" altLang="en-US" sz="2000" dirty="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Trusted Web</a:t>
            </a:r>
            <a:r>
              <a:rPr lang="ja-JP" altLang="en-US" sz="2000" dirty="0">
                <a:latin typeface="Meiryo UI" panose="020B0604030504040204" pitchFamily="34" charset="-128"/>
                <a:ea typeface="Meiryo UI" panose="020B0604030504040204" pitchFamily="34" charset="-128"/>
              </a:rPr>
              <a:t>のアーキテクチャに関する課題と提言</a:t>
            </a:r>
            <a:endParaRPr lang="en-US" altLang="ja-JP" sz="2000" dirty="0">
              <a:latin typeface="Meiryo UI" panose="020B0604030504040204" pitchFamily="34" charset="-128"/>
              <a:ea typeface="Meiryo UI" panose="020B0604030504040204" pitchFamily="34" charset="-128"/>
            </a:endParaRPr>
          </a:p>
        </p:txBody>
      </p:sp>
      <p:sp>
        <p:nvSpPr>
          <p:cNvPr id="12" name="テキスト プレースホルダー 4"/>
          <p:cNvSpPr>
            <a:spLocks noGrp="1"/>
          </p:cNvSpPr>
          <p:nvPr>
            <p:ph type="body" sz="quarter" idx="10"/>
          </p:nvPr>
        </p:nvSpPr>
        <p:spPr>
          <a:xfrm>
            <a:off x="331788" y="692151"/>
            <a:ext cx="9242425" cy="4260850"/>
          </a:xfrm>
        </p:spPr>
        <p:txBody>
          <a:bodyPr/>
          <a:lstStyle/>
          <a:p>
            <a:pPr marL="342900" lvl="0" indent="-342900" algn="just">
              <a:spcAft>
                <a:spcPts val="0"/>
              </a:spcAft>
              <a:buFont typeface="Wingdings" panose="05000000000000000000" pitchFamily="2" charset="2"/>
              <a:buChar char="l"/>
            </a:pPr>
            <a:r>
              <a:rPr lang="en-US" altLang="ja-JP" sz="1400" b="1" dirty="0"/>
              <a:t>【</a:t>
            </a:r>
            <a:r>
              <a:rPr lang="ja-JP" altLang="en-US" sz="1400" b="1" dirty="0"/>
              <a:t>① 検証可能なデータ （</a:t>
            </a:r>
            <a:r>
              <a:rPr lang="en-US" altLang="ja-JP" sz="1400" b="1" dirty="0"/>
              <a:t>Verifiable Data</a:t>
            </a:r>
            <a:r>
              <a:rPr lang="ja-JP" altLang="en-US" sz="1400" b="1" dirty="0"/>
              <a:t>）について</a:t>
            </a:r>
            <a:r>
              <a:rPr lang="en-US" altLang="ja-JP" sz="1400" b="1" dirty="0"/>
              <a:t>】</a:t>
            </a:r>
            <a:r>
              <a:rPr lang="ja-JP" altLang="en-US" sz="1400" b="1" dirty="0"/>
              <a:t>　</a:t>
            </a:r>
            <a:endParaRPr lang="en-US" altLang="ja-JP" sz="1400" b="1" dirty="0"/>
          </a:p>
          <a:p>
            <a:pPr marL="263525" lvl="0" algn="just">
              <a:spcAft>
                <a:spcPts val="0"/>
              </a:spcAft>
            </a:pPr>
            <a:r>
              <a:rPr lang="ja-JP" altLang="en-US" sz="1400" dirty="0"/>
              <a:t>＜課題・提言＞</a:t>
            </a:r>
          </a:p>
          <a:p>
            <a:pPr marL="263525" lvl="0" algn="just">
              <a:spcAft>
                <a:spcPts val="0"/>
              </a:spcAft>
            </a:pPr>
            <a:r>
              <a:rPr lang="en-US" altLang="ja-JP" sz="1400" dirty="0"/>
              <a:t>VC</a:t>
            </a:r>
            <a:r>
              <a:rPr lang="ja-JP" altLang="en-US" sz="1400" dirty="0"/>
              <a:t>の有効期限については、業務的観点や保管期間的な観点等、複数の有効期限の管理が必要になるケースも想定される為、有効期限の検討時に留意する必要がある事を示唆する事は有益と考える。</a:t>
            </a:r>
          </a:p>
          <a:p>
            <a:pPr marL="263525" lvl="0" algn="just">
              <a:spcAft>
                <a:spcPts val="0"/>
              </a:spcAft>
            </a:pPr>
            <a:r>
              <a:rPr lang="ja-JP" altLang="en-US" sz="1400" dirty="0"/>
              <a:t>＜詳細＞</a:t>
            </a:r>
          </a:p>
          <a:p>
            <a:pPr marL="263525" lvl="0" algn="just">
              <a:spcAft>
                <a:spcPts val="0"/>
              </a:spcAft>
            </a:pPr>
            <a:r>
              <a:rPr lang="ja-JP" altLang="en-US" sz="1400" dirty="0"/>
              <a:t>当実証ユースケースのような「文書」を取り扱う場合は特に、</a:t>
            </a:r>
            <a:r>
              <a:rPr lang="en-US" altLang="ja-JP" sz="1400" dirty="0"/>
              <a:t>VC</a:t>
            </a:r>
            <a:r>
              <a:rPr lang="ja-JP" altLang="en-US" sz="1400" dirty="0"/>
              <a:t>の有効期限と帳簿書類等の有効期限を分けて考える必要がある。　</a:t>
            </a:r>
            <a:r>
              <a:rPr lang="en-US" altLang="ja-JP" sz="1400" dirty="0"/>
              <a:t>VC</a:t>
            </a:r>
            <a:r>
              <a:rPr lang="ja-JP" altLang="en-US" sz="1400" dirty="0"/>
              <a:t>の有効期限はデータセットに対する暗号学的な有効性であり、文書の有効期限は業務としていつまで使用できるかという観点である。例えば過去の申請書類を</a:t>
            </a:r>
            <a:r>
              <a:rPr lang="en-US" altLang="ja-JP" sz="1400" dirty="0"/>
              <a:t>10</a:t>
            </a:r>
            <a:r>
              <a:rPr lang="ja-JP" altLang="en-US" sz="1400" dirty="0"/>
              <a:t>年保存しなければならないなら、</a:t>
            </a:r>
            <a:r>
              <a:rPr lang="en-US" altLang="ja-JP" sz="1400" dirty="0"/>
              <a:t>VC</a:t>
            </a:r>
            <a:r>
              <a:rPr lang="ja-JP" altLang="en-US" sz="1400" dirty="0"/>
              <a:t>の真正性は</a:t>
            </a:r>
            <a:r>
              <a:rPr lang="en-US" altLang="ja-JP" sz="1400" dirty="0"/>
              <a:t>10</a:t>
            </a:r>
            <a:r>
              <a:rPr lang="ja-JP" altLang="en-US" sz="1400" dirty="0"/>
              <a:t>年担保すべきだが、業務的な有効期限は帳票書類等に合わせることとなる。</a:t>
            </a:r>
            <a:endParaRPr kumimoji="1" lang="ja-JP" altLang="en-US" sz="1400" dirty="0"/>
          </a:p>
        </p:txBody>
      </p:sp>
    </p:spTree>
    <p:extLst>
      <p:ext uri="{BB962C8B-B14F-4D97-AF65-F5344CB8AC3E}">
        <p14:creationId xmlns:p14="http://schemas.microsoft.com/office/powerpoint/2010/main" val="4376807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89" y="92149"/>
            <a:ext cx="9243021" cy="412538"/>
          </a:xfrm>
        </p:spPr>
        <p:txBody>
          <a:bodyPr>
            <a:noAutofit/>
          </a:bodyPr>
          <a:lstStyle/>
          <a:p>
            <a:r>
              <a:rPr lang="en-US" altLang="zh-TW" sz="1100" dirty="0">
                <a:latin typeface="Meiryo UI" panose="020B0604030504040204" pitchFamily="34" charset="-128"/>
                <a:ea typeface="Meiryo UI" panose="020B0604030504040204" pitchFamily="34" charset="-128"/>
              </a:rPr>
              <a:t>5</a:t>
            </a:r>
            <a:r>
              <a:rPr lang="zh-TW" altLang="en-US" sz="1100" dirty="0">
                <a:latin typeface="Meiryo UI" panose="020B0604030504040204" pitchFamily="34" charset="-128"/>
                <a:ea typeface="Meiryo UI" panose="020B0604030504040204" pitchFamily="34" charset="-128"/>
              </a:rPr>
              <a:t>．</a:t>
            </a:r>
            <a:r>
              <a:rPr lang="en-US" altLang="ja-JP" sz="1100" dirty="0">
                <a:latin typeface="Meiryo UI" panose="020B0604030504040204" pitchFamily="34" charset="-128"/>
                <a:ea typeface="Meiryo UI" panose="020B0604030504040204" pitchFamily="34" charset="-128"/>
              </a:rPr>
              <a:t>Trusted Web</a:t>
            </a:r>
            <a:r>
              <a:rPr lang="ja-JP" altLang="en-US" sz="1100" dirty="0">
                <a:latin typeface="Meiryo UI" panose="020B0604030504040204" pitchFamily="34" charset="-128"/>
                <a:ea typeface="Meiryo UI" panose="020B0604030504040204" pitchFamily="34" charset="-128"/>
              </a:rPr>
              <a:t>に関する考察</a:t>
            </a:r>
            <a:br>
              <a:rPr lang="en-US" altLang="zh-TW" sz="1100" dirty="0">
                <a:latin typeface="Meiryo UI" panose="020B0604030504040204" pitchFamily="34" charset="-128"/>
                <a:ea typeface="Meiryo UI" panose="020B0604030504040204" pitchFamily="34" charset="-128"/>
              </a:rPr>
            </a:br>
            <a:r>
              <a:rPr lang="en-US" altLang="zh-TW" sz="2000" dirty="0">
                <a:latin typeface="Meiryo UI" panose="020B0604030504040204" pitchFamily="34" charset="-128"/>
                <a:ea typeface="Meiryo UI" panose="020B0604030504040204" pitchFamily="34" charset="-128"/>
              </a:rPr>
              <a:t>5.2</a:t>
            </a:r>
            <a:r>
              <a:rPr lang="ja-JP" altLang="en-US" sz="2000" dirty="0">
                <a:latin typeface="Meiryo UI" panose="020B0604030504040204" pitchFamily="34" charset="-128"/>
                <a:ea typeface="Meiryo UI" panose="020B0604030504040204" pitchFamily="34" charset="-128"/>
              </a:rPr>
              <a:t>　 その他</a:t>
            </a:r>
            <a:r>
              <a:rPr lang="en-US" altLang="ja-JP" sz="2000" dirty="0">
                <a:latin typeface="Meiryo UI" panose="020B0604030504040204" pitchFamily="34" charset="-128"/>
                <a:ea typeface="Meiryo UI" panose="020B0604030504040204" pitchFamily="34" charset="-128"/>
              </a:rPr>
              <a:t>Trusted Web</a:t>
            </a:r>
            <a:r>
              <a:rPr lang="ja-JP" altLang="en-US" sz="2000" dirty="0">
                <a:latin typeface="Meiryo UI" panose="020B0604030504040204" pitchFamily="34" charset="-128"/>
                <a:ea typeface="Meiryo UI" panose="020B0604030504040204" pitchFamily="34" charset="-128"/>
              </a:rPr>
              <a:t>の課題と提言</a:t>
            </a:r>
            <a:endParaRPr lang="en-US" altLang="ja-JP" sz="2000" dirty="0">
              <a:latin typeface="Meiryo UI" panose="020B0604030504040204" pitchFamily="34" charset="-128"/>
              <a:ea typeface="Meiryo UI" panose="020B0604030504040204" pitchFamily="34" charset="-128"/>
            </a:endParaRPr>
          </a:p>
        </p:txBody>
      </p:sp>
      <p:sp>
        <p:nvSpPr>
          <p:cNvPr id="12" name="テキスト プレースホルダー 4"/>
          <p:cNvSpPr>
            <a:spLocks noGrp="1"/>
          </p:cNvSpPr>
          <p:nvPr>
            <p:ph type="body" sz="quarter" idx="10"/>
          </p:nvPr>
        </p:nvSpPr>
        <p:spPr>
          <a:xfrm>
            <a:off x="331788" y="692150"/>
            <a:ext cx="9242425" cy="4268263"/>
          </a:xfrm>
        </p:spPr>
        <p:txBody>
          <a:bodyPr/>
          <a:lstStyle/>
          <a:p>
            <a:pPr marL="342900" indent="-342900" algn="just">
              <a:spcAft>
                <a:spcPts val="0"/>
              </a:spcAft>
              <a:buFont typeface="Wingdings" panose="05000000000000000000" pitchFamily="2" charset="2"/>
              <a:buChar char="l"/>
            </a:pPr>
            <a:r>
              <a:rPr lang="en-US" altLang="ja-JP" sz="1400" b="1" dirty="0">
                <a:latin typeface="+mj-ea"/>
                <a:ea typeface="+mj-ea"/>
                <a:cs typeface="Century" panose="02040604050505020304" pitchFamily="18" charset="0"/>
              </a:rPr>
              <a:t>【UI/UX</a:t>
            </a:r>
            <a:r>
              <a:rPr lang="ja-JP" altLang="en-US" sz="1400" b="1" dirty="0">
                <a:latin typeface="+mj-ea"/>
                <a:ea typeface="+mj-ea"/>
                <a:cs typeface="Century" panose="02040604050505020304" pitchFamily="18" charset="0"/>
              </a:rPr>
              <a:t>について①</a:t>
            </a:r>
            <a:r>
              <a:rPr lang="en-US" altLang="ja-JP" sz="1400" b="1" dirty="0">
                <a:latin typeface="+mj-ea"/>
                <a:ea typeface="+mj-ea"/>
                <a:cs typeface="Century" panose="02040604050505020304" pitchFamily="18" charset="0"/>
              </a:rPr>
              <a:t>】</a:t>
            </a:r>
          </a:p>
          <a:p>
            <a:pPr marL="357188" algn="just">
              <a:spcAft>
                <a:spcPts val="0"/>
              </a:spcAft>
            </a:pPr>
            <a:r>
              <a:rPr lang="ja-JP" altLang="en-US" sz="1400" dirty="0">
                <a:latin typeface="+mj-ea"/>
                <a:ea typeface="+mj-ea"/>
                <a:cs typeface="Century" panose="02040604050505020304" pitchFamily="18" charset="0"/>
              </a:rPr>
              <a:t>＜課題・提言＞</a:t>
            </a:r>
          </a:p>
          <a:p>
            <a:pPr marL="357188" algn="just">
              <a:spcAft>
                <a:spcPts val="0"/>
              </a:spcAft>
            </a:pPr>
            <a:r>
              <a:rPr lang="ja-JP" altLang="en-US" sz="1400" dirty="0">
                <a:latin typeface="+mj-ea"/>
                <a:ea typeface="+mj-ea"/>
                <a:cs typeface="Century" panose="02040604050505020304" pitchFamily="18" charset="0"/>
              </a:rPr>
              <a:t>業務観点で俯瞰的にフローを検討し、</a:t>
            </a:r>
            <a:r>
              <a:rPr lang="en-US" altLang="ja-JP" sz="1400" dirty="0">
                <a:latin typeface="+mj-ea"/>
                <a:ea typeface="+mj-ea"/>
                <a:cs typeface="Century" panose="02040604050505020304" pitchFamily="18" charset="0"/>
              </a:rPr>
              <a:t>UI/UX</a:t>
            </a:r>
            <a:r>
              <a:rPr lang="ja-JP" altLang="en-US" sz="1400" dirty="0">
                <a:latin typeface="+mj-ea"/>
                <a:ea typeface="+mj-ea"/>
                <a:cs typeface="Century" panose="02040604050505020304" pitchFamily="18" charset="0"/>
              </a:rPr>
              <a:t>を意識した実装することの必要性についても議論・ホワイトペーパーへ反映した方が良いと考える。</a:t>
            </a:r>
          </a:p>
          <a:p>
            <a:pPr marL="357188" algn="just">
              <a:spcAft>
                <a:spcPts val="0"/>
              </a:spcAft>
            </a:pPr>
            <a:r>
              <a:rPr lang="ja-JP" altLang="en-US" sz="1400" dirty="0">
                <a:latin typeface="+mj-ea"/>
                <a:ea typeface="+mj-ea"/>
                <a:cs typeface="Century" panose="02040604050505020304" pitchFamily="18" charset="0"/>
              </a:rPr>
              <a:t>＜詳細＞</a:t>
            </a:r>
          </a:p>
          <a:p>
            <a:pPr marL="357188" algn="just">
              <a:spcAft>
                <a:spcPts val="0"/>
              </a:spcAft>
            </a:pPr>
            <a:r>
              <a:rPr lang="ja-JP" altLang="en-US" sz="1400" dirty="0">
                <a:latin typeface="+mj-ea"/>
                <a:ea typeface="+mj-ea"/>
                <a:cs typeface="Century" panose="02040604050505020304" pitchFamily="18" charset="0"/>
              </a:rPr>
              <a:t>ホワイトペーパーでは、申請の流れをナビゲートする仕組み・サービスの提供主体が誰であるべきかが不明確である。当ユースケースのような申請業務の場合、関連する主体横断の具体的な利用に関するナビゲートが出来ないと使われない為、単に</a:t>
            </a:r>
            <a:r>
              <a:rPr lang="en-US" altLang="ja-JP" sz="1400" dirty="0">
                <a:latin typeface="+mj-ea"/>
                <a:ea typeface="+mj-ea"/>
                <a:cs typeface="Century" panose="02040604050505020304" pitchFamily="18" charset="0"/>
              </a:rPr>
              <a:t>Issuer</a:t>
            </a:r>
            <a:r>
              <a:rPr lang="ja-JP" altLang="en-US" sz="1400" dirty="0">
                <a:latin typeface="+mj-ea"/>
                <a:ea typeface="+mj-ea"/>
                <a:cs typeface="Century" panose="02040604050505020304" pitchFamily="18" charset="0"/>
              </a:rPr>
              <a:t>・</a:t>
            </a:r>
            <a:r>
              <a:rPr lang="en-US" altLang="ja-JP" sz="1400" dirty="0">
                <a:latin typeface="+mj-ea"/>
                <a:ea typeface="+mj-ea"/>
                <a:cs typeface="Century" panose="02040604050505020304" pitchFamily="18" charset="0"/>
              </a:rPr>
              <a:t>Holder</a:t>
            </a:r>
            <a:r>
              <a:rPr lang="ja-JP" altLang="en-US" sz="1400" dirty="0">
                <a:latin typeface="+mj-ea"/>
                <a:ea typeface="+mj-ea"/>
                <a:cs typeface="Century" panose="02040604050505020304" pitchFamily="18" charset="0"/>
              </a:rPr>
              <a:t>・</a:t>
            </a:r>
            <a:r>
              <a:rPr lang="en-US" altLang="ja-JP" sz="1400" dirty="0">
                <a:latin typeface="+mj-ea"/>
                <a:ea typeface="+mj-ea"/>
                <a:cs typeface="Century" panose="02040604050505020304" pitchFamily="18" charset="0"/>
              </a:rPr>
              <a:t>Verifier</a:t>
            </a:r>
            <a:r>
              <a:rPr lang="ja-JP" altLang="en-US" sz="1400" dirty="0">
                <a:latin typeface="+mj-ea"/>
                <a:ea typeface="+mj-ea"/>
                <a:cs typeface="Century" panose="02040604050505020304" pitchFamily="18" charset="0"/>
              </a:rPr>
              <a:t>の関係性についての記載にとどまらず、利用者目線・業務観点でナビゲートする仕組み・サービスの実装が</a:t>
            </a:r>
            <a:r>
              <a:rPr lang="en-US" altLang="ja-JP" sz="1400" dirty="0">
                <a:latin typeface="+mj-ea"/>
                <a:ea typeface="+mj-ea"/>
                <a:cs typeface="Century" panose="02040604050505020304" pitchFamily="18" charset="0"/>
              </a:rPr>
              <a:t>UI/UX</a:t>
            </a:r>
            <a:r>
              <a:rPr lang="ja-JP" altLang="en-US" sz="1400" dirty="0">
                <a:latin typeface="+mj-ea"/>
                <a:ea typeface="+mj-ea"/>
                <a:cs typeface="Century" panose="02040604050505020304" pitchFamily="18" charset="0"/>
              </a:rPr>
              <a:t>観点で重要となる。</a:t>
            </a:r>
          </a:p>
          <a:p>
            <a:pPr algn="just">
              <a:spcAft>
                <a:spcPts val="0"/>
              </a:spcAft>
            </a:pPr>
            <a:endParaRPr lang="en-US" altLang="ja-JP" sz="1400" dirty="0">
              <a:latin typeface="+mj-ea"/>
              <a:ea typeface="+mj-ea"/>
              <a:cs typeface="Century" panose="02040604050505020304" pitchFamily="18" charset="0"/>
            </a:endParaRPr>
          </a:p>
          <a:p>
            <a:pPr marL="342900" indent="-342900" algn="just">
              <a:spcAft>
                <a:spcPts val="0"/>
              </a:spcAft>
              <a:buFont typeface="Wingdings" panose="05000000000000000000" pitchFamily="2" charset="2"/>
              <a:buChar char="l"/>
            </a:pPr>
            <a:r>
              <a:rPr lang="en-US" altLang="ja-JP" sz="1400" b="1" dirty="0">
                <a:latin typeface="+mj-ea"/>
                <a:ea typeface="+mj-ea"/>
                <a:cs typeface="Century" panose="02040604050505020304" pitchFamily="18" charset="0"/>
              </a:rPr>
              <a:t>【UI/UX</a:t>
            </a:r>
            <a:r>
              <a:rPr lang="ja-JP" altLang="en-US" sz="1400" b="1" dirty="0">
                <a:latin typeface="+mj-ea"/>
                <a:ea typeface="+mj-ea"/>
                <a:cs typeface="Century" panose="02040604050505020304" pitchFamily="18" charset="0"/>
              </a:rPr>
              <a:t>について②</a:t>
            </a:r>
            <a:r>
              <a:rPr lang="en-US" altLang="ja-JP" sz="1400" b="1" dirty="0">
                <a:latin typeface="+mj-ea"/>
                <a:ea typeface="+mj-ea"/>
                <a:cs typeface="Century" panose="02040604050505020304" pitchFamily="18" charset="0"/>
              </a:rPr>
              <a:t>】</a:t>
            </a:r>
            <a:r>
              <a:rPr lang="ja-JP" altLang="en-US" sz="1400" b="1" dirty="0">
                <a:latin typeface="+mj-ea"/>
                <a:ea typeface="+mj-ea"/>
                <a:cs typeface="Century" panose="02040604050505020304" pitchFamily="18" charset="0"/>
              </a:rPr>
              <a:t>　</a:t>
            </a:r>
            <a:endParaRPr lang="en-US" altLang="ja-JP" sz="1400" b="1" dirty="0">
              <a:latin typeface="+mj-ea"/>
              <a:ea typeface="+mj-ea"/>
              <a:cs typeface="Century" panose="02040604050505020304" pitchFamily="18" charset="0"/>
            </a:endParaRPr>
          </a:p>
          <a:p>
            <a:pPr marL="357188" algn="just">
              <a:spcAft>
                <a:spcPts val="0"/>
              </a:spcAft>
            </a:pPr>
            <a:r>
              <a:rPr lang="ja-JP" altLang="en-US" sz="1400" dirty="0">
                <a:latin typeface="+mj-ea"/>
                <a:ea typeface="+mj-ea"/>
                <a:cs typeface="Century" panose="02040604050505020304" pitchFamily="18" charset="0"/>
              </a:rPr>
              <a:t>＜課題・提言＞</a:t>
            </a:r>
          </a:p>
          <a:p>
            <a:pPr marL="357188" algn="just">
              <a:spcAft>
                <a:spcPts val="0"/>
              </a:spcAft>
            </a:pPr>
            <a:r>
              <a:rPr lang="ja-JP" altLang="en-US" sz="1400" dirty="0">
                <a:latin typeface="+mj-ea"/>
                <a:ea typeface="+mj-ea"/>
                <a:cs typeface="Century" panose="02040604050505020304" pitchFamily="18" charset="0"/>
              </a:rPr>
              <a:t>個別業務アプリケーション機能と、</a:t>
            </a:r>
            <a:r>
              <a:rPr lang="en-US" altLang="ja-JP" sz="1400" dirty="0">
                <a:latin typeface="+mj-ea"/>
                <a:ea typeface="+mj-ea"/>
                <a:cs typeface="Century" panose="02040604050505020304" pitchFamily="18" charset="0"/>
              </a:rPr>
              <a:t>VC</a:t>
            </a:r>
            <a:r>
              <a:rPr lang="ja-JP" altLang="en-US" sz="1400" dirty="0">
                <a:latin typeface="+mj-ea"/>
                <a:ea typeface="+mj-ea"/>
                <a:cs typeface="Century" panose="02040604050505020304" pitchFamily="18" charset="0"/>
              </a:rPr>
              <a:t>を保持・連携する</a:t>
            </a:r>
            <a:r>
              <a:rPr lang="en-US" altLang="ja-JP" sz="1400" dirty="0">
                <a:latin typeface="+mj-ea"/>
                <a:ea typeface="+mj-ea"/>
                <a:cs typeface="Century" panose="02040604050505020304" pitchFamily="18" charset="0"/>
              </a:rPr>
              <a:t>Identity Wallet</a:t>
            </a:r>
            <a:r>
              <a:rPr lang="ja-JP" altLang="en-US" sz="1400" dirty="0">
                <a:latin typeface="+mj-ea"/>
                <a:ea typeface="+mj-ea"/>
                <a:cs typeface="Century" panose="02040604050505020304" pitchFamily="18" charset="0"/>
              </a:rPr>
              <a:t>機能について、</a:t>
            </a:r>
            <a:r>
              <a:rPr lang="en-US" altLang="ja-JP" sz="1400" dirty="0">
                <a:latin typeface="+mj-ea"/>
                <a:ea typeface="+mj-ea"/>
                <a:cs typeface="Century" panose="02040604050505020304" pitchFamily="18" charset="0"/>
              </a:rPr>
              <a:t>UI/UX</a:t>
            </a:r>
            <a:r>
              <a:rPr lang="ja-JP" altLang="en-US" sz="1400" dirty="0">
                <a:latin typeface="+mj-ea"/>
                <a:ea typeface="+mj-ea"/>
                <a:cs typeface="Century" panose="02040604050505020304" pitchFamily="18" charset="0"/>
              </a:rPr>
              <a:t>観点で、各々のユースケースにおいて基本設計思想を明確にする必要がある事を議論・ホワイトペーパーへ反映した方が良いかと考える。</a:t>
            </a:r>
          </a:p>
          <a:p>
            <a:pPr marL="357188" algn="just">
              <a:spcAft>
                <a:spcPts val="0"/>
              </a:spcAft>
            </a:pPr>
            <a:r>
              <a:rPr lang="ja-JP" altLang="en-US" sz="1400" dirty="0">
                <a:latin typeface="+mj-ea"/>
                <a:ea typeface="+mj-ea"/>
                <a:cs typeface="Century" panose="02040604050505020304" pitchFamily="18" charset="0"/>
              </a:rPr>
              <a:t>＜詳細＞</a:t>
            </a:r>
          </a:p>
          <a:p>
            <a:pPr marL="357188" algn="just">
              <a:spcAft>
                <a:spcPts val="0"/>
              </a:spcAft>
            </a:pPr>
            <a:r>
              <a:rPr lang="ja-JP" altLang="en-US" sz="1400" dirty="0">
                <a:latin typeface="+mj-ea"/>
                <a:ea typeface="+mj-ea"/>
                <a:cs typeface="Century" panose="02040604050505020304" pitchFamily="18" charset="0"/>
              </a:rPr>
              <a:t>以下は、検討観点の例示であるが、当実証ユースケースにおいては検討方向性２を念頭に継続検討していく想定である。</a:t>
            </a:r>
            <a:endParaRPr lang="en-US" altLang="ja-JP" sz="1400" dirty="0">
              <a:latin typeface="+mj-ea"/>
              <a:ea typeface="+mj-ea"/>
            </a:endParaRPr>
          </a:p>
        </p:txBody>
      </p:sp>
      <p:grpSp>
        <p:nvGrpSpPr>
          <p:cNvPr id="23" name="グループ化 22">
            <a:extLst>
              <a:ext uri="{FF2B5EF4-FFF2-40B4-BE49-F238E27FC236}">
                <a16:creationId xmlns:a16="http://schemas.microsoft.com/office/drawing/2014/main" id="{51156167-AB6A-1561-3BB9-4B6FE65E500C}"/>
              </a:ext>
            </a:extLst>
          </p:cNvPr>
          <p:cNvGrpSpPr/>
          <p:nvPr/>
        </p:nvGrpSpPr>
        <p:grpSpPr>
          <a:xfrm>
            <a:off x="550564" y="4995408"/>
            <a:ext cx="9340153" cy="1760605"/>
            <a:chOff x="550564" y="4770558"/>
            <a:chExt cx="9340153" cy="1760605"/>
          </a:xfrm>
        </p:grpSpPr>
        <p:sp>
          <p:nvSpPr>
            <p:cNvPr id="3" name="正方形/長方形 2">
              <a:extLst>
                <a:ext uri="{FF2B5EF4-FFF2-40B4-BE49-F238E27FC236}">
                  <a16:creationId xmlns:a16="http://schemas.microsoft.com/office/drawing/2014/main" id="{8A7B44B2-16C1-BAA6-4DBE-C4150EF1E5F0}"/>
                </a:ext>
              </a:extLst>
            </p:cNvPr>
            <p:cNvSpPr/>
            <p:nvPr/>
          </p:nvSpPr>
          <p:spPr>
            <a:xfrm>
              <a:off x="4914422" y="5522233"/>
              <a:ext cx="2159213" cy="738922"/>
            </a:xfrm>
            <a:prstGeom prst="rect">
              <a:avLst/>
            </a:prstGeom>
            <a:solidFill>
              <a:srgbClr val="FFFFFF"/>
            </a:solidFill>
            <a:ln w="10795" cap="flat" cmpd="sng" algn="ctr">
              <a:solidFill>
                <a:srgbClr val="058DD8"/>
              </a:solidFill>
              <a:prstDash val="solid"/>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058DD8"/>
                  </a:solidFill>
                  <a:effectLst/>
                  <a:uLnTx/>
                  <a:uFillTx/>
                  <a:latin typeface="Century Gothic"/>
                  <a:ea typeface="Meiryo UI"/>
                  <a:cs typeface="+mn-cs"/>
                </a:rPr>
                <a:t>個別サービスアプリケーション</a:t>
              </a:r>
            </a:p>
          </p:txBody>
        </p:sp>
        <p:sp>
          <p:nvSpPr>
            <p:cNvPr id="4" name="正方形/長方形 3">
              <a:extLst>
                <a:ext uri="{FF2B5EF4-FFF2-40B4-BE49-F238E27FC236}">
                  <a16:creationId xmlns:a16="http://schemas.microsoft.com/office/drawing/2014/main" id="{01C88691-3CF7-742E-569C-985BCFE767EB}"/>
                </a:ext>
              </a:extLst>
            </p:cNvPr>
            <p:cNvSpPr/>
            <p:nvPr/>
          </p:nvSpPr>
          <p:spPr>
            <a:xfrm>
              <a:off x="4831396" y="5444530"/>
              <a:ext cx="2159213" cy="738922"/>
            </a:xfrm>
            <a:prstGeom prst="rect">
              <a:avLst/>
            </a:prstGeom>
            <a:solidFill>
              <a:srgbClr val="FFFFFF"/>
            </a:solidFill>
            <a:ln w="10795" cap="flat" cmpd="sng" algn="ctr">
              <a:solidFill>
                <a:srgbClr val="058DD8"/>
              </a:solidFill>
              <a:prstDash val="solid"/>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058DD8"/>
                  </a:solidFill>
                  <a:effectLst/>
                  <a:uLnTx/>
                  <a:uFillTx/>
                  <a:latin typeface="Century Gothic"/>
                  <a:ea typeface="Meiryo UI"/>
                  <a:cs typeface="+mn-cs"/>
                </a:rPr>
                <a:t>個別サービスアプリケーション</a:t>
              </a:r>
            </a:p>
          </p:txBody>
        </p:sp>
        <p:sp>
          <p:nvSpPr>
            <p:cNvPr id="5" name="正方形/長方形 4">
              <a:extLst>
                <a:ext uri="{FF2B5EF4-FFF2-40B4-BE49-F238E27FC236}">
                  <a16:creationId xmlns:a16="http://schemas.microsoft.com/office/drawing/2014/main" id="{DED531FA-ABB7-E5A7-2720-0DD51FC3B62C}"/>
                </a:ext>
              </a:extLst>
            </p:cNvPr>
            <p:cNvSpPr/>
            <p:nvPr/>
          </p:nvSpPr>
          <p:spPr>
            <a:xfrm>
              <a:off x="7331499" y="5182530"/>
              <a:ext cx="2159213" cy="964325"/>
            </a:xfrm>
            <a:prstGeom prst="rect">
              <a:avLst/>
            </a:prstGeom>
            <a:solidFill>
              <a:srgbClr val="FFFFFF"/>
            </a:solidFill>
            <a:ln w="10795" cap="flat" cmpd="sng" algn="ctr">
              <a:solidFill>
                <a:srgbClr val="058DD8"/>
              </a:solidFill>
              <a:prstDash val="solid"/>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58DD8"/>
                  </a:solidFill>
                  <a:effectLst/>
                  <a:uLnTx/>
                  <a:uFillTx/>
                  <a:latin typeface="Century Gothic"/>
                  <a:ea typeface="Meiryo UI"/>
                  <a:cs typeface="+mn-cs"/>
                </a:rPr>
                <a:t>ユニバーサルな</a:t>
              </a:r>
              <a:r>
                <a:rPr kumimoji="0" lang="en-US" altLang="ja-JP" sz="1200" b="0" i="0" u="none" strike="noStrike" kern="0" cap="none" spc="0" normalizeH="0" baseline="0" noProof="0" dirty="0">
                  <a:ln>
                    <a:noFill/>
                  </a:ln>
                  <a:solidFill>
                    <a:srgbClr val="058DD8"/>
                  </a:solidFill>
                  <a:effectLst/>
                  <a:uLnTx/>
                  <a:uFillTx/>
                  <a:latin typeface="Century Gothic"/>
                  <a:ea typeface="Meiryo UI"/>
                  <a:cs typeface="+mn-cs"/>
                </a:rPr>
                <a:t>Identity</a:t>
              </a:r>
              <a:r>
                <a:rPr kumimoji="0" lang="ja-JP" altLang="en-US" sz="1200" b="0" i="0" u="none" strike="noStrike" kern="0" cap="none" spc="0" normalizeH="0" baseline="0" noProof="0" dirty="0">
                  <a:ln>
                    <a:noFill/>
                  </a:ln>
                  <a:solidFill>
                    <a:srgbClr val="058DD8"/>
                  </a:solidFill>
                  <a:effectLst/>
                  <a:uLnTx/>
                  <a:uFillTx/>
                  <a:latin typeface="Century Gothic"/>
                  <a:ea typeface="Meiryo UI"/>
                  <a:cs typeface="+mn-cs"/>
                </a:rPr>
                <a:t>　</a:t>
              </a:r>
              <a:r>
                <a:rPr kumimoji="0" lang="en-US" altLang="ja-JP" sz="1200" b="0" i="0" u="none" strike="noStrike" kern="0" cap="none" spc="0" normalizeH="0" baseline="0" noProof="0" dirty="0">
                  <a:ln>
                    <a:noFill/>
                  </a:ln>
                  <a:solidFill>
                    <a:srgbClr val="058DD8"/>
                  </a:solidFill>
                  <a:effectLst/>
                  <a:uLnTx/>
                  <a:uFillTx/>
                  <a:latin typeface="Century Gothic"/>
                  <a:ea typeface="Meiryo UI"/>
                  <a:cs typeface="+mn-cs"/>
                </a:rPr>
                <a:t>Wallet</a:t>
              </a:r>
              <a:r>
                <a:rPr kumimoji="0" lang="ja-JP" altLang="en-US" sz="1200" b="0" i="0" u="none" strike="noStrike" kern="0" cap="none" spc="0" normalizeH="0" baseline="0" noProof="0" dirty="0">
                  <a:ln>
                    <a:noFill/>
                  </a:ln>
                  <a:solidFill>
                    <a:srgbClr val="058DD8"/>
                  </a:solidFill>
                  <a:effectLst/>
                  <a:uLnTx/>
                  <a:uFillTx/>
                  <a:latin typeface="Century Gothic"/>
                  <a:ea typeface="Meiryo UI"/>
                  <a:cs typeface="+mn-cs"/>
                </a:rPr>
                <a:t>アプリ</a:t>
              </a:r>
            </a:p>
          </p:txBody>
        </p:sp>
        <p:sp>
          <p:nvSpPr>
            <p:cNvPr id="6" name="正方形/長方形 5">
              <a:extLst>
                <a:ext uri="{FF2B5EF4-FFF2-40B4-BE49-F238E27FC236}">
                  <a16:creationId xmlns:a16="http://schemas.microsoft.com/office/drawing/2014/main" id="{0684BCE8-AD88-5478-1D18-8DD8B36E8778}"/>
                </a:ext>
              </a:extLst>
            </p:cNvPr>
            <p:cNvSpPr/>
            <p:nvPr/>
          </p:nvSpPr>
          <p:spPr>
            <a:xfrm>
              <a:off x="662782" y="5394058"/>
              <a:ext cx="2242672" cy="921662"/>
            </a:xfrm>
            <a:prstGeom prst="rect">
              <a:avLst/>
            </a:prstGeom>
            <a:solidFill>
              <a:srgbClr val="FFFFFF"/>
            </a:solidFill>
            <a:ln w="10795" cap="flat" cmpd="sng" algn="ctr">
              <a:solidFill>
                <a:srgbClr val="058DD8"/>
              </a:solidFill>
              <a:prstDash val="solid"/>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058DD8"/>
                  </a:solidFill>
                  <a:effectLst/>
                  <a:uLnTx/>
                  <a:uFillTx/>
                  <a:latin typeface="Century Gothic"/>
                  <a:ea typeface="Meiryo UI"/>
                  <a:cs typeface="+mn-cs"/>
                </a:rPr>
                <a:t>個別サービスアプリケーション</a:t>
              </a:r>
            </a:p>
          </p:txBody>
        </p:sp>
        <p:sp>
          <p:nvSpPr>
            <p:cNvPr id="7" name="Rectangle: Rounded Corners 18">
              <a:extLst>
                <a:ext uri="{FF2B5EF4-FFF2-40B4-BE49-F238E27FC236}">
                  <a16:creationId xmlns:a16="http://schemas.microsoft.com/office/drawing/2014/main" id="{4F082B1A-2611-4EC8-8A37-816505D652F7}"/>
                </a:ext>
              </a:extLst>
            </p:cNvPr>
            <p:cNvSpPr/>
            <p:nvPr/>
          </p:nvSpPr>
          <p:spPr>
            <a:xfrm>
              <a:off x="776106" y="5680635"/>
              <a:ext cx="2029638" cy="193518"/>
            </a:xfrm>
            <a:prstGeom prst="roundRect">
              <a:avLst/>
            </a:prstGeom>
            <a:solidFill>
              <a:srgbClr val="FFFFFF">
                <a:alpha val="80000"/>
              </a:srgbClr>
            </a:solidFill>
            <a:ln w="12700" cap="flat" cmpd="sng" algn="ctr">
              <a:solidFill>
                <a:srgbClr val="FFFFFF">
                  <a:lumMod val="50000"/>
                </a:srgbClr>
              </a:solidFill>
              <a:prstDash val="solid"/>
            </a:ln>
            <a:effectLst/>
          </p:spPr>
          <p:txBody>
            <a:bodyPr wrap="none" lIns="36000" tIns="72000" rIns="36000" bIns="34290" rtlCol="0" anchor="ctr" anchorCtr="0"/>
            <a:lstStyle/>
            <a:p>
              <a:pPr marL="93345" marR="0" lvl="0" indent="-93345" defTabSz="457189"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srgbClr val="FFFFFF">
                      <a:lumMod val="50000"/>
                    </a:srgbClr>
                  </a:solidFill>
                  <a:effectLst/>
                  <a:uLnTx/>
                  <a:uFillTx/>
                  <a:latin typeface="Meiryo UI"/>
                  <a:ea typeface="Meiryo UI"/>
                  <a:cs typeface="+mn-cs"/>
                </a:rPr>
                <a:t>個別サービス業務機能</a:t>
              </a:r>
              <a:endParaRPr kumimoji="0" lang="en-US" sz="1000" b="0" i="0" u="none" strike="noStrike" kern="0" cap="none" spc="0" normalizeH="0" baseline="0" noProof="0" dirty="0">
                <a:ln>
                  <a:noFill/>
                </a:ln>
                <a:solidFill>
                  <a:srgbClr val="FFFFFF">
                    <a:lumMod val="50000"/>
                  </a:srgbClr>
                </a:solidFill>
                <a:effectLst/>
                <a:uLnTx/>
                <a:uFillTx/>
                <a:latin typeface="Meiryo UI"/>
                <a:ea typeface="Meiryo UI"/>
                <a:cs typeface="+mn-cs"/>
              </a:endParaRPr>
            </a:p>
          </p:txBody>
        </p:sp>
        <p:sp>
          <p:nvSpPr>
            <p:cNvPr id="8" name="Rectangle: Rounded Corners 17">
              <a:extLst>
                <a:ext uri="{FF2B5EF4-FFF2-40B4-BE49-F238E27FC236}">
                  <a16:creationId xmlns:a16="http://schemas.microsoft.com/office/drawing/2014/main" id="{4A43E31A-2AAB-FBDA-487B-1563823A34B9}"/>
                </a:ext>
              </a:extLst>
            </p:cNvPr>
            <p:cNvSpPr/>
            <p:nvPr/>
          </p:nvSpPr>
          <p:spPr>
            <a:xfrm>
              <a:off x="783609" y="5956842"/>
              <a:ext cx="2029638" cy="198275"/>
            </a:xfrm>
            <a:prstGeom prst="roundRect">
              <a:avLst/>
            </a:prstGeom>
            <a:solidFill>
              <a:srgbClr val="058DD8">
                <a:lumMod val="75000"/>
                <a:alpha val="60000"/>
              </a:srgbClr>
            </a:solidFill>
            <a:ln w="12700" cap="flat" cmpd="sng" algn="ctr">
              <a:noFill/>
              <a:prstDash val="solid"/>
            </a:ln>
            <a:effectLst/>
          </p:spPr>
          <p:txBody>
            <a:bodyPr wrap="none" lIns="36000" tIns="72000" rIns="36000" bIns="34290" rtlCol="0" anchor="ctr" anchorCtr="0"/>
            <a:lstStyle/>
            <a:p>
              <a:pPr marL="93345" marR="0" lvl="0" indent="-93345" defTabSz="457189"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FFFFFF"/>
                  </a:solidFill>
                  <a:effectLst/>
                  <a:uLnTx/>
                  <a:uFillTx/>
                  <a:latin typeface="Meiryo UI"/>
                  <a:ea typeface="Meiryo UI"/>
                  <a:cs typeface="+mn-cs"/>
                </a:rPr>
                <a:t>Identity Wallet</a:t>
              </a:r>
              <a:r>
                <a:rPr kumimoji="0" lang="ja-JP" altLang="en-US" sz="1000" b="0" i="0" u="none" strike="noStrike" kern="0" cap="none" spc="0" normalizeH="0" baseline="0" noProof="0" dirty="0">
                  <a:ln>
                    <a:noFill/>
                  </a:ln>
                  <a:solidFill>
                    <a:srgbClr val="FFFFFF"/>
                  </a:solidFill>
                  <a:effectLst/>
                  <a:uLnTx/>
                  <a:uFillTx/>
                  <a:latin typeface="Meiryo UI"/>
                  <a:ea typeface="Meiryo UI"/>
                  <a:cs typeface="+mn-cs"/>
                </a:rPr>
                <a:t>アプリ機能</a:t>
              </a:r>
              <a:endParaRPr kumimoji="0" lang="en-US" sz="1000" b="0" i="0" u="none" strike="noStrike" kern="0" cap="none" spc="0" normalizeH="0" baseline="0" noProof="0" dirty="0">
                <a:ln>
                  <a:noFill/>
                </a:ln>
                <a:solidFill>
                  <a:srgbClr val="FFFFFF"/>
                </a:solidFill>
                <a:effectLst/>
                <a:uLnTx/>
                <a:uFillTx/>
                <a:latin typeface="Meiryo UI"/>
                <a:ea typeface="Meiryo UI"/>
                <a:cs typeface="+mn-cs"/>
              </a:endParaRPr>
            </a:p>
          </p:txBody>
        </p:sp>
        <p:sp>
          <p:nvSpPr>
            <p:cNvPr id="9" name="テキスト ボックス 8">
              <a:extLst>
                <a:ext uri="{FF2B5EF4-FFF2-40B4-BE49-F238E27FC236}">
                  <a16:creationId xmlns:a16="http://schemas.microsoft.com/office/drawing/2014/main" id="{0E89D21E-CE5D-2C4F-6B86-B90D29313459}"/>
                </a:ext>
              </a:extLst>
            </p:cNvPr>
            <p:cNvSpPr txBox="1"/>
            <p:nvPr/>
          </p:nvSpPr>
          <p:spPr>
            <a:xfrm>
              <a:off x="550564" y="5039191"/>
              <a:ext cx="3965837" cy="263376"/>
            </a:xfrm>
            <a:prstGeom prst="rect">
              <a:avLst/>
            </a:prstGeom>
            <a:noFill/>
          </p:spPr>
          <p:txBody>
            <a:bodyPr wrap="square">
              <a:spAutoFit/>
            </a:bodyPr>
            <a:lstStyle>
              <a:defPPr>
                <a:defRPr lang="en-US"/>
              </a:defPPr>
              <a:lvl1pPr>
                <a:defRPr kumimoji="1" sz="1000">
                  <a:latin typeface="Arial" panose="020B0604020202020204" pitchFamily="34" charset="0"/>
                  <a:cs typeface="Arial" panose="020B0604020202020204" pitchFamily="34" charset="0"/>
                </a:defRPr>
              </a:lvl1pPr>
            </a:lstStyle>
            <a:p>
              <a:pPr marL="0" marR="0" lvl="0" indent="0" defTabSz="457200" eaLnBrk="1" fontAlgn="auto" latinLnBrk="0" hangingPunct="1">
                <a:lnSpc>
                  <a:spcPct val="100000"/>
                </a:lnSpc>
                <a:spcBef>
                  <a:spcPts val="0"/>
                </a:spcBef>
                <a:spcAft>
                  <a:spcPts val="0"/>
                </a:spcAft>
                <a:buClrTx/>
                <a:buSzTx/>
                <a:buFontTx/>
                <a:buNone/>
                <a:tabLst/>
                <a:defRPr/>
              </a:pPr>
              <a:r>
                <a:rPr kumimoji="1" lang="en-US" altLang="ja-JP" sz="1000" b="0" i="0" u="none" strike="noStrike" kern="0" cap="none" spc="0" normalizeH="0" baseline="0" noProof="0" dirty="0">
                  <a:ln>
                    <a:noFill/>
                  </a:ln>
                  <a:solidFill>
                    <a:srgbClr val="1A1A1A"/>
                  </a:solidFill>
                  <a:effectLst/>
                  <a:uLnTx/>
                  <a:uFillTx/>
                  <a:latin typeface="Arial" panose="020B0604020202020204" pitchFamily="34" charset="0"/>
                  <a:cs typeface="Arial" panose="020B0604020202020204" pitchFamily="34" charset="0"/>
                </a:rPr>
                <a:t>※UI/UX</a:t>
              </a:r>
              <a:r>
                <a:rPr kumimoji="1" lang="ja-JP" altLang="en-US" sz="1000" b="0" i="0" u="none" strike="noStrike" kern="0" cap="none" spc="0" normalizeH="0" baseline="0" noProof="0" dirty="0">
                  <a:ln>
                    <a:noFill/>
                  </a:ln>
                  <a:solidFill>
                    <a:srgbClr val="1A1A1A"/>
                  </a:solidFill>
                  <a:effectLst/>
                  <a:uLnTx/>
                  <a:uFillTx/>
                  <a:latin typeface="Arial" panose="020B0604020202020204" pitchFamily="34" charset="0"/>
                  <a:cs typeface="Arial" panose="020B0604020202020204" pitchFamily="34" charset="0"/>
                </a:rPr>
                <a:t>は基本的に、個別サービス業務機能で一元的に提供され、</a:t>
              </a:r>
              <a:r>
                <a:rPr kumimoji="1" lang="en-US" altLang="ja-JP" sz="1000" b="0" i="0" u="none" strike="noStrike" kern="0" cap="none" spc="0" normalizeH="0" baseline="0" noProof="0" dirty="0">
                  <a:ln>
                    <a:noFill/>
                  </a:ln>
                  <a:solidFill>
                    <a:srgbClr val="1A1A1A"/>
                  </a:solidFill>
                  <a:effectLst/>
                  <a:uLnTx/>
                  <a:uFillTx/>
                  <a:latin typeface="Arial" panose="020B0604020202020204" pitchFamily="34" charset="0"/>
                  <a:cs typeface="Arial" panose="020B0604020202020204" pitchFamily="34" charset="0"/>
                </a:rPr>
                <a:t>Wallet</a:t>
              </a:r>
              <a:r>
                <a:rPr kumimoji="1" lang="ja-JP" altLang="en-US" sz="1000" b="0" i="0" u="none" strike="noStrike" kern="0" cap="none" spc="0" normalizeH="0" baseline="0" noProof="0" dirty="0">
                  <a:ln>
                    <a:noFill/>
                  </a:ln>
                  <a:solidFill>
                    <a:srgbClr val="1A1A1A"/>
                  </a:solidFill>
                  <a:effectLst/>
                  <a:uLnTx/>
                  <a:uFillTx/>
                  <a:latin typeface="Arial" panose="020B0604020202020204" pitchFamily="34" charset="0"/>
                  <a:cs typeface="Arial" panose="020B0604020202020204" pitchFamily="34" charset="0"/>
                </a:rPr>
                <a:t>アプリ機能は「組み込み」されるイメージ</a:t>
              </a:r>
            </a:p>
          </p:txBody>
        </p:sp>
        <p:sp>
          <p:nvSpPr>
            <p:cNvPr id="10" name="テキスト ボックス 9">
              <a:extLst>
                <a:ext uri="{FF2B5EF4-FFF2-40B4-BE49-F238E27FC236}">
                  <a16:creationId xmlns:a16="http://schemas.microsoft.com/office/drawing/2014/main" id="{511BE63F-812C-CD8A-0698-2D8366EFAADF}"/>
                </a:ext>
              </a:extLst>
            </p:cNvPr>
            <p:cNvSpPr txBox="1"/>
            <p:nvPr/>
          </p:nvSpPr>
          <p:spPr>
            <a:xfrm>
              <a:off x="550564" y="4770558"/>
              <a:ext cx="4078055" cy="261610"/>
            </a:xfrm>
            <a:prstGeom prst="rect">
              <a:avLst/>
            </a:prstGeom>
            <a:solidFill>
              <a:srgbClr val="058DD8"/>
            </a:solidFill>
            <a:ln>
              <a:solidFill>
                <a:srgbClr val="FFFFFF">
                  <a:lumMod val="50000"/>
                </a:srgbClr>
              </a:solidFill>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a:ln>
                    <a:noFill/>
                  </a:ln>
                  <a:solidFill>
                    <a:srgbClr val="FFFFFF"/>
                  </a:solidFill>
                  <a:effectLst/>
                  <a:uLnTx/>
                  <a:uFillTx/>
                  <a:latin typeface="Meiryo UI"/>
                </a:rPr>
                <a:t>検討方向性１</a:t>
              </a:r>
              <a:endParaRPr kumimoji="0" lang="en-US" altLang="ja-JP" sz="1100" b="1" i="0" u="none" strike="noStrike" kern="0" cap="none" spc="0" normalizeH="0" baseline="0" noProof="0" dirty="0">
                <a:ln>
                  <a:noFill/>
                </a:ln>
                <a:solidFill>
                  <a:srgbClr val="FFFFFF"/>
                </a:solidFill>
                <a:effectLst/>
                <a:uLnTx/>
                <a:uFillTx/>
                <a:latin typeface="Meiryo UI"/>
              </a:endParaRPr>
            </a:p>
          </p:txBody>
        </p:sp>
        <p:sp>
          <p:nvSpPr>
            <p:cNvPr id="11" name="テキスト ボックス 10">
              <a:extLst>
                <a:ext uri="{FF2B5EF4-FFF2-40B4-BE49-F238E27FC236}">
                  <a16:creationId xmlns:a16="http://schemas.microsoft.com/office/drawing/2014/main" id="{2D9D1A75-12C8-2376-061A-32464A5E27CF}"/>
                </a:ext>
              </a:extLst>
            </p:cNvPr>
            <p:cNvSpPr txBox="1"/>
            <p:nvPr/>
          </p:nvSpPr>
          <p:spPr>
            <a:xfrm>
              <a:off x="4712115" y="4770558"/>
              <a:ext cx="4778597" cy="261610"/>
            </a:xfrm>
            <a:prstGeom prst="rect">
              <a:avLst/>
            </a:prstGeom>
            <a:solidFill>
              <a:srgbClr val="E20313">
                <a:lumMod val="20000"/>
                <a:lumOff val="80000"/>
              </a:srgbClr>
            </a:solidFill>
            <a:ln>
              <a:solidFill>
                <a:srgbClr val="FFFFFF">
                  <a:lumMod val="50000"/>
                </a:srgbClr>
              </a:solidFill>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a:ln>
                    <a:noFill/>
                  </a:ln>
                  <a:solidFill>
                    <a:srgbClr val="FFFFFF"/>
                  </a:solidFill>
                  <a:effectLst/>
                  <a:uLnTx/>
                  <a:uFillTx/>
                  <a:latin typeface="Meiryo UI"/>
                </a:rPr>
                <a:t>検討方向性２</a:t>
              </a:r>
              <a:endParaRPr kumimoji="0" lang="en-US" altLang="ja-JP" sz="1100" b="1" i="0" u="none" strike="noStrike" kern="0" cap="none" spc="0" normalizeH="0" baseline="0" noProof="0" dirty="0">
                <a:ln>
                  <a:noFill/>
                </a:ln>
                <a:solidFill>
                  <a:srgbClr val="FFFFFF"/>
                </a:solidFill>
                <a:effectLst/>
                <a:uLnTx/>
                <a:uFillTx/>
                <a:latin typeface="Meiryo UI"/>
              </a:endParaRPr>
            </a:p>
          </p:txBody>
        </p:sp>
        <p:sp>
          <p:nvSpPr>
            <p:cNvPr id="13" name="正方形/長方形 12">
              <a:extLst>
                <a:ext uri="{FF2B5EF4-FFF2-40B4-BE49-F238E27FC236}">
                  <a16:creationId xmlns:a16="http://schemas.microsoft.com/office/drawing/2014/main" id="{531DAEDB-A021-4E15-BAE9-92697C3E9CAA}"/>
                </a:ext>
              </a:extLst>
            </p:cNvPr>
            <p:cNvSpPr/>
            <p:nvPr/>
          </p:nvSpPr>
          <p:spPr>
            <a:xfrm>
              <a:off x="4759197" y="5366827"/>
              <a:ext cx="2159213" cy="738922"/>
            </a:xfrm>
            <a:prstGeom prst="rect">
              <a:avLst/>
            </a:prstGeom>
            <a:solidFill>
              <a:srgbClr val="FFFFFF"/>
            </a:solidFill>
            <a:ln w="10795" cap="flat" cmpd="sng" algn="ctr">
              <a:solidFill>
                <a:srgbClr val="058DD8"/>
              </a:solidFill>
              <a:prstDash val="solid"/>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058DD8"/>
                  </a:solidFill>
                  <a:effectLst/>
                  <a:uLnTx/>
                  <a:uFillTx/>
                  <a:latin typeface="Century Gothic"/>
                  <a:ea typeface="Meiryo UI"/>
                  <a:cs typeface="+mn-cs"/>
                </a:rPr>
                <a:t>個別サービスアプリケーション</a:t>
              </a:r>
            </a:p>
          </p:txBody>
        </p:sp>
        <p:sp>
          <p:nvSpPr>
            <p:cNvPr id="14" name="Rectangle: Rounded Corners 18">
              <a:extLst>
                <a:ext uri="{FF2B5EF4-FFF2-40B4-BE49-F238E27FC236}">
                  <a16:creationId xmlns:a16="http://schemas.microsoft.com/office/drawing/2014/main" id="{1C57E317-870A-AC7D-BEAE-05611A2E4F13}"/>
                </a:ext>
              </a:extLst>
            </p:cNvPr>
            <p:cNvSpPr/>
            <p:nvPr/>
          </p:nvSpPr>
          <p:spPr>
            <a:xfrm>
              <a:off x="4914422" y="5596338"/>
              <a:ext cx="1915443" cy="206054"/>
            </a:xfrm>
            <a:prstGeom prst="roundRect">
              <a:avLst/>
            </a:prstGeom>
            <a:solidFill>
              <a:srgbClr val="FFFFFF">
                <a:alpha val="80000"/>
              </a:srgbClr>
            </a:solidFill>
            <a:ln w="12700" cap="flat" cmpd="sng" algn="ctr">
              <a:solidFill>
                <a:srgbClr val="FFFFFF">
                  <a:lumMod val="50000"/>
                </a:srgbClr>
              </a:solidFill>
              <a:prstDash val="solid"/>
            </a:ln>
            <a:effectLst/>
          </p:spPr>
          <p:txBody>
            <a:bodyPr wrap="none" lIns="36000" tIns="72000" rIns="36000" bIns="34290" rtlCol="0" anchor="ctr" anchorCtr="0"/>
            <a:lstStyle/>
            <a:p>
              <a:pPr marL="93345" marR="0" lvl="0" indent="-93345" defTabSz="457189"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srgbClr val="FFFFFF">
                      <a:lumMod val="50000"/>
                    </a:srgbClr>
                  </a:solidFill>
                  <a:effectLst/>
                  <a:uLnTx/>
                  <a:uFillTx/>
                  <a:latin typeface="Meiryo UI"/>
                  <a:ea typeface="Meiryo UI"/>
                  <a:cs typeface="+mn-cs"/>
                </a:rPr>
                <a:t>個別サービス業務機能</a:t>
              </a:r>
              <a:endParaRPr kumimoji="0" lang="en-US" sz="1000" b="0" i="0" u="none" strike="noStrike" kern="0" cap="none" spc="0" normalizeH="0" baseline="0" noProof="0" dirty="0">
                <a:ln>
                  <a:noFill/>
                </a:ln>
                <a:solidFill>
                  <a:srgbClr val="FFFFFF">
                    <a:lumMod val="50000"/>
                  </a:srgbClr>
                </a:solidFill>
                <a:effectLst/>
                <a:uLnTx/>
                <a:uFillTx/>
                <a:latin typeface="Meiryo UI"/>
                <a:ea typeface="Meiryo UI"/>
                <a:cs typeface="+mn-cs"/>
              </a:endParaRPr>
            </a:p>
          </p:txBody>
        </p:sp>
        <p:sp>
          <p:nvSpPr>
            <p:cNvPr id="15" name="Rectangle: Rounded Corners 18">
              <a:extLst>
                <a:ext uri="{FF2B5EF4-FFF2-40B4-BE49-F238E27FC236}">
                  <a16:creationId xmlns:a16="http://schemas.microsoft.com/office/drawing/2014/main" id="{B51F84AD-14E3-7E1E-E984-20C85B75673B}"/>
                </a:ext>
              </a:extLst>
            </p:cNvPr>
            <p:cNvSpPr/>
            <p:nvPr/>
          </p:nvSpPr>
          <p:spPr>
            <a:xfrm>
              <a:off x="5255312" y="5826734"/>
              <a:ext cx="1632414" cy="206054"/>
            </a:xfrm>
            <a:prstGeom prst="roundRect">
              <a:avLst/>
            </a:prstGeom>
            <a:solidFill>
              <a:srgbClr val="FFFFFF">
                <a:alpha val="80000"/>
              </a:srgbClr>
            </a:solidFill>
            <a:ln w="12700" cap="flat" cmpd="sng" algn="ctr">
              <a:solidFill>
                <a:srgbClr val="FFFFFF">
                  <a:lumMod val="50000"/>
                </a:srgbClr>
              </a:solidFill>
              <a:prstDash val="solid"/>
            </a:ln>
            <a:effectLst/>
          </p:spPr>
          <p:txBody>
            <a:bodyPr wrap="none" lIns="36000" tIns="72000" rIns="36000" bIns="34290" rtlCol="0" anchor="ctr" anchorCtr="0"/>
            <a:lstStyle/>
            <a:p>
              <a:pPr marL="93345" marR="0" lvl="0" indent="-93345" defTabSz="457189"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srgbClr val="FFFFFF">
                      <a:lumMod val="50000"/>
                    </a:srgbClr>
                  </a:solidFill>
                  <a:effectLst/>
                  <a:uLnTx/>
                  <a:uFillTx/>
                  <a:latin typeface="Meiryo UI"/>
                  <a:ea typeface="Meiryo UI"/>
                  <a:cs typeface="+mn-cs"/>
                </a:rPr>
                <a:t>シームレスな連携の</a:t>
              </a:r>
              <a:r>
                <a:rPr kumimoji="0" lang="en-US" altLang="ja-JP" sz="1000" b="0" i="0" u="none" strike="noStrike" kern="0" cap="none" spc="0" normalizeH="0" baseline="0" noProof="0" dirty="0">
                  <a:ln>
                    <a:noFill/>
                  </a:ln>
                  <a:solidFill>
                    <a:srgbClr val="FFFFFF">
                      <a:lumMod val="50000"/>
                    </a:srgbClr>
                  </a:solidFill>
                  <a:effectLst/>
                  <a:uLnTx/>
                  <a:uFillTx/>
                  <a:latin typeface="Meiryo UI"/>
                  <a:ea typeface="Meiryo UI"/>
                  <a:cs typeface="+mn-cs"/>
                </a:rPr>
                <a:t>IF</a:t>
              </a:r>
              <a:r>
                <a:rPr kumimoji="0" lang="ja-JP" altLang="en-US" sz="1000" b="0" i="0" u="none" strike="noStrike" kern="0" cap="none" spc="0" normalizeH="0" baseline="0" noProof="0" dirty="0">
                  <a:ln>
                    <a:noFill/>
                  </a:ln>
                  <a:solidFill>
                    <a:srgbClr val="FFFFFF">
                      <a:lumMod val="50000"/>
                    </a:srgbClr>
                  </a:solidFill>
                  <a:effectLst/>
                  <a:uLnTx/>
                  <a:uFillTx/>
                  <a:latin typeface="Meiryo UI"/>
                  <a:ea typeface="Meiryo UI"/>
                  <a:cs typeface="+mn-cs"/>
                </a:rPr>
                <a:t>標準</a:t>
              </a:r>
              <a:endParaRPr kumimoji="0" lang="en-US" sz="1000" b="0" i="0" u="none" strike="noStrike" kern="0" cap="none" spc="0" normalizeH="0" baseline="0" noProof="0" dirty="0">
                <a:ln>
                  <a:noFill/>
                </a:ln>
                <a:solidFill>
                  <a:srgbClr val="FFFFFF">
                    <a:lumMod val="50000"/>
                  </a:srgbClr>
                </a:solidFill>
                <a:effectLst/>
                <a:uLnTx/>
                <a:uFillTx/>
                <a:latin typeface="Meiryo UI"/>
                <a:ea typeface="Meiryo UI"/>
                <a:cs typeface="+mn-cs"/>
              </a:endParaRPr>
            </a:p>
          </p:txBody>
        </p:sp>
        <p:sp>
          <p:nvSpPr>
            <p:cNvPr id="16" name="Rectangle: Rounded Corners 18">
              <a:extLst>
                <a:ext uri="{FF2B5EF4-FFF2-40B4-BE49-F238E27FC236}">
                  <a16:creationId xmlns:a16="http://schemas.microsoft.com/office/drawing/2014/main" id="{507F660E-2BAD-AC5D-1107-819F2A1786D9}"/>
                </a:ext>
              </a:extLst>
            </p:cNvPr>
            <p:cNvSpPr/>
            <p:nvPr/>
          </p:nvSpPr>
          <p:spPr>
            <a:xfrm>
              <a:off x="7683684" y="5845400"/>
              <a:ext cx="1632414" cy="206054"/>
            </a:xfrm>
            <a:prstGeom prst="roundRect">
              <a:avLst/>
            </a:prstGeom>
            <a:solidFill>
              <a:srgbClr val="FFFFFF">
                <a:alpha val="80000"/>
              </a:srgbClr>
            </a:solidFill>
            <a:ln w="12700" cap="flat" cmpd="sng" algn="ctr">
              <a:solidFill>
                <a:srgbClr val="FFFFFF">
                  <a:lumMod val="50000"/>
                </a:srgbClr>
              </a:solidFill>
              <a:prstDash val="solid"/>
            </a:ln>
            <a:effectLst/>
          </p:spPr>
          <p:txBody>
            <a:bodyPr wrap="none" lIns="36000" tIns="72000" rIns="36000" bIns="34290" rtlCol="0" anchor="ctr" anchorCtr="0"/>
            <a:lstStyle/>
            <a:p>
              <a:pPr marL="93345" marR="0" lvl="0" indent="-93345" defTabSz="457189"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srgbClr val="FFFFFF">
                      <a:lumMod val="50000"/>
                    </a:srgbClr>
                  </a:solidFill>
                  <a:effectLst/>
                  <a:uLnTx/>
                  <a:uFillTx/>
                  <a:latin typeface="Meiryo UI"/>
                  <a:ea typeface="Meiryo UI"/>
                  <a:cs typeface="+mn-cs"/>
                </a:rPr>
                <a:t>シームレスな連携の</a:t>
              </a:r>
              <a:r>
                <a:rPr kumimoji="0" lang="en-US" altLang="ja-JP" sz="1000" b="0" i="0" u="none" strike="noStrike" kern="0" cap="none" spc="0" normalizeH="0" baseline="0" noProof="0" dirty="0">
                  <a:ln>
                    <a:noFill/>
                  </a:ln>
                  <a:solidFill>
                    <a:srgbClr val="FFFFFF">
                      <a:lumMod val="50000"/>
                    </a:srgbClr>
                  </a:solidFill>
                  <a:effectLst/>
                  <a:uLnTx/>
                  <a:uFillTx/>
                  <a:latin typeface="Meiryo UI"/>
                  <a:ea typeface="Meiryo UI"/>
                  <a:cs typeface="+mn-cs"/>
                </a:rPr>
                <a:t>IF</a:t>
              </a:r>
              <a:r>
                <a:rPr kumimoji="0" lang="ja-JP" altLang="en-US" sz="1000" b="0" i="0" u="none" strike="noStrike" kern="0" cap="none" spc="0" normalizeH="0" baseline="0" noProof="0" dirty="0">
                  <a:ln>
                    <a:noFill/>
                  </a:ln>
                  <a:solidFill>
                    <a:srgbClr val="FFFFFF">
                      <a:lumMod val="50000"/>
                    </a:srgbClr>
                  </a:solidFill>
                  <a:effectLst/>
                  <a:uLnTx/>
                  <a:uFillTx/>
                  <a:latin typeface="Meiryo UI"/>
                  <a:ea typeface="Meiryo UI"/>
                  <a:cs typeface="+mn-cs"/>
                </a:rPr>
                <a:t>標準</a:t>
              </a:r>
              <a:endParaRPr kumimoji="0" lang="en-US" sz="1000" b="0" i="0" u="none" strike="noStrike" kern="0" cap="none" spc="0" normalizeH="0" baseline="0" noProof="0" dirty="0">
                <a:ln>
                  <a:noFill/>
                </a:ln>
                <a:solidFill>
                  <a:srgbClr val="FFFFFF">
                    <a:lumMod val="50000"/>
                  </a:srgbClr>
                </a:solidFill>
                <a:effectLst/>
                <a:uLnTx/>
                <a:uFillTx/>
                <a:latin typeface="Meiryo UI"/>
                <a:ea typeface="Meiryo UI"/>
                <a:cs typeface="+mn-cs"/>
              </a:endParaRPr>
            </a:p>
          </p:txBody>
        </p:sp>
        <p:sp>
          <p:nvSpPr>
            <p:cNvPr id="17" name="Rectangle: Rounded Corners 17">
              <a:extLst>
                <a:ext uri="{FF2B5EF4-FFF2-40B4-BE49-F238E27FC236}">
                  <a16:creationId xmlns:a16="http://schemas.microsoft.com/office/drawing/2014/main" id="{4258AA73-FB8E-A385-D279-14B4DABBEDDE}"/>
                </a:ext>
              </a:extLst>
            </p:cNvPr>
            <p:cNvSpPr/>
            <p:nvPr/>
          </p:nvSpPr>
          <p:spPr>
            <a:xfrm>
              <a:off x="7683684" y="5611592"/>
              <a:ext cx="1640975" cy="190800"/>
            </a:xfrm>
            <a:prstGeom prst="roundRect">
              <a:avLst/>
            </a:prstGeom>
            <a:solidFill>
              <a:srgbClr val="058DD8">
                <a:lumMod val="75000"/>
                <a:alpha val="60000"/>
              </a:srgbClr>
            </a:solidFill>
            <a:ln w="12700" cap="flat" cmpd="sng" algn="ctr">
              <a:noFill/>
              <a:prstDash val="solid"/>
            </a:ln>
            <a:effectLst/>
          </p:spPr>
          <p:txBody>
            <a:bodyPr wrap="none" lIns="36000" tIns="72000" rIns="36000" bIns="34290" rtlCol="0" anchor="ctr" anchorCtr="0"/>
            <a:lstStyle/>
            <a:p>
              <a:pPr marL="93345" marR="0" lvl="0" indent="-93345" defTabSz="457189"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FFFFFF"/>
                  </a:solidFill>
                  <a:effectLst/>
                  <a:uLnTx/>
                  <a:uFillTx/>
                  <a:latin typeface="Meiryo UI"/>
                  <a:ea typeface="Meiryo UI"/>
                  <a:cs typeface="+mn-cs"/>
                </a:rPr>
                <a:t>Identity Wallet</a:t>
              </a:r>
              <a:r>
                <a:rPr kumimoji="0" lang="ja-JP" altLang="en-US" sz="1000" b="0" i="0" u="none" strike="noStrike" kern="0" cap="none" spc="0" normalizeH="0" baseline="0" noProof="0" dirty="0">
                  <a:ln>
                    <a:noFill/>
                  </a:ln>
                  <a:solidFill>
                    <a:srgbClr val="FFFFFF"/>
                  </a:solidFill>
                  <a:effectLst/>
                  <a:uLnTx/>
                  <a:uFillTx/>
                  <a:latin typeface="Meiryo UI"/>
                  <a:ea typeface="Meiryo UI"/>
                  <a:cs typeface="+mn-cs"/>
                </a:rPr>
                <a:t>アプリ機能</a:t>
              </a:r>
              <a:endParaRPr kumimoji="0" lang="en-US" sz="1000" b="0" i="0" u="none" strike="noStrike" kern="0" cap="none" spc="0" normalizeH="0" baseline="0" noProof="0" dirty="0">
                <a:ln>
                  <a:noFill/>
                </a:ln>
                <a:solidFill>
                  <a:srgbClr val="FFFFFF"/>
                </a:solidFill>
                <a:effectLst/>
                <a:uLnTx/>
                <a:uFillTx/>
                <a:latin typeface="Meiryo UI"/>
                <a:ea typeface="Meiryo UI"/>
                <a:cs typeface="+mn-cs"/>
              </a:endParaRPr>
            </a:p>
          </p:txBody>
        </p:sp>
        <p:cxnSp>
          <p:nvCxnSpPr>
            <p:cNvPr id="18" name="直線矢印コネクタ 17">
              <a:extLst>
                <a:ext uri="{FF2B5EF4-FFF2-40B4-BE49-F238E27FC236}">
                  <a16:creationId xmlns:a16="http://schemas.microsoft.com/office/drawing/2014/main" id="{9690B8FF-0F0E-D356-BBEC-081F3C1F3B61}"/>
                </a:ext>
              </a:extLst>
            </p:cNvPr>
            <p:cNvCxnSpPr>
              <a:stCxn id="15" idx="3"/>
              <a:endCxn id="16" idx="1"/>
            </p:cNvCxnSpPr>
            <p:nvPr/>
          </p:nvCxnSpPr>
          <p:spPr>
            <a:xfrm>
              <a:off x="6887726" y="5929761"/>
              <a:ext cx="795958" cy="18666"/>
            </a:xfrm>
            <a:prstGeom prst="straightConnector1">
              <a:avLst/>
            </a:prstGeom>
            <a:noFill/>
            <a:ln w="9525" cap="flat" cmpd="sng" algn="ctr">
              <a:solidFill>
                <a:srgbClr val="81C2DE"/>
              </a:solidFill>
              <a:prstDash val="solid"/>
              <a:headEnd type="arrow"/>
              <a:tailEnd type="arrow"/>
            </a:ln>
            <a:effectLst/>
          </p:spPr>
        </p:cxnSp>
        <p:cxnSp>
          <p:nvCxnSpPr>
            <p:cNvPr id="19" name="直線矢印コネクタ 18">
              <a:extLst>
                <a:ext uri="{FF2B5EF4-FFF2-40B4-BE49-F238E27FC236}">
                  <a16:creationId xmlns:a16="http://schemas.microsoft.com/office/drawing/2014/main" id="{98A4C0D8-5799-979B-A5E8-E4F049E66F37}"/>
                </a:ext>
              </a:extLst>
            </p:cNvPr>
            <p:cNvCxnSpPr>
              <a:cxnSpLocks/>
              <a:endCxn id="16" idx="1"/>
            </p:cNvCxnSpPr>
            <p:nvPr/>
          </p:nvCxnSpPr>
          <p:spPr>
            <a:xfrm flipV="1">
              <a:off x="6990609" y="5948426"/>
              <a:ext cx="693075" cy="75648"/>
            </a:xfrm>
            <a:prstGeom prst="straightConnector1">
              <a:avLst/>
            </a:prstGeom>
            <a:noFill/>
            <a:ln w="9525" cap="flat" cmpd="sng" algn="ctr">
              <a:solidFill>
                <a:srgbClr val="81C2DE"/>
              </a:solidFill>
              <a:prstDash val="solid"/>
              <a:headEnd type="arrow"/>
              <a:tailEnd type="arrow"/>
            </a:ln>
            <a:effectLst/>
          </p:spPr>
        </p:cxnSp>
        <p:cxnSp>
          <p:nvCxnSpPr>
            <p:cNvPr id="20" name="直線矢印コネクタ 19">
              <a:extLst>
                <a:ext uri="{FF2B5EF4-FFF2-40B4-BE49-F238E27FC236}">
                  <a16:creationId xmlns:a16="http://schemas.microsoft.com/office/drawing/2014/main" id="{D5CED8FF-5015-76C1-3C64-43108725DEA0}"/>
                </a:ext>
              </a:extLst>
            </p:cNvPr>
            <p:cNvCxnSpPr>
              <a:cxnSpLocks/>
              <a:endCxn id="16" idx="1"/>
            </p:cNvCxnSpPr>
            <p:nvPr/>
          </p:nvCxnSpPr>
          <p:spPr>
            <a:xfrm flipV="1">
              <a:off x="7101413" y="5948426"/>
              <a:ext cx="582271" cy="169233"/>
            </a:xfrm>
            <a:prstGeom prst="straightConnector1">
              <a:avLst/>
            </a:prstGeom>
            <a:noFill/>
            <a:ln w="9525" cap="flat" cmpd="sng" algn="ctr">
              <a:solidFill>
                <a:srgbClr val="81C2DE"/>
              </a:solidFill>
              <a:prstDash val="solid"/>
              <a:headEnd type="arrow"/>
              <a:tailEnd type="arrow"/>
            </a:ln>
            <a:effectLst/>
          </p:spPr>
        </p:cxnSp>
        <p:sp>
          <p:nvSpPr>
            <p:cNvPr id="21" name="テキスト ボックス 20">
              <a:extLst>
                <a:ext uri="{FF2B5EF4-FFF2-40B4-BE49-F238E27FC236}">
                  <a16:creationId xmlns:a16="http://schemas.microsoft.com/office/drawing/2014/main" id="{4C2A5D29-FA72-222F-0A97-FA26D921879D}"/>
                </a:ext>
              </a:extLst>
            </p:cNvPr>
            <p:cNvSpPr txBox="1"/>
            <p:nvPr/>
          </p:nvSpPr>
          <p:spPr>
            <a:xfrm>
              <a:off x="4806316" y="4993228"/>
              <a:ext cx="4648901" cy="263376"/>
            </a:xfrm>
            <a:prstGeom prst="rect">
              <a:avLst/>
            </a:prstGeom>
            <a:noFill/>
          </p:spPr>
          <p:txBody>
            <a:bodyPr wrap="square">
              <a:spAutoFit/>
            </a:bodyPr>
            <a:lstStyle>
              <a:defPPr>
                <a:defRPr lang="en-US"/>
              </a:defPPr>
              <a:lvl1pPr>
                <a:defRPr kumimoji="1" sz="1000">
                  <a:latin typeface="Arial" panose="020B0604020202020204" pitchFamily="34" charset="0"/>
                  <a:cs typeface="Arial" panose="020B0604020202020204" pitchFamily="34" charset="0"/>
                </a:defRPr>
              </a:lvl1pPr>
            </a:lstStyle>
            <a:p>
              <a:pPr marL="0" marR="0" lvl="0" indent="0" defTabSz="457200" eaLnBrk="1" fontAlgn="auto" latinLnBrk="0" hangingPunct="1">
                <a:lnSpc>
                  <a:spcPct val="100000"/>
                </a:lnSpc>
                <a:spcBef>
                  <a:spcPts val="0"/>
                </a:spcBef>
                <a:spcAft>
                  <a:spcPts val="0"/>
                </a:spcAft>
                <a:buClrTx/>
                <a:buSzTx/>
                <a:buFontTx/>
                <a:buNone/>
                <a:tabLst/>
                <a:defRPr/>
              </a:pPr>
              <a:r>
                <a:rPr kumimoji="1" lang="en-US" altLang="ja-JP" sz="1000" b="0" i="0" u="none" strike="noStrike" kern="0" cap="none" spc="0" normalizeH="0" baseline="0" noProof="0" dirty="0">
                  <a:ln>
                    <a:noFill/>
                  </a:ln>
                  <a:solidFill>
                    <a:srgbClr val="1A1A1A"/>
                  </a:solidFill>
                  <a:effectLst/>
                  <a:uLnTx/>
                  <a:uFillTx/>
                  <a:latin typeface="Arial" panose="020B0604020202020204" pitchFamily="34" charset="0"/>
                  <a:cs typeface="Arial" panose="020B0604020202020204" pitchFamily="34" charset="0"/>
                </a:rPr>
                <a:t>※UI/UX</a:t>
              </a:r>
              <a:r>
                <a:rPr kumimoji="1" lang="ja-JP" altLang="en-US" sz="1000" b="0" i="0" u="none" strike="noStrike" kern="0" cap="none" spc="0" normalizeH="0" baseline="0" noProof="0" dirty="0">
                  <a:ln>
                    <a:noFill/>
                  </a:ln>
                  <a:solidFill>
                    <a:srgbClr val="1A1A1A"/>
                  </a:solidFill>
                  <a:effectLst/>
                  <a:uLnTx/>
                  <a:uFillTx/>
                  <a:latin typeface="Arial" panose="020B0604020202020204" pitchFamily="34" charset="0"/>
                  <a:cs typeface="Arial" panose="020B0604020202020204" pitchFamily="34" charset="0"/>
                </a:rPr>
                <a:t>は基本的に、個別サービス業務機能を基本とするが、一部</a:t>
              </a:r>
              <a:r>
                <a:rPr kumimoji="1" lang="en-US" altLang="ja-JP" sz="1000" b="0" i="0" u="none" strike="noStrike" kern="0" cap="none" spc="0" normalizeH="0" baseline="0" noProof="0" dirty="0">
                  <a:ln>
                    <a:noFill/>
                  </a:ln>
                  <a:solidFill>
                    <a:srgbClr val="1A1A1A"/>
                  </a:solidFill>
                  <a:effectLst/>
                  <a:uLnTx/>
                  <a:uFillTx/>
                  <a:latin typeface="Arial" panose="020B0604020202020204" pitchFamily="34" charset="0"/>
                  <a:cs typeface="Arial" panose="020B0604020202020204" pitchFamily="34" charset="0"/>
                </a:rPr>
                <a:t>UI/UX</a:t>
              </a:r>
              <a:r>
                <a:rPr kumimoji="1" lang="ja-JP" altLang="en-US" sz="1000" b="0" i="0" u="none" strike="noStrike" kern="0" cap="none" spc="0" normalizeH="0" baseline="0" noProof="0" dirty="0">
                  <a:ln>
                    <a:noFill/>
                  </a:ln>
                  <a:solidFill>
                    <a:srgbClr val="1A1A1A"/>
                  </a:solidFill>
                  <a:effectLst/>
                  <a:uLnTx/>
                  <a:uFillTx/>
                  <a:latin typeface="Arial" panose="020B0604020202020204" pitchFamily="34" charset="0"/>
                  <a:cs typeface="Arial" panose="020B0604020202020204" pitchFamily="34" charset="0"/>
                </a:rPr>
                <a:t>はシームレスに</a:t>
              </a:r>
              <a:r>
                <a:rPr kumimoji="1" lang="en-US" altLang="ja-JP" sz="1000" b="0" i="0" u="none" strike="noStrike" kern="0" cap="none" spc="0" normalizeH="0" baseline="0" noProof="0" dirty="0">
                  <a:ln>
                    <a:noFill/>
                  </a:ln>
                  <a:solidFill>
                    <a:srgbClr val="1A1A1A"/>
                  </a:solidFill>
                  <a:effectLst/>
                  <a:uLnTx/>
                  <a:uFillTx/>
                  <a:latin typeface="Arial" panose="020B0604020202020204" pitchFamily="34" charset="0"/>
                  <a:cs typeface="Arial" panose="020B0604020202020204" pitchFamily="34" charset="0"/>
                </a:rPr>
                <a:t>Wallet</a:t>
              </a:r>
              <a:r>
                <a:rPr kumimoji="1" lang="ja-JP" altLang="en-US" sz="1000" b="0" i="0" u="none" strike="noStrike" kern="0" cap="none" spc="0" normalizeH="0" baseline="0" noProof="0" dirty="0">
                  <a:ln>
                    <a:noFill/>
                  </a:ln>
                  <a:solidFill>
                    <a:srgbClr val="1A1A1A"/>
                  </a:solidFill>
                  <a:effectLst/>
                  <a:uLnTx/>
                  <a:uFillTx/>
                  <a:latin typeface="Arial" panose="020B0604020202020204" pitchFamily="34" charset="0"/>
                  <a:cs typeface="Arial" panose="020B0604020202020204" pitchFamily="34" charset="0"/>
                </a:rPr>
                <a:t>アプリで連携提供されるイメージ。</a:t>
              </a:r>
            </a:p>
          </p:txBody>
        </p:sp>
        <p:sp>
          <p:nvSpPr>
            <p:cNvPr id="22" name="テキスト ボックス 21">
              <a:extLst>
                <a:ext uri="{FF2B5EF4-FFF2-40B4-BE49-F238E27FC236}">
                  <a16:creationId xmlns:a16="http://schemas.microsoft.com/office/drawing/2014/main" id="{313B0415-83D5-44FF-341B-57BB5B12ABAC}"/>
                </a:ext>
              </a:extLst>
            </p:cNvPr>
            <p:cNvSpPr txBox="1"/>
            <p:nvPr/>
          </p:nvSpPr>
          <p:spPr>
            <a:xfrm>
              <a:off x="7182359" y="6100276"/>
              <a:ext cx="2708358" cy="430887"/>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58DD8"/>
                  </a:solidFill>
                  <a:effectLst/>
                  <a:uLnTx/>
                  <a:uFillTx/>
                  <a:latin typeface="Century Gothic"/>
                  <a:ea typeface="Meiryo UI"/>
                  <a:cs typeface="+mn-cs"/>
                </a:rPr>
                <a:t>※</a:t>
              </a:r>
              <a:r>
                <a:rPr kumimoji="0" lang="ja-JP" altLang="en-US" sz="1100" b="0" i="0" u="none" strike="noStrike" kern="0" cap="none" spc="0" normalizeH="0" baseline="0" noProof="0" dirty="0">
                  <a:ln>
                    <a:noFill/>
                  </a:ln>
                  <a:solidFill>
                    <a:srgbClr val="058DD8"/>
                  </a:solidFill>
                  <a:effectLst/>
                  <a:uLnTx/>
                  <a:uFillTx/>
                  <a:latin typeface="Century Gothic"/>
                  <a:ea typeface="Meiryo UI"/>
                  <a:cs typeface="+mn-cs"/>
                </a:rPr>
                <a:t>官民の行政手続き等における共通機能（社会基盤）</a:t>
              </a:r>
            </a:p>
          </p:txBody>
        </p:sp>
      </p:grpSp>
    </p:spTree>
    <p:extLst>
      <p:ext uri="{BB962C8B-B14F-4D97-AF65-F5344CB8AC3E}">
        <p14:creationId xmlns:p14="http://schemas.microsoft.com/office/powerpoint/2010/main" val="141556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02</a:t>
            </a:r>
            <a:endParaRPr kumimoji="1" lang="ja-JP" altLang="en-US" dirty="0"/>
          </a:p>
        </p:txBody>
      </p:sp>
      <p:sp>
        <p:nvSpPr>
          <p:cNvPr id="3" name="テキスト プレースホルダー 2"/>
          <p:cNvSpPr>
            <a:spLocks noGrp="1"/>
          </p:cNvSpPr>
          <p:nvPr>
            <p:ph type="body" sz="quarter" idx="11"/>
          </p:nvPr>
        </p:nvSpPr>
        <p:spPr/>
        <p:txBody>
          <a:bodyPr/>
          <a:lstStyle/>
          <a:p>
            <a:r>
              <a:rPr lang="ja-JP" altLang="en-US" dirty="0"/>
              <a:t>実証の概要</a:t>
            </a:r>
          </a:p>
          <a:p>
            <a:endParaRPr kumimoji="1" lang="ja-JP" altLang="en-US" dirty="0"/>
          </a:p>
        </p:txBody>
      </p:sp>
    </p:spTree>
    <p:extLst>
      <p:ext uri="{BB962C8B-B14F-4D97-AF65-F5344CB8AC3E}">
        <p14:creationId xmlns:p14="http://schemas.microsoft.com/office/powerpoint/2010/main" val="305133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90" y="73704"/>
            <a:ext cx="9243021" cy="412538"/>
          </a:xfrm>
        </p:spPr>
        <p:txBody>
          <a:bodyPr>
            <a:normAutofit fontScale="90000"/>
          </a:bodyPr>
          <a:lstStyle/>
          <a:p>
            <a:r>
              <a:rPr lang="ja-JP" altLang="en-US" sz="1200" dirty="0"/>
              <a:t>２．事業の概要</a:t>
            </a:r>
            <a:br>
              <a:rPr lang="en-US" altLang="ja-JP" dirty="0"/>
            </a:br>
            <a:r>
              <a:rPr lang="en-US" altLang="ja-JP" sz="2200" dirty="0"/>
              <a:t>2.1</a:t>
            </a:r>
            <a:r>
              <a:rPr lang="ja-JP" altLang="en-US" sz="2200" dirty="0"/>
              <a:t>　実証概要及び実証の範囲</a:t>
            </a:r>
            <a:br>
              <a:rPr lang="ja-JP" altLang="en-US" sz="2200" dirty="0"/>
            </a:br>
            <a:br>
              <a:rPr lang="ja-JP" altLang="en-US" sz="2200" dirty="0"/>
            </a:br>
            <a:endParaRPr lang="en-US" altLang="ja-JP" dirty="0"/>
          </a:p>
        </p:txBody>
      </p:sp>
      <p:sp>
        <p:nvSpPr>
          <p:cNvPr id="6" name="テキスト ボックス 5">
            <a:extLst>
              <a:ext uri="{FF2B5EF4-FFF2-40B4-BE49-F238E27FC236}">
                <a16:creationId xmlns:a16="http://schemas.microsoft.com/office/drawing/2014/main" id="{00FB8D14-76C0-4BDA-A007-4D7E061E131D}"/>
              </a:ext>
            </a:extLst>
          </p:cNvPr>
          <p:cNvSpPr txBox="1"/>
          <p:nvPr/>
        </p:nvSpPr>
        <p:spPr>
          <a:xfrm>
            <a:off x="310895" y="787630"/>
            <a:ext cx="9185753" cy="335989"/>
          </a:xfrm>
          <a:prstGeom prst="rect">
            <a:avLst/>
          </a:prstGeom>
          <a:noFill/>
        </p:spPr>
        <p:txBody>
          <a:bodyPr wrap="square" rtlCol="0">
            <a:spAutoFit/>
          </a:bodyPr>
          <a:lstStyle/>
          <a:p>
            <a:pPr>
              <a:lnSpc>
                <a:spcPts val="1920"/>
              </a:lnSpc>
            </a:pPr>
            <a:r>
              <a:rPr lang="en-US" altLang="ja-JP" sz="1600" dirty="0">
                <a:latin typeface="Meiryo UI" panose="020B0604030504040204" pitchFamily="50" charset="-128"/>
                <a:ea typeface="Meiryo UI" panose="020B0604030504040204" pitchFamily="50" charset="-128"/>
              </a:rPr>
              <a:t>2.1.1 </a:t>
            </a:r>
            <a:r>
              <a:rPr lang="ja-JP" altLang="en-US" sz="1600" dirty="0">
                <a:latin typeface="Meiryo UI" panose="020B0604030504040204" pitchFamily="50" charset="-128"/>
                <a:ea typeface="Meiryo UI" panose="020B0604030504040204" pitchFamily="50" charset="-128"/>
              </a:rPr>
              <a:t>事業スキーム</a:t>
            </a:r>
          </a:p>
        </p:txBody>
      </p:sp>
      <p:sp>
        <p:nvSpPr>
          <p:cNvPr id="8" name="Rectangle 3">
            <a:extLst>
              <a:ext uri="{FF2B5EF4-FFF2-40B4-BE49-F238E27FC236}">
                <a16:creationId xmlns:a16="http://schemas.microsoft.com/office/drawing/2014/main" id="{013D5609-CA40-4B61-A1E8-5C120E419C8C}"/>
              </a:ext>
            </a:extLst>
          </p:cNvPr>
          <p:cNvSpPr>
            <a:spLocks noChangeArrowheads="1"/>
          </p:cNvSpPr>
          <p:nvPr/>
        </p:nvSpPr>
        <p:spPr bwMode="auto">
          <a:xfrm>
            <a:off x="411555" y="1131349"/>
            <a:ext cx="6543373" cy="47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3308" tIns="152352" rIns="133308" bIns="76176" numCol="1" anchor="ctr" anchorCtr="0" compatLnSpc="1">
            <a:prstTxWarp prst="textNoShape">
              <a:avLst/>
            </a:prstTxWarp>
            <a:spAutoFit/>
          </a:bodyPr>
          <a:lstStyle>
            <a:lvl1pPr indent="635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2" algn="l" defTabSz="914400" rtl="0" eaLnBrk="0" fontAlgn="base" latinLnBrk="0" hangingPunct="0">
              <a:lnSpc>
                <a:spcPct val="100000"/>
              </a:lnSpc>
              <a:spcBef>
                <a:spcPct val="0"/>
              </a:spcBef>
              <a:spcAft>
                <a:spcPct val="0"/>
              </a:spcAft>
              <a:buClr>
                <a:schemeClr val="tx1"/>
              </a:buClr>
              <a:buSzPct val="100000"/>
              <a:tabLst/>
            </a:pPr>
            <a:r>
              <a:rPr lang="ja-JP" altLang="en-US" sz="1600" dirty="0">
                <a:latin typeface="Meiryo UI" panose="020B0604030504040204" pitchFamily="50" charset="-128"/>
                <a:ea typeface="Meiryo UI" panose="020B0604030504040204" pitchFamily="50" charset="-128"/>
                <a:cs typeface="Times New Roman" panose="02020603050405020304" pitchFamily="18" charset="0"/>
              </a:rPr>
              <a:t>●　</a:t>
            </a:r>
            <a:r>
              <a:rPr kumimoji="0"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本ユースケースにおいて想定される事業スキーム（近い将来、目指す姿）</a:t>
            </a:r>
            <a:endParaRPr kumimoji="0"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9" name="Rectangle 4">
            <a:extLst>
              <a:ext uri="{FF2B5EF4-FFF2-40B4-BE49-F238E27FC236}">
                <a16:creationId xmlns:a16="http://schemas.microsoft.com/office/drawing/2014/main" id="{F653DC98-8F04-492B-951F-2F4C7417D851}"/>
              </a:ext>
            </a:extLst>
          </p:cNvPr>
          <p:cNvSpPr>
            <a:spLocks noChangeArrowheads="1"/>
          </p:cNvSpPr>
          <p:nvPr/>
        </p:nvSpPr>
        <p:spPr bwMode="auto">
          <a:xfrm>
            <a:off x="2222339" y="5789123"/>
            <a:ext cx="51429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35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63500" algn="ctr" defTabSz="914400" rtl="0" eaLnBrk="0" fontAlgn="base" latinLnBrk="0" hangingPunct="0">
              <a:lnSpc>
                <a:spcPct val="100000"/>
              </a:lnSpc>
              <a:spcBef>
                <a:spcPct val="0"/>
              </a:spcBef>
              <a:spcAft>
                <a:spcPct val="0"/>
              </a:spcAft>
              <a:buClrTx/>
              <a:buSzTx/>
              <a:buFontTx/>
              <a:buNone/>
              <a:tabLst/>
            </a:pPr>
            <a:r>
              <a:rPr kumimoji="0" lang="ja-JP" altLang="ja-JP"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図 2.1‑1　</a:t>
            </a:r>
            <a:r>
              <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今回スコープ</a:t>
            </a:r>
            <a:r>
              <a:rPr kumimoji="0" lang="ja-JP" altLang="ja-JP"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a:t>
            </a:r>
            <a:r>
              <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現状フローにおけるスコープ表</a:t>
            </a:r>
            <a:r>
              <a:rPr kumimoji="0" lang="ja-JP" altLang="ja-JP"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a:t>
            </a:r>
            <a:endParaRPr kumimoji="0" lang="ja-JP" altLang="ja-JP"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9B07A9CE-E6F4-32E0-066A-BF0F408ADF74}"/>
              </a:ext>
            </a:extLst>
          </p:cNvPr>
          <p:cNvPicPr>
            <a:picLocks noChangeAspect="1"/>
          </p:cNvPicPr>
          <p:nvPr/>
        </p:nvPicPr>
        <p:blipFill>
          <a:blip r:embed="rId2"/>
          <a:stretch>
            <a:fillRect/>
          </a:stretch>
        </p:blipFill>
        <p:spPr>
          <a:xfrm>
            <a:off x="557272" y="1760098"/>
            <a:ext cx="8135315" cy="3877257"/>
          </a:xfrm>
          <a:prstGeom prst="rect">
            <a:avLst/>
          </a:prstGeom>
        </p:spPr>
      </p:pic>
    </p:spTree>
    <p:extLst>
      <p:ext uri="{BB962C8B-B14F-4D97-AF65-F5344CB8AC3E}">
        <p14:creationId xmlns:p14="http://schemas.microsoft.com/office/powerpoint/2010/main" val="3199397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次">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extLst>
    <a:ext uri="{05A4C25C-085E-4340-85A3-A5531E510DB2}">
      <thm15:themeFamily xmlns:thm15="http://schemas.microsoft.com/office/thememl/2012/main" name="プレゼンテーション1" id="{9BE4AC99-9524-4C86-9F6B-98F0734C1A1A}" vid="{CAAE9246-51FA-48A3-AA07-A991B1A70709}"/>
    </a:ext>
  </a:extLst>
</a:theme>
</file>

<file path=ppt/theme/theme3.xml><?xml version="1.0" encoding="utf-8"?>
<a:theme xmlns:a="http://schemas.openxmlformats.org/drawingml/2006/main" name="中扉">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extLst>
    <a:ext uri="{05A4C25C-085E-4340-85A3-A5531E510DB2}">
      <thm15:themeFamily xmlns:thm15="http://schemas.microsoft.com/office/thememl/2012/main" name="プレゼンテーション1" id="{9BE4AC99-9524-4C86-9F6B-98F0734C1A1A}" vid="{42A1FC16-D814-412C-8B53-ABD0D5FF4DA1}"/>
    </a:ext>
  </a:extLst>
</a:theme>
</file>

<file path=ppt/theme/theme4.xml><?xml version="1.0" encoding="utf-8"?>
<a:theme xmlns:a="http://schemas.openxmlformats.org/drawingml/2006/main" name="コンテンツ_Light">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extLst>
    <a:ext uri="{05A4C25C-085E-4340-85A3-A5531E510DB2}">
      <thm15:themeFamily xmlns:thm15="http://schemas.microsoft.com/office/thememl/2012/main" name="プレゼンテーション1" id="{9BE4AC99-9524-4C86-9F6B-98F0734C1A1A}" vid="{C97799C5-0B34-476C-8164-9C29E7589C3D}"/>
    </a:ext>
  </a:extLst>
</a:theme>
</file>

<file path=ppt/theme/theme5.xml><?xml version="1.0" encoding="utf-8"?>
<a:theme xmlns:a="http://schemas.openxmlformats.org/drawingml/2006/main" name="コンテンツ_Dark">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solidFill>
              <a:schemeClr val="bg1"/>
            </a:solidFill>
            <a:latin typeface="+mn-ea"/>
          </a:defRPr>
        </a:defPPr>
      </a:lstStyle>
    </a:txDef>
  </a:objectDefaults>
  <a:extraClrSchemeLst/>
  <a:extLst>
    <a:ext uri="{05A4C25C-085E-4340-85A3-A5531E510DB2}">
      <thm15:themeFamily xmlns:thm15="http://schemas.microsoft.com/office/thememl/2012/main" name="プレゼンテーション1" id="{9BE4AC99-9524-4C86-9F6B-98F0734C1A1A}" vid="{44915F46-499A-4EF6-9625-981520C18228}"/>
    </a:ext>
  </a:extLst>
</a:theme>
</file>

<file path=ppt/theme/theme6.xml><?xml version="1.0" encoding="utf-8"?>
<a:theme xmlns:a="http://schemas.openxmlformats.org/drawingml/2006/main" name="裏表紙">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extLst>
    <a:ext uri="{05A4C25C-085E-4340-85A3-A5531E510DB2}">
      <thm15:themeFamily xmlns:thm15="http://schemas.microsoft.com/office/thememl/2012/main" name="プレゼンテーション1" id="{9BE4AC99-9524-4C86-9F6B-98F0734C1A1A}" vid="{3102A436-9904-4F70-B3C7-D8E68326D2EA}"/>
    </a:ext>
  </a:extLst>
</a:theme>
</file>

<file path=ppt/theme/theme7.xml><?xml version="1.0" encoding="utf-8"?>
<a:theme xmlns:a="http://schemas.openxmlformats.org/drawingml/2006/main" name="ホワイト">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DATA_font">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86D2AFBE8ED24B82B75576DFBD3CDB" ma:contentTypeVersion="10" ma:contentTypeDescription="Create a new document." ma:contentTypeScope="" ma:versionID="ec000fdda7b252de0a5dfefcf0d0bcb2">
  <xsd:schema xmlns:xsd="http://www.w3.org/2001/XMLSchema" xmlns:xs="http://www.w3.org/2001/XMLSchema" xmlns:p="http://schemas.microsoft.com/office/2006/metadata/properties" xmlns:ns2="fbfe7029-41e5-4b04-b94c-ac73920166e4" xmlns:ns3="e66c35b6-2d61-43c4-8bf9-d41cf977da54" targetNamespace="http://schemas.microsoft.com/office/2006/metadata/properties" ma:root="true" ma:fieldsID="6cf68a56da2c4fa5e3e94e4a6b90efc6" ns2:_="" ns3:_="">
    <xsd:import namespace="fbfe7029-41e5-4b04-b94c-ac73920166e4"/>
    <xsd:import namespace="e66c35b6-2d61-43c4-8bf9-d41cf977da5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fe7029-41e5-4b04-b94c-ac73920166e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37f3381d-6d01-4dc1-9a22-d797f0d398b3}" ma:internalName="TaxCatchAll" ma:showField="CatchAllData" ma:web="fbfe7029-41e5-4b04-b94c-ac73920166e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66c35b6-2d61-43c4-8bf9-d41cf977da5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bbdbbef-d84d-437f-90b3-5f31c7ae8cd0"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66c35b6-2d61-43c4-8bf9-d41cf977da54">
      <Terms xmlns="http://schemas.microsoft.com/office/infopath/2007/PartnerControls"/>
    </lcf76f155ced4ddcb4097134ff3c332f>
    <TaxCatchAll xmlns="fbfe7029-41e5-4b04-b94c-ac73920166e4" xsi:nil="true"/>
  </documentManagement>
</p:properties>
</file>

<file path=customXml/itemProps1.xml><?xml version="1.0" encoding="utf-8"?>
<ds:datastoreItem xmlns:ds="http://schemas.openxmlformats.org/officeDocument/2006/customXml" ds:itemID="{BCE8F6B1-48DE-4A6D-B7FB-B27CCFB1F4ED}">
  <ds:schemaRefs>
    <ds:schemaRef ds:uri="http://schemas.microsoft.com/sharepoint/v3/contenttype/forms"/>
  </ds:schemaRefs>
</ds:datastoreItem>
</file>

<file path=customXml/itemProps2.xml><?xml version="1.0" encoding="utf-8"?>
<ds:datastoreItem xmlns:ds="http://schemas.openxmlformats.org/officeDocument/2006/customXml" ds:itemID="{CE956D03-AD5B-4B4C-AC1A-3A8CD7EB02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fe7029-41e5-4b04-b94c-ac73920166e4"/>
    <ds:schemaRef ds:uri="e66c35b6-2d61-43c4-8bf9-d41cf977da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4CB9ED-066D-4578-99BE-26795CE2C6F1}">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purl.org/dc/dcmitype/"/>
    <ds:schemaRef ds:uri="e66c35b6-2d61-43c4-8bf9-d41cf977da54"/>
    <ds:schemaRef ds:uri="fbfe7029-41e5-4b04-b94c-ac73920166e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16397</Words>
  <Application>Microsoft Office PowerPoint</Application>
  <PresentationFormat>A4 210 x 297 mm</PresentationFormat>
  <Paragraphs>1253</Paragraphs>
  <Slides>74</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6</vt:i4>
      </vt:variant>
      <vt:variant>
        <vt:lpstr>スライド タイトル</vt:lpstr>
      </vt:variant>
      <vt:variant>
        <vt:i4>74</vt:i4>
      </vt:variant>
    </vt:vector>
  </HeadingPairs>
  <TitlesOfParts>
    <vt:vector size="88" baseType="lpstr">
      <vt:lpstr>Meiryo UI</vt:lpstr>
      <vt:lpstr>メイリオ</vt:lpstr>
      <vt:lpstr>游ゴシック</vt:lpstr>
      <vt:lpstr>Arial</vt:lpstr>
      <vt:lpstr>Calibri</vt:lpstr>
      <vt:lpstr>Century</vt:lpstr>
      <vt:lpstr>Century Gothic</vt:lpstr>
      <vt:lpstr>Wingdings</vt:lpstr>
      <vt:lpstr>Office テーマ</vt:lpstr>
      <vt:lpstr>目次</vt:lpstr>
      <vt:lpstr>中扉</vt:lpstr>
      <vt:lpstr>コンテンツ_Light</vt:lpstr>
      <vt:lpstr>コンテンツ_Dark</vt:lpstr>
      <vt:lpstr>裏表紙</vt:lpstr>
      <vt:lpstr>令和3年度補正予算Trusted Web共同開発支援事業費 「Trusted Webの実現に向けたユースケース実証事業」 最終報告書概要版 </vt:lpstr>
      <vt:lpstr>目次</vt:lpstr>
      <vt:lpstr>01</vt:lpstr>
      <vt:lpstr>１．背景・目的 1.1　背景・目的 </vt:lpstr>
      <vt:lpstr>１．背景・目的 1.1　背景・目的 </vt:lpstr>
      <vt:lpstr>１．背景・目的 1.1　背景・目的 </vt:lpstr>
      <vt:lpstr>１．背景・目的 1.2　事業の目的 </vt:lpstr>
      <vt:lpstr>02</vt:lpstr>
      <vt:lpstr>２．事業の概要 2.1　実証概要及び実証の範囲  </vt:lpstr>
      <vt:lpstr>２．事業の概要 2.1　実証概要及び実証の範囲  </vt:lpstr>
      <vt:lpstr>２．事業の概要 2.1　実証概要及び実証の範囲  </vt:lpstr>
      <vt:lpstr>２．事業の概要 2.1　実証概要及び実証の範囲  </vt:lpstr>
      <vt:lpstr>２．事業の概要 2.1　実証概要及び実証の範囲  </vt:lpstr>
      <vt:lpstr>２．事業の概要 2.1　実証概要及び実証の範囲  </vt:lpstr>
      <vt:lpstr>２．事業の概要 2.1　実証概要及び実証の範囲  </vt:lpstr>
      <vt:lpstr>２．事業の概要 2.1　実証概要及び実証の範囲  </vt:lpstr>
      <vt:lpstr>２．事業の概要 2.2　社会・経済に与える価値・影響  </vt:lpstr>
      <vt:lpstr>２．事業の概要 2.2　社会・経済に与える価値・影響  </vt:lpstr>
      <vt:lpstr>２．事業の概要 2.2　社会・経済に与える価値・影響  </vt:lpstr>
      <vt:lpstr>２．事業の概要 2.3　コンソーシアムの体制  </vt:lpstr>
      <vt:lpstr>２．事業の概要 2.4　実証全体のスケジュール  </vt:lpstr>
      <vt:lpstr>03</vt:lpstr>
      <vt:lpstr>３．実証内容 3.1　実証の実施事項、論点及び判断（1/3）  </vt:lpstr>
      <vt:lpstr>３．実証内容 3.1　実証の実施事項、論点及び判断（1/3）  </vt:lpstr>
      <vt:lpstr>３．実証内容 3.1　実証の実施事項、論点及び判断（1/3）  </vt:lpstr>
      <vt:lpstr>３．実証内容 3.1　実証の実施事項、論点及び判断（1/3）  </vt:lpstr>
      <vt:lpstr>３．実証内容 3.1　実証の実施事項、論点及び判断（1/3）  </vt:lpstr>
      <vt:lpstr>３．実証内容 3.1　実証の実施事項、論点及び判断（2/3）  </vt:lpstr>
      <vt:lpstr>３．実証内容 3.1　実証の実施事項、論点及び判断（3/3）  </vt:lpstr>
      <vt:lpstr>3．実証内容 3.2 検証できる領域を拡大する仕組み（1/3）</vt:lpstr>
      <vt:lpstr>3．実証内容 3.2 検証できる領域を拡大する仕組み（1/3）</vt:lpstr>
      <vt:lpstr>3．実証内容 3.2 検証できる領域を拡大する仕組み（1/3）</vt:lpstr>
      <vt:lpstr>3．実証内容 3.2 検証できる領域を拡大する仕組み（1/3）</vt:lpstr>
      <vt:lpstr>3．実証内容 3.2 検証できる領域を拡大する仕組み（3/3）</vt:lpstr>
      <vt:lpstr>3．実証内容 3.2 検証できる領域を拡大する仕組み（3/3）</vt:lpstr>
      <vt:lpstr>3．実証内容 3.3 6構成要素との対応</vt:lpstr>
      <vt:lpstr>3．実証内容 3.3 6構成要素との対応</vt:lpstr>
      <vt:lpstr>3．実証内容 3.3 6構成要素との対応</vt:lpstr>
      <vt:lpstr>3．実証内容 3.3 6構成要素との対応</vt:lpstr>
      <vt:lpstr>3．実証内容 3.3 6構成要素との対応</vt:lpstr>
      <vt:lpstr>3．実証内容 3.4 本実証で企画・開発したシステムの概要（1/6）</vt:lpstr>
      <vt:lpstr>3．実証内容 3.4 本実証で企画・開発したシステムの概要（1/6）</vt:lpstr>
      <vt:lpstr>3．実証内容 3.4 本実証で企画・開発したシステムの概要（3/6）</vt:lpstr>
      <vt:lpstr>3．実証内容 3.4 本実証で企画・開発したシステムの概要（3/6）</vt:lpstr>
      <vt:lpstr>3．実証内容 3.4 本実証で企画・開発したシステムの概要（3/6）</vt:lpstr>
      <vt:lpstr>3．実証内容 3.4 本実証で企画・開発したシステムの概要（3/6）</vt:lpstr>
      <vt:lpstr>3．実証内容 3.4 本実証で企画・開発したシステムの概要（4/6）</vt:lpstr>
      <vt:lpstr>3．実証内容 3.4 本実証で企画・開発したシステムの概要（4/6）</vt:lpstr>
      <vt:lpstr>3．実証内容 3.4 本実証で企画・開発したシステムの概要（4/6）</vt:lpstr>
      <vt:lpstr>3．実証内容 3.4 本実証で企画・開発したシステムの概要（5/6）</vt:lpstr>
      <vt:lpstr>3．実証内容 3.4 本実証で企画・開発したシステムの概要（5/6）</vt:lpstr>
      <vt:lpstr>3．実証内容 3.4 本実証で企画・開発したシステムの概要（5/6）</vt:lpstr>
      <vt:lpstr>3．実証内容 3.4 本実証で企画・開発したシステムの概要（5/6）</vt:lpstr>
      <vt:lpstr>3．実証内容 3.4 本実証で企画・開発したシステムの概要（6/6）</vt:lpstr>
      <vt:lpstr>3．実証内容 3.4 本実証で企画・開発したシステムの概要（6/6）</vt:lpstr>
      <vt:lpstr>3．実証内容 3.5 実証を通じて得られた主な成果</vt:lpstr>
      <vt:lpstr>3．実証内容 3.5 実証を通じて得られた主な成果</vt:lpstr>
      <vt:lpstr>3．実証内容 3.5 実証を通じて得られた主な成果</vt:lpstr>
      <vt:lpstr>3．実証内容 3.5 実証を通じて得られた主な成果</vt:lpstr>
      <vt:lpstr>3．実証内容 3.5 実証を通じて得られた主な成果</vt:lpstr>
      <vt:lpstr>3．実証内容 3.5 実証を通じて得られた主な成果</vt:lpstr>
      <vt:lpstr>3．実証内容 3.6 本実証で開発したシステムの第三者による再現可能性</vt:lpstr>
      <vt:lpstr>04</vt:lpstr>
      <vt:lpstr>４．実証終了後の社会実装に向けた見通し 4.1 社会実装時に想定しているビジネスモデル・ユーザーのメリット</vt:lpstr>
      <vt:lpstr>４．実証終了後の社会実装に向けた見通し 4.1 社会実装時に想定しているビジネスモデル・ユーザーのメリット</vt:lpstr>
      <vt:lpstr>４．実証終了後の社会実装に向けた見通し 4.2  実証を通じて判明したユースケースの課題とその解決方針</vt:lpstr>
      <vt:lpstr>４．実証終了後の社会実装に向けた見通し 4.3　本ユースケースの社会実装に向けたマイルストーン</vt:lpstr>
      <vt:lpstr>４．実証終了後の社会実装に向けた見通し 4.3　本ユースケースの社会実装に向けたマイルストーン</vt:lpstr>
      <vt:lpstr>05</vt:lpstr>
      <vt:lpstr>5．Trusted Webに関する考察 5.1　Trusted Webのアーキテクチャに関する課題と提言</vt:lpstr>
      <vt:lpstr>5．Trusted Webに関する考察 5.1　Trusted Webのアーキテクチャに関する課題と提言</vt:lpstr>
      <vt:lpstr>5．Trusted Webに関する考察 5.1　Trusted Webのアーキテクチャに関する課題と提言</vt:lpstr>
      <vt:lpstr>5．Trusted Webに関する考察 5.1　Trusted Webのアーキテクチャに関する課題と提言</vt:lpstr>
      <vt:lpstr>5．Trusted Webに関する考察 5.2　 その他Trusted Webの課題と提言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令和3年度補正予算Trusted Web共同開発支援事業費 「Trusted Webの実現に向けたユースケース実証事業」 </dc:title>
  <dc:creator/>
  <cp:lastModifiedBy/>
  <cp:revision>241</cp:revision>
  <dcterms:modified xsi:type="dcterms:W3CDTF">2023-03-23T09:39:00Z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0x0101001086D2AFBE8ED24B82B75576DFBD3CDB</vt:lpwstr>
  </property>
  <property fmtid="{D5CDD505-2E9C-101B-9397-08002B2CF9AE}" pid="3" name="MediaServiceImageTags">
    <vt:lpwstr/>
  </property>
</Properties>
</file>