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bookmarkIdSeed="4">
  <p:sldMasterIdLst>
    <p:sldMasterId id="2147483658" r:id="rId1"/>
  </p:sldMasterIdLst>
  <p:notesMasterIdLst>
    <p:notesMasterId r:id="rId13"/>
  </p:notesMasterIdLst>
  <p:handoutMasterIdLst>
    <p:handoutMasterId r:id="rId14"/>
  </p:handoutMasterIdLst>
  <p:sldIdLst>
    <p:sldId id="1587" r:id="rId2"/>
    <p:sldId id="447" r:id="rId3"/>
    <p:sldId id="1633" r:id="rId4"/>
    <p:sldId id="1596" r:id="rId5"/>
    <p:sldId id="1602" r:id="rId6"/>
    <p:sldId id="1594" r:id="rId7"/>
    <p:sldId id="1595" r:id="rId8"/>
    <p:sldId id="1626" r:id="rId9"/>
    <p:sldId id="1627" r:id="rId10"/>
    <p:sldId id="1609" r:id="rId11"/>
    <p:sldId id="1610" r:id="rId12"/>
  </p:sldIdLst>
  <p:sldSz cx="9906000" cy="6858000" type="A4"/>
  <p:notesSz cx="6735763" cy="9866313"/>
  <p:custShowLst>
    <p:custShow name="本文" id="0">
      <p:sldLst/>
    </p:custShow>
    <p:custShow name="MBC紹介" id="1">
      <p:sldLst/>
    </p:custShow>
  </p:custShowLst>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8" orient="horz" pos="1434" userDrawn="1">
          <p15:clr>
            <a:srgbClr val="A4A3A4"/>
          </p15:clr>
        </p15:guide>
        <p15:guide id="9" pos="6068"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22" userDrawn="1">
          <p15:clr>
            <a:srgbClr val="A4A3A4"/>
          </p15:clr>
        </p15:guide>
        <p15:guide id="3" orient="horz" pos="3111" userDrawn="1">
          <p15:clr>
            <a:srgbClr val="A4A3A4"/>
          </p15:clr>
        </p15:guide>
        <p15:guide id="4" pos="2124" userDrawn="1">
          <p15:clr>
            <a:srgbClr val="A4A3A4"/>
          </p15:clr>
        </p15:guide>
        <p15:guide id="5" orient="horz" pos="3107" userDrawn="1">
          <p15:clr>
            <a:srgbClr val="A4A3A4"/>
          </p15:clr>
        </p15:guide>
        <p15:guide id="6" pos="2121" userDrawn="1">
          <p15:clr>
            <a:srgbClr val="A4A3A4"/>
          </p15:clr>
        </p15:guide>
        <p15:guide id="7" orient="horz" pos="3105" userDrawn="1">
          <p15:clr>
            <a:srgbClr val="A4A3A4"/>
          </p15:clr>
        </p15:guide>
        <p15:guide id="8" pos="212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a:srgbClr val="FFFFCC"/>
    <a:srgbClr val="C0C0C0"/>
    <a:srgbClr val="FFCCFF"/>
    <a:srgbClr val="425584"/>
    <a:srgbClr val="CCFFFF"/>
    <a:srgbClr val="003366"/>
    <a:srgbClr val="DDDDDD"/>
    <a:srgbClr val="D6E3E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97CC1-8A68-4824-B372-B1E052E6B0F1}" v="46" dt="2022-10-05T01:06:13.8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1" autoAdjust="0"/>
    <p:restoredTop sz="86836" autoAdjust="0"/>
  </p:normalViewPr>
  <p:slideViewPr>
    <p:cSldViewPr>
      <p:cViewPr varScale="1">
        <p:scale>
          <a:sx n="69" d="100"/>
          <a:sy n="69" d="100"/>
        </p:scale>
        <p:origin x="750" y="60"/>
      </p:cViewPr>
      <p:guideLst>
        <p:guide orient="horz" pos="1434"/>
        <p:guide pos="60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910" y="-90"/>
      </p:cViewPr>
      <p:guideLst>
        <p:guide orient="horz" pos="3109"/>
        <p:guide pos="2122"/>
        <p:guide orient="horz" pos="3111"/>
        <p:guide pos="2124"/>
        <p:guide orient="horz" pos="3107"/>
        <p:guide pos="2121"/>
        <p:guide orient="horz" pos="3105"/>
        <p:guide pos="212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460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idx="2"/>
          </p:nvPr>
        </p:nvSpPr>
        <p:spPr bwMode="auto">
          <a:xfrm>
            <a:off x="709613" y="746125"/>
            <a:ext cx="5322887" cy="368458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898533" y="4686300"/>
            <a:ext cx="493871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2" tIns="44212" rIns="89992" bIns="44212"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Tree>
    <p:extLst>
      <p:ext uri="{BB962C8B-B14F-4D97-AF65-F5344CB8AC3E}">
        <p14:creationId xmlns:p14="http://schemas.microsoft.com/office/powerpoint/2010/main" val="41786171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a:xfrm>
            <a:off x="3814763" y="9371013"/>
            <a:ext cx="2919412" cy="493712"/>
          </a:xfrm>
          <a:prstGeom prst="rect">
            <a:avLst/>
          </a:prstGeom>
        </p:spPr>
        <p:txBody>
          <a:bodyPr lIns="91377" tIns="45685" rIns="91377" bIns="45685"/>
          <a:lstStyle/>
          <a:p>
            <a:fld id="{EB362AF5-917B-4AC7-B2B3-DC78BE2F6796}" type="slidenum">
              <a:rPr kumimoji="1" lang="ja-JP" altLang="en-US" smtClean="0"/>
              <a:pPr/>
              <a:t>0</a:t>
            </a:fld>
            <a:endParaRPr kumimoji="1" lang="ja-JP" altLang="en-US" dirty="0"/>
          </a:p>
        </p:txBody>
      </p:sp>
    </p:spTree>
    <p:extLst>
      <p:ext uri="{BB962C8B-B14F-4D97-AF65-F5344CB8AC3E}">
        <p14:creationId xmlns:p14="http://schemas.microsoft.com/office/powerpoint/2010/main" val="42800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37"/>
          <p:cNvSpPr>
            <a:spLocks noChangeArrowheads="1"/>
          </p:cNvSpPr>
          <p:nvPr userDrawn="1"/>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 name="Text Box 1048"/>
          <p:cNvSpPr txBox="1">
            <a:spLocks noChangeArrowheads="1"/>
          </p:cNvSpPr>
          <p:nvPr userDrawn="1"/>
        </p:nvSpPr>
        <p:spPr bwMode="auto">
          <a:xfrm>
            <a:off x="631825" y="1700213"/>
            <a:ext cx="24495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
        <p:nvSpPr>
          <p:cNvPr id="7" name="Text Box 1050"/>
          <p:cNvSpPr txBox="1">
            <a:spLocks noChangeArrowheads="1"/>
          </p:cNvSpPr>
          <p:nvPr userDrawn="1"/>
        </p:nvSpPr>
        <p:spPr bwMode="auto">
          <a:xfrm>
            <a:off x="2216150" y="2133600"/>
            <a:ext cx="15843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endParaRPr lang="ja-JP" altLang="en-US" sz="1200">
              <a:latin typeface="Arial" charset="0"/>
            </a:endParaRPr>
          </a:p>
        </p:txBody>
      </p:sp>
      <p:sp>
        <p:nvSpPr>
          <p:cNvPr id="692226" name="Rectangle 1026"/>
          <p:cNvSpPr>
            <a:spLocks noGrp="1" noChangeArrowheads="1"/>
          </p:cNvSpPr>
          <p:nvPr>
            <p:ph type="ctrTitle" sz="quarter"/>
          </p:nvPr>
        </p:nvSpPr>
        <p:spPr>
          <a:xfrm>
            <a:off x="1930400" y="3032125"/>
            <a:ext cx="6015038" cy="1752600"/>
          </a:xfrm>
          <a:extLst>
            <a:ext uri="{909E8E84-426E-40DD-AFC4-6F175D3DCCD1}">
              <a14:hiddenFill xmlns:a14="http://schemas.microsoft.com/office/drawing/2010/main">
                <a:solidFill>
                  <a:srgbClr val="3366FF"/>
                </a:solidFill>
              </a14:hiddenFill>
            </a:ext>
          </a:extLst>
        </p:spPr>
        <p:txBody>
          <a:bodyPr anchor="t"/>
          <a:lstStyle>
            <a:lvl1pPr algn="ctr">
              <a:defRPr/>
            </a:lvl1pPr>
          </a:lstStyle>
          <a:p>
            <a:pPr lvl="0"/>
            <a:r>
              <a:rPr lang="en-US" altLang="ja-JP" noProof="0"/>
              <a:t>Click to edit Master title</a:t>
            </a:r>
            <a:br>
              <a:rPr lang="en-US" altLang="ja-JP" noProof="0"/>
            </a:br>
            <a:br>
              <a:rPr lang="en-US" altLang="ja-JP" noProof="0"/>
            </a:br>
            <a:r>
              <a:rPr lang="en-US" altLang="ja-JP" noProof="0"/>
              <a:t>Second line here</a:t>
            </a:r>
          </a:p>
        </p:txBody>
      </p:sp>
      <p:sp>
        <p:nvSpPr>
          <p:cNvPr id="692227" name="Rectangle 1027"/>
          <p:cNvSpPr>
            <a:spLocks noGrp="1" noChangeArrowheads="1"/>
          </p:cNvSpPr>
          <p:nvPr>
            <p:ph type="subTitle" sz="quarter" idx="1"/>
          </p:nvPr>
        </p:nvSpPr>
        <p:spPr>
          <a:xfrm>
            <a:off x="1930400" y="5346700"/>
            <a:ext cx="6015038" cy="12969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Ctr="1"/>
          <a:lstStyle>
            <a:lvl1pPr marL="58738" algn="ctr">
              <a:defRPr b="1"/>
            </a:lvl1pPr>
          </a:lstStyle>
          <a:p>
            <a:pPr lvl="0"/>
            <a:r>
              <a:rPr lang="en-US" altLang="ja-JP" noProof="0"/>
              <a:t>Presenter’s name</a:t>
            </a:r>
          </a:p>
          <a:p>
            <a:pPr lvl="0"/>
            <a:r>
              <a:rPr lang="en-US" altLang="ja-JP" noProof="0"/>
              <a:t>Presenter’s title or date</a:t>
            </a:r>
          </a:p>
        </p:txBody>
      </p:sp>
    </p:spTree>
    <p:extLst>
      <p:ext uri="{BB962C8B-B14F-4D97-AF65-F5344CB8AC3E}">
        <p14:creationId xmlns:p14="http://schemas.microsoft.com/office/powerpoint/2010/main" val="42183832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493C32C-3E4B-453F-A414-3C0ECB495AE5}"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260883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3138" y="381000"/>
            <a:ext cx="2330450" cy="13716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30200" y="381000"/>
            <a:ext cx="6840538" cy="13716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D4D71F-4945-4245-824D-BA61E8DEC0C2}"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619940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10800000">
            <a:off x="0" y="3208339"/>
            <a:ext cx="9906000" cy="136525"/>
          </a:xfrm>
          <a:prstGeom prst="rect">
            <a:avLst/>
          </a:prstGeom>
          <a:gradFill rotWithShape="1">
            <a:gsLst>
              <a:gs pos="100000">
                <a:srgbClr val="EBF2F8"/>
              </a:gs>
              <a:gs pos="65000">
                <a:srgbClr val="0860A8"/>
              </a:gs>
              <a:gs pos="100000">
                <a:srgbClr val="FFFFFF"/>
              </a:gs>
            </a:gsLst>
            <a:lin ang="0" scaled="1"/>
          </a:gradFill>
          <a:ln>
            <a:noFill/>
          </a:ln>
        </p:spPr>
        <p:txBody>
          <a:bodyPr wrap="none" anchor="ctr"/>
          <a:lstStyle/>
          <a:p>
            <a:pPr fontAlgn="auto">
              <a:spcBef>
                <a:spcPts val="0"/>
              </a:spcBef>
              <a:spcAft>
                <a:spcPts val="0"/>
              </a:spcAft>
              <a:defRPr/>
            </a:pPr>
            <a:endParaRPr lang="ja-JP" altLang="en-US" sz="1200" dirty="0">
              <a:latin typeface="+mn-ea"/>
              <a:ea typeface="+mn-ea"/>
            </a:endParaRPr>
          </a:p>
        </p:txBody>
      </p:sp>
      <p:sp>
        <p:nvSpPr>
          <p:cNvPr id="2" name="タイトル 1"/>
          <p:cNvSpPr>
            <a:spLocks noGrp="1"/>
          </p:cNvSpPr>
          <p:nvPr>
            <p:ph type="ctrTitle"/>
          </p:nvPr>
        </p:nvSpPr>
        <p:spPr>
          <a:xfrm>
            <a:off x="506506" y="1700808"/>
            <a:ext cx="8656544" cy="1368152"/>
          </a:xfrm>
        </p:spPr>
        <p:txBody>
          <a:bodyPr anchor="b">
            <a:normAutofit/>
          </a:bodyPr>
          <a:lstStyle>
            <a:lvl1pPr algn="l">
              <a:defRPr sz="4000" b="1">
                <a:latin typeface="IPA Pゴシック" pitchFamily="50" charset="-128"/>
                <a:ea typeface="IPA Pゴシック" pitchFamily="50" charset="-128"/>
              </a:defRPr>
            </a:lvl1pPr>
          </a:lstStyle>
          <a:p>
            <a:r>
              <a:rPr lang="ja-JP" altLang="en-US" dirty="0"/>
              <a:t>マスター タイトルの書式設定</a:t>
            </a:r>
          </a:p>
        </p:txBody>
      </p:sp>
      <p:sp>
        <p:nvSpPr>
          <p:cNvPr id="3" name="サブタイトル 2"/>
          <p:cNvSpPr>
            <a:spLocks noGrp="1"/>
          </p:cNvSpPr>
          <p:nvPr>
            <p:ph type="subTitle" idx="1"/>
          </p:nvPr>
        </p:nvSpPr>
        <p:spPr>
          <a:xfrm>
            <a:off x="740532" y="4702175"/>
            <a:ext cx="5885369" cy="1391121"/>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7" name="日付プレースホルダー 3"/>
          <p:cNvSpPr>
            <a:spLocks noGrp="1"/>
          </p:cNvSpPr>
          <p:nvPr>
            <p:ph type="dt" sz="half" idx="10"/>
          </p:nvPr>
        </p:nvSpPr>
        <p:spPr>
          <a:xfrm>
            <a:off x="495300" y="6453189"/>
            <a:ext cx="2311400" cy="268287"/>
          </a:xfrm>
          <a:prstGeom prst="rect">
            <a:avLst/>
          </a:prstGeom>
        </p:spPr>
        <p:txBody>
          <a:bodyPr/>
          <a:lstStyle>
            <a:lvl1pPr>
              <a:defRPr/>
            </a:lvl1pPr>
          </a:lstStyle>
          <a:p>
            <a:endParaRPr lang="en-US" altLang="ja-JP"/>
          </a:p>
        </p:txBody>
      </p:sp>
    </p:spTree>
    <p:extLst>
      <p:ext uri="{BB962C8B-B14F-4D97-AF65-F5344CB8AC3E}">
        <p14:creationId xmlns:p14="http://schemas.microsoft.com/office/powerpoint/2010/main" val="230258555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2" y="6356357"/>
            <a:ext cx="2311400" cy="365125"/>
          </a:xfrm>
          <a:prstGeom prst="rect">
            <a:avLst/>
          </a:prstGeom>
        </p:spPr>
        <p:txBody>
          <a:bodyPr lIns="95772" tIns="47886" rIns="95772" bIns="47886"/>
          <a:lstStyle/>
          <a:p>
            <a:fld id="{D3BDED65-427E-426C-9B52-A15DE9634F71}" type="datetime1">
              <a:rPr kumimoji="1" lang="ja-JP" altLang="en-US" smtClean="0"/>
              <a:t>2022/10/31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B51FAA64-632C-484B-94DF-515EA2AA9056}" type="slidenum">
              <a:rPr kumimoji="1" lang="ja-JP" altLang="en-US" smtClean="0"/>
              <a:t>‹#›</a:t>
            </a:fld>
            <a:endParaRPr kumimoji="1" lang="ja-JP" altLang="en-US" dirty="0"/>
          </a:p>
        </p:txBody>
      </p:sp>
      <p:pic>
        <p:nvPicPr>
          <p:cNvPr id="12" name="Picture 3" descr="\\Tktk.local\統合ファイルサーバ\東光高岳_11010_企画グループ\01_年度別\2014年度（Ｈ26年度）\⑦広告宣伝\06_ロゴマーク、ロゴタイプの社内管理\ロゴデータ\PNGファイル\社名ロゴ02（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69734" y="615886"/>
            <a:ext cx="1579812" cy="17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2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xfrm>
            <a:off x="3224760" y="6375400"/>
            <a:ext cx="1835150" cy="381000"/>
          </a:xfrm>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0AA57EDF-12DB-43E6-977D-02E5DC252773}"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0981357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1829AB66-C35A-4F25-8FC9-DBBA0E31B2B6}"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3371437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30200" y="990600"/>
            <a:ext cx="4584700"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67300" y="990600"/>
            <a:ext cx="4586288"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013C250-5D90-461B-B45F-422990C020C8}"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5190092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B9F5F67-F3D8-4CAB-87FC-28F284C843D9}"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1466274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8F376B8-DCA3-441D-BCE5-DC84A00A661D}"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8612836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F816D3B6-3745-4497-8C60-509DF352F517}"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3772278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E7C33651-22AC-425E-A8C6-BD64FF80B07B}"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40570131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513E0E43-8A65-4EC8-B3DC-E3E9D3FC8E80}"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2265369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1202" name="Rectangle 2"/>
          <p:cNvSpPr>
            <a:spLocks noGrp="1" noChangeArrowheads="1"/>
          </p:cNvSpPr>
          <p:nvPr>
            <p:ph type="sldNum" sz="quarter" idx="4"/>
          </p:nvPr>
        </p:nvSpPr>
        <p:spPr bwMode="auto">
          <a:xfrm>
            <a:off x="3296770" y="6375400"/>
            <a:ext cx="1835150" cy="3810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r">
              <a:lnSpc>
                <a:spcPct val="80000"/>
              </a:lnSpc>
              <a:spcBef>
                <a:spcPct val="0"/>
              </a:spcBef>
              <a:defRPr sz="1000">
                <a:latin typeface="ＭＳ Ｐゴシック" panose="020B0600070205080204" pitchFamily="50" charset="-128"/>
              </a:defRPr>
            </a:lvl1pPr>
          </a:lstStyle>
          <a:p>
            <a:fld id="{7CD6127A-3BDF-41D2-8B92-34E9426813A4}" type="slidenum">
              <a:rPr lang="en-US" altLang="ja-JP"/>
              <a:pPr/>
              <a:t>‹#›</a:t>
            </a:fld>
            <a:r>
              <a:rPr lang="en-US" altLang="ja-JP"/>
              <a:t> </a:t>
            </a:r>
            <a:endParaRPr kumimoji="1" lang="en-US" altLang="ja-JP"/>
          </a:p>
        </p:txBody>
      </p:sp>
      <p:sp>
        <p:nvSpPr>
          <p:cNvPr id="1027" name="Rectangle 3"/>
          <p:cNvSpPr>
            <a:spLocks noGrp="1" noChangeArrowheads="1"/>
          </p:cNvSpPr>
          <p:nvPr>
            <p:ph type="title"/>
          </p:nvPr>
        </p:nvSpPr>
        <p:spPr bwMode="auto">
          <a:xfrm>
            <a:off x="336550" y="381000"/>
            <a:ext cx="713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028" name="Rectangle 4"/>
          <p:cNvSpPr>
            <a:spLocks noGrp="1" noChangeArrowheads="1"/>
          </p:cNvSpPr>
          <p:nvPr>
            <p:ph type="body" idx="1"/>
          </p:nvPr>
        </p:nvSpPr>
        <p:spPr bwMode="auto">
          <a:xfrm>
            <a:off x="330200" y="990600"/>
            <a:ext cx="9323388"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ja-JP"/>
              <a:t>Click to edit Master text styles</a:t>
            </a:r>
          </a:p>
        </p:txBody>
      </p:sp>
      <p:sp>
        <p:nvSpPr>
          <p:cNvPr id="1030" name="Rectangle 12"/>
          <p:cNvSpPr>
            <a:spLocks noChangeArrowheads="1"/>
          </p:cNvSpPr>
          <p:nvPr/>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91226" name="Text Box 26"/>
          <p:cNvSpPr txBox="1">
            <a:spLocks noChangeArrowheads="1"/>
          </p:cNvSpPr>
          <p:nvPr/>
        </p:nvSpPr>
        <p:spPr bwMode="auto">
          <a:xfrm>
            <a:off x="631825" y="2565400"/>
            <a:ext cx="540067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Tree>
  </p:cSld>
  <p:clrMap bg1="lt1" tx1="dk1" bg2="lt2" tx2="dk2" accent1="accent1" accent2="accent2" accent3="accent3" accent4="accent4" accent5="accent5" accent6="accent6" hlink="hlink" folHlink="folHlink"/>
  <p:sldLayoutIdLst>
    <p:sldLayoutId id="2147483933"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5" r:id="rId12"/>
    <p:sldLayoutId id="2147483937" r:id="rId13"/>
  </p:sldLayoutIdLst>
  <p:transition/>
  <p:hf hdr="0" ftr="0" dt="0"/>
  <p:txStyles>
    <p:title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defRPr sz="1400">
          <a:solidFill>
            <a:schemeClr val="tx1"/>
          </a:solidFill>
          <a:latin typeface="+mn-lt"/>
          <a:ea typeface="+mn-ea"/>
          <a:cs typeface="+mn-cs"/>
        </a:defRPr>
      </a:lvl1pPr>
      <a:lvl2pPr marL="760413" indent="-285750" algn="l" rtl="0" eaLnBrk="0" fontAlgn="base" hangingPunct="0">
        <a:spcBef>
          <a:spcPct val="20000"/>
        </a:spcBef>
        <a:spcAft>
          <a:spcPct val="0"/>
        </a:spcAft>
        <a:buClr>
          <a:schemeClr val="tx1"/>
        </a:buClr>
        <a:defRPr sz="2600">
          <a:solidFill>
            <a:schemeClr val="tx1"/>
          </a:solidFill>
          <a:latin typeface="+mn-lt"/>
          <a:ea typeface="+mn-ea"/>
        </a:defRPr>
      </a:lvl2pPr>
      <a:lvl3pPr marL="1179513" indent="-228600" algn="l" rtl="0" eaLnBrk="0" fontAlgn="base" hangingPunct="0">
        <a:spcBef>
          <a:spcPct val="20000"/>
        </a:spcBef>
        <a:spcAft>
          <a:spcPct val="0"/>
        </a:spcAft>
        <a:buClr>
          <a:schemeClr val="tx1"/>
        </a:buClr>
        <a:defRPr sz="2200">
          <a:solidFill>
            <a:schemeClr val="tx1"/>
          </a:solidFill>
          <a:latin typeface="+mn-lt"/>
          <a:ea typeface="+mn-ea"/>
        </a:defRPr>
      </a:lvl3pPr>
      <a:lvl4pPr marL="1600200" indent="-228600" algn="l" rtl="0" eaLnBrk="0" fontAlgn="base" hangingPunct="0">
        <a:spcBef>
          <a:spcPct val="20000"/>
        </a:spcBef>
        <a:spcAft>
          <a:spcPct val="0"/>
        </a:spcAft>
        <a:buClr>
          <a:schemeClr val="tx1"/>
        </a:buCl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defRPr sz="2000">
          <a:solidFill>
            <a:schemeClr val="tx1"/>
          </a:solidFill>
          <a:latin typeface="+mn-lt"/>
          <a:ea typeface="+mn-ea"/>
        </a:defRPr>
      </a:lvl5pPr>
      <a:lvl6pPr marL="2514600" indent="-228600" algn="l" rtl="0" eaLnBrk="0" fontAlgn="base" hangingPunct="0">
        <a:spcBef>
          <a:spcPct val="20000"/>
        </a:spcBef>
        <a:spcAft>
          <a:spcPct val="0"/>
        </a:spcAft>
        <a:buClr>
          <a:schemeClr val="tx1"/>
        </a:buClr>
        <a:defRPr sz="2000">
          <a:solidFill>
            <a:schemeClr val="tx1"/>
          </a:solidFill>
          <a:latin typeface="+mn-lt"/>
          <a:ea typeface="+mn-ea"/>
        </a:defRPr>
      </a:lvl6pPr>
      <a:lvl7pPr marL="2971800" indent="-228600" algn="l" rtl="0" eaLnBrk="0" fontAlgn="base" hangingPunct="0">
        <a:spcBef>
          <a:spcPct val="20000"/>
        </a:spcBef>
        <a:spcAft>
          <a:spcPct val="0"/>
        </a:spcAft>
        <a:buClr>
          <a:schemeClr val="tx1"/>
        </a:buClr>
        <a:defRPr sz="2000">
          <a:solidFill>
            <a:schemeClr val="tx1"/>
          </a:solidFill>
          <a:latin typeface="+mn-lt"/>
          <a:ea typeface="+mn-ea"/>
        </a:defRPr>
      </a:lvl7pPr>
      <a:lvl8pPr marL="3429000" indent="-228600" algn="l" rtl="0" eaLnBrk="0" fontAlgn="base" hangingPunct="0">
        <a:spcBef>
          <a:spcPct val="20000"/>
        </a:spcBef>
        <a:spcAft>
          <a:spcPct val="0"/>
        </a:spcAft>
        <a:buClr>
          <a:schemeClr val="tx1"/>
        </a:buClr>
        <a:defRPr sz="2000">
          <a:solidFill>
            <a:schemeClr val="tx1"/>
          </a:solidFill>
          <a:latin typeface="+mn-lt"/>
          <a:ea typeface="+mn-ea"/>
        </a:defRPr>
      </a:lvl8pPr>
      <a:lvl9pPr marL="3886200" indent="-228600" algn="l" rtl="0" eaLnBrk="0" fontAlgn="base" hangingPunct="0">
        <a:spcBef>
          <a:spcPct val="20000"/>
        </a:spcBef>
        <a:spcAft>
          <a:spcPct val="0"/>
        </a:spcAft>
        <a:buClr>
          <a:schemeClr val="tx1"/>
        </a:buCl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847" y="1556740"/>
            <a:ext cx="8224306" cy="2592360"/>
          </a:xfrm>
        </p:spPr>
        <p:txBody>
          <a:bodyPr anchor="ctr"/>
          <a:lstStyle/>
          <a:p>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Trusted Web </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の実現に向けた</a:t>
            </a:r>
            <a:b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ユースケース実証事業</a:t>
            </a: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 法人税制と工業会証明書</a:t>
            </a:r>
            <a:br>
              <a:rPr kumimoji="1" lang="en-US" altLang="ja-JP" sz="32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要件定義書</a:t>
            </a:r>
            <a:endParaRPr kumimoji="1" lang="ja-JP" altLang="en-US" sz="3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サブタイトル 2"/>
          <p:cNvSpPr txBox="1">
            <a:spLocks/>
          </p:cNvSpPr>
          <p:nvPr/>
        </p:nvSpPr>
        <p:spPr bwMode="auto">
          <a:xfrm>
            <a:off x="1945481" y="4365130"/>
            <a:ext cx="6015038" cy="1944270"/>
          </a:xfrm>
          <a:prstGeom prst="rect">
            <a:avLst/>
          </a:prstGeom>
          <a:noFill/>
          <a:ln w="9525">
            <a:noFill/>
            <a:miter lim="800000"/>
            <a:headEnd/>
            <a:tailEnd/>
          </a:ln>
          <a:effectLst/>
        </p:spPr>
        <p:txBody>
          <a:bodyPr vert="horz" wrap="square" lIns="91440" tIns="45720" rIns="91440" bIns="45720" numCol="1" anchor="t" anchorCtr="1" compatLnSpc="1">
            <a:prstTxWarp prst="textNoShape">
              <a:avLst/>
            </a:prstTxWarp>
          </a:bodyPr>
          <a:lstStyle/>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800" i="0" u="none" strike="noStrike" kern="0" cap="none" spc="0" normalizeH="0" baseline="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14</a:t>
            </a:r>
            <a:r>
              <a:rPr kumimoji="1" lang="ja-JP" altLang="en-US" sz="1800" i="0" u="none" strike="noStrike" kern="0" cap="none" spc="0" normalizeH="0" baseline="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日</a:t>
            </a:r>
            <a:endPar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一般社団法人情報サービス産業協会</a:t>
            </a: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工業会証明書デジタル化コンソーシアム</a:t>
            </a:r>
          </a:p>
        </p:txBody>
      </p:sp>
    </p:spTree>
    <p:extLst>
      <p:ext uri="{BB962C8B-B14F-4D97-AF65-F5344CB8AC3E}">
        <p14:creationId xmlns:p14="http://schemas.microsoft.com/office/powerpoint/2010/main" val="9325099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9</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83192"/>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kumimoji="1" lang="ja-JP" altLang="en-US" sz="2400" b="0" kern="0" dirty="0">
                <a:latin typeface="Meiryo UI" panose="020B0604030504040204" pitchFamily="50" charset="-128"/>
                <a:ea typeface="Meiryo UI" panose="020B0604030504040204" pitchFamily="50" charset="-128"/>
              </a:rPr>
              <a:t>プロトタイプシステムの概要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  </a:t>
            </a:r>
            <a:r>
              <a:rPr kumimoji="1" lang="ja-JP" altLang="en-US" sz="1800" b="0" kern="0" dirty="0">
                <a:latin typeface="Meiryo UI" panose="020B0604030504040204" pitchFamily="50" charset="-128"/>
                <a:ea typeface="Meiryo UI" panose="020B0604030504040204" pitchFamily="50" charset="-128"/>
              </a:rPr>
              <a:t>プロトタイプシステムの企画・開発の概要</a:t>
            </a:r>
          </a:p>
        </p:txBody>
      </p:sp>
      <p:sp>
        <p:nvSpPr>
          <p:cNvPr id="10" name="テキスト ボックス 9">
            <a:extLst>
              <a:ext uri="{FF2B5EF4-FFF2-40B4-BE49-F238E27FC236}">
                <a16:creationId xmlns:a16="http://schemas.microsoft.com/office/drawing/2014/main" id="{7054653E-ADCA-4199-8A16-A355A11E56FB}"/>
              </a:ext>
            </a:extLst>
          </p:cNvPr>
          <p:cNvSpPr txBox="1"/>
          <p:nvPr/>
        </p:nvSpPr>
        <p:spPr>
          <a:xfrm>
            <a:off x="596395" y="1220632"/>
            <a:ext cx="8713210" cy="5016758"/>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本実証事業で検証するのは、以下の４要件である。</a:t>
            </a:r>
          </a:p>
          <a:p>
            <a:r>
              <a:rPr lang="ja-JP" altLang="en-US" sz="1600" dirty="0">
                <a:latin typeface="Meiryo UI" panose="020B0604030504040204" pitchFamily="50" charset="-128"/>
                <a:ea typeface="Meiryo UI" panose="020B0604030504040204" pitchFamily="50" charset="-128"/>
              </a:rPr>
              <a:t>　要件１：ユーザ（自然人又は法人）自身が自らに関連するデータをコントロールできる</a:t>
            </a:r>
          </a:p>
          <a:p>
            <a:r>
              <a:rPr lang="ja-JP" altLang="en-US" sz="1600" dirty="0">
                <a:latin typeface="Meiryo UI" panose="020B0604030504040204" pitchFamily="50" charset="-128"/>
                <a:ea typeface="Meiryo UI" panose="020B0604030504040204" pitchFamily="50" charset="-128"/>
              </a:rPr>
              <a:t>　要件２：検証</a:t>
            </a:r>
            <a:r>
              <a:rPr lang="en-US" altLang="ja-JP" sz="1600" dirty="0">
                <a:latin typeface="Meiryo UI" panose="020B0604030504040204" pitchFamily="50" charset="-128"/>
                <a:ea typeface="Meiryo UI" panose="020B0604030504040204" pitchFamily="50" charset="-128"/>
              </a:rPr>
              <a:t>(verify)</a:t>
            </a:r>
            <a:r>
              <a:rPr lang="ja-JP" altLang="en-US" sz="1600" dirty="0">
                <a:latin typeface="Meiryo UI" panose="020B0604030504040204" pitchFamily="50" charset="-128"/>
                <a:ea typeface="Meiryo UI" panose="020B0604030504040204" pitchFamily="50" charset="-128"/>
              </a:rPr>
              <a:t>できる領域を拡大することにより、</a:t>
            </a:r>
            <a:r>
              <a:rPr lang="en-US" altLang="ja-JP" sz="1600" dirty="0">
                <a:latin typeface="Meiryo UI" panose="020B0604030504040204" pitchFamily="50" charset="-128"/>
                <a:ea typeface="Meiryo UI" panose="020B0604030504040204" pitchFamily="50" charset="-128"/>
              </a:rPr>
              <a:t>Trust</a:t>
            </a:r>
            <a:r>
              <a:rPr lang="ja-JP" altLang="en-US" sz="1600" dirty="0">
                <a:latin typeface="Meiryo UI" panose="020B0604030504040204" pitchFamily="50" charset="-128"/>
                <a:ea typeface="Meiryo UI" panose="020B0604030504040204" pitchFamily="50" charset="-128"/>
              </a:rPr>
              <a:t>の向上を図ることができる</a:t>
            </a:r>
          </a:p>
          <a:p>
            <a:r>
              <a:rPr lang="ja-JP" altLang="en-US" sz="1600" dirty="0">
                <a:latin typeface="Meiryo UI" panose="020B0604030504040204" pitchFamily="50" charset="-128"/>
                <a:ea typeface="Meiryo UI" panose="020B0604030504040204" pitchFamily="50" charset="-128"/>
              </a:rPr>
              <a:t>　要件３：データのやり取りにおける合意形成の仕組みがある</a:t>
            </a:r>
          </a:p>
          <a:p>
            <a:r>
              <a:rPr lang="ja-JP" altLang="en-US" sz="1600" dirty="0">
                <a:latin typeface="Meiryo UI" panose="020B0604030504040204" pitchFamily="50" charset="-128"/>
                <a:ea typeface="Meiryo UI" panose="020B0604030504040204" pitchFamily="50" charset="-128"/>
              </a:rPr>
              <a:t>　要件４：合意の履行のトレースができる</a:t>
            </a:r>
          </a:p>
          <a:p>
            <a:endParaRPr lang="ja-JP" altLang="en-US" sz="1600" dirty="0">
              <a:latin typeface="Meiryo UI" panose="020B0604030504040204" pitchFamily="50" charset="-128"/>
              <a:ea typeface="Meiryo UI" panose="020B0604030504040204" pitchFamily="50" charset="-128"/>
            </a:endParaRPr>
          </a:p>
          <a:p>
            <a:r>
              <a:rPr lang="ja-JP" altLang="en-US" sz="1600" u="sng" dirty="0">
                <a:latin typeface="Meiryo UI" panose="020B0604030504040204" pitchFamily="50" charset="-128"/>
                <a:ea typeface="Meiryo UI" panose="020B0604030504040204" pitchFamily="50" charset="-128"/>
              </a:rPr>
              <a:t>１</a:t>
            </a:r>
            <a:r>
              <a:rPr lang="en-US" altLang="ja-JP" sz="1600" u="sng" dirty="0">
                <a:latin typeface="Meiryo UI" panose="020B0604030504040204" pitchFamily="50" charset="-128"/>
                <a:ea typeface="Meiryo UI" panose="020B0604030504040204" pitchFamily="50" charset="-128"/>
              </a:rPr>
              <a:t>.</a:t>
            </a:r>
            <a:r>
              <a:rPr lang="ja-JP" altLang="en-US" sz="1600" u="sng" dirty="0">
                <a:latin typeface="Meiryo UI" panose="020B0604030504040204" pitchFamily="50" charset="-128"/>
                <a:ea typeface="Meiryo UI" panose="020B0604030504040204" pitchFamily="50" charset="-128"/>
              </a:rPr>
              <a:t>　複数の</a:t>
            </a:r>
            <a:r>
              <a:rPr lang="en-US" altLang="ja-JP" sz="1600" u="sng" dirty="0">
                <a:latin typeface="Meiryo UI" panose="020B0604030504040204" pitchFamily="50" charset="-128"/>
                <a:ea typeface="Meiryo UI" panose="020B0604030504040204" pitchFamily="50" charset="-128"/>
              </a:rPr>
              <a:t>VC</a:t>
            </a:r>
            <a:r>
              <a:rPr lang="ja-JP" altLang="en-US" sz="1600" u="sng" dirty="0">
                <a:latin typeface="Meiryo UI" panose="020B0604030504040204" pitchFamily="50" charset="-128"/>
                <a:ea typeface="Meiryo UI" panose="020B0604030504040204" pitchFamily="50" charset="-128"/>
              </a:rPr>
              <a:t>（</a:t>
            </a:r>
            <a:r>
              <a:rPr lang="en-US" altLang="ja-JP" sz="1600" u="sng" dirty="0">
                <a:latin typeface="Meiryo UI" panose="020B0604030504040204" pitchFamily="50" charset="-128"/>
                <a:ea typeface="Meiryo UI" panose="020B0604030504040204" pitchFamily="50" charset="-128"/>
              </a:rPr>
              <a:t>Verifiable Credential</a:t>
            </a:r>
            <a:r>
              <a:rPr lang="ja-JP" altLang="en-US" sz="1600" u="sng" dirty="0">
                <a:latin typeface="Meiryo UI" panose="020B0604030504040204" pitchFamily="50" charset="-128"/>
                <a:ea typeface="Meiryo UI" panose="020B0604030504040204" pitchFamily="50" charset="-128"/>
              </a:rPr>
              <a:t>）を格納することが可能な</a:t>
            </a:r>
            <a:r>
              <a:rPr lang="en-US" altLang="ja-JP" sz="1600" u="sng" dirty="0">
                <a:latin typeface="Meiryo UI" panose="020B0604030504040204" pitchFamily="50" charset="-128"/>
                <a:ea typeface="Meiryo UI" panose="020B0604030504040204" pitchFamily="50" charset="-128"/>
              </a:rPr>
              <a:t>Wallet</a:t>
            </a:r>
            <a:r>
              <a:rPr lang="ja-JP" altLang="en-US" sz="1600" u="sng" dirty="0">
                <a:latin typeface="Meiryo UI" panose="020B0604030504040204" pitchFamily="50" charset="-128"/>
                <a:ea typeface="Meiryo UI" panose="020B0604030504040204" pitchFamily="50" charset="-128"/>
              </a:rPr>
              <a:t>の開発</a:t>
            </a:r>
          </a:p>
          <a:p>
            <a:r>
              <a:rPr lang="ja-JP" altLang="en-US" sz="1600" dirty="0">
                <a:latin typeface="Meiryo UI" panose="020B0604030504040204" pitchFamily="50" charset="-128"/>
                <a:ea typeface="Meiryo UI" panose="020B0604030504040204" pitchFamily="50" charset="-128"/>
              </a:rPr>
              <a:t>　複数の証明書データ（</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）を格納することのできるアプリケーションの開発を行う。</a:t>
            </a:r>
          </a:p>
          <a:p>
            <a:r>
              <a:rPr lang="ja-JP" altLang="en-US" sz="1600" u="sng" dirty="0">
                <a:latin typeface="Meiryo UI" panose="020B0604030504040204" pitchFamily="50" charset="-128"/>
                <a:ea typeface="Meiryo UI" panose="020B0604030504040204" pitchFamily="50" charset="-128"/>
              </a:rPr>
              <a:t>２．複数の</a:t>
            </a:r>
            <a:r>
              <a:rPr lang="en-US" altLang="ja-JP" sz="1600" u="sng" dirty="0">
                <a:latin typeface="Meiryo UI" panose="020B0604030504040204" pitchFamily="50" charset="-128"/>
                <a:ea typeface="Meiryo UI" panose="020B0604030504040204" pitchFamily="50" charset="-128"/>
              </a:rPr>
              <a:t>VC</a:t>
            </a:r>
            <a:r>
              <a:rPr lang="ja-JP" altLang="en-US" sz="1600" u="sng" dirty="0">
                <a:latin typeface="Meiryo UI" panose="020B0604030504040204" pitchFamily="50" charset="-128"/>
                <a:ea typeface="Meiryo UI" panose="020B0604030504040204" pitchFamily="50" charset="-128"/>
              </a:rPr>
              <a:t>を元に</a:t>
            </a:r>
            <a:r>
              <a:rPr lang="en-US" altLang="ja-JP" sz="1600" u="sng" dirty="0">
                <a:latin typeface="Meiryo UI" panose="020B0604030504040204" pitchFamily="50" charset="-128"/>
                <a:ea typeface="Meiryo UI" panose="020B0604030504040204" pitchFamily="50" charset="-128"/>
              </a:rPr>
              <a:t>VP(Verifiable Presentation)</a:t>
            </a:r>
            <a:r>
              <a:rPr lang="ja-JP" altLang="en-US" sz="1600" u="sng" dirty="0">
                <a:latin typeface="Meiryo UI" panose="020B0604030504040204" pitchFamily="50" charset="-128"/>
                <a:ea typeface="Meiryo UI" panose="020B0604030504040204" pitchFamily="50" charset="-128"/>
              </a:rPr>
              <a:t>を作成し、必要な属性情報を提示  </a:t>
            </a:r>
          </a:p>
          <a:p>
            <a:r>
              <a:rPr lang="ja-JP" altLang="en-US" sz="1600" dirty="0">
                <a:latin typeface="Meiryo UI" panose="020B0604030504040204" pitchFamily="50" charset="-128"/>
                <a:ea typeface="Meiryo UI" panose="020B0604030504040204" pitchFamily="50" charset="-128"/>
              </a:rPr>
              <a:t>　必要な属性情報を持つ証明書データ（</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）をユーザが複数選択し、</a:t>
            </a:r>
            <a:r>
              <a:rPr lang="en-US" altLang="ja-JP" sz="1600" dirty="0">
                <a:latin typeface="Meiryo UI" panose="020B0604030504040204" pitchFamily="50" charset="-128"/>
                <a:ea typeface="Meiryo UI" panose="020B0604030504040204" pitchFamily="50" charset="-128"/>
              </a:rPr>
              <a:t>VP</a:t>
            </a:r>
            <a:r>
              <a:rPr lang="ja-JP" altLang="en-US" sz="1600" dirty="0">
                <a:latin typeface="Meiryo UI" panose="020B0604030504040204" pitchFamily="50" charset="-128"/>
                <a:ea typeface="Meiryo UI" panose="020B0604030504040204" pitchFamily="50" charset="-128"/>
              </a:rPr>
              <a:t>として検証者に提示する。</a:t>
            </a:r>
          </a:p>
          <a:p>
            <a:r>
              <a:rPr lang="ja-JP" altLang="en-US" sz="1600" u="sng" dirty="0">
                <a:latin typeface="Meiryo UI" panose="020B0604030504040204" pitchFamily="50" charset="-128"/>
                <a:ea typeface="Meiryo UI" panose="020B0604030504040204" pitchFamily="50" charset="-128"/>
              </a:rPr>
              <a:t>３．検証可能な属性情報による動的な合意形成</a:t>
            </a:r>
          </a:p>
          <a:p>
            <a:r>
              <a:rPr lang="ja-JP" altLang="en-US" sz="1600" dirty="0">
                <a:latin typeface="Meiryo UI" panose="020B0604030504040204" pitchFamily="50" charset="-128"/>
                <a:ea typeface="Meiryo UI" panose="020B0604030504040204" pitchFamily="50" charset="-128"/>
              </a:rPr>
              <a:t>　検証者からの要求により</a:t>
            </a:r>
            <a:r>
              <a:rPr lang="en-US" altLang="ja-JP" sz="1600" dirty="0">
                <a:latin typeface="Meiryo UI" panose="020B0604030504040204" pitchFamily="50" charset="-128"/>
                <a:ea typeface="Meiryo UI" panose="020B0604030504040204" pitchFamily="50" charset="-128"/>
              </a:rPr>
              <a:t>VC/VP</a:t>
            </a:r>
            <a:r>
              <a:rPr lang="ja-JP" altLang="en-US" sz="1600" dirty="0">
                <a:latin typeface="Meiryo UI" panose="020B0604030504040204" pitchFamily="50" charset="-128"/>
                <a:ea typeface="Meiryo UI" panose="020B0604030504040204" pitchFamily="50" charset="-128"/>
              </a:rPr>
              <a:t>を提示する際にユーザの同意を取得、記録する。</a:t>
            </a:r>
          </a:p>
          <a:p>
            <a:r>
              <a:rPr lang="ja-JP" altLang="en-US" sz="1600" u="sng" dirty="0">
                <a:latin typeface="Meiryo UI" panose="020B0604030504040204" pitchFamily="50" charset="-128"/>
                <a:ea typeface="Meiryo UI" panose="020B0604030504040204" pitchFamily="50" charset="-128"/>
              </a:rPr>
              <a:t>４．</a:t>
            </a:r>
            <a:r>
              <a:rPr lang="en-US" altLang="ja-JP" sz="1600" u="sng" dirty="0">
                <a:latin typeface="Meiryo UI" panose="020B0604030504040204" pitchFamily="50" charset="-128"/>
                <a:ea typeface="Meiryo UI" panose="020B0604030504040204" pitchFamily="50" charset="-128"/>
              </a:rPr>
              <a:t>VC/VP</a:t>
            </a:r>
            <a:r>
              <a:rPr lang="ja-JP" altLang="en-US" sz="1600" u="sng" dirty="0">
                <a:latin typeface="Meiryo UI" panose="020B0604030504040204" pitchFamily="50" charset="-128"/>
                <a:ea typeface="Meiryo UI" panose="020B0604030504040204" pitchFamily="50" charset="-128"/>
              </a:rPr>
              <a:t>の提示及び検証の履歴の保存機能</a:t>
            </a: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VC/VP</a:t>
            </a:r>
            <a:r>
              <a:rPr lang="ja-JP" altLang="en-US" sz="1600" dirty="0">
                <a:latin typeface="Meiryo UI" panose="020B0604030504040204" pitchFamily="50" charset="-128"/>
                <a:ea typeface="Meiryo UI" panose="020B0604030504040204" pitchFamily="50" charset="-128"/>
              </a:rPr>
              <a:t>の提示を行なった時刻と提示した</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、提示結果を履歴として</a:t>
            </a:r>
            <a:r>
              <a:rPr lang="en-US" altLang="ja-JP" sz="1600" dirty="0">
                <a:latin typeface="Meiryo UI" panose="020B0604030504040204" pitchFamily="50" charset="-128"/>
                <a:ea typeface="Meiryo UI" panose="020B0604030504040204" pitchFamily="50" charset="-128"/>
              </a:rPr>
              <a:t>Wallet</a:t>
            </a:r>
            <a:r>
              <a:rPr lang="ja-JP" altLang="en-US" sz="1600" dirty="0">
                <a:latin typeface="Meiryo UI" panose="020B0604030504040204" pitchFamily="50" charset="-128"/>
                <a:ea typeface="Meiryo UI" panose="020B0604030504040204" pitchFamily="50" charset="-128"/>
              </a:rPr>
              <a:t>に保存し、閲覧可能な状態にすることで合意の履行をトレースできるようにする。</a:t>
            </a:r>
          </a:p>
        </p:txBody>
      </p:sp>
    </p:spTree>
    <p:extLst>
      <p:ext uri="{BB962C8B-B14F-4D97-AF65-F5344CB8AC3E}">
        <p14:creationId xmlns:p14="http://schemas.microsoft.com/office/powerpoint/2010/main" val="379656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10</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kumimoji="1" lang="ja-JP" altLang="en-US" sz="2400" b="0" kern="0">
                <a:latin typeface="Meiryo UI" panose="020B0604030504040204" pitchFamily="50" charset="-128"/>
                <a:ea typeface="Meiryo UI" panose="020B0604030504040204" pitchFamily="50" charset="-128"/>
              </a:rPr>
              <a:t>プロトタイプシステムの</a:t>
            </a:r>
            <a:r>
              <a:rPr kumimoji="1" lang="ja-JP" altLang="en-US" sz="2400" b="0" kern="0" dirty="0">
                <a:latin typeface="Meiryo UI" panose="020B0604030504040204" pitchFamily="50" charset="-128"/>
                <a:ea typeface="Meiryo UI" panose="020B0604030504040204" pitchFamily="50" charset="-128"/>
              </a:rPr>
              <a:t>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  </a:t>
            </a:r>
            <a:r>
              <a:rPr kumimoji="1" lang="ja-JP" altLang="en-US" sz="1800" b="0" kern="0" dirty="0">
                <a:latin typeface="Meiryo UI" panose="020B0604030504040204" pitchFamily="50" charset="-128"/>
                <a:ea typeface="Meiryo UI" panose="020B0604030504040204" pitchFamily="50" charset="-128"/>
              </a:rPr>
              <a:t>プロトタイプシステム企画・開発の概要</a:t>
            </a:r>
          </a:p>
        </p:txBody>
      </p:sp>
      <p:graphicFrame>
        <p:nvGraphicFramePr>
          <p:cNvPr id="3" name="表 2">
            <a:extLst>
              <a:ext uri="{FF2B5EF4-FFF2-40B4-BE49-F238E27FC236}">
                <a16:creationId xmlns:a16="http://schemas.microsoft.com/office/drawing/2014/main" id="{1AEEF638-184B-4BF1-895E-4183F43AF556}"/>
              </a:ext>
            </a:extLst>
          </p:cNvPr>
          <p:cNvGraphicFramePr>
            <a:graphicFrameLocks noGrp="1"/>
          </p:cNvGraphicFramePr>
          <p:nvPr/>
        </p:nvGraphicFramePr>
        <p:xfrm>
          <a:off x="701942" y="1700760"/>
          <a:ext cx="8787688" cy="3772519"/>
        </p:xfrm>
        <a:graphic>
          <a:graphicData uri="http://schemas.openxmlformats.org/drawingml/2006/table">
            <a:tbl>
              <a:tblPr firstRow="1" firstCol="1" bandRow="1">
                <a:tableStyleId>{7DF18680-E054-41AD-8BC1-D1AEF772440D}</a:tableStyleId>
              </a:tblPr>
              <a:tblGrid>
                <a:gridCol w="3234859">
                  <a:extLst>
                    <a:ext uri="{9D8B030D-6E8A-4147-A177-3AD203B41FA5}">
                      <a16:colId xmlns:a16="http://schemas.microsoft.com/office/drawing/2014/main" val="735328238"/>
                    </a:ext>
                  </a:extLst>
                </a:gridCol>
                <a:gridCol w="1776678">
                  <a:extLst>
                    <a:ext uri="{9D8B030D-6E8A-4147-A177-3AD203B41FA5}">
                      <a16:colId xmlns:a16="http://schemas.microsoft.com/office/drawing/2014/main" val="3984461711"/>
                    </a:ext>
                  </a:extLst>
                </a:gridCol>
                <a:gridCol w="3776151">
                  <a:extLst>
                    <a:ext uri="{9D8B030D-6E8A-4147-A177-3AD203B41FA5}">
                      <a16:colId xmlns:a16="http://schemas.microsoft.com/office/drawing/2014/main" val="1662333825"/>
                    </a:ext>
                  </a:extLst>
                </a:gridCol>
              </a:tblGrid>
              <a:tr h="358759">
                <a:tc>
                  <a:txBody>
                    <a:bodyPr/>
                    <a:lstStyle/>
                    <a:p>
                      <a:pPr algn="ctr">
                        <a:tabLst>
                          <a:tab pos="5222875" algn="l"/>
                        </a:tabLst>
                      </a:pPr>
                      <a:r>
                        <a:rPr lang="ja-JP" sz="1600" kern="100" dirty="0">
                          <a:effectLst/>
                          <a:latin typeface="Meiryo UI" panose="020B0604030504040204" pitchFamily="50" charset="-128"/>
                          <a:ea typeface="Meiryo UI" panose="020B0604030504040204" pitchFamily="50" charset="-128"/>
                        </a:rPr>
                        <a:t>実証事項</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algn="ctr">
                        <a:tabLst>
                          <a:tab pos="5222875" algn="l"/>
                        </a:tabLst>
                      </a:pPr>
                      <a:r>
                        <a:rPr lang="ja-JP" sz="1600" kern="100">
                          <a:effectLst/>
                          <a:latin typeface="Meiryo UI" panose="020B0604030504040204" pitchFamily="50" charset="-128"/>
                          <a:ea typeface="Meiryo UI" panose="020B0604030504040204" pitchFamily="50" charset="-128"/>
                        </a:rPr>
                        <a:t>該当する</a:t>
                      </a:r>
                      <a:r>
                        <a:rPr lang="en-US" sz="1600" kern="100">
                          <a:effectLst/>
                          <a:latin typeface="Meiryo UI" panose="020B0604030504040204" pitchFamily="50" charset="-128"/>
                          <a:ea typeface="Meiryo UI" panose="020B0604030504040204" pitchFamily="50" charset="-128"/>
                        </a:rPr>
                        <a:t>TW</a:t>
                      </a:r>
                      <a:r>
                        <a:rPr lang="ja-JP" sz="1600" kern="100">
                          <a:effectLst/>
                          <a:latin typeface="Meiryo UI" panose="020B0604030504040204" pitchFamily="50" charset="-128"/>
                          <a:ea typeface="Meiryo UI" panose="020B0604030504040204" pitchFamily="50" charset="-128"/>
                        </a:rPr>
                        <a:t>の要件</a:t>
                      </a:r>
                      <a:endParaRPr lang="ja-JP" sz="16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algn="ctr">
                        <a:tabLst>
                          <a:tab pos="5222875" algn="l"/>
                        </a:tabLst>
                      </a:pPr>
                      <a:r>
                        <a:rPr lang="ja-JP" sz="1600" kern="100" dirty="0">
                          <a:effectLst/>
                          <a:latin typeface="Meiryo UI" panose="020B0604030504040204" pitchFamily="50" charset="-128"/>
                          <a:ea typeface="Meiryo UI" panose="020B0604030504040204" pitchFamily="50" charset="-128"/>
                        </a:rPr>
                        <a:t>実現可能な根拠</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extLst>
                  <a:ext uri="{0D108BD9-81ED-4DB2-BD59-A6C34878D82A}">
                    <a16:rowId xmlns:a16="http://schemas.microsoft.com/office/drawing/2014/main" val="2243804645"/>
                  </a:ext>
                </a:extLst>
              </a:tr>
              <a:tr h="152400">
                <a:tc>
                  <a:txBody>
                    <a:bodyPr/>
                    <a:lstStyle/>
                    <a:p>
                      <a:pPr marL="355600" indent="-355600" algn="l">
                        <a:tabLst>
                          <a:tab pos="5222875" algn="l"/>
                        </a:tabLst>
                      </a:pPr>
                      <a:r>
                        <a:rPr lang="en-US" altLang="ja-JP" sz="1600" kern="100" dirty="0">
                          <a:effectLst/>
                          <a:latin typeface="Meiryo UI" panose="020B0604030504040204" pitchFamily="50" charset="-128"/>
                          <a:ea typeface="Meiryo UI" panose="020B0604030504040204" pitchFamily="50" charset="-128"/>
                        </a:rPr>
                        <a:t>1</a:t>
                      </a:r>
                      <a:r>
                        <a:rPr lang="ja-JP" altLang="en-US" sz="1600" kern="100" dirty="0">
                          <a:effectLst/>
                          <a:latin typeface="Meiryo UI" panose="020B0604030504040204" pitchFamily="50" charset="-128"/>
                          <a:ea typeface="Meiryo UI" panose="020B0604030504040204" pitchFamily="50" charset="-128"/>
                        </a:rPr>
                        <a:t>．</a:t>
                      </a:r>
                      <a:r>
                        <a:rPr lang="ja-JP" sz="1600" kern="100" dirty="0">
                          <a:effectLst/>
                          <a:latin typeface="Meiryo UI" panose="020B0604030504040204" pitchFamily="50" charset="-128"/>
                          <a:ea typeface="Meiryo UI" panose="020B0604030504040204" pitchFamily="50" charset="-128"/>
                        </a:rPr>
                        <a:t>複数の</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a:t>
                      </a:r>
                      <a:r>
                        <a:rPr lang="en-US" sz="1600" kern="100" dirty="0">
                          <a:effectLst/>
                          <a:latin typeface="Meiryo UI" panose="020B0604030504040204" pitchFamily="50" charset="-128"/>
                          <a:ea typeface="Meiryo UI" panose="020B0604030504040204" pitchFamily="50" charset="-128"/>
                        </a:rPr>
                        <a:t>Verifiable Credential</a:t>
                      </a:r>
                      <a:r>
                        <a:rPr lang="ja-JP" sz="1600" kern="100" dirty="0">
                          <a:effectLst/>
                          <a:latin typeface="Meiryo UI" panose="020B0604030504040204" pitchFamily="50" charset="-128"/>
                          <a:ea typeface="Meiryo UI" panose="020B0604030504040204" pitchFamily="50" charset="-128"/>
                        </a:rPr>
                        <a:t>）を格納することが可能な</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の開発</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要件１ </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属性情報を持つ</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を格納可能な</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アプリケーションの実装を保有しており、本実装をカスタマイズすることで実現が可能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4268400629"/>
                  </a:ext>
                </a:extLst>
              </a:tr>
              <a:tr h="190500">
                <a:tc>
                  <a:txBody>
                    <a:bodyPr/>
                    <a:lstStyle/>
                    <a:p>
                      <a:pPr marL="355600" indent="-355600" algn="l">
                        <a:tabLst>
                          <a:tab pos="361950" algn="l"/>
                          <a:tab pos="5222875" algn="l"/>
                        </a:tabLst>
                      </a:pPr>
                      <a:r>
                        <a:rPr lang="en-US" altLang="ja-JP" sz="1600" kern="100" dirty="0">
                          <a:effectLst/>
                          <a:latin typeface="Meiryo UI" panose="020B0604030504040204" pitchFamily="50" charset="-128"/>
                          <a:ea typeface="Meiryo UI" panose="020B0604030504040204" pitchFamily="50" charset="-128"/>
                        </a:rPr>
                        <a:t>2</a:t>
                      </a:r>
                      <a:r>
                        <a:rPr lang="ja-JP" altLang="en-US" sz="1600" kern="100" dirty="0">
                          <a:effectLst/>
                          <a:latin typeface="Meiryo UI" panose="020B0604030504040204" pitchFamily="50" charset="-128"/>
                          <a:ea typeface="Meiryo UI" panose="020B0604030504040204" pitchFamily="50" charset="-128"/>
                        </a:rPr>
                        <a:t>．</a:t>
                      </a:r>
                      <a:r>
                        <a:rPr lang="ja-JP" sz="1600" kern="100" dirty="0">
                          <a:effectLst/>
                          <a:latin typeface="Meiryo UI" panose="020B0604030504040204" pitchFamily="50" charset="-128"/>
                          <a:ea typeface="Meiryo UI" panose="020B0604030504040204" pitchFamily="50" charset="-128"/>
                        </a:rPr>
                        <a:t>複数の</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を元に</a:t>
                      </a:r>
                      <a:r>
                        <a:rPr lang="en-US" sz="1600" kern="100" dirty="0">
                          <a:effectLst/>
                          <a:latin typeface="Meiryo UI" panose="020B0604030504040204" pitchFamily="50" charset="-128"/>
                          <a:ea typeface="Meiryo UI" panose="020B0604030504040204" pitchFamily="50" charset="-128"/>
                        </a:rPr>
                        <a:t>VP(Verifiable Presentation)</a:t>
                      </a:r>
                      <a:r>
                        <a:rPr lang="ja-JP" sz="1600" kern="100" dirty="0">
                          <a:effectLst/>
                          <a:latin typeface="Meiryo UI" panose="020B0604030504040204" pitchFamily="50" charset="-128"/>
                          <a:ea typeface="Meiryo UI" panose="020B0604030504040204" pitchFamily="50" charset="-128"/>
                        </a:rPr>
                        <a:t>を作成し、必要な属性情報を提示</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要件２</a:t>
                      </a:r>
                    </a:p>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要件３</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複数の</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を元に</a:t>
                      </a:r>
                      <a:r>
                        <a:rPr lang="en-US" sz="1600" kern="100" dirty="0">
                          <a:effectLst/>
                          <a:latin typeface="Meiryo UI" panose="020B0604030504040204" pitchFamily="50" charset="-128"/>
                          <a:ea typeface="Meiryo UI" panose="020B0604030504040204" pitchFamily="50" charset="-128"/>
                        </a:rPr>
                        <a:t>VP</a:t>
                      </a:r>
                      <a:r>
                        <a:rPr lang="ja-JP" sz="1600" kern="100" dirty="0">
                          <a:effectLst/>
                          <a:latin typeface="Meiryo UI" panose="020B0604030504040204" pitchFamily="50" charset="-128"/>
                          <a:ea typeface="Meiryo UI" panose="020B0604030504040204" pitchFamily="50" charset="-128"/>
                        </a:rPr>
                        <a:t>を生成し検証者へ提示するための</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アプリケーションの実装を保有しており、本実装をカスタマイズすることで実現が可能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2990251474"/>
                  </a:ext>
                </a:extLst>
              </a:tr>
              <a:tr h="152400">
                <a:tc>
                  <a:txBody>
                    <a:bodyPr/>
                    <a:lstStyle/>
                    <a:p>
                      <a:pPr marL="355600" indent="-355600" algn="l">
                        <a:tabLst>
                          <a:tab pos="5222875" algn="l"/>
                        </a:tabLst>
                      </a:pPr>
                      <a:r>
                        <a:rPr lang="ja-JP" sz="1600" kern="100" dirty="0">
                          <a:effectLst/>
                          <a:latin typeface="Meiryo UI" panose="020B0604030504040204" pitchFamily="50" charset="-128"/>
                          <a:ea typeface="Meiryo UI" panose="020B0604030504040204" pitchFamily="50" charset="-128"/>
                        </a:rPr>
                        <a:t>３．検証可能な属性情報による動的な合意形成</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要件３</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en-US" sz="1600" kern="100" dirty="0">
                          <a:effectLst/>
                          <a:latin typeface="Meiryo UI" panose="020B0604030504040204" pitchFamily="50" charset="-128"/>
                          <a:ea typeface="Meiryo UI" panose="020B0604030504040204" pitchFamily="50" charset="-128"/>
                        </a:rPr>
                        <a:t>VC/VP</a:t>
                      </a:r>
                      <a:r>
                        <a:rPr lang="ja-JP" sz="1600" kern="100" dirty="0">
                          <a:effectLst/>
                          <a:latin typeface="Meiryo UI" panose="020B0604030504040204" pitchFamily="50" charset="-128"/>
                          <a:ea typeface="Meiryo UI" panose="020B0604030504040204" pitchFamily="50" charset="-128"/>
                        </a:rPr>
                        <a:t>提示時に利用者の同意を取得する様に</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3972560937"/>
                  </a:ext>
                </a:extLst>
              </a:tr>
              <a:tr h="190500">
                <a:tc>
                  <a:txBody>
                    <a:bodyPr/>
                    <a:lstStyle/>
                    <a:p>
                      <a:pPr marL="355600" indent="-355600" algn="l">
                        <a:tabLst>
                          <a:tab pos="5222875" algn="l"/>
                        </a:tabLst>
                      </a:pPr>
                      <a:r>
                        <a:rPr lang="ja-JP" sz="1600" kern="100" dirty="0">
                          <a:effectLst/>
                          <a:latin typeface="Meiryo UI" panose="020B0604030504040204" pitchFamily="50" charset="-128"/>
                          <a:ea typeface="Meiryo UI" panose="020B0604030504040204" pitchFamily="50" charset="-128"/>
                        </a:rPr>
                        <a:t>４．</a:t>
                      </a:r>
                      <a:r>
                        <a:rPr lang="en-US" sz="1600" kern="100" dirty="0">
                          <a:effectLst/>
                          <a:latin typeface="Meiryo UI" panose="020B0604030504040204" pitchFamily="50" charset="-128"/>
                          <a:ea typeface="Meiryo UI" panose="020B0604030504040204" pitchFamily="50" charset="-128"/>
                        </a:rPr>
                        <a:t>VC/VP</a:t>
                      </a:r>
                      <a:r>
                        <a:rPr lang="ja-JP" sz="1600" kern="100" dirty="0">
                          <a:effectLst/>
                          <a:latin typeface="Meiryo UI" panose="020B0604030504040204" pitchFamily="50" charset="-128"/>
                          <a:ea typeface="Meiryo UI" panose="020B0604030504040204" pitchFamily="50" charset="-128"/>
                        </a:rPr>
                        <a:t>の提示及び検証の履歴の保存機能</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要件４</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過去に</a:t>
                      </a:r>
                      <a:r>
                        <a:rPr lang="en-US" sz="1600" kern="100" dirty="0">
                          <a:effectLst/>
                          <a:latin typeface="Meiryo UI" panose="020B0604030504040204" pitchFamily="50" charset="-128"/>
                          <a:ea typeface="Meiryo UI" panose="020B0604030504040204" pitchFamily="50" charset="-128"/>
                        </a:rPr>
                        <a:t>VC/VP</a:t>
                      </a:r>
                      <a:r>
                        <a:rPr lang="ja-JP" sz="1600" kern="100" dirty="0">
                          <a:effectLst/>
                          <a:latin typeface="Meiryo UI" panose="020B0604030504040204" pitchFamily="50" charset="-128"/>
                          <a:ea typeface="Meiryo UI" panose="020B0604030504040204" pitchFamily="50" charset="-128"/>
                        </a:rPr>
                        <a:t>を提示及び検証が行われた結果の履歴を残し、トレース及び閲覧可能である様に</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2748543422"/>
                  </a:ext>
                </a:extLst>
              </a:tr>
            </a:tbl>
          </a:graphicData>
        </a:graphic>
      </p:graphicFrame>
      <p:sp>
        <p:nvSpPr>
          <p:cNvPr id="12" name="テキスト ボックス 11">
            <a:extLst>
              <a:ext uri="{FF2B5EF4-FFF2-40B4-BE49-F238E27FC236}">
                <a16:creationId xmlns:a16="http://schemas.microsoft.com/office/drawing/2014/main" id="{C62AE897-2916-4017-81F2-1DAFFC83D706}"/>
              </a:ext>
            </a:extLst>
          </p:cNvPr>
          <p:cNvSpPr txBox="1"/>
          <p:nvPr/>
        </p:nvSpPr>
        <p:spPr>
          <a:xfrm>
            <a:off x="1856570" y="1404772"/>
            <a:ext cx="6840950" cy="286232"/>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表 </a:t>
            </a:r>
            <a:r>
              <a:rPr lang="en-US" altLang="ja-JP" sz="1400" dirty="0">
                <a:latin typeface="Meiryo UI" panose="020B0604030504040204" pitchFamily="50" charset="-128"/>
                <a:ea typeface="Meiryo UI" panose="020B0604030504040204" pitchFamily="50" charset="-128"/>
              </a:rPr>
              <a:t>2.4 1</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Trusted Web</a:t>
            </a:r>
            <a:r>
              <a:rPr lang="ja-JP" altLang="en-US" sz="1400" dirty="0">
                <a:latin typeface="Meiryo UI" panose="020B0604030504040204" pitchFamily="50" charset="-128"/>
                <a:ea typeface="Meiryo UI" panose="020B0604030504040204" pitchFamily="50" charset="-128"/>
              </a:rPr>
              <a:t>の要件によって実証事項が実現可能な根拠</a:t>
            </a:r>
          </a:p>
        </p:txBody>
      </p:sp>
      <p:sp>
        <p:nvSpPr>
          <p:cNvPr id="9" name="テキスト ボックス 8">
            <a:extLst>
              <a:ext uri="{FF2B5EF4-FFF2-40B4-BE49-F238E27FC236}">
                <a16:creationId xmlns:a16="http://schemas.microsoft.com/office/drawing/2014/main" id="{6BB4B36D-6B01-49F0-83A1-9E06F79B02A3}"/>
              </a:ext>
            </a:extLst>
          </p:cNvPr>
          <p:cNvSpPr txBox="1"/>
          <p:nvPr/>
        </p:nvSpPr>
        <p:spPr>
          <a:xfrm>
            <a:off x="733573" y="5618711"/>
            <a:ext cx="8345806" cy="978729"/>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　事業の成果として、企画及び開発を通じて明らかになった、今後に向けた課題（システム上の課題及び非システム上の課題（法律面・運営面などを含む））、システム上の制約等を踏まえたビジネスモデルの改善点、ホワイトペーパー</a:t>
            </a:r>
            <a:r>
              <a:rPr lang="en-US" altLang="ja-JP" sz="1600" dirty="0">
                <a:latin typeface="Meiryo UI" panose="020B0604030504040204" pitchFamily="50" charset="-128"/>
                <a:ea typeface="Meiryo UI" panose="020B0604030504040204" pitchFamily="50" charset="-128"/>
              </a:rPr>
              <a:t>ver2.0</a:t>
            </a:r>
            <a:r>
              <a:rPr lang="ja-JP" altLang="en-US" sz="1600" dirty="0">
                <a:latin typeface="Meiryo UI" panose="020B0604030504040204" pitchFamily="50" charset="-128"/>
                <a:ea typeface="Meiryo UI" panose="020B0604030504040204" pitchFamily="50" charset="-128"/>
              </a:rPr>
              <a:t>で記載された内容（アーキテクチャーやガバナンスのあり方などを含む）及び今後の</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の実現に向けた提案・問題提起について抽出・整理していく。</a:t>
            </a:r>
          </a:p>
        </p:txBody>
      </p:sp>
      <p:sp>
        <p:nvSpPr>
          <p:cNvPr id="10" name="テキスト ボックス 9">
            <a:extLst>
              <a:ext uri="{FF2B5EF4-FFF2-40B4-BE49-F238E27FC236}">
                <a16:creationId xmlns:a16="http://schemas.microsoft.com/office/drawing/2014/main" id="{F17A2AA5-5234-4D1D-B64F-ED4E60805048}"/>
              </a:ext>
            </a:extLst>
          </p:cNvPr>
          <p:cNvSpPr txBox="1"/>
          <p:nvPr/>
        </p:nvSpPr>
        <p:spPr>
          <a:xfrm>
            <a:off x="738245" y="983915"/>
            <a:ext cx="8470484" cy="313932"/>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以上の実証事項について、</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の要件によって実現可能な根拠は以下の通り。</a:t>
            </a:r>
          </a:p>
        </p:txBody>
      </p:sp>
    </p:spTree>
    <p:extLst>
      <p:ext uri="{BB962C8B-B14F-4D97-AF65-F5344CB8AC3E}">
        <p14:creationId xmlns:p14="http://schemas.microsoft.com/office/powerpoint/2010/main" val="223441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085020" y="1431017"/>
            <a:ext cx="6388330" cy="3925690"/>
          </a:xfrm>
          <a:prstGeom prst="rect">
            <a:avLst/>
          </a:prstGeom>
        </p:spPr>
        <p:txBody>
          <a:bodyPr wrap="square">
            <a:spAutoFit/>
          </a:bodyPr>
          <a:lstStyle/>
          <a:p>
            <a:pPr>
              <a:lnSpc>
                <a:spcPts val="1300"/>
              </a:lnSpc>
            </a:pP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はじめに</a:t>
            </a:r>
            <a:endParaRPr lang="en-US" altLang="ja-JP" sz="1800" dirty="0">
              <a:latin typeface="Meiryo UI" panose="020B0604030504040204" pitchFamily="50" charset="-128"/>
              <a:ea typeface="Meiryo UI" panose="020B0604030504040204" pitchFamily="50" charset="-128"/>
            </a:endParaRPr>
          </a:p>
          <a:p>
            <a:pPr>
              <a:lnSpc>
                <a:spcPts val="1300"/>
              </a:lnSpc>
            </a:pP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２．事業の概要</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2.1</a:t>
            </a:r>
            <a:r>
              <a:rPr lang="ja-JP" altLang="en-US" sz="1800" dirty="0">
                <a:latin typeface="Meiryo UI" panose="020B0604030504040204" pitchFamily="50" charset="-128"/>
                <a:ea typeface="Meiryo UI" panose="020B0604030504040204" pitchFamily="50" charset="-128"/>
              </a:rPr>
              <a:t>　事業の背景</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2.2</a:t>
            </a:r>
            <a:r>
              <a:rPr lang="ja-JP" altLang="en-US" sz="1800" dirty="0">
                <a:latin typeface="Meiryo UI" panose="020B0604030504040204" pitchFamily="50" charset="-128"/>
                <a:ea typeface="Meiryo UI" panose="020B0604030504040204" pitchFamily="50" charset="-128"/>
              </a:rPr>
              <a:t>　事業スキーム・ユースケースの概要</a:t>
            </a:r>
            <a:endParaRPr lang="en-US" altLang="ja-JP" sz="1800" dirty="0">
              <a:latin typeface="Meiryo UI" panose="020B0604030504040204" pitchFamily="50" charset="-128"/>
              <a:ea typeface="Meiryo UI" panose="020B0604030504040204" pitchFamily="50" charset="-128"/>
            </a:endParaRPr>
          </a:p>
          <a:p>
            <a:pPr>
              <a:lnSpc>
                <a:spcPts val="1300"/>
              </a:lnSpc>
            </a:pP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３．事業スキーム、事業シナリオ</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3.1</a:t>
            </a:r>
            <a:r>
              <a:rPr lang="ja-JP" altLang="en-US" sz="1800" dirty="0">
                <a:latin typeface="Meiryo UI" panose="020B0604030504040204" pitchFamily="50" charset="-128"/>
                <a:ea typeface="Meiryo UI" panose="020B0604030504040204" pitchFamily="50" charset="-128"/>
              </a:rPr>
              <a:t>　事業スキーム</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3.2</a:t>
            </a:r>
            <a:r>
              <a:rPr lang="ja-JP" altLang="en-US" sz="1800" dirty="0">
                <a:latin typeface="Meiryo UI" panose="020B0604030504040204" pitchFamily="50" charset="-128"/>
                <a:ea typeface="Meiryo UI" panose="020B0604030504040204" pitchFamily="50" charset="-128"/>
              </a:rPr>
              <a:t>　事業シナリオ</a:t>
            </a:r>
            <a:endParaRPr lang="en-US" altLang="ja-JP" sz="1800" dirty="0">
              <a:latin typeface="Meiryo UI" panose="020B0604030504040204" pitchFamily="50" charset="-128"/>
              <a:ea typeface="Meiryo UI" panose="020B0604030504040204" pitchFamily="50" charset="-128"/>
            </a:endParaRPr>
          </a:p>
          <a:p>
            <a:pPr>
              <a:lnSpc>
                <a:spcPts val="1300"/>
              </a:lnSpc>
            </a:pP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４．プロトタイプシステムの概要</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4.1</a:t>
            </a:r>
            <a:r>
              <a:rPr lang="ja-JP" altLang="en-US" sz="1800" dirty="0">
                <a:latin typeface="Meiryo UI" panose="020B0604030504040204" pitchFamily="50" charset="-128"/>
                <a:ea typeface="Meiryo UI" panose="020B0604030504040204" pitchFamily="50" charset="-128"/>
              </a:rPr>
              <a:t>　プロトタイプシステムにおけるユースケースの検証範囲</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4.2</a:t>
            </a:r>
            <a:r>
              <a:rPr lang="ja-JP" altLang="en-US" sz="1800" dirty="0">
                <a:latin typeface="Meiryo UI" panose="020B0604030504040204" pitchFamily="50" charset="-128"/>
                <a:ea typeface="Meiryo UI" panose="020B0604030504040204" pitchFamily="50" charset="-128"/>
              </a:rPr>
              <a:t>　プロトタイプシステム企画・開発の概要</a:t>
            </a:r>
            <a:endParaRPr lang="en-US" altLang="ja-JP" sz="18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a:lnSpc>
                <a:spcPct val="100000"/>
              </a:lnSpc>
            </a:pPr>
            <a:r>
              <a:rPr lang="ja-JP" altLang="en-US" b="0" kern="0" dirty="0"/>
              <a:t>目次</a:t>
            </a:r>
            <a:endParaRPr kumimoji="1" lang="ja-JP" altLang="en-US" sz="2000" b="0" kern="0" dirty="0"/>
          </a:p>
        </p:txBody>
      </p:sp>
    </p:spTree>
    <p:extLst>
      <p:ext uri="{BB962C8B-B14F-4D97-AF65-F5344CB8AC3E}">
        <p14:creationId xmlns:p14="http://schemas.microsoft.com/office/powerpoint/2010/main" val="61153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1. </a:t>
            </a:r>
            <a:r>
              <a:rPr lang="ja-JP" altLang="en-US" b="0" kern="0" dirty="0">
                <a:latin typeface="Meiryo UI" panose="020B0604030504040204" pitchFamily="50" charset="-128"/>
                <a:ea typeface="Meiryo UI" panose="020B0604030504040204" pitchFamily="50" charset="-128"/>
              </a:rPr>
              <a:t>はじめに</a:t>
            </a:r>
            <a:endParaRPr kumimoji="1" lang="ja-JP" altLang="en-US" sz="1800" b="0" kern="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3677494A-883F-4BFA-B551-F84384160F01}"/>
              </a:ext>
            </a:extLst>
          </p:cNvPr>
          <p:cNvSpPr txBox="1"/>
          <p:nvPr/>
        </p:nvSpPr>
        <p:spPr>
          <a:xfrm>
            <a:off x="394175" y="1052670"/>
            <a:ext cx="8951435" cy="946413"/>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）本書の目的</a:t>
            </a:r>
          </a:p>
          <a:p>
            <a:pPr marL="179388" indent="-179388"/>
            <a:r>
              <a:rPr lang="ja-JP" altLang="en-US" dirty="0"/>
              <a:t>　　「</a:t>
            </a:r>
            <a:r>
              <a:rPr lang="en-US" altLang="ja-JP" dirty="0"/>
              <a:t>Trusted Web </a:t>
            </a:r>
            <a:r>
              <a:rPr lang="ja-JP" altLang="en-US" dirty="0"/>
              <a:t>の実現に向けたユースケース実証事業」における「ユースケース名（法人税制と工業会証明書）」の「実施計画書（令和</a:t>
            </a:r>
            <a:r>
              <a:rPr lang="en-US" altLang="ja-JP" dirty="0"/>
              <a:t>4</a:t>
            </a:r>
            <a:r>
              <a:rPr lang="ja-JP" altLang="en-US" dirty="0"/>
              <a:t>年度</a:t>
            </a:r>
            <a:r>
              <a:rPr lang="en-US" altLang="ja-JP" dirty="0"/>
              <a:t>9</a:t>
            </a:r>
            <a:r>
              <a:rPr lang="ja-JP" altLang="en-US" dirty="0"/>
              <a:t>月</a:t>
            </a:r>
            <a:r>
              <a:rPr lang="en-US" altLang="ja-JP" dirty="0"/>
              <a:t>9</a:t>
            </a:r>
            <a:r>
              <a:rPr lang="ja-JP" altLang="en-US" dirty="0"/>
              <a:t>日提出）」に基づき、要件定義書を記載する。</a:t>
            </a:r>
            <a:endParaRPr lang="en-US" altLang="ja-JP" dirty="0"/>
          </a:p>
        </p:txBody>
      </p:sp>
    </p:spTree>
    <p:extLst>
      <p:ext uri="{BB962C8B-B14F-4D97-AF65-F5344CB8AC3E}">
        <p14:creationId xmlns:p14="http://schemas.microsoft.com/office/powerpoint/2010/main" val="98908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3</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事業の概要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事業の背景</a:t>
            </a:r>
          </a:p>
        </p:txBody>
      </p:sp>
      <p:sp>
        <p:nvSpPr>
          <p:cNvPr id="10" name="テキスト ボックス 9">
            <a:extLst>
              <a:ext uri="{FF2B5EF4-FFF2-40B4-BE49-F238E27FC236}">
                <a16:creationId xmlns:a16="http://schemas.microsoft.com/office/drawing/2014/main" id="{3677494A-883F-4BFA-B551-F84384160F01}"/>
              </a:ext>
            </a:extLst>
          </p:cNvPr>
          <p:cNvSpPr txBox="1"/>
          <p:nvPr/>
        </p:nvSpPr>
        <p:spPr>
          <a:xfrm>
            <a:off x="394175" y="1052670"/>
            <a:ext cx="9239475" cy="3262432"/>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）ユースケースのアウトライン</a:t>
            </a:r>
          </a:p>
          <a:p>
            <a:r>
              <a:rPr lang="ja-JP" altLang="en-US" dirty="0"/>
              <a:t>　本ユースケースは、法人税制と工業会証明書である。法人税制には法人税法で規定される課税内容のほか、経済活性化等を目的として課税の軽減措置等が講じられる租税特別措置法上の政策税制がある。本ユースケースでは、この政策税制のうち、中小企業等経営強化法に関連づけがなされている中小企業経営強化税制［</a:t>
            </a:r>
            <a:r>
              <a:rPr lang="en-US" altLang="ja-JP" dirty="0"/>
              <a:t>A</a:t>
            </a:r>
            <a:r>
              <a:rPr lang="ja-JP" altLang="en-US" dirty="0"/>
              <a:t>類型］（以下、本税制という。）の工業会証明書交付事業（以下、本事業という）を対象とする。本税制は、中小企業者が適用対象設備を取得し、これを事業の用に供することを目的として、当該設備を販売する製造事業者等の申請により工業会から取得した工業会証明書（以下、証明書という。）を添えて経営力向上計画を申請し、主務大臣の認定を受けると、本税制による特別償却・税額控除を適用できる</a:t>
            </a:r>
            <a:r>
              <a:rPr lang="en-US" altLang="ja-JP" dirty="0"/>
              <a:t>(</a:t>
            </a:r>
            <a:r>
              <a:rPr lang="ja-JP" altLang="en-US" dirty="0"/>
              <a:t>租税特別措置法第</a:t>
            </a:r>
            <a:r>
              <a:rPr lang="en-US" altLang="ja-JP" dirty="0"/>
              <a:t>42</a:t>
            </a:r>
            <a:r>
              <a:rPr lang="ja-JP" altLang="en-US" dirty="0"/>
              <a:t>条の</a:t>
            </a:r>
            <a:r>
              <a:rPr lang="en-US" altLang="ja-JP" dirty="0"/>
              <a:t>12</a:t>
            </a:r>
            <a:r>
              <a:rPr lang="ja-JP" altLang="en-US" dirty="0"/>
              <a:t>の</a:t>
            </a:r>
            <a:r>
              <a:rPr lang="en-US" altLang="ja-JP" dirty="0"/>
              <a:t>4</a:t>
            </a:r>
            <a:r>
              <a:rPr lang="ja-JP" altLang="en-US" dirty="0"/>
              <a:t>、</a:t>
            </a:r>
            <a:r>
              <a:rPr lang="en-US" altLang="ja-JP" dirty="0"/>
              <a:t>68</a:t>
            </a:r>
            <a:r>
              <a:rPr lang="ja-JP" altLang="en-US" dirty="0"/>
              <a:t>条の</a:t>
            </a:r>
            <a:r>
              <a:rPr lang="en-US" altLang="ja-JP" dirty="0"/>
              <a:t>15</a:t>
            </a:r>
            <a:r>
              <a:rPr lang="ja-JP" altLang="en-US" dirty="0"/>
              <a:t>の</a:t>
            </a:r>
            <a:r>
              <a:rPr lang="en-US" altLang="ja-JP" dirty="0"/>
              <a:t>5)</a:t>
            </a:r>
            <a:r>
              <a:rPr lang="ja-JP" altLang="en-US" dirty="0"/>
              <a:t>。</a:t>
            </a:r>
          </a:p>
          <a:p>
            <a:r>
              <a:rPr lang="ja-JP" altLang="en-US" dirty="0"/>
              <a:t>　証明書は約</a:t>
            </a:r>
            <a:r>
              <a:rPr lang="en-US" altLang="ja-JP" dirty="0"/>
              <a:t>150</a:t>
            </a:r>
            <a:r>
              <a:rPr lang="ja-JP" altLang="en-US" dirty="0"/>
              <a:t>の工業会が耐用年数表</a:t>
            </a:r>
            <a:r>
              <a:rPr lang="en-US" altLang="ja-JP" dirty="0"/>
              <a:t>(</a:t>
            </a:r>
            <a:r>
              <a:rPr lang="ja-JP" altLang="en-US" dirty="0"/>
              <a:t>財務省令別表</a:t>
            </a:r>
            <a:r>
              <a:rPr lang="en-US" altLang="ja-JP" dirty="0"/>
              <a:t>)</a:t>
            </a:r>
            <a:r>
              <a:rPr lang="ja-JP" altLang="en-US" dirty="0"/>
              <a:t>に基づいて対象設備別に交付を担当しているが、一般社団法人情報サービス産業協会（以下、仕様書に基づき「代表団体」という。）は、対象設備のうち、全国の</a:t>
            </a:r>
            <a:r>
              <a:rPr lang="en-US" altLang="ja-JP" dirty="0"/>
              <a:t>IT</a:t>
            </a:r>
            <a:r>
              <a:rPr lang="ja-JP" altLang="en-US" dirty="0"/>
              <a:t>企業が申請者となるソフトウェアの証明書を交付している。</a:t>
            </a:r>
          </a:p>
        </p:txBody>
      </p:sp>
    </p:spTree>
    <p:extLst>
      <p:ext uri="{BB962C8B-B14F-4D97-AF65-F5344CB8AC3E}">
        <p14:creationId xmlns:p14="http://schemas.microsoft.com/office/powerpoint/2010/main" val="108887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4</a:t>
            </a:fld>
            <a:endParaRPr kumimoji="1" lang="ja-JP" altLang="en-US" sz="1400" dirty="0"/>
          </a:p>
        </p:txBody>
      </p:sp>
      <p:sp>
        <p:nvSpPr>
          <p:cNvPr id="11" name="テキスト ボックス 10">
            <a:extLst>
              <a:ext uri="{FF2B5EF4-FFF2-40B4-BE49-F238E27FC236}">
                <a16:creationId xmlns:a16="http://schemas.microsoft.com/office/drawing/2014/main" id="{02990F54-E422-42B4-9C72-16B86BEBE457}"/>
              </a:ext>
            </a:extLst>
          </p:cNvPr>
          <p:cNvSpPr txBox="1"/>
          <p:nvPr/>
        </p:nvSpPr>
        <p:spPr>
          <a:xfrm>
            <a:off x="272350" y="1064961"/>
            <a:ext cx="9267892" cy="5460469"/>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）ユースケース企画の背景と問題意識</a:t>
            </a:r>
          </a:p>
          <a:p>
            <a:pPr>
              <a:lnSpc>
                <a:spcPts val="1920"/>
              </a:lnSpc>
            </a:pPr>
            <a:r>
              <a:rPr lang="ja-JP" altLang="en-US" sz="1600" dirty="0">
                <a:latin typeface="Meiryo UI" panose="020B0604030504040204" pitchFamily="50" charset="-128"/>
                <a:ea typeface="Meiryo UI" panose="020B0604030504040204" pitchFamily="50" charset="-128"/>
              </a:rPr>
              <a:t>　本事業は、</a:t>
            </a:r>
            <a:r>
              <a:rPr lang="en-US" altLang="ja-JP" sz="1600" dirty="0">
                <a:latin typeface="Meiryo UI" panose="020B0604030504040204" pitchFamily="50" charset="-128"/>
                <a:ea typeface="Meiryo UI" panose="020B0604030504040204" pitchFamily="50" charset="-128"/>
              </a:rPr>
              <a:t>2014</a:t>
            </a:r>
            <a:r>
              <a:rPr lang="ja-JP" altLang="en-US" sz="1600" dirty="0">
                <a:latin typeface="Meiryo UI" panose="020B0604030504040204" pitchFamily="50" charset="-128"/>
                <a:ea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月に前身の中小企業投資促進税制の上乗せ措置として開始されてから、</a:t>
            </a:r>
            <a:r>
              <a:rPr lang="en-US" altLang="ja-JP" sz="1600" dirty="0">
                <a:latin typeface="Meiryo UI" panose="020B0604030504040204" pitchFamily="50" charset="-128"/>
                <a:ea typeface="Meiryo UI" panose="020B0604030504040204" pitchFamily="50" charset="-128"/>
              </a:rPr>
              <a:t>9</a:t>
            </a:r>
            <a:r>
              <a:rPr lang="ja-JP" altLang="en-US" sz="1600" dirty="0">
                <a:latin typeface="Meiryo UI" panose="020B0604030504040204" pitchFamily="50" charset="-128"/>
                <a:ea typeface="Meiryo UI" panose="020B0604030504040204" pitchFamily="50" charset="-128"/>
              </a:rPr>
              <a:t>年目に入っている。あらゆるものがデジタル化する流れにあり、政府においても押印レス・ペーパーレスをはじめ、デジタル化が推進されるなかで、代表団体が情報サービス産業の事業者団体としてソフトウェアの証明書交付を一手に担当する立場からは、本事業もデジタル化が必要との認識をもっていた。しかし、押印レス・ペーパーレスのいわゆる</a:t>
            </a:r>
            <a:r>
              <a:rPr lang="en-US" altLang="ja-JP" sz="1600" dirty="0">
                <a:latin typeface="Meiryo UI" panose="020B0604030504040204" pitchFamily="50" charset="-128"/>
                <a:ea typeface="Meiryo UI" panose="020B0604030504040204" pitchFamily="50" charset="-128"/>
              </a:rPr>
              <a:t>digitization</a:t>
            </a:r>
            <a:r>
              <a:rPr lang="ja-JP" altLang="en-US" sz="1600" dirty="0">
                <a:latin typeface="Meiryo UI" panose="020B0604030504040204" pitchFamily="50" charset="-128"/>
                <a:ea typeface="Meiryo UI" panose="020B0604030504040204" pitchFamily="50" charset="-128"/>
              </a:rPr>
              <a:t>は実施できても、全体最適を意図した</a:t>
            </a:r>
            <a:r>
              <a:rPr lang="en-US" altLang="ja-JP" sz="1600" dirty="0">
                <a:latin typeface="Meiryo UI" panose="020B0604030504040204" pitchFamily="50" charset="-128"/>
                <a:ea typeface="Meiryo UI" panose="020B0604030504040204" pitchFamily="50" charset="-128"/>
              </a:rPr>
              <a:t>digitalization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Digital Transformation</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協議会の</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サイトに掲載されている情報に出会うまで、あるべき方向性、方法論を必ずしも見出せていなかった。そうしたなか、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協議会で「法人と補助金」のユースケースが取り上げられていることを知り、政策税制もユースケースとなり得ると考えた。</a:t>
            </a:r>
          </a:p>
          <a:p>
            <a:pPr>
              <a:lnSpc>
                <a:spcPts val="1920"/>
              </a:lnSpc>
            </a:pPr>
            <a:r>
              <a:rPr lang="ja-JP" altLang="en-US" sz="1600" dirty="0">
                <a:latin typeface="Meiryo UI" panose="020B0604030504040204" pitchFamily="50" charset="-128"/>
                <a:ea typeface="Meiryo UI" panose="020B0604030504040204" pitchFamily="50" charset="-128"/>
              </a:rPr>
              <a:t>　その一方、代表団体は、証明書交付事務を通じて、次の問題意識をもっている。</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①　紙による申請では、提出書類の不足や記載の不備等で申請者と代表団体事務局との間のやり取りが頻繁に生じている。</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②　経済産業省令 で定められているソフトウェアの機能要件が確認できない場合は、証明書を交付できない旨を通知している。申請者が当該通知を不服とする場合は、再申請される。申請者と代表団体事務局との間で申請対象のソフトウェアの機能要件の充足に関して見解の相違が埋まらない場合、何度も申請を繰り返すケースもあるが、申請者は申請手続のプロセスをその都度踏まざるを得ない。</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③　証明書の不交付通知を受領した申請者からの問い合わせのほか、国税庁や中小企業庁からの疑義発生時の照会対応も稀に生じるが、これらの内容と管理データと申請書類との紐づけが煩雑。</a:t>
            </a:r>
          </a:p>
          <a:p>
            <a:pPr>
              <a:lnSpc>
                <a:spcPts val="1920"/>
              </a:lnSpc>
            </a:pPr>
            <a:r>
              <a:rPr lang="ja-JP" altLang="en-US" sz="1600" dirty="0">
                <a:latin typeface="Meiryo UI" panose="020B0604030504040204" pitchFamily="50" charset="-128"/>
                <a:ea typeface="Meiryo UI" panose="020B0604030504040204" pitchFamily="50" charset="-128"/>
              </a:rPr>
              <a:t>　④　膨大な申請を処理しているため、文書管理が煩雑であり、申請書類の保管コストも負担。</a:t>
            </a:r>
          </a:p>
        </p:txBody>
      </p:sp>
      <p:sp>
        <p:nvSpPr>
          <p:cNvPr id="6" name="タイトル 2">
            <a:extLst>
              <a:ext uri="{FF2B5EF4-FFF2-40B4-BE49-F238E27FC236}">
                <a16:creationId xmlns:a16="http://schemas.microsoft.com/office/drawing/2014/main" id="{4CE0D507-6BE5-4D86-A20D-9BA5D888C695}"/>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事業の概要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事業の背景</a:t>
            </a:r>
          </a:p>
        </p:txBody>
      </p:sp>
    </p:spTree>
    <p:extLst>
      <p:ext uri="{BB962C8B-B14F-4D97-AF65-F5344CB8AC3E}">
        <p14:creationId xmlns:p14="http://schemas.microsoft.com/office/powerpoint/2010/main" val="175285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5</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事業の概要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2.2</a:t>
            </a:r>
            <a:r>
              <a:rPr kumimoji="1" lang="ja-JP" altLang="en-US" sz="1800" b="0" kern="0" dirty="0">
                <a:latin typeface="Meiryo UI" panose="020B0604030504040204" pitchFamily="50" charset="-128"/>
                <a:ea typeface="Meiryo UI" panose="020B0604030504040204" pitchFamily="50" charset="-128"/>
              </a:rPr>
              <a:t>　事業の目的・ユースケースの概要</a:t>
            </a:r>
          </a:p>
        </p:txBody>
      </p:sp>
      <p:sp>
        <p:nvSpPr>
          <p:cNvPr id="4" name="テキスト ボックス 3">
            <a:extLst>
              <a:ext uri="{FF2B5EF4-FFF2-40B4-BE49-F238E27FC236}">
                <a16:creationId xmlns:a16="http://schemas.microsoft.com/office/drawing/2014/main" id="{7A9DC3F0-FEB5-47B2-A6BE-FC75C8AF780B}"/>
              </a:ext>
            </a:extLst>
          </p:cNvPr>
          <p:cNvSpPr txBox="1"/>
          <p:nvPr/>
        </p:nvSpPr>
        <p:spPr>
          <a:xfrm>
            <a:off x="310895" y="1052670"/>
            <a:ext cx="9185753" cy="2777683"/>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）事業の目的</a:t>
            </a:r>
          </a:p>
          <a:p>
            <a:pPr>
              <a:lnSpc>
                <a:spcPts val="1920"/>
              </a:lnSpc>
            </a:pPr>
            <a:r>
              <a:rPr lang="ja-JP" altLang="en-US" sz="1600" dirty="0">
                <a:latin typeface="Meiryo UI" panose="020B0604030504040204" pitchFamily="50" charset="-128"/>
                <a:ea typeface="Meiryo UI" panose="020B0604030504040204" pitchFamily="50" charset="-128"/>
              </a:rPr>
              <a:t>　法人向け政策税制では、多くの場合、確定申告内容の信頼性を補完することを目的として、第三者による証明が必要。その証明内容の信頼性を確保したシステムを設計することで、証明に係る事務負荷を軽減すると共に、関係者間のデータ連携を図ることにより、政策税制に係る運用の効率化及び活用促進に寄与することを目指す。</a:t>
            </a:r>
          </a:p>
          <a:p>
            <a:pPr>
              <a:lnSpc>
                <a:spcPts val="1920"/>
              </a:lnSpc>
            </a:pPr>
            <a:endParaRPr lang="ja-JP" altLang="en-US"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）ユースケースの概要</a:t>
            </a:r>
          </a:p>
          <a:p>
            <a:pPr>
              <a:lnSpc>
                <a:spcPts val="1920"/>
              </a:lnSpc>
            </a:pPr>
            <a:r>
              <a:rPr lang="ja-JP" altLang="en-US" sz="1600" dirty="0">
                <a:latin typeface="Meiryo UI" panose="020B0604030504040204" pitchFamily="50" charset="-128"/>
                <a:ea typeface="Meiryo UI" panose="020B0604030504040204" pitchFamily="50" charset="-128"/>
              </a:rPr>
              <a:t>　法人向け政策税制では、多くの場合、確定申告内容の信頼性を補完することを目的として、第三者による証明が必要。その証明内容の信頼性を確保したシステムを設計することで、証明に係る事務負荷を軽減すると共に、関係者間のデータ連携を図ることにより、政策税制に係る運用の効率化及び活用促進に寄与することを目指す。</a:t>
            </a:r>
          </a:p>
        </p:txBody>
      </p:sp>
    </p:spTree>
    <p:extLst>
      <p:ext uri="{BB962C8B-B14F-4D97-AF65-F5344CB8AC3E}">
        <p14:creationId xmlns:p14="http://schemas.microsoft.com/office/powerpoint/2010/main" val="115376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6</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事業スキーム・事業シナリオ</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3.1</a:t>
            </a:r>
            <a:r>
              <a:rPr kumimoji="1" lang="ja-JP" altLang="en-US" sz="1800" b="0" kern="0" dirty="0">
                <a:latin typeface="Meiryo UI" panose="020B0604030504040204" pitchFamily="50" charset="-128"/>
                <a:ea typeface="Meiryo UI" panose="020B0604030504040204" pitchFamily="50" charset="-128"/>
              </a:rPr>
              <a:t>　事業スキーム</a:t>
            </a:r>
          </a:p>
        </p:txBody>
      </p:sp>
      <p:sp>
        <p:nvSpPr>
          <p:cNvPr id="4" name="テキスト ボックス 3">
            <a:extLst>
              <a:ext uri="{FF2B5EF4-FFF2-40B4-BE49-F238E27FC236}">
                <a16:creationId xmlns:a16="http://schemas.microsoft.com/office/drawing/2014/main" id="{7A9DC3F0-FEB5-47B2-A6BE-FC75C8AF780B}"/>
              </a:ext>
            </a:extLst>
          </p:cNvPr>
          <p:cNvSpPr txBox="1"/>
          <p:nvPr/>
        </p:nvSpPr>
        <p:spPr>
          <a:xfrm>
            <a:off x="360123" y="1178398"/>
            <a:ext cx="9185753" cy="335989"/>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本ユースケースにおいて想定される事業スキーム（近い将来、目指す姿）を以下に示す。</a:t>
            </a:r>
          </a:p>
        </p:txBody>
      </p:sp>
      <p:pic>
        <p:nvPicPr>
          <p:cNvPr id="6" name="図 2">
            <a:extLst>
              <a:ext uri="{FF2B5EF4-FFF2-40B4-BE49-F238E27FC236}">
                <a16:creationId xmlns:a16="http://schemas.microsoft.com/office/drawing/2014/main" id="{DC11A38A-721A-41D8-B75C-B425AB57E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95" y="1843535"/>
            <a:ext cx="8168549" cy="38897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34DED75C-864D-4CE9-B546-DC78709533CC}"/>
              </a:ext>
            </a:extLst>
          </p:cNvPr>
          <p:cNvSpPr>
            <a:spLocks noChangeArrowheads="1"/>
          </p:cNvSpPr>
          <p:nvPr/>
        </p:nvSpPr>
        <p:spPr bwMode="auto">
          <a:xfrm>
            <a:off x="2581442" y="6054163"/>
            <a:ext cx="4603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5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0" algn="ctr" defTabSz="914400" rtl="0" eaLnBrk="0" fontAlgn="base" latinLnBrk="0" hangingPunct="0">
              <a:lnSpc>
                <a:spcPct val="100000"/>
              </a:lnSpc>
              <a:spcBef>
                <a:spcPct val="0"/>
              </a:spcBef>
              <a:spcAft>
                <a:spcPct val="0"/>
              </a:spcAft>
              <a:buClrTx/>
              <a:buSzTx/>
              <a:buFontTx/>
              <a:buNone/>
              <a:tabLst/>
            </a:pP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図</a:t>
            </a:r>
            <a:r>
              <a:rPr kumimoji="0" lang="en-US"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3-1.1</a:t>
            </a:r>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　</a:t>
            </a: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事業スキーム図（近い将来目指す姿）</a:t>
            </a:r>
            <a:endPar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854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7</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事業スキーム・事業シナリオ</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3.2</a:t>
            </a:r>
            <a:r>
              <a:rPr kumimoji="1" lang="ja-JP" altLang="en-US" sz="1800" b="0" kern="0" dirty="0">
                <a:latin typeface="Meiryo UI" panose="020B0604030504040204" pitchFamily="50" charset="-128"/>
                <a:ea typeface="Meiryo UI" panose="020B0604030504040204" pitchFamily="50" charset="-128"/>
              </a:rPr>
              <a:t>　事業シナリオ</a:t>
            </a:r>
          </a:p>
        </p:txBody>
      </p:sp>
      <p:sp>
        <p:nvSpPr>
          <p:cNvPr id="9" name="テキスト ボックス 8">
            <a:extLst>
              <a:ext uri="{FF2B5EF4-FFF2-40B4-BE49-F238E27FC236}">
                <a16:creationId xmlns:a16="http://schemas.microsoft.com/office/drawing/2014/main" id="{23D1D8F6-B452-4F34-A4BD-959DDA062E49}"/>
              </a:ext>
            </a:extLst>
          </p:cNvPr>
          <p:cNvSpPr txBox="1"/>
          <p:nvPr/>
        </p:nvSpPr>
        <p:spPr>
          <a:xfrm>
            <a:off x="360123" y="1097570"/>
            <a:ext cx="9185754" cy="4435060"/>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　政策税制（例：中小企業経営強化税制）に関わるリファレンスとなる証明書（例：当該税制</a:t>
            </a:r>
            <a:r>
              <a:rPr lang="en-US" altLang="ja-JP" sz="1600" dirty="0">
                <a:latin typeface="Meiryo UI" panose="020B0604030504040204" pitchFamily="50" charset="-128"/>
                <a:ea typeface="Meiryo UI" panose="020B0604030504040204" pitchFamily="50" charset="-128"/>
              </a:rPr>
              <a:t>A</a:t>
            </a:r>
            <a:r>
              <a:rPr lang="ja-JP" altLang="en-US" sz="1600" dirty="0">
                <a:latin typeface="Meiryo UI" panose="020B0604030504040204" pitchFamily="50" charset="-128"/>
                <a:ea typeface="Meiryo UI" panose="020B0604030504040204" pitchFamily="50" charset="-128"/>
              </a:rPr>
              <a:t>類型ソフトウェアの証明書）の申請と発行と連携のデジタル化に関わるやり取りとして、以下のシナリオを想定している。</a:t>
            </a:r>
          </a:p>
          <a:p>
            <a:r>
              <a:rPr lang="ja-JP" altLang="en-US" sz="1600" dirty="0">
                <a:latin typeface="Meiryo UI" panose="020B0604030504040204" pitchFamily="50" charset="-128"/>
                <a:ea typeface="Meiryo UI" panose="020B0604030504040204" pitchFamily="50" charset="-128"/>
              </a:rPr>
              <a:t>＜近い将来、目指す姿＞</a:t>
            </a:r>
            <a:endParaRPr lang="ja-JP" altLang="en-US" sz="1400" dirty="0">
              <a:latin typeface="Meiryo UI" panose="020B0604030504040204" pitchFamily="50" charset="-128"/>
              <a:ea typeface="Meiryo UI" panose="020B0604030504040204" pitchFamily="50" charset="-128"/>
            </a:endParaRPr>
          </a:p>
          <a:p>
            <a:pPr marL="263525" indent="-263525">
              <a:tabLst>
                <a:tab pos="263525" algn="l"/>
              </a:tabLst>
            </a:pPr>
            <a:r>
              <a:rPr lang="ja-JP" altLang="en-US" sz="1400" dirty="0">
                <a:latin typeface="Meiryo UI" panose="020B0604030504040204" pitchFamily="50" charset="-128"/>
                <a:ea typeface="Meiryo UI" panose="020B0604030504040204" pitchFamily="50" charset="-128"/>
              </a:rPr>
              <a:t>①　証明書申請者である全国の</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企業等の設備メーカー等が、顧客である中小事業者からの依頼をもとに、証明書発行の申請をデジタルで行う（申請フォーム、申請書類のデジタル化）</a:t>
            </a:r>
          </a:p>
          <a:p>
            <a:pPr marL="263525" indent="-263525"/>
            <a:r>
              <a:rPr lang="ja-JP" altLang="en-US" sz="1400" dirty="0">
                <a:latin typeface="Meiryo UI" panose="020B0604030504040204" pitchFamily="50" charset="-128"/>
                <a:ea typeface="Meiryo UI" panose="020B0604030504040204" pitchFamily="50" charset="-128"/>
              </a:rPr>
              <a:t>②　申請時に、証明書要求者である全国の</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企業等の設備メーカー等は</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（ブラウザベースの</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アプリケーション）を用いる（取得にあたり事業者本人認証として将来的には</a:t>
            </a:r>
            <a:r>
              <a:rPr lang="en-US" altLang="ja-JP" sz="1400" dirty="0">
                <a:latin typeface="Meiryo UI" panose="020B0604030504040204" pitchFamily="50" charset="-128"/>
                <a:ea typeface="Meiryo UI" panose="020B0604030504040204" pitchFamily="50" charset="-128"/>
              </a:rPr>
              <a:t>G</a:t>
            </a:r>
            <a:r>
              <a:rPr lang="ja-JP" altLang="en-US" sz="1400" dirty="0">
                <a:latin typeface="Meiryo UI" panose="020B0604030504040204" pitchFamily="50" charset="-128"/>
                <a:ea typeface="Meiryo UI" panose="020B0604030504040204" pitchFamily="50" charset="-128"/>
              </a:rPr>
              <a:t>ビズ</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連携なども視野にいれる）</a:t>
            </a:r>
          </a:p>
          <a:p>
            <a:pPr marL="263525" indent="-263525"/>
            <a:r>
              <a:rPr lang="ja-JP" altLang="en-US" sz="1400" dirty="0">
                <a:latin typeface="Meiryo UI" panose="020B0604030504040204" pitchFamily="50" charset="-128"/>
                <a:ea typeface="Meiryo UI" panose="020B0604030504040204" pitchFamily="50" charset="-128"/>
              </a:rPr>
              <a:t>③　証明書発行者である代表団体等の工業会（中小企業庁工業会リスト掲載団体）が、申請書類をもとに審査実施し、証明書発行可否判断を実施。</a:t>
            </a:r>
          </a:p>
          <a:p>
            <a:pPr marL="263525" indent="-263525"/>
            <a:r>
              <a:rPr lang="ja-JP" altLang="en-US" sz="1400" dirty="0">
                <a:latin typeface="Meiryo UI" panose="020B0604030504040204" pitchFamily="50" charset="-128"/>
                <a:ea typeface="Meiryo UI" panose="020B0604030504040204" pitchFamily="50" charset="-128"/>
              </a:rPr>
              <a:t>④　証明書発行審査完了後、証明書発行者である代表団体等の工業会（中小企業庁工業会リスト掲載団体）が証明書を</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Verifiable Credential</a:t>
            </a:r>
            <a:r>
              <a:rPr lang="ja-JP" altLang="en-US" sz="1400" dirty="0">
                <a:latin typeface="Meiryo UI" panose="020B0604030504040204" pitchFamily="50" charset="-128"/>
                <a:ea typeface="Meiryo UI" panose="020B0604030504040204" pitchFamily="50" charset="-128"/>
              </a:rPr>
              <a:t>）にて発行し、</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に格納する。尚、他工業会、例えば</a:t>
            </a:r>
            <a:r>
              <a:rPr lang="en-US" altLang="ja-JP" sz="1400" dirty="0">
                <a:latin typeface="Meiryo UI" panose="020B0604030504040204" pitchFamily="50" charset="-128"/>
                <a:ea typeface="Meiryo UI" panose="020B0604030504040204" pitchFamily="50" charset="-128"/>
              </a:rPr>
              <a:t>JEITA</a:t>
            </a:r>
            <a:r>
              <a:rPr lang="ja-JP" altLang="en-US" sz="1400" dirty="0">
                <a:latin typeface="Meiryo UI" panose="020B0604030504040204" pitchFamily="50" charset="-128"/>
                <a:ea typeface="Meiryo UI" panose="020B0604030504040204" pitchFamily="50" charset="-128"/>
              </a:rPr>
              <a:t>等の工業会証明書の</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も格納できる形を想定する。</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設備機械とソフトウェアはセットで申請されることが多いため</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またその際に発行した旨を通知として中小企業者は受け取る。</a:t>
            </a:r>
          </a:p>
          <a:p>
            <a:pPr marL="263525" indent="-263525"/>
            <a:r>
              <a:rPr lang="ja-JP" altLang="en-US" sz="1400" dirty="0">
                <a:latin typeface="Meiryo UI" panose="020B0604030504040204" pitchFamily="50" charset="-128"/>
                <a:ea typeface="Meiryo UI" panose="020B0604030504040204" pitchFamily="50" charset="-128"/>
              </a:rPr>
              <a:t>⑤　並行で、証明書申請者である中小事業者が、</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へアクセスする。（取得にあたり事業者本人認証として</a:t>
            </a:r>
            <a:r>
              <a:rPr lang="en-US" altLang="ja-JP" sz="1400" dirty="0">
                <a:latin typeface="Meiryo UI" panose="020B0604030504040204" pitchFamily="50" charset="-128"/>
                <a:ea typeface="Meiryo UI" panose="020B0604030504040204" pitchFamily="50" charset="-128"/>
              </a:rPr>
              <a:t>G</a:t>
            </a:r>
            <a:r>
              <a:rPr lang="ja-JP" altLang="en-US" sz="1400" dirty="0">
                <a:latin typeface="Meiryo UI" panose="020B0604030504040204" pitchFamily="50" charset="-128"/>
                <a:ea typeface="Meiryo UI" panose="020B0604030504040204" pitchFamily="50" charset="-128"/>
              </a:rPr>
              <a:t>ビズ</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連携なども視野にいれる）</a:t>
            </a:r>
          </a:p>
          <a:p>
            <a:pPr marL="263525" indent="-263525"/>
            <a:r>
              <a:rPr lang="ja-JP" altLang="en-US" sz="1400" dirty="0">
                <a:latin typeface="Meiryo UI" panose="020B0604030504040204" pitchFamily="50" charset="-128"/>
                <a:ea typeface="Meiryo UI" panose="020B0604030504040204" pitchFamily="50" charset="-128"/>
              </a:rPr>
              <a:t>⑥　証明書検証者である全国の</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企業等の設備メーカー等の</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から、証明書利用者である中小事業者が、</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へ、</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の発行を行う。（現状は左記の通りだが、実証のタイミングで実態に合わせフローの見直し等も検討する）</a:t>
            </a:r>
          </a:p>
        </p:txBody>
      </p:sp>
    </p:spTree>
    <p:extLst>
      <p:ext uri="{BB962C8B-B14F-4D97-AF65-F5344CB8AC3E}">
        <p14:creationId xmlns:p14="http://schemas.microsoft.com/office/powerpoint/2010/main" val="346830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8</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a:t>
            </a:r>
            <a:r>
              <a:rPr lang="ja-JP" altLang="en-US" b="0" kern="0" dirty="0">
                <a:latin typeface="Meiryo UI" panose="020B0604030504040204" pitchFamily="50" charset="-128"/>
                <a:ea typeface="Meiryo UI" panose="020B0604030504040204" pitchFamily="50" charset="-128"/>
              </a:rPr>
              <a:t> </a:t>
            </a:r>
            <a:r>
              <a:rPr kumimoji="1" lang="ja-JP" altLang="en-US" sz="2400" b="0" kern="0" dirty="0">
                <a:latin typeface="Meiryo UI" panose="020B0604030504040204" pitchFamily="50" charset="-128"/>
                <a:ea typeface="Meiryo UI" panose="020B0604030504040204" pitchFamily="50" charset="-128"/>
              </a:rPr>
              <a:t>プロトタイプシステムの概要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4.1</a:t>
            </a:r>
            <a:r>
              <a:rPr kumimoji="1" lang="ja-JP" altLang="en-US" sz="1800" b="0" kern="0" dirty="0">
                <a:latin typeface="Meiryo UI" panose="020B0604030504040204" pitchFamily="50" charset="-128"/>
                <a:ea typeface="Meiryo UI" panose="020B0604030504040204" pitchFamily="50" charset="-128"/>
              </a:rPr>
              <a:t>　プロトタイプシステムにおけるユースケースの検証範囲</a:t>
            </a:r>
          </a:p>
        </p:txBody>
      </p:sp>
      <p:sp>
        <p:nvSpPr>
          <p:cNvPr id="7" name="テキスト ボックス 6">
            <a:extLst>
              <a:ext uri="{FF2B5EF4-FFF2-40B4-BE49-F238E27FC236}">
                <a16:creationId xmlns:a16="http://schemas.microsoft.com/office/drawing/2014/main" id="{6D9FFD56-7A27-4C34-9B25-8DDA10AE9931}"/>
              </a:ext>
            </a:extLst>
          </p:cNvPr>
          <p:cNvSpPr txBox="1"/>
          <p:nvPr/>
        </p:nvSpPr>
        <p:spPr>
          <a:xfrm>
            <a:off x="560390" y="1196690"/>
            <a:ext cx="8857230" cy="4053417"/>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本実証事業では、</a:t>
            </a:r>
            <a:r>
              <a:rPr lang="en-US" altLang="ja-JP" sz="1600" dirty="0">
                <a:latin typeface="Meiryo UI" panose="020B0604030504040204" pitchFamily="50" charset="-128"/>
                <a:ea typeface="Meiryo UI" panose="020B0604030504040204" pitchFamily="50" charset="-128"/>
              </a:rPr>
              <a:t>3.1 </a:t>
            </a:r>
            <a:r>
              <a:rPr lang="ja-JP" altLang="en-US" sz="1600" dirty="0">
                <a:latin typeface="Meiryo UI" panose="020B0604030504040204" pitchFamily="50" charset="-128"/>
                <a:ea typeface="Meiryo UI" panose="020B0604030504040204" pitchFamily="50" charset="-128"/>
              </a:rPr>
              <a:t>事業シナリオに示した①、②、③、④、⑤、⑥のやり取りを実現するプロトタイプシステムの企画・開発を行う。</a:t>
            </a: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＜事業シナリオ再掲＞</a:t>
            </a:r>
          </a:p>
          <a:p>
            <a:r>
              <a:rPr lang="ja-JP" altLang="en-US" sz="1600" dirty="0">
                <a:latin typeface="Meiryo UI" panose="020B0604030504040204" pitchFamily="50" charset="-128"/>
                <a:ea typeface="Meiryo UI" panose="020B0604030504040204" pitchFamily="50" charset="-128"/>
              </a:rPr>
              <a:t>①　中小企業者は工業会証明書の申請をデジタル化されたシステムを以て行う。</a:t>
            </a:r>
          </a:p>
          <a:p>
            <a:r>
              <a:rPr lang="ja-JP" altLang="en-US" sz="1600" dirty="0">
                <a:latin typeface="Meiryo UI" panose="020B0604030504040204" pitchFamily="50" charset="-128"/>
                <a:ea typeface="Meiryo UI" panose="020B0604030504040204" pitchFamily="50" charset="-128"/>
              </a:rPr>
              <a:t>②　中小企業者は</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を受け取る為の</a:t>
            </a:r>
            <a:r>
              <a:rPr lang="en-US" altLang="ja-JP" sz="1600" dirty="0">
                <a:latin typeface="Meiryo UI" panose="020B0604030504040204" pitchFamily="50" charset="-128"/>
                <a:ea typeface="Meiryo UI" panose="020B0604030504040204" pitchFamily="50" charset="-128"/>
              </a:rPr>
              <a:t>Identity Wallet</a:t>
            </a:r>
            <a:r>
              <a:rPr lang="ja-JP" altLang="en-US" sz="1600" dirty="0">
                <a:latin typeface="Meiryo UI" panose="020B0604030504040204" pitchFamily="50" charset="-128"/>
                <a:ea typeface="Meiryo UI" panose="020B0604030504040204" pitchFamily="50" charset="-128"/>
              </a:rPr>
              <a:t>への登録を行う。</a:t>
            </a:r>
          </a:p>
          <a:p>
            <a:pPr marL="263525" indent="-263525"/>
            <a:r>
              <a:rPr lang="ja-JP" altLang="en-US" sz="1600" dirty="0">
                <a:latin typeface="Meiryo UI" panose="020B0604030504040204" pitchFamily="50" charset="-128"/>
                <a:ea typeface="Meiryo UI" panose="020B0604030504040204" pitchFamily="50" charset="-128"/>
              </a:rPr>
              <a:t>③　代表団体等の工業会は申請されたものを確認し、要件を充足したと認められる場合は中小企業者に</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を発行するリンクを通知する。</a:t>
            </a:r>
          </a:p>
          <a:p>
            <a:pPr marL="263525" indent="-263525"/>
            <a:r>
              <a:rPr lang="ja-JP" altLang="en-US" sz="1600" dirty="0">
                <a:latin typeface="Meiryo UI" panose="020B0604030504040204" pitchFamily="50" charset="-128"/>
                <a:ea typeface="Meiryo UI" panose="020B0604030504040204" pitchFamily="50" charset="-128"/>
              </a:rPr>
              <a:t>④　通知を受け取った中小企業者はリンクにアクセスし、</a:t>
            </a:r>
            <a:r>
              <a:rPr lang="en-US" altLang="ja-JP" sz="1600" dirty="0">
                <a:latin typeface="Meiryo UI" panose="020B0604030504040204" pitchFamily="50" charset="-128"/>
                <a:ea typeface="Meiryo UI" panose="020B0604030504040204" pitchFamily="50" charset="-128"/>
              </a:rPr>
              <a:t>Identity Wallet</a:t>
            </a:r>
            <a:r>
              <a:rPr lang="ja-JP" altLang="en-US" sz="1600" dirty="0">
                <a:latin typeface="Meiryo UI" panose="020B0604030504040204" pitchFamily="50" charset="-128"/>
                <a:ea typeface="Meiryo UI" panose="020B0604030504040204" pitchFamily="50" charset="-128"/>
              </a:rPr>
              <a:t>へ工業会証明書を</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として発行することで</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を確認することができる。</a:t>
            </a:r>
          </a:p>
          <a:p>
            <a:pPr marL="263525" indent="-263525">
              <a:lnSpc>
                <a:spcPts val="2100"/>
              </a:lnSpc>
            </a:pPr>
            <a:r>
              <a:rPr lang="ja-JP" altLang="en-US" sz="1600" dirty="0">
                <a:latin typeface="Meiryo UI" panose="020B0604030504040204" pitchFamily="50" charset="-128"/>
                <a:ea typeface="Meiryo UI" panose="020B0604030504040204" pitchFamily="50" charset="-128"/>
              </a:rPr>
              <a:t>⑤　中小企業者は中小企業庁や税務署に対して求められた属性情報を</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もしくは</a:t>
            </a:r>
            <a:r>
              <a:rPr lang="en-US" altLang="ja-JP" sz="1600" dirty="0">
                <a:latin typeface="Meiryo UI" panose="020B0604030504040204" pitchFamily="50" charset="-128"/>
                <a:ea typeface="Meiryo UI" panose="020B0604030504040204" pitchFamily="50" charset="-128"/>
              </a:rPr>
              <a:t>VP</a:t>
            </a:r>
            <a:r>
              <a:rPr lang="ja-JP" altLang="en-US" sz="1600" dirty="0">
                <a:latin typeface="Meiryo UI" panose="020B0604030504040204" pitchFamily="50" charset="-128"/>
                <a:ea typeface="Meiryo UI" panose="020B0604030504040204" pitchFamily="50" charset="-128"/>
              </a:rPr>
              <a:t>という形式で選択的に提示ができる。</a:t>
            </a:r>
          </a:p>
          <a:p>
            <a:r>
              <a:rPr lang="ja-JP" altLang="en-US" sz="1600" dirty="0">
                <a:latin typeface="Meiryo UI" panose="020B0604030504040204" pitchFamily="50" charset="-128"/>
                <a:ea typeface="Meiryo UI" panose="020B0604030504040204" pitchFamily="50" charset="-128"/>
              </a:rPr>
              <a:t>⑥　</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や</a:t>
            </a:r>
            <a:r>
              <a:rPr lang="en-US" altLang="ja-JP" sz="1600" dirty="0">
                <a:latin typeface="Meiryo UI" panose="020B0604030504040204" pitchFamily="50" charset="-128"/>
                <a:ea typeface="Meiryo UI" panose="020B0604030504040204" pitchFamily="50" charset="-128"/>
              </a:rPr>
              <a:t>VP</a:t>
            </a:r>
            <a:r>
              <a:rPr lang="ja-JP" altLang="en-US" sz="1600" dirty="0">
                <a:latin typeface="Meiryo UI" panose="020B0604030504040204" pitchFamily="50" charset="-128"/>
                <a:ea typeface="Meiryo UI" panose="020B0604030504040204" pitchFamily="50" charset="-128"/>
              </a:rPr>
              <a:t>を以て提示をされた属性情報を中小企業庁や税務署は検証することができる。</a:t>
            </a:r>
          </a:p>
        </p:txBody>
      </p:sp>
    </p:spTree>
    <p:extLst>
      <p:ext uri="{BB962C8B-B14F-4D97-AF65-F5344CB8AC3E}">
        <p14:creationId xmlns:p14="http://schemas.microsoft.com/office/powerpoint/2010/main" val="880715706"/>
      </p:ext>
    </p:extLst>
  </p:cSld>
  <p:clrMapOvr>
    <a:masterClrMapping/>
  </p:clrMapOvr>
</p:sld>
</file>

<file path=ppt/theme/theme1.xml><?xml version="1.0" encoding="utf-8"?>
<a:theme xmlns:a="http://schemas.openxmlformats.org/drawingml/2006/main" name="Business &amp; System Consult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siness &amp; System Consulting">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1">
              <a:lumMod val="50000"/>
              <a:lumOff val="50000"/>
            </a:schemeClr>
          </a:solidFill>
          <a:prstDash val="solid"/>
          <a:round/>
          <a:headEnd type="none" w="med" len="med"/>
          <a:tailEnd type="none" w="med" len="med"/>
        </a:ln>
        <a:effectLst/>
      </a:spPr>
      <a:bodyPr lIns="36000" tIns="36000" rIns="36000" bIns="36000" rtlCol="0" anchor="t" anchorCtr="0"/>
      <a:lstStyle>
        <a:defPPr defTabSz="806340">
          <a:spcBef>
            <a:spcPct val="20000"/>
          </a:spcBef>
          <a:defRPr kumimoji="1" sz="1000" b="1" u="sng" dirty="0">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80808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88900" marR="0" indent="-88900" algn="l" defTabSz="914400" rtl="0" eaLnBrk="0" fontAlgn="base" latinLnBrk="0" hangingPunct="0">
          <a:lnSpc>
            <a:spcPct val="9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square" rtlCol="0">
        <a:spAutoFit/>
      </a:bodyPr>
      <a:lstStyle>
        <a:defPPr>
          <a:defRPr kumimoji="1" dirty="0"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Business &amp; System Consulting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usiness &amp; System Consulting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Business &amp; System Consulting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Business &amp; System Consulting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Business &amp; System Consulting 5">
        <a:dk1>
          <a:srgbClr val="000000"/>
        </a:dk1>
        <a:lt1>
          <a:srgbClr val="FFFFFF"/>
        </a:lt1>
        <a:dk2>
          <a:srgbClr val="000000"/>
        </a:dk2>
        <a:lt2>
          <a:srgbClr val="C0C0C0"/>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6">
        <a:dk1>
          <a:srgbClr val="000000"/>
        </a:dk1>
        <a:lt1>
          <a:srgbClr val="FFFFFF"/>
        </a:lt1>
        <a:dk2>
          <a:srgbClr val="9999FF"/>
        </a:dk2>
        <a:lt2>
          <a:srgbClr val="CCFFFF"/>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7">
        <a:dk1>
          <a:srgbClr val="000000"/>
        </a:dk1>
        <a:lt1>
          <a:srgbClr val="FFFFFF"/>
        </a:lt1>
        <a:dk2>
          <a:srgbClr val="000000"/>
        </a:dk2>
        <a:lt2>
          <a:srgbClr val="DDDDDD"/>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8">
        <a:dk1>
          <a:srgbClr val="000000"/>
        </a:dk1>
        <a:lt1>
          <a:srgbClr val="FFFFFF"/>
        </a:lt1>
        <a:dk2>
          <a:srgbClr val="000000"/>
        </a:dk2>
        <a:lt2>
          <a:srgbClr val="B2B2B2"/>
        </a:lt2>
        <a:accent1>
          <a:srgbClr val="0000FF"/>
        </a:accent1>
        <a:accent2>
          <a:srgbClr val="000099"/>
        </a:accent2>
        <a:accent3>
          <a:srgbClr val="FFFFFF"/>
        </a:accent3>
        <a:accent4>
          <a:srgbClr val="000000"/>
        </a:accent4>
        <a:accent5>
          <a:srgbClr val="AAAAFF"/>
        </a:accent5>
        <a:accent6>
          <a:srgbClr val="00008A"/>
        </a:accent6>
        <a:hlink>
          <a:srgbClr val="99FFCC"/>
        </a:hlink>
        <a:folHlink>
          <a:srgbClr val="99CCFF"/>
        </a:folHlink>
      </a:clrScheme>
      <a:clrMap bg1="lt1" tx1="dk1" bg2="lt2" tx2="dk2" accent1="accent1" accent2="accent2" accent3="accent3" accent4="accent4" accent5="accent5" accent6="accent6" hlink="hlink" folHlink="folHlink"/>
    </a:extraClrScheme>
    <a:extraClrScheme>
      <a:clrScheme name="Business &amp; System Consulting 9">
        <a:dk1>
          <a:srgbClr val="000000"/>
        </a:dk1>
        <a:lt1>
          <a:srgbClr val="FFFFFF"/>
        </a:lt1>
        <a:dk2>
          <a:srgbClr val="0066FF"/>
        </a:dk2>
        <a:lt2>
          <a:srgbClr val="B2B2B2"/>
        </a:lt2>
        <a:accent1>
          <a:srgbClr val="3333CC"/>
        </a:accent1>
        <a:accent2>
          <a:srgbClr val="000099"/>
        </a:accent2>
        <a:accent3>
          <a:srgbClr val="FFFFFF"/>
        </a:accent3>
        <a:accent4>
          <a:srgbClr val="000000"/>
        </a:accent4>
        <a:accent5>
          <a:srgbClr val="ADADE2"/>
        </a:accent5>
        <a:accent6>
          <a:srgbClr val="00008A"/>
        </a:accent6>
        <a:hlink>
          <a:srgbClr val="00FFCC"/>
        </a:hlink>
        <a:folHlink>
          <a:srgbClr val="6600FF"/>
        </a:folHlink>
      </a:clrScheme>
      <a:clrMap bg1="lt1" tx1="dk1" bg2="lt2" tx2="dk2" accent1="accent1" accent2="accent2" accent3="accent3" accent4="accent4" accent5="accent5" accent6="accent6" hlink="hlink" folHlink="folHlink"/>
    </a:extraClrScheme>
    <a:extraClrScheme>
      <a:clrScheme name="Business &amp; System Consulting 10">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CCFFCC"/>
        </a:folHlink>
      </a:clrScheme>
      <a:clrMap bg1="lt1" tx1="dk1" bg2="lt2" tx2="dk2" accent1="accent1" accent2="accent2" accent3="accent3" accent4="accent4" accent5="accent5" accent6="accent6" hlink="hlink" folHlink="folHlink"/>
    </a:extraClrScheme>
    <a:extraClrScheme>
      <a:clrScheme name="Business &amp; System Consulting 11">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15DCF7"/>
        </a:folHlink>
      </a:clrScheme>
      <a:clrMap bg1="lt1" tx1="dk1" bg2="lt2" tx2="dk2" accent1="accent1" accent2="accent2" accent3="accent3" accent4="accent4" accent5="accent5" accent6="accent6" hlink="hlink" folHlink="folHlink"/>
    </a:extraClrScheme>
    <a:extraClrScheme>
      <a:clrScheme name="Business &amp; System Consulting 12">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FFFF"/>
        </a:folHlink>
      </a:clrScheme>
      <a:clrMap bg1="lt1" tx1="dk1" bg2="lt2" tx2="dk2" accent1="accent1" accent2="accent2" accent3="accent3" accent4="accent4" accent5="accent5" accent6="accent6" hlink="hlink" folHlink="folHlink"/>
    </a:extraClrScheme>
    <a:extraClrScheme>
      <a:clrScheme name="Business &amp; System Consulting 13">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0</TotalTime>
  <Words>2345</Words>
  <Application>Microsoft Office PowerPoint</Application>
  <PresentationFormat>A4 210 x 297 mm</PresentationFormat>
  <Paragraphs>116</Paragraphs>
  <Slides>11</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ariant>
        <vt:lpstr>目的別スライド ショー</vt:lpstr>
      </vt:variant>
      <vt:variant>
        <vt:i4>2</vt:i4>
      </vt:variant>
    </vt:vector>
  </HeadingPairs>
  <TitlesOfParts>
    <vt:vector size="20" baseType="lpstr">
      <vt:lpstr>HGP創英角ｺﾞｼｯｸUB</vt:lpstr>
      <vt:lpstr>IPA Pゴシック</vt:lpstr>
      <vt:lpstr>Meiryo UI</vt:lpstr>
      <vt:lpstr>ＭＳ Ｐゴシック</vt:lpstr>
      <vt:lpstr>ＭＳ ゴシック</vt:lpstr>
      <vt:lpstr>Arial</vt:lpstr>
      <vt:lpstr>Business &amp; System Consulting</vt:lpstr>
      <vt:lpstr>Trusted Web の実現に向けた ユースケース実証事業   法人税制と工業会証明書 要件定義書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本文</vt:lpstr>
      <vt:lpstr>MBC紹介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12</cp:revision>
  <dcterms:created xsi:type="dcterms:W3CDTF">2017-12-14T07:51:59Z</dcterms:created>
  <dcterms:modified xsi:type="dcterms:W3CDTF">2022-10-31T03:35:45Z</dcterms:modified>
</cp:coreProperties>
</file>