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9" r:id="rId6"/>
    <p:sldId id="285" r:id="rId7"/>
    <p:sldId id="260" r:id="rId8"/>
    <p:sldId id="279" r:id="rId9"/>
    <p:sldId id="269" r:id="rId10"/>
    <p:sldId id="262" r:id="rId11"/>
    <p:sldId id="263" r:id="rId12"/>
    <p:sldId id="280" r:id="rId13"/>
    <p:sldId id="281" r:id="rId14"/>
    <p:sldId id="283" r:id="rId15"/>
    <p:sldId id="282" r:id="rId16"/>
    <p:sldId id="28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74" autoAdjust="0"/>
  </p:normalViewPr>
  <p:slideViewPr>
    <p:cSldViewPr snapToGrid="0" showGuides="1">
      <p:cViewPr varScale="1">
        <p:scale>
          <a:sx n="72" d="100"/>
          <a:sy n="72" d="100"/>
        </p:scale>
        <p:origin x="534"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12/6/2019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12/6/2019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C9A1C71-347B-44A9-88B4-692D9731582D}"/>
              </a:ext>
            </a:extLst>
          </p:cNvPr>
          <p:cNvSpPr txBox="1"/>
          <p:nvPr/>
        </p:nvSpPr>
        <p:spPr>
          <a:xfrm>
            <a:off x="2955850" y="3666606"/>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4837391" y="2726873"/>
            <a:ext cx="6241426" cy="1247510"/>
          </a:xfrm>
        </p:spPr>
        <p:txBody>
          <a:bodyPr/>
          <a:lstStyle/>
          <a:p>
            <a:r>
              <a:rPr lang="en-US" dirty="0" err="1">
                <a:latin typeface="Times New Roman" panose="02020603050405020304" pitchFamily="18" charset="0"/>
                <a:cs typeface="Times New Roman" panose="02020603050405020304" pitchFamily="18" charset="0"/>
              </a:rPr>
              <a:t>Katalon</a:t>
            </a:r>
            <a:endParaRPr lang="en-US" dirty="0">
              <a:latin typeface="Times New Roman" panose="02020603050405020304" pitchFamily="18" charset="0"/>
              <a:cs typeface="Times New Roman" panose="02020603050405020304" pitchFamily="18" charset="0"/>
            </a:endParaRPr>
          </a:p>
        </p:txBody>
      </p:sp>
      <p:pic>
        <p:nvPicPr>
          <p:cNvPr id="1026" name="Picture 2" descr="Kết quả hình ảnh cho katalon">
            <a:extLst>
              <a:ext uri="{FF2B5EF4-FFF2-40B4-BE49-F238E27FC236}">
                <a16:creationId xmlns:a16="http://schemas.microsoft.com/office/drawing/2014/main" id="{643ECDBC-DE79-4130-93D3-3C239AD8C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53" y="1378226"/>
            <a:ext cx="3833060" cy="420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5D35AB-DCCB-49B8-87A2-67B89487A759}"/>
              </a:ext>
            </a:extLst>
          </p:cNvPr>
          <p:cNvSpPr>
            <a:spLocks noGrp="1"/>
          </p:cNvSpPr>
          <p:nvPr>
            <p:ph type="ctrTitle"/>
          </p:nvPr>
        </p:nvSpPr>
        <p:spPr>
          <a:xfrm>
            <a:off x="719170" y="296419"/>
            <a:ext cx="8742882" cy="812110"/>
          </a:xfrm>
        </p:spPr>
        <p:txBody>
          <a:bodyPr>
            <a:normAutofit/>
          </a:bodyPr>
          <a:lstStyle/>
          <a:p>
            <a:pPr algn="l"/>
            <a:r>
              <a:rPr lang="en-US" sz="4000" dirty="0">
                <a:latin typeface="Times New Roman" panose="02020603050405020304" pitchFamily="18" charset="0"/>
                <a:cs typeface="Times New Roman" panose="02020603050405020304" pitchFamily="18" charset="0"/>
              </a:rPr>
              <a:t>8.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môi</a:t>
            </a:r>
            <a:r>
              <a:rPr lang="en-US" sz="4000" dirty="0">
                <a:latin typeface="Times New Roman" panose="02020603050405020304" pitchFamily="18" charset="0"/>
                <a:cs typeface="Times New Roman" panose="02020603050405020304" pitchFamily="18" charset="0"/>
              </a:rPr>
              <a:t> tr</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ờng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hỗ</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trợ</a:t>
            </a:r>
            <a:endParaRPr lang="en-US" sz="40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DEC97D8B-AC52-4374-9822-D08611EAFBF8}"/>
              </a:ext>
            </a:extLst>
          </p:cNvPr>
          <p:cNvGraphicFramePr>
            <a:graphicFrameLocks noGrp="1"/>
          </p:cNvGraphicFramePr>
          <p:nvPr>
            <p:extLst>
              <p:ext uri="{D42A27DB-BD31-4B8C-83A1-F6EECF244321}">
                <p14:modId xmlns:p14="http://schemas.microsoft.com/office/powerpoint/2010/main" val="883621200"/>
              </p:ext>
            </p:extLst>
          </p:nvPr>
        </p:nvGraphicFramePr>
        <p:xfrm>
          <a:off x="1113183" y="2007896"/>
          <a:ext cx="9170502" cy="4553685"/>
        </p:xfrm>
        <a:graphic>
          <a:graphicData uri="http://schemas.openxmlformats.org/drawingml/2006/table">
            <a:tbl>
              <a:tblPr firstRow="1" bandRow="1">
                <a:tableStyleId>{5C22544A-7EE6-4342-B048-85BDC9FD1C3A}</a:tableStyleId>
              </a:tblPr>
              <a:tblGrid>
                <a:gridCol w="2908930">
                  <a:extLst>
                    <a:ext uri="{9D8B030D-6E8A-4147-A177-3AD203B41FA5}">
                      <a16:colId xmlns:a16="http://schemas.microsoft.com/office/drawing/2014/main" val="3728990152"/>
                    </a:ext>
                  </a:extLst>
                </a:gridCol>
                <a:gridCol w="3130786">
                  <a:extLst>
                    <a:ext uri="{9D8B030D-6E8A-4147-A177-3AD203B41FA5}">
                      <a16:colId xmlns:a16="http://schemas.microsoft.com/office/drawing/2014/main" val="1087225402"/>
                    </a:ext>
                  </a:extLst>
                </a:gridCol>
                <a:gridCol w="3130786">
                  <a:extLst>
                    <a:ext uri="{9D8B030D-6E8A-4147-A177-3AD203B41FA5}">
                      <a16:colId xmlns:a16="http://schemas.microsoft.com/office/drawing/2014/main" val="3785410799"/>
                    </a:ext>
                  </a:extLst>
                </a:gridCol>
              </a:tblGrid>
              <a:tr h="727857">
                <a:tc>
                  <a:txBody>
                    <a:bodyPr/>
                    <a:lstStyle/>
                    <a:p>
                      <a:r>
                        <a:rPr lang="en-US" sz="1800" b="1" i="0" kern="1200" dirty="0" err="1">
                          <a:solidFill>
                            <a:schemeClr val="lt1"/>
                          </a:solidFill>
                          <a:effectLst/>
                          <a:latin typeface="+mn-lt"/>
                          <a:ea typeface="+mn-ea"/>
                          <a:cs typeface="+mn-cs"/>
                        </a:rPr>
                        <a:t>Trình</a:t>
                      </a:r>
                      <a:r>
                        <a:rPr lang="en-US" sz="1800" b="1" i="0" kern="1200" dirty="0">
                          <a:solidFill>
                            <a:schemeClr val="lt1"/>
                          </a:solidFill>
                          <a:effectLst/>
                          <a:latin typeface="+mn-lt"/>
                          <a:ea typeface="+mn-ea"/>
                          <a:cs typeface="+mn-cs"/>
                        </a:rPr>
                        <a:t> </a:t>
                      </a:r>
                      <a:r>
                        <a:rPr lang="en-US" sz="1800" b="1" i="0" kern="1200" dirty="0" err="1">
                          <a:solidFill>
                            <a:schemeClr val="lt1"/>
                          </a:solidFill>
                          <a:effectLst/>
                          <a:latin typeface="+mn-lt"/>
                          <a:ea typeface="+mn-ea"/>
                          <a:cs typeface="+mn-cs"/>
                        </a:rPr>
                        <a:t>duyệt</a:t>
                      </a:r>
                      <a:r>
                        <a:rPr lang="en-US" sz="1800" b="1" i="0" kern="1200" dirty="0">
                          <a:solidFill>
                            <a:schemeClr val="lt1"/>
                          </a:solidFill>
                          <a:effectLst/>
                          <a:latin typeface="+mn-lt"/>
                          <a:ea typeface="+mn-ea"/>
                          <a:cs typeface="+mn-cs"/>
                        </a:rPr>
                        <a:t> Desktop</a:t>
                      </a:r>
                      <a:endParaRPr lang="en-US" dirty="0">
                        <a:solidFill>
                          <a:schemeClr val="accent2">
                            <a:lumMod val="40000"/>
                            <a:lumOff val="60000"/>
                          </a:schemeClr>
                        </a:solidFill>
                      </a:endParaRPr>
                    </a:p>
                  </a:txBody>
                  <a:tcPr>
                    <a:solidFill>
                      <a:schemeClr val="accent5">
                        <a:lumMod val="40000"/>
                        <a:lumOff val="60000"/>
                      </a:schemeClr>
                    </a:solidFill>
                  </a:tcPr>
                </a:tc>
                <a:tc>
                  <a:txBody>
                    <a:bodyPr/>
                    <a:lstStyle/>
                    <a:p>
                      <a:r>
                        <a:rPr lang="en-US" sz="1800" b="1" i="0" kern="1200" dirty="0">
                          <a:solidFill>
                            <a:schemeClr val="lt1"/>
                          </a:solidFill>
                          <a:effectLst/>
                          <a:latin typeface="+mn-lt"/>
                          <a:ea typeface="+mn-ea"/>
                          <a:cs typeface="+mn-cs"/>
                        </a:rPr>
                        <a:t>Version on Windows</a:t>
                      </a:r>
                      <a:endParaRPr lang="en-US" dirty="0">
                        <a:solidFill>
                          <a:schemeClr val="accent2">
                            <a:lumMod val="40000"/>
                            <a:lumOff val="60000"/>
                          </a:schemeClr>
                        </a:solidFill>
                      </a:endParaRPr>
                    </a:p>
                  </a:txBody>
                  <a:tcPr>
                    <a:solidFill>
                      <a:schemeClr val="accent5">
                        <a:lumMod val="40000"/>
                        <a:lumOff val="60000"/>
                      </a:schemeClr>
                    </a:solidFill>
                  </a:tcPr>
                </a:tc>
                <a:tc>
                  <a:txBody>
                    <a:bodyPr/>
                    <a:lstStyle/>
                    <a:p>
                      <a:r>
                        <a:rPr lang="en-US" sz="1800" b="1" i="0" kern="1200" dirty="0">
                          <a:solidFill>
                            <a:schemeClr val="lt1"/>
                          </a:solidFill>
                          <a:effectLst/>
                          <a:latin typeface="+mn-lt"/>
                          <a:ea typeface="+mn-ea"/>
                          <a:cs typeface="+mn-cs"/>
                        </a:rPr>
                        <a:t>Version on MacOS</a:t>
                      </a:r>
                      <a:endParaRPr lang="en-US" dirty="0">
                        <a:solidFill>
                          <a:schemeClr val="accent2">
                            <a:lumMod val="40000"/>
                            <a:lumOff val="60000"/>
                          </a:schemeClr>
                        </a:solidFill>
                      </a:endParaRPr>
                    </a:p>
                  </a:txBody>
                  <a:tcPr>
                    <a:solidFill>
                      <a:schemeClr val="accent5">
                        <a:lumMod val="40000"/>
                        <a:lumOff val="60000"/>
                      </a:schemeClr>
                    </a:solidFill>
                  </a:tcPr>
                </a:tc>
                <a:extLst>
                  <a:ext uri="{0D108BD9-81ED-4DB2-BD59-A6C34878D82A}">
                    <a16:rowId xmlns:a16="http://schemas.microsoft.com/office/drawing/2014/main" val="1307885926"/>
                  </a:ext>
                </a:extLst>
              </a:tr>
              <a:tr h="727857">
                <a:tc>
                  <a:txBody>
                    <a:bodyPr/>
                    <a:lstStyle/>
                    <a:p>
                      <a:r>
                        <a:rPr lang="en-US" sz="1800" b="0" i="0" kern="1200" dirty="0">
                          <a:solidFill>
                            <a:schemeClr val="dk1"/>
                          </a:solidFill>
                          <a:effectLst/>
                          <a:latin typeface="+mn-lt"/>
                          <a:ea typeface="+mn-ea"/>
                          <a:cs typeface="+mn-cs"/>
                        </a:rPr>
                        <a:t>Internet Explorer</a:t>
                      </a:r>
                      <a:endParaRPr lang="en-US" dirty="0"/>
                    </a:p>
                  </a:txBody>
                  <a:tcPr>
                    <a:solidFill>
                      <a:schemeClr val="accent2">
                        <a:lumMod val="40000"/>
                        <a:lumOff val="60000"/>
                      </a:schemeClr>
                    </a:solidFill>
                  </a:tcPr>
                </a:tc>
                <a:tc>
                  <a:txBody>
                    <a:bodyPr/>
                    <a:lstStyle/>
                    <a:p>
                      <a:r>
                        <a:rPr lang="en-US" sz="1800" b="0" i="0" kern="1200" dirty="0">
                          <a:solidFill>
                            <a:schemeClr val="dk1"/>
                          </a:solidFill>
                          <a:effectLst/>
                          <a:latin typeface="+mn-lt"/>
                          <a:ea typeface="+mn-ea"/>
                          <a:cs typeface="+mn-cs"/>
                        </a:rPr>
                        <a:t>9, 10, 11</a:t>
                      </a:r>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3738409812"/>
                  </a:ext>
                </a:extLst>
              </a:tr>
              <a:tr h="727857">
                <a:tc>
                  <a:txBody>
                    <a:bodyPr/>
                    <a:lstStyle/>
                    <a:p>
                      <a:r>
                        <a:rPr lang="en-US" sz="1800" b="0" i="0" kern="1200" dirty="0">
                          <a:solidFill>
                            <a:schemeClr val="dk1"/>
                          </a:solidFill>
                          <a:effectLst/>
                          <a:latin typeface="+mn-lt"/>
                          <a:ea typeface="+mn-ea"/>
                          <a:cs typeface="+mn-cs"/>
                        </a:rPr>
                        <a:t>Microsoft Edge</a:t>
                      </a:r>
                      <a:endParaRPr lang="en-US" dirty="0"/>
                    </a:p>
                  </a:txBody>
                  <a:tcPr>
                    <a:solidFill>
                      <a:schemeClr val="bg1"/>
                    </a:solidFill>
                  </a:tcPr>
                </a:tc>
                <a:tc>
                  <a:txBody>
                    <a:bodyPr/>
                    <a:lstStyle/>
                    <a:p>
                      <a:r>
                        <a:rPr lang="en-US" sz="1800" b="0" i="0" kern="1200" dirty="0" err="1">
                          <a:solidFill>
                            <a:schemeClr val="dk1"/>
                          </a:solidFill>
                          <a:effectLst/>
                          <a:latin typeface="+mn-lt"/>
                          <a:ea typeface="+mn-ea"/>
                          <a:cs typeface="+mn-cs"/>
                        </a:rPr>
                        <a:t>Hiện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hành</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78630371"/>
                  </a:ext>
                </a:extLst>
              </a:tr>
              <a:tr h="727857">
                <a:tc>
                  <a:txBody>
                    <a:bodyPr/>
                    <a:lstStyle/>
                    <a:p>
                      <a:r>
                        <a:rPr lang="en-US" sz="1800" b="0" i="0" kern="1200" dirty="0">
                          <a:solidFill>
                            <a:schemeClr val="dk1"/>
                          </a:solidFill>
                          <a:effectLst/>
                          <a:latin typeface="+mn-lt"/>
                          <a:ea typeface="+mn-ea"/>
                          <a:cs typeface="+mn-cs"/>
                        </a:rPr>
                        <a:t>Firefox</a:t>
                      </a:r>
                      <a:endParaRPr lang="en-US" dirty="0"/>
                    </a:p>
                  </a:txBody>
                  <a:tcPr>
                    <a:solidFill>
                      <a:schemeClr val="accent2">
                        <a:lumMod val="40000"/>
                        <a:lumOff val="60000"/>
                      </a:schemeClr>
                    </a:solidFill>
                  </a:tcPr>
                </a:tc>
                <a:tc>
                  <a:txBody>
                    <a:bodyPr/>
                    <a:lstStyle/>
                    <a:p>
                      <a:r>
                        <a:rPr lang="en-US" sz="1800" b="0" i="0" kern="1200" dirty="0">
                          <a:solidFill>
                            <a:schemeClr val="dk1"/>
                          </a:solidFill>
                          <a:effectLst/>
                          <a:latin typeface="+mn-lt"/>
                          <a:ea typeface="+mn-ea"/>
                          <a:cs typeface="+mn-cs"/>
                        </a:rPr>
                        <a:t>56+</a:t>
                      </a:r>
                      <a:endParaRPr lang="en-US" dirty="0"/>
                    </a:p>
                  </a:txBody>
                  <a:tcPr>
                    <a:solidFill>
                      <a:schemeClr val="accent2">
                        <a:lumMod val="40000"/>
                        <a:lumOff val="60000"/>
                      </a:schemeClr>
                    </a:solidFill>
                  </a:tcPr>
                </a:tc>
                <a:tc>
                  <a:txBody>
                    <a:bodyPr/>
                    <a:lstStyle/>
                    <a:p>
                      <a:r>
                        <a:rPr lang="en-US" sz="1800" b="0" i="0" kern="1200" dirty="0" err="1">
                          <a:solidFill>
                            <a:schemeClr val="dk1"/>
                          </a:solidFill>
                          <a:effectLst/>
                          <a:latin typeface="+mn-lt"/>
                          <a:ea typeface="+mn-ea"/>
                          <a:cs typeface="+mn-cs"/>
                        </a:rPr>
                        <a:t>Để</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sử</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dụng</a:t>
                      </a:r>
                      <a:r>
                        <a:rPr lang="en-US" sz="1800" b="0" i="0" kern="1200" dirty="0">
                          <a:solidFill>
                            <a:schemeClr val="dk1"/>
                          </a:solidFill>
                          <a:effectLst/>
                          <a:latin typeface="+mn-lt"/>
                          <a:ea typeface="+mn-ea"/>
                          <a:cs typeface="+mn-cs"/>
                        </a:rPr>
                        <a:t> Firefox 57 </a:t>
                      </a:r>
                      <a:r>
                        <a:rPr lang="en-US" sz="1800" b="0" i="0" kern="1200" dirty="0" err="1">
                          <a:solidFill>
                            <a:schemeClr val="dk1"/>
                          </a:solidFill>
                          <a:effectLst/>
                          <a:latin typeface="+mn-lt"/>
                          <a:ea typeface="+mn-ea"/>
                          <a:cs typeface="+mn-cs"/>
                        </a:rPr>
                        <a:t>với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Katalon</a:t>
                      </a:r>
                      <a:r>
                        <a:rPr lang="en-US" sz="1800" b="0" i="0" kern="1200" dirty="0">
                          <a:solidFill>
                            <a:schemeClr val="dk1"/>
                          </a:solidFill>
                          <a:effectLst/>
                          <a:latin typeface="+mn-lt"/>
                          <a:ea typeface="+mn-ea"/>
                          <a:cs typeface="+mn-cs"/>
                        </a:rPr>
                        <a:t> Studio, </a:t>
                      </a:r>
                      <a:r>
                        <a:rPr lang="en-US" sz="1800" b="0" i="0" kern="1200" dirty="0" err="1">
                          <a:solidFill>
                            <a:schemeClr val="dk1"/>
                          </a:solidFill>
                          <a:effectLst/>
                          <a:latin typeface="+mn-lt"/>
                          <a:ea typeface="+mn-ea"/>
                          <a:cs typeface="+mn-cs"/>
                        </a:rPr>
                        <a:t>vui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lòng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sử</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dụng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Katalon</a:t>
                      </a:r>
                      <a:r>
                        <a:rPr lang="en-US" sz="1800" b="0" i="0" kern="1200" dirty="0">
                          <a:solidFill>
                            <a:schemeClr val="dk1"/>
                          </a:solidFill>
                          <a:effectLst/>
                          <a:latin typeface="+mn-lt"/>
                          <a:ea typeface="+mn-ea"/>
                          <a:cs typeface="+mn-cs"/>
                        </a:rPr>
                        <a:t> Studio v5.1 +</a:t>
                      </a:r>
                      <a:endParaRPr lang="en-US" dirty="0"/>
                    </a:p>
                  </a:txBody>
                  <a:tcPr>
                    <a:solidFill>
                      <a:schemeClr val="accent2">
                        <a:lumMod val="40000"/>
                        <a:lumOff val="60000"/>
                      </a:schemeClr>
                    </a:solidFill>
                  </a:tcPr>
                </a:tc>
                <a:extLst>
                  <a:ext uri="{0D108BD9-81ED-4DB2-BD59-A6C34878D82A}">
                    <a16:rowId xmlns:a16="http://schemas.microsoft.com/office/drawing/2014/main" val="2722648540"/>
                  </a:ext>
                </a:extLst>
              </a:tr>
              <a:tr h="727857">
                <a:tc>
                  <a:txBody>
                    <a:bodyPr/>
                    <a:lstStyle/>
                    <a:p>
                      <a:r>
                        <a:rPr lang="en-US" sz="1800" b="0" i="0" kern="1200" dirty="0">
                          <a:solidFill>
                            <a:schemeClr val="dk1"/>
                          </a:solidFill>
                          <a:effectLst/>
                          <a:latin typeface="+mn-lt"/>
                          <a:ea typeface="+mn-ea"/>
                          <a:cs typeface="+mn-cs"/>
                        </a:rPr>
                        <a:t>Google Chrome</a:t>
                      </a:r>
                      <a:endParaRPr lang="en-US" dirty="0"/>
                    </a:p>
                  </a:txBody>
                  <a:tcPr>
                    <a:solidFill>
                      <a:schemeClr val="bg1"/>
                    </a:solidFill>
                  </a:tcPr>
                </a:tc>
                <a:tc>
                  <a:txBody>
                    <a:bodyPr/>
                    <a:lstStyle/>
                    <a:p>
                      <a:r>
                        <a:rPr lang="en-US" sz="1800" b="0" i="0" kern="1200" dirty="0">
                          <a:solidFill>
                            <a:schemeClr val="dk1"/>
                          </a:solidFill>
                          <a:effectLst/>
                          <a:latin typeface="+mn-lt"/>
                          <a:ea typeface="+mn-ea"/>
                          <a:cs typeface="+mn-cs"/>
                        </a:rPr>
                        <a:t>58+</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942212415"/>
                  </a:ext>
                </a:extLst>
              </a:tr>
              <a:tr h="727857">
                <a:tc>
                  <a:txBody>
                    <a:bodyPr/>
                    <a:lstStyle/>
                    <a:p>
                      <a:r>
                        <a:rPr lang="en-US" sz="1800" b="0" i="0" kern="1200" dirty="0">
                          <a:solidFill>
                            <a:schemeClr val="dk1"/>
                          </a:solidFill>
                          <a:effectLst/>
                          <a:latin typeface="+mn-lt"/>
                          <a:ea typeface="+mn-ea"/>
                          <a:cs typeface="+mn-cs"/>
                        </a:rPr>
                        <a:t>Safari</a:t>
                      </a:r>
                      <a:endParaRPr lang="en-US" dirty="0"/>
                    </a:p>
                  </a:txBody>
                  <a:tcPr>
                    <a:solidFill>
                      <a:schemeClr val="accent2">
                        <a:lumMod val="40000"/>
                        <a:lumOff val="60000"/>
                      </a:schemeClr>
                    </a:solidFill>
                  </a:tcPr>
                </a:tc>
                <a:tc>
                  <a:txBody>
                    <a:bodyPr/>
                    <a:lstStyle/>
                    <a:p>
                      <a:r>
                        <a:rPr lang="en-US" sz="1800" b="0" i="0" kern="1200" dirty="0">
                          <a:solidFill>
                            <a:schemeClr val="dk1"/>
                          </a:solidFill>
                          <a:effectLst/>
                          <a:latin typeface="+mn-lt"/>
                          <a:ea typeface="+mn-ea"/>
                          <a:cs typeface="+mn-cs"/>
                        </a:rPr>
                        <a:t>5.1+</a:t>
                      </a:r>
                      <a:endParaRPr lang="en-US" dirty="0"/>
                    </a:p>
                  </a:txBody>
                  <a:tcPr>
                    <a:solidFill>
                      <a:schemeClr val="accent2">
                        <a:lumMod val="40000"/>
                        <a:lumOff val="60000"/>
                      </a:schemeClr>
                    </a:solidFill>
                  </a:tcPr>
                </a:tc>
                <a:tc>
                  <a:txBody>
                    <a:bodyPr/>
                    <a:lstStyle/>
                    <a:p>
                      <a:r>
                        <a:rPr lang="en-US" sz="1800" b="0" i="0" kern="1200" dirty="0">
                          <a:solidFill>
                            <a:schemeClr val="dk1"/>
                          </a:solidFill>
                          <a:effectLst/>
                          <a:latin typeface="+mn-lt"/>
                          <a:ea typeface="+mn-ea"/>
                          <a:cs typeface="+mn-cs"/>
                        </a:rPr>
                        <a:t>9,10,11</a:t>
                      </a:r>
                      <a:endParaRPr lang="en-US" dirty="0"/>
                    </a:p>
                  </a:txBody>
                  <a:tcPr>
                    <a:solidFill>
                      <a:schemeClr val="accent2">
                        <a:lumMod val="40000"/>
                        <a:lumOff val="60000"/>
                      </a:schemeClr>
                    </a:solidFill>
                  </a:tcPr>
                </a:tc>
                <a:extLst>
                  <a:ext uri="{0D108BD9-81ED-4DB2-BD59-A6C34878D82A}">
                    <a16:rowId xmlns:a16="http://schemas.microsoft.com/office/drawing/2014/main" val="3140968974"/>
                  </a:ext>
                </a:extLst>
              </a:tr>
            </a:tbl>
          </a:graphicData>
        </a:graphic>
      </p:graphicFrame>
      <p:sp>
        <p:nvSpPr>
          <p:cNvPr id="9" name="TextBox 8">
            <a:extLst>
              <a:ext uri="{FF2B5EF4-FFF2-40B4-BE49-F238E27FC236}">
                <a16:creationId xmlns:a16="http://schemas.microsoft.com/office/drawing/2014/main" id="{7989CCAA-15BB-4FF9-A5BB-779338C4DB2A}"/>
              </a:ext>
            </a:extLst>
          </p:cNvPr>
          <p:cNvSpPr txBox="1"/>
          <p:nvPr/>
        </p:nvSpPr>
        <p:spPr>
          <a:xfrm>
            <a:off x="1113183" y="1286543"/>
            <a:ext cx="5473148" cy="461665"/>
          </a:xfrm>
          <a:prstGeom prst="rect">
            <a:avLst/>
          </a:prstGeom>
          <a:noFill/>
        </p:spPr>
        <p:txBody>
          <a:bodyPr wrap="square" rtlCol="0">
            <a:spAutoFit/>
          </a:bodyPr>
          <a:lstStyle/>
          <a:p>
            <a:r>
              <a:rPr lang="en-US" sz="2400" dirty="0" err="1">
                <a:solidFill>
                  <a:schemeClr val="tx1">
                    <a:lumMod val="50000"/>
                  </a:schemeClr>
                </a:solidFill>
                <a:latin typeface="Times New Roman" panose="02020603050405020304" pitchFamily="18" charset="0"/>
                <a:cs typeface="Times New Roman" panose="02020603050405020304" pitchFamily="18" charset="0"/>
              </a:rPr>
              <a:t>Trình</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err="1">
                <a:solidFill>
                  <a:schemeClr val="tx1">
                    <a:lumMod val="50000"/>
                  </a:schemeClr>
                </a:solidFill>
                <a:latin typeface="Times New Roman" panose="02020603050405020304" pitchFamily="18" charset="0"/>
                <a:cs typeface="Times New Roman" panose="02020603050405020304" pitchFamily="18" charset="0"/>
              </a:rPr>
              <a:t>duyệt</a:t>
            </a:r>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55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5D35AB-DCCB-49B8-87A2-67B89487A759}"/>
              </a:ext>
            </a:extLst>
          </p:cNvPr>
          <p:cNvSpPr>
            <a:spLocks noGrp="1"/>
          </p:cNvSpPr>
          <p:nvPr>
            <p:ph type="ctrTitle"/>
          </p:nvPr>
        </p:nvSpPr>
        <p:spPr>
          <a:xfrm>
            <a:off x="719170" y="685387"/>
            <a:ext cx="8742882" cy="812110"/>
          </a:xfrm>
        </p:spPr>
        <p:txBody>
          <a:bodyPr>
            <a:normAutofit/>
          </a:bodyPr>
          <a:lstStyle/>
          <a:p>
            <a:pPr algn="l"/>
            <a:r>
              <a:rPr lang="en-US" sz="4000" dirty="0">
                <a:latin typeface="Times New Roman" panose="02020603050405020304" pitchFamily="18" charset="0"/>
                <a:cs typeface="Times New Roman" panose="02020603050405020304" pitchFamily="18" charset="0"/>
              </a:rPr>
              <a:t>8.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môi</a:t>
            </a:r>
            <a:r>
              <a:rPr lang="en-US" sz="4000" dirty="0">
                <a:latin typeface="Times New Roman" panose="02020603050405020304" pitchFamily="18" charset="0"/>
                <a:cs typeface="Times New Roman" panose="02020603050405020304" pitchFamily="18" charset="0"/>
              </a:rPr>
              <a:t> tr</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ờng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hỗ</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trợ</a:t>
            </a:r>
            <a:endParaRPr lang="en-US" sz="40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DEC97D8B-AC52-4374-9822-D08611EAFBF8}"/>
              </a:ext>
            </a:extLst>
          </p:cNvPr>
          <p:cNvGraphicFramePr>
            <a:graphicFrameLocks noGrp="1"/>
          </p:cNvGraphicFramePr>
          <p:nvPr>
            <p:extLst>
              <p:ext uri="{D42A27DB-BD31-4B8C-83A1-F6EECF244321}">
                <p14:modId xmlns:p14="http://schemas.microsoft.com/office/powerpoint/2010/main" val="4158123162"/>
              </p:ext>
            </p:extLst>
          </p:nvPr>
        </p:nvGraphicFramePr>
        <p:xfrm>
          <a:off x="1391479" y="2809460"/>
          <a:ext cx="9051233" cy="1821474"/>
        </p:xfrm>
        <a:graphic>
          <a:graphicData uri="http://schemas.openxmlformats.org/drawingml/2006/table">
            <a:tbl>
              <a:tblPr firstRow="1" bandRow="1">
                <a:tableStyleId>{5C22544A-7EE6-4342-B048-85BDC9FD1C3A}</a:tableStyleId>
              </a:tblPr>
              <a:tblGrid>
                <a:gridCol w="2789661">
                  <a:extLst>
                    <a:ext uri="{9D8B030D-6E8A-4147-A177-3AD203B41FA5}">
                      <a16:colId xmlns:a16="http://schemas.microsoft.com/office/drawing/2014/main" val="3728990152"/>
                    </a:ext>
                  </a:extLst>
                </a:gridCol>
                <a:gridCol w="3130786">
                  <a:extLst>
                    <a:ext uri="{9D8B030D-6E8A-4147-A177-3AD203B41FA5}">
                      <a16:colId xmlns:a16="http://schemas.microsoft.com/office/drawing/2014/main" val="1087225402"/>
                    </a:ext>
                  </a:extLst>
                </a:gridCol>
                <a:gridCol w="3130786">
                  <a:extLst>
                    <a:ext uri="{9D8B030D-6E8A-4147-A177-3AD203B41FA5}">
                      <a16:colId xmlns:a16="http://schemas.microsoft.com/office/drawing/2014/main" val="3785410799"/>
                    </a:ext>
                  </a:extLst>
                </a:gridCol>
              </a:tblGrid>
              <a:tr h="151580">
                <a:tc>
                  <a:txBody>
                    <a:bodyPr/>
                    <a:lstStyle/>
                    <a:p>
                      <a:r>
                        <a:rPr lang="en-US" sz="1800" b="1" i="0" kern="1200" dirty="0">
                          <a:solidFill>
                            <a:schemeClr val="lt1"/>
                          </a:solidFill>
                          <a:effectLst/>
                          <a:latin typeface="+mn-lt"/>
                          <a:ea typeface="+mn-ea"/>
                          <a:cs typeface="+mn-cs"/>
                        </a:rPr>
                        <a:t>Installation</a:t>
                      </a:r>
                      <a:endParaRPr lang="en-US" dirty="0">
                        <a:solidFill>
                          <a:schemeClr val="accent2">
                            <a:lumMod val="40000"/>
                            <a:lumOff val="60000"/>
                          </a:schemeClr>
                        </a:solidFill>
                      </a:endParaRPr>
                    </a:p>
                  </a:txBody>
                  <a:tcPr>
                    <a:solidFill>
                      <a:schemeClr val="accent5">
                        <a:lumMod val="40000"/>
                        <a:lumOff val="60000"/>
                      </a:schemeClr>
                    </a:solidFill>
                  </a:tcPr>
                </a:tc>
                <a:tc>
                  <a:txBody>
                    <a:bodyPr/>
                    <a:lstStyle/>
                    <a:p>
                      <a:r>
                        <a:rPr lang="en-US" sz="1800" b="1" i="0" kern="1200" dirty="0">
                          <a:solidFill>
                            <a:schemeClr val="lt1"/>
                          </a:solidFill>
                          <a:effectLst/>
                          <a:latin typeface="+mn-lt"/>
                          <a:ea typeface="+mn-ea"/>
                          <a:cs typeface="+mn-cs"/>
                        </a:rPr>
                        <a:t>Version on Windows</a:t>
                      </a:r>
                      <a:endParaRPr lang="en-US" dirty="0">
                        <a:solidFill>
                          <a:schemeClr val="accent2">
                            <a:lumMod val="40000"/>
                            <a:lumOff val="60000"/>
                          </a:schemeClr>
                        </a:solidFill>
                      </a:endParaRPr>
                    </a:p>
                  </a:txBody>
                  <a:tcPr>
                    <a:solidFill>
                      <a:schemeClr val="accent5">
                        <a:lumMod val="40000"/>
                        <a:lumOff val="60000"/>
                      </a:schemeClr>
                    </a:solidFill>
                  </a:tcPr>
                </a:tc>
                <a:tc>
                  <a:txBody>
                    <a:bodyPr/>
                    <a:lstStyle/>
                    <a:p>
                      <a:r>
                        <a:rPr lang="en-US" sz="1800" b="1" i="0" kern="1200" dirty="0">
                          <a:solidFill>
                            <a:schemeClr val="lt1"/>
                          </a:solidFill>
                          <a:effectLst/>
                          <a:latin typeface="+mn-lt"/>
                          <a:ea typeface="+mn-ea"/>
                          <a:cs typeface="+mn-cs"/>
                        </a:rPr>
                        <a:t>Version on MacOS</a:t>
                      </a:r>
                      <a:endParaRPr lang="en-US" dirty="0">
                        <a:solidFill>
                          <a:schemeClr val="accent2">
                            <a:lumMod val="40000"/>
                            <a:lumOff val="60000"/>
                          </a:schemeClr>
                        </a:solidFill>
                      </a:endParaRPr>
                    </a:p>
                  </a:txBody>
                  <a:tcPr>
                    <a:solidFill>
                      <a:schemeClr val="accent5">
                        <a:lumMod val="40000"/>
                        <a:lumOff val="60000"/>
                      </a:schemeClr>
                    </a:solidFill>
                  </a:tcPr>
                </a:tc>
                <a:extLst>
                  <a:ext uri="{0D108BD9-81ED-4DB2-BD59-A6C34878D82A}">
                    <a16:rowId xmlns:a16="http://schemas.microsoft.com/office/drawing/2014/main" val="1307885926"/>
                  </a:ext>
                </a:extLst>
              </a:tr>
              <a:tr h="727857">
                <a:tc>
                  <a:txBody>
                    <a:bodyPr/>
                    <a:lstStyle/>
                    <a:p>
                      <a:r>
                        <a:rPr lang="en-US" sz="1800" b="0" i="0" kern="1200">
                          <a:solidFill>
                            <a:schemeClr val="dk1"/>
                          </a:solidFill>
                          <a:effectLst/>
                          <a:latin typeface="+mn-lt"/>
                          <a:ea typeface="+mn-ea"/>
                          <a:cs typeface="+mn-cs"/>
                        </a:rPr>
                        <a:t>Android</a:t>
                      </a:r>
                      <a:endParaRPr lang="en-US" dirty="0"/>
                    </a:p>
                  </a:txBody>
                  <a:tcPr>
                    <a:solidFill>
                      <a:schemeClr val="accent2">
                        <a:lumMod val="40000"/>
                        <a:lumOff val="60000"/>
                      </a:schemeClr>
                    </a:solidFill>
                  </a:tcPr>
                </a:tc>
                <a:tc>
                  <a:txBody>
                    <a:bodyPr/>
                    <a:lstStyle/>
                    <a:p>
                      <a:r>
                        <a:rPr lang="en-US" sz="1800" b="0" i="0" kern="1200" dirty="0">
                          <a:solidFill>
                            <a:schemeClr val="dk1"/>
                          </a:solidFill>
                          <a:effectLst/>
                          <a:latin typeface="+mn-lt"/>
                          <a:ea typeface="+mn-ea"/>
                          <a:cs typeface="+mn-cs"/>
                        </a:rPr>
                        <a:t>6.x, 7.x</a:t>
                      </a:r>
                      <a:endParaRPr lang="en-US" dirty="0"/>
                    </a:p>
                  </a:txBody>
                  <a:tcPr>
                    <a:solidFill>
                      <a:schemeClr val="accent2">
                        <a:lumMod val="40000"/>
                        <a:lumOff val="60000"/>
                      </a:schemeClr>
                    </a:solidFill>
                  </a:tcPr>
                </a:tc>
                <a:tc>
                  <a:txBody>
                    <a:bodyPr/>
                    <a:lstStyle/>
                    <a:p>
                      <a:r>
                        <a:rPr lang="en-US" sz="1800" b="0" i="0" kern="1200" dirty="0">
                          <a:solidFill>
                            <a:schemeClr val="dk1"/>
                          </a:solidFill>
                          <a:effectLst/>
                          <a:latin typeface="+mn-lt"/>
                          <a:ea typeface="+mn-ea"/>
                          <a:cs typeface="+mn-cs"/>
                        </a:rPr>
                        <a:t>6.x, 7.x</a:t>
                      </a:r>
                      <a:endParaRPr lang="en-US" dirty="0"/>
                    </a:p>
                  </a:txBody>
                  <a:tcPr>
                    <a:solidFill>
                      <a:schemeClr val="accent2">
                        <a:lumMod val="40000"/>
                        <a:lumOff val="60000"/>
                      </a:schemeClr>
                    </a:solidFill>
                  </a:tcPr>
                </a:tc>
                <a:extLst>
                  <a:ext uri="{0D108BD9-81ED-4DB2-BD59-A6C34878D82A}">
                    <a16:rowId xmlns:a16="http://schemas.microsoft.com/office/drawing/2014/main" val="3738409812"/>
                  </a:ext>
                </a:extLst>
              </a:tr>
              <a:tr h="727857">
                <a:tc>
                  <a:txBody>
                    <a:bodyPr/>
                    <a:lstStyle/>
                    <a:p>
                      <a:r>
                        <a:rPr lang="en-US" sz="1800" b="0" i="0" kern="1200" dirty="0">
                          <a:solidFill>
                            <a:schemeClr val="dk1"/>
                          </a:solidFill>
                          <a:effectLst/>
                          <a:latin typeface="+mn-lt"/>
                          <a:ea typeface="+mn-ea"/>
                          <a:cs typeface="+mn-cs"/>
                        </a:rPr>
                        <a:t>iOS</a:t>
                      </a:r>
                      <a:endParaRPr lang="en-US" dirty="0"/>
                    </a:p>
                  </a:txBody>
                  <a:tcPr>
                    <a:solidFill>
                      <a:schemeClr val="bg1"/>
                    </a:solidFill>
                  </a:tcPr>
                </a:tc>
                <a:tc>
                  <a:txBody>
                    <a:bodyPr/>
                    <a:lstStyle/>
                    <a:p>
                      <a:r>
                        <a:rPr lang="en-US" sz="1800" b="0" i="0" kern="1200" dirty="0" err="1">
                          <a:solidFill>
                            <a:schemeClr val="dk1"/>
                          </a:solidFill>
                          <a:effectLst/>
                          <a:latin typeface="+mn-lt"/>
                          <a:ea typeface="+mn-ea"/>
                          <a:cs typeface="+mn-cs"/>
                        </a:rPr>
                        <a:t>Không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có</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sẵn</a:t>
                      </a:r>
                      <a:endParaRPr lang="en-US" dirty="0"/>
                    </a:p>
                  </a:txBody>
                  <a:tcPr>
                    <a:solidFill>
                      <a:schemeClr val="bg1"/>
                    </a:solidFill>
                  </a:tcPr>
                </a:tc>
                <a:tc>
                  <a:txBody>
                    <a:bodyPr/>
                    <a:lstStyle/>
                    <a:p>
                      <a:r>
                        <a:rPr lang="en-US" sz="1800" b="0" i="0" kern="1200" dirty="0">
                          <a:solidFill>
                            <a:schemeClr val="dk1"/>
                          </a:solidFill>
                          <a:effectLst/>
                          <a:latin typeface="+mn-lt"/>
                          <a:ea typeface="+mn-ea"/>
                          <a:cs typeface="+mn-cs"/>
                        </a:rPr>
                        <a:t>9, 10, 11</a:t>
                      </a:r>
                      <a:endParaRPr lang="en-US" dirty="0"/>
                    </a:p>
                  </a:txBody>
                  <a:tcPr>
                    <a:solidFill>
                      <a:schemeClr val="bg1"/>
                    </a:solidFill>
                  </a:tcPr>
                </a:tc>
                <a:extLst>
                  <a:ext uri="{0D108BD9-81ED-4DB2-BD59-A6C34878D82A}">
                    <a16:rowId xmlns:a16="http://schemas.microsoft.com/office/drawing/2014/main" val="178630371"/>
                  </a:ext>
                </a:extLst>
              </a:tr>
            </a:tbl>
          </a:graphicData>
        </a:graphic>
      </p:graphicFrame>
      <p:sp>
        <p:nvSpPr>
          <p:cNvPr id="2" name="TextBox 1">
            <a:extLst>
              <a:ext uri="{FF2B5EF4-FFF2-40B4-BE49-F238E27FC236}">
                <a16:creationId xmlns:a16="http://schemas.microsoft.com/office/drawing/2014/main" id="{65F8BE3D-0343-47DF-9B80-70503A073A1A}"/>
              </a:ext>
            </a:extLst>
          </p:cNvPr>
          <p:cNvSpPr txBox="1"/>
          <p:nvPr/>
        </p:nvSpPr>
        <p:spPr>
          <a:xfrm>
            <a:off x="1391479" y="1868557"/>
            <a:ext cx="237213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Mobile:</a:t>
            </a:r>
          </a:p>
        </p:txBody>
      </p:sp>
    </p:spTree>
    <p:extLst>
      <p:ext uri="{BB962C8B-B14F-4D97-AF65-F5344CB8AC3E}">
        <p14:creationId xmlns:p14="http://schemas.microsoft.com/office/powerpoint/2010/main" val="193841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63E6-4A00-4721-89D7-31EC87D19567}"/>
              </a:ext>
            </a:extLst>
          </p:cNvPr>
          <p:cNvSpPr>
            <a:spLocks noGrp="1"/>
          </p:cNvSpPr>
          <p:nvPr>
            <p:ph type="ctrTitle"/>
          </p:nvPr>
        </p:nvSpPr>
        <p:spPr>
          <a:xfrm>
            <a:off x="373783" y="507671"/>
            <a:ext cx="9882569" cy="731502"/>
          </a:xfrm>
        </p:spPr>
        <p:txBody>
          <a:bodyPr/>
          <a:lstStyle/>
          <a:p>
            <a:pPr algn="l"/>
            <a:r>
              <a:rPr lang="en-US" dirty="0"/>
              <a:t>9. </a:t>
            </a:r>
            <a:r>
              <a:rPr lang="en-US" dirty="0" err="1"/>
              <a:t>Yêu</a:t>
            </a:r>
            <a:r>
              <a:rPr lang="en-US" dirty="0"/>
              <a:t> </a:t>
            </a:r>
            <a:r>
              <a:rPr lang="en-US" dirty="0" err="1"/>
              <a:t>cầu</a:t>
            </a:r>
            <a:r>
              <a:rPr lang="en-US" dirty="0"/>
              <a:t> </a:t>
            </a:r>
            <a:r>
              <a:rPr lang="en-US" dirty="0" err="1"/>
              <a:t>cấu</a:t>
            </a:r>
            <a:r>
              <a:rPr lang="en-US" dirty="0"/>
              <a:t> </a:t>
            </a:r>
            <a:r>
              <a:rPr lang="en-US" dirty="0" err="1"/>
              <a:t>hình</a:t>
            </a:r>
            <a:endParaRPr lang="en-US" dirty="0"/>
          </a:p>
        </p:txBody>
      </p:sp>
      <p:sp>
        <p:nvSpPr>
          <p:cNvPr id="5" name="Arrow: Up 4">
            <a:extLst>
              <a:ext uri="{FF2B5EF4-FFF2-40B4-BE49-F238E27FC236}">
                <a16:creationId xmlns:a16="http://schemas.microsoft.com/office/drawing/2014/main" id="{EF21E4B0-03C4-4CB4-895D-BCCFE426B289}"/>
              </a:ext>
            </a:extLst>
          </p:cNvPr>
          <p:cNvSpPr/>
          <p:nvPr/>
        </p:nvSpPr>
        <p:spPr>
          <a:xfrm>
            <a:off x="1547664" y="873422"/>
            <a:ext cx="9096672" cy="5659900"/>
          </a:xfrm>
          <a:prstGeom prst="upArrow">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gn="ct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hành:Windows</a:t>
            </a:r>
            <a:r>
              <a:rPr lang="en-US" sz="2000" dirty="0">
                <a:latin typeface="Times New Roman" panose="02020603050405020304" pitchFamily="18" charset="0"/>
                <a:cs typeface="Times New Roman" panose="02020603050405020304" pitchFamily="18" charset="0"/>
              </a:rPr>
              <a:t> 7, Windows 8, Windows 10, macOS 10.11+, Linux (Ubuntu based)</a:t>
            </a:r>
          </a:p>
          <a:p>
            <a:pPr marL="285750" indent="-285750" algn="ct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CPU: </a:t>
            </a:r>
            <a:r>
              <a:rPr lang="vi-VN" sz="2000" dirty="0">
                <a:latin typeface="Times New Roman" panose="02020603050405020304" pitchFamily="18" charset="0"/>
                <a:cs typeface="Times New Roman" panose="02020603050405020304" pitchFamily="18" charset="0"/>
              </a:rPr>
              <a:t>Bộ xử lí 1 Ghz hoặc nhanh hơn 32 bit (x86) hoặc 64 bit (x64)</a:t>
            </a:r>
            <a:endParaRPr lang="en-US" sz="2000"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nhớ</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thiểu</a:t>
            </a:r>
            <a:r>
              <a:rPr lang="en-US" sz="2000" dirty="0">
                <a:latin typeface="Times New Roman" panose="02020603050405020304" pitchFamily="18" charset="0"/>
                <a:cs typeface="Times New Roman" panose="02020603050405020304" pitchFamily="18" charset="0"/>
              </a:rPr>
              <a:t> 1 GB RAM (32 bit)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4 GB RAM (64 bit). </a:t>
            </a:r>
            <a:r>
              <a:rPr lang="en-US" sz="2000" dirty="0" err="1">
                <a:latin typeface="Times New Roman" panose="02020603050405020304" pitchFamily="18" charset="0"/>
                <a:cs typeface="Times New Roman" panose="02020603050405020304" pitchFamily="18" charset="0"/>
              </a:rPr>
              <a:t>Khuyến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4 GB RAM (32 bit)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8 GB RAM (64 bit)</a:t>
            </a:r>
          </a:p>
          <a:p>
            <a:pPr marL="285750" indent="-285750" algn="ct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Ổ </a:t>
            </a:r>
            <a:r>
              <a:rPr lang="en-US" sz="2000" dirty="0" err="1">
                <a:latin typeface="Times New Roman" panose="02020603050405020304" pitchFamily="18" charset="0"/>
                <a:cs typeface="Times New Roman" panose="02020603050405020304" pitchFamily="18" charset="0"/>
              </a:rPr>
              <a:t>cứng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Ít nhất 1 GB dung lượng ổ cứng khả dụng. Cần thêm dung lượng đĩa phụ thuộc vào mã nguồn dự án và các báo cáo thực hiện được tạo.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48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211D-EC06-4750-8D5D-FC9ADDEACFE7}"/>
              </a:ext>
            </a:extLst>
          </p:cNvPr>
          <p:cNvSpPr>
            <a:spLocks noGrp="1"/>
          </p:cNvSpPr>
          <p:nvPr>
            <p:ph type="ctrTitle"/>
          </p:nvPr>
        </p:nvSpPr>
        <p:spPr>
          <a:xfrm>
            <a:off x="923749" y="490330"/>
            <a:ext cx="10213873" cy="757188"/>
          </a:xfrm>
        </p:spPr>
        <p:txBody>
          <a:bodyPr/>
          <a:lstStyle/>
          <a:p>
            <a:pPr algn="l"/>
            <a:r>
              <a:rPr lang="en-US" dirty="0">
                <a:latin typeface="Times New Roman" panose="02020603050405020304" pitchFamily="18" charset="0"/>
                <a:cs typeface="Times New Roman" panose="02020603050405020304" pitchFamily="18" charset="0"/>
              </a:rPr>
              <a:t>10.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testing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a:t>
            </a:r>
          </a:p>
        </p:txBody>
      </p:sp>
      <p:pic>
        <p:nvPicPr>
          <p:cNvPr id="1026" name="Picture 2">
            <a:extLst>
              <a:ext uri="{FF2B5EF4-FFF2-40B4-BE49-F238E27FC236}">
                <a16:creationId xmlns:a16="http://schemas.microsoft.com/office/drawing/2014/main" id="{D0140308-07A3-4B2F-A6CE-0F9C9988B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621" y="2592339"/>
            <a:ext cx="209550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BD79FF-90B3-47E3-BBA8-A6F94E2AD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369" y="1255117"/>
            <a:ext cx="50482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4D5A9BA-A82C-4682-91A7-0C4681918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787" y="3930860"/>
            <a:ext cx="3369002" cy="27219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8B76A9C-FE54-40FB-AA09-B78D9EF3FA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369" y="3872034"/>
            <a:ext cx="4943670" cy="27808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38D258F-1BDB-4FE5-B00C-3F497E0498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786" y="1339801"/>
            <a:ext cx="3457005"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98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F6CC72-5188-4341-B395-52C7A934677D}"/>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0F25210-BBF7-463B-A460-AB92FB525E6D}"/>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6" name="Title 5">
            <a:extLst>
              <a:ext uri="{FF2B5EF4-FFF2-40B4-BE49-F238E27FC236}">
                <a16:creationId xmlns:a16="http://schemas.microsoft.com/office/drawing/2014/main" id="{864B207A-5D61-4075-B0E2-E9191F61141A}"/>
              </a:ext>
            </a:extLst>
          </p:cNvPr>
          <p:cNvSpPr>
            <a:spLocks noGrp="1"/>
          </p:cNvSpPr>
          <p:nvPr>
            <p:ph type="title"/>
          </p:nvPr>
        </p:nvSpPr>
        <p:spPr>
          <a:xfrm>
            <a:off x="2801316" y="1948070"/>
            <a:ext cx="9085882" cy="2019606"/>
          </a:xfrm>
        </p:spPr>
        <p:txBody>
          <a:bodyPr>
            <a:noAutofit/>
          </a:bodyPr>
          <a:lstStyle/>
          <a:p>
            <a:r>
              <a:rPr lang="en-US" sz="9600" dirty="0">
                <a:latin typeface="Times New Roman" panose="02020603050405020304" pitchFamily="18" charset="0"/>
                <a:cs typeface="Times New Roman" panose="02020603050405020304" pitchFamily="18" charset="0"/>
              </a:rPr>
              <a:t>Start Demo </a:t>
            </a:r>
          </a:p>
        </p:txBody>
      </p:sp>
    </p:spTree>
    <p:extLst>
      <p:ext uri="{BB962C8B-B14F-4D97-AF65-F5344CB8AC3E}">
        <p14:creationId xmlns:p14="http://schemas.microsoft.com/office/powerpoint/2010/main" val="13947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31296" y="136525"/>
            <a:ext cx="7342622" cy="808752"/>
          </a:xfrm>
        </p:spPr>
        <p:txBody>
          <a:bodyPr>
            <a:normAutofit fontScale="90000"/>
          </a:bodyPr>
          <a:lstStyle/>
          <a:p>
            <a:r>
              <a:rPr lang="en-US" sz="6000" dirty="0" err="1">
                <a:latin typeface="Times New Roman" panose="02020603050405020304" pitchFamily="18" charset="0"/>
                <a:cs typeface="Times New Roman" panose="02020603050405020304" pitchFamily="18" charset="0"/>
              </a:rPr>
              <a:t>Nội</a:t>
            </a:r>
            <a:r>
              <a:rPr lang="en-US" sz="6000" dirty="0">
                <a:latin typeface="Times New Roman" panose="02020603050405020304" pitchFamily="18" charset="0"/>
                <a:cs typeface="Times New Roman" panose="02020603050405020304" pitchFamily="18" charset="0"/>
              </a:rPr>
              <a:t> dung</a:t>
            </a:r>
            <a:endParaRPr lang="en-US" sz="6000" b="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945277"/>
            <a:ext cx="10621018" cy="4660393"/>
          </a:xfrm>
        </p:spPr>
        <p:txBody>
          <a:bodyPr>
            <a:normAutofit fontScale="92500" lnSpcReduction="20000"/>
          </a:bodyPr>
          <a:lstStyle/>
          <a:p>
            <a:pPr marL="0" lvl="0" indent="0">
              <a:buNone/>
            </a:pPr>
            <a:r>
              <a:rPr lang="en-US" sz="3200" b="1" dirty="0">
                <a:latin typeface="Times New Roman" panose="02020603050405020304" pitchFamily="18" charset="0"/>
                <a:cs typeface="Times New Roman" panose="02020603050405020304" pitchFamily="18" charset="0"/>
              </a:rPr>
              <a:t>1. </a:t>
            </a:r>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chọn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katalon</a:t>
            </a:r>
            <a:r>
              <a:rPr lang="en-US" sz="3200" b="1" dirty="0">
                <a:latin typeface="Times New Roman" panose="02020603050405020304" pitchFamily="18" charset="0"/>
                <a:cs typeface="Times New Roman" panose="02020603050405020304" pitchFamily="18" charset="0"/>
              </a:rPr>
              <a:t>??</a:t>
            </a:r>
          </a:p>
          <a:p>
            <a:pPr marL="0" lvl="0" indent="0">
              <a:buNone/>
            </a:pPr>
            <a:r>
              <a:rPr lang="en-US" sz="3200" b="1" dirty="0">
                <a:latin typeface="Times New Roman" panose="02020603050405020304" pitchFamily="18" charset="0"/>
                <a:cs typeface="Times New Roman" panose="02020603050405020304" pitchFamily="18" charset="0"/>
              </a:rPr>
              <a:t>2. </a:t>
            </a:r>
            <a:r>
              <a:rPr lang="en-US" sz="3200" b="1" dirty="0" err="1">
                <a:latin typeface="Times New Roman" panose="02020603050405020304" pitchFamily="18" charset="0"/>
                <a:cs typeface="Times New Roman" panose="02020603050405020304" pitchFamily="18" charset="0"/>
              </a:rPr>
              <a:t>Giới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Katalo</a:t>
            </a:r>
            <a:r>
              <a:rPr lang="en-US" sz="3200" b="1" dirty="0">
                <a:latin typeface="Times New Roman" panose="02020603050405020304" pitchFamily="18" charset="0"/>
                <a:cs typeface="Times New Roman" panose="02020603050405020304" pitchFamily="18" charset="0"/>
              </a:rPr>
              <a:t> Studio?</a:t>
            </a:r>
          </a:p>
          <a:p>
            <a:pPr marL="0" lvl="0" indent="0">
              <a:buNone/>
            </a:pPr>
            <a:r>
              <a:rPr lang="en-US" sz="3200" b="1" dirty="0">
                <a:latin typeface="Times New Roman" panose="02020603050405020304" pitchFamily="18" charset="0"/>
                <a:cs typeface="Times New Roman" panose="02020603050405020304" pitchFamily="18" charset="0"/>
              </a:rPr>
              <a:t>3. </a:t>
            </a:r>
            <a:r>
              <a:rPr lang="en-US" sz="3200" b="1" dirty="0" err="1">
                <a:latin typeface="Times New Roman" panose="02020603050405020304" pitchFamily="18" charset="0"/>
                <a:cs typeface="Times New Roman" panose="02020603050405020304" pitchFamily="18" charset="0"/>
              </a:rPr>
              <a:t>Điểm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mạnh</a:t>
            </a: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4.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năng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chính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Katalon</a:t>
            </a:r>
            <a:r>
              <a:rPr lang="en-US" sz="3200" b="1" dirty="0">
                <a:latin typeface="Times New Roman" panose="02020603050405020304" pitchFamily="18" charset="0"/>
                <a:cs typeface="Times New Roman" panose="02020603050405020304" pitchFamily="18" charset="0"/>
              </a:rPr>
              <a:t> Studio??</a:t>
            </a:r>
          </a:p>
          <a:p>
            <a:pPr marL="0" indent="0">
              <a:buNone/>
            </a:pPr>
            <a:r>
              <a:rPr lang="en-US" sz="3200" b="1" dirty="0">
                <a:latin typeface="Times New Roman" panose="02020603050405020304" pitchFamily="18" charset="0"/>
                <a:cs typeface="Times New Roman" panose="02020603050405020304" pitchFamily="18" charset="0"/>
              </a:rPr>
              <a:t>5. </a:t>
            </a:r>
            <a:r>
              <a:rPr lang="en-US" sz="3200" b="1" dirty="0" err="1">
                <a:latin typeface="Times New Roman" panose="02020603050405020304" pitchFamily="18" charset="0"/>
                <a:cs typeface="Times New Roman" panose="02020603050405020304" pitchFamily="18" charset="0"/>
              </a:rPr>
              <a:t>Quy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làm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việc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Katalon</a:t>
            </a:r>
            <a:r>
              <a:rPr lang="en-US" sz="3200" b="1" dirty="0">
                <a:latin typeface="Times New Roman" panose="02020603050405020304" pitchFamily="18" charset="0"/>
                <a:cs typeface="Times New Roman" panose="02020603050405020304" pitchFamily="18" charset="0"/>
              </a:rPr>
              <a:t> Studio?</a:t>
            </a:r>
          </a:p>
          <a:p>
            <a:pPr marL="0" indent="0">
              <a:buNone/>
            </a:pPr>
            <a:r>
              <a:rPr lang="en-US" sz="3200" b="1" dirty="0">
                <a:latin typeface="Times New Roman" panose="02020603050405020304" pitchFamily="18" charset="0"/>
                <a:cs typeface="Times New Roman" panose="02020603050405020304" pitchFamily="18" charset="0"/>
              </a:rPr>
              <a:t>6. So </a:t>
            </a:r>
            <a:r>
              <a:rPr lang="en-US" sz="3200" b="1" dirty="0" err="1">
                <a:latin typeface="Times New Roman" panose="02020603050405020304" pitchFamily="18" charset="0"/>
                <a:cs typeface="Times New Roman" panose="02020603050405020304" pitchFamily="18" charset="0"/>
              </a:rPr>
              <a:t>sánh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một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số</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cụ</a:t>
            </a:r>
            <a:r>
              <a:rPr lang="en-US" sz="3200" b="1" dirty="0">
                <a:latin typeface="Times New Roman" panose="02020603050405020304" pitchFamily="18" charset="0"/>
                <a:cs typeface="Times New Roman" panose="02020603050405020304" pitchFamily="18" charset="0"/>
              </a:rPr>
              <a:t> automation testing </a:t>
            </a:r>
            <a:r>
              <a:rPr lang="en-US" sz="3200" b="1" dirty="0" err="1">
                <a:latin typeface="Times New Roman" panose="02020603050405020304" pitchFamily="18" charset="0"/>
                <a:cs typeface="Times New Roman" panose="02020603050405020304" pitchFamily="18" charset="0"/>
              </a:rPr>
              <a:t>khác</a:t>
            </a:r>
            <a:r>
              <a:rPr lang="en-US" sz="3200" b="1" dirty="0">
                <a:latin typeface="Times New Roman" panose="02020603050405020304" pitchFamily="18" charset="0"/>
                <a:cs typeface="Times New Roman" panose="02020603050405020304" pitchFamily="18" charset="0"/>
              </a:rPr>
              <a:t>?</a:t>
            </a:r>
          </a:p>
          <a:p>
            <a:pPr marL="0" indent="0">
              <a:buNone/>
            </a:pPr>
            <a:r>
              <a:rPr lang="en-US" sz="3200" b="1" dirty="0">
                <a:latin typeface="Times New Roman" panose="02020603050405020304" pitchFamily="18" charset="0"/>
                <a:cs typeface="Times New Roman" panose="02020603050405020304" pitchFamily="18" charset="0"/>
              </a:rPr>
              <a:t>7. </a:t>
            </a:r>
            <a:r>
              <a:rPr lang="en-US" sz="3200" b="1" dirty="0" err="1">
                <a:latin typeface="Times New Roman" panose="02020603050405020304" pitchFamily="18" charset="0"/>
                <a:cs typeface="Times New Roman" panose="02020603050405020304" pitchFamily="18" charset="0"/>
              </a:rPr>
              <a:t>Đánh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chung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cụ</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nay</a:t>
            </a:r>
          </a:p>
          <a:p>
            <a:pPr marL="0" indent="0">
              <a:buNone/>
            </a:pPr>
            <a:r>
              <a:rPr lang="en-US" sz="3200" b="1" dirty="0">
                <a:latin typeface="Times New Roman" panose="02020603050405020304" pitchFamily="18" charset="0"/>
                <a:cs typeface="Times New Roman" panose="02020603050405020304" pitchFamily="18" charset="0"/>
              </a:rPr>
              <a:t>8.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môi</a:t>
            </a:r>
            <a:r>
              <a:rPr lang="en-US" sz="3200" b="1" dirty="0">
                <a:latin typeface="Times New Roman" panose="02020603050405020304" pitchFamily="18" charset="0"/>
                <a:cs typeface="Times New Roman" panose="02020603050405020304" pitchFamily="18" charset="0"/>
              </a:rPr>
              <a:t> tr</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ờng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hỗ</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trợ</a:t>
            </a: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9. </a:t>
            </a:r>
            <a:r>
              <a:rPr lang="en-US" sz="3200" b="1" dirty="0" err="1">
                <a:latin typeface="Times New Roman" panose="02020603050405020304" pitchFamily="18" charset="0"/>
                <a:cs typeface="Times New Roman" panose="02020603050405020304" pitchFamily="18" charset="0"/>
              </a:rPr>
              <a:t>Yêu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cầu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cấu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10.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a:t>
            </a:r>
            <a:r>
              <a:rPr lang="en-US" sz="3200" b="1" dirty="0">
                <a:latin typeface="Times New Roman" panose="02020603050405020304" pitchFamily="18" charset="0"/>
                <a:cs typeface="Times New Roman" panose="02020603050405020304" pitchFamily="18" charset="0"/>
              </a:rPr>
              <a:t> h</a:t>
            </a:r>
            <a:r>
              <a:rPr lang="vi-VN" sz="3200" b="1" dirty="0">
                <a:latin typeface="Times New Roman" panose="02020603050405020304" pitchFamily="18" charset="0"/>
                <a:cs typeface="Times New Roman" panose="02020603050405020304" pitchFamily="18" charset="0"/>
              </a:rPr>
              <a:t>ư</a:t>
            </a:r>
            <a:r>
              <a:rPr lang="en-US" sz="3200" b="1" dirty="0" err="1">
                <a:latin typeface="Times New Roman" panose="02020603050405020304" pitchFamily="18" charset="0"/>
                <a:cs typeface="Times New Roman" panose="02020603050405020304" pitchFamily="18" charset="0"/>
              </a:rPr>
              <a:t>ớng</a:t>
            </a:r>
            <a:r>
              <a:rPr lang="en-US" sz="3200" b="1" dirty="0">
                <a:latin typeface="Times New Roman" panose="02020603050405020304" pitchFamily="18" charset="0"/>
                <a:cs typeface="Times New Roman" panose="02020603050405020304" pitchFamily="18" charset="0"/>
              </a:rPr>
              <a:t> testing </a:t>
            </a:r>
            <a:r>
              <a:rPr lang="en-US" sz="3200" b="1" dirty="0" err="1">
                <a:latin typeface="Times New Roman" panose="02020603050405020304" pitchFamily="18" charset="0"/>
                <a:cs typeface="Times New Roman" panose="02020603050405020304" pitchFamily="18" charset="0"/>
              </a:rPr>
              <a:t>hiện</a:t>
            </a:r>
            <a:r>
              <a:rPr lang="en-US" sz="3200" b="1" dirty="0">
                <a:latin typeface="Times New Roman" panose="02020603050405020304" pitchFamily="18" charset="0"/>
                <a:cs typeface="Times New Roman" panose="02020603050405020304" pitchFamily="18" charset="0"/>
              </a:rPr>
              <a:t> nay</a:t>
            </a:r>
          </a:p>
          <a:p>
            <a:pPr marL="0" indent="0">
              <a:buNone/>
            </a:pPr>
            <a:endParaRPr lang="en-US" sz="3200" b="1"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54F396-8E96-4F66-87DE-E708C0B10348}"/>
              </a:ext>
            </a:extLst>
          </p:cNvPr>
          <p:cNvSpPr>
            <a:spLocks noGrp="1"/>
          </p:cNvSpPr>
          <p:nvPr>
            <p:ph type="body" sz="quarter" idx="13"/>
          </p:nvPr>
        </p:nvSpPr>
        <p:spPr>
          <a:xfrm>
            <a:off x="663900" y="2202853"/>
            <a:ext cx="11355819" cy="3098016"/>
          </a:xfrm>
        </p:spPr>
        <p:txBody>
          <a:bodyPr/>
          <a:lstStyle/>
          <a:p>
            <a:pPr marL="342900" indent="-342900">
              <a:buFont typeface="Wingdings" panose="05000000000000000000" pitchFamily="2" charset="2"/>
              <a:buChar char="§"/>
            </a:pPr>
            <a:r>
              <a:rPr lang="vi-VN" sz="2400" dirty="0">
                <a:solidFill>
                  <a:schemeClr val="tx1">
                    <a:lumMod val="75000"/>
                  </a:schemeClr>
                </a:solidFill>
                <a:latin typeface="Times New Roman" panose="02020603050405020304" pitchFamily="18" charset="0"/>
                <a:cs typeface="Times New Roman" panose="02020603050405020304" pitchFamily="18" charset="0"/>
              </a:rPr>
              <a:t>Katalon cung cấp giao diện thân thiện với chế độ thủ công</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solidFill>
                  <a:schemeClr val="tx1">
                    <a:lumMod val="75000"/>
                  </a:schemeClr>
                </a:solidFill>
                <a:latin typeface="Times New Roman" panose="02020603050405020304" pitchFamily="18" charset="0"/>
                <a:cs typeface="Times New Roman" panose="02020603050405020304" pitchFamily="18" charset="0"/>
              </a:rPr>
              <a:t>X</a:t>
            </a:r>
            <a:r>
              <a:rPr lang="vi-VN" sz="2400" dirty="0">
                <a:solidFill>
                  <a:schemeClr val="tx1">
                    <a:lumMod val="75000"/>
                  </a:schemeClr>
                </a:solidFill>
                <a:latin typeface="Times New Roman" panose="02020603050405020304" pitchFamily="18" charset="0"/>
                <a:cs typeface="Times New Roman" panose="02020603050405020304" pitchFamily="18" charset="0"/>
              </a:rPr>
              <a:t>ây dựng một gói thống nhất bao gồm</a:t>
            </a:r>
            <a:r>
              <a:rPr lang="en-US" sz="2400" dirty="0">
                <a:solidFill>
                  <a:schemeClr val="tx1">
                    <a:lumMod val="75000"/>
                  </a:schemeClr>
                </a:solidFill>
                <a:latin typeface="Times New Roman" panose="02020603050405020304" pitchFamily="18" charset="0"/>
                <a:cs typeface="Times New Roman" panose="02020603050405020304" pitchFamily="18" charset="0"/>
              </a:rPr>
              <a:t> Java, Android SDK, </a:t>
            </a:r>
            <a:r>
              <a:rPr lang="en-US" sz="2400" dirty="0" err="1">
                <a:solidFill>
                  <a:schemeClr val="tx1">
                    <a:lumMod val="75000"/>
                  </a:schemeClr>
                </a:solidFill>
                <a:latin typeface="Times New Roman" panose="02020603050405020304" pitchFamily="18" charset="0"/>
                <a:cs typeface="Times New Roman" panose="02020603050405020304" pitchFamily="18" charset="0"/>
              </a:rPr>
              <a:t>trình</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điều</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khiển</a:t>
            </a:r>
            <a:r>
              <a:rPr lang="en-US" sz="2400" dirty="0">
                <a:solidFill>
                  <a:schemeClr val="tx1">
                    <a:lumMod val="75000"/>
                  </a:schemeClr>
                </a:solidFill>
                <a:latin typeface="Times New Roman" panose="02020603050405020304" pitchFamily="18" charset="0"/>
                <a:cs typeface="Times New Roman" panose="02020603050405020304" pitchFamily="18" charset="0"/>
              </a:rPr>
              <a:t> Web.</a:t>
            </a:r>
          </a:p>
          <a:p>
            <a:pPr marL="342900" indent="-342900">
              <a:buFont typeface="Wingdings" panose="05000000000000000000" pitchFamily="2" charset="2"/>
              <a:buChar char="§"/>
            </a:pPr>
            <a:r>
              <a:rPr lang="vi-VN" sz="2400" dirty="0">
                <a:solidFill>
                  <a:schemeClr val="tx1">
                    <a:lumMod val="75000"/>
                  </a:schemeClr>
                </a:solidFill>
                <a:latin typeface="Times New Roman" panose="02020603050405020304" pitchFamily="18" charset="0"/>
                <a:cs typeface="Times New Roman" panose="02020603050405020304" pitchFamily="18" charset="0"/>
              </a:rPr>
              <a:t>Katalon chứa các từ khóa hoặc hành động được sử dụng phổ biến</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err="1">
                <a:solidFill>
                  <a:schemeClr val="tx1">
                    <a:lumMod val="75000"/>
                  </a:schemeClr>
                </a:solidFill>
                <a:latin typeface="Times New Roman" panose="02020603050405020304" pitchFamily="18" charset="0"/>
                <a:cs typeface="Times New Roman" panose="02020603050405020304" pitchFamily="18" charset="0"/>
              </a:rPr>
              <a:t>Không</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có</a:t>
            </a:r>
            <a:r>
              <a:rPr lang="en-US" sz="2400" dirty="0">
                <a:solidFill>
                  <a:schemeClr val="tx1">
                    <a:lumMod val="75000"/>
                  </a:schemeClr>
                </a:solidFill>
                <a:latin typeface="Times New Roman" panose="02020603050405020304" pitchFamily="18" charset="0"/>
                <a:cs typeface="Times New Roman" panose="02020603050405020304" pitchFamily="18" charset="0"/>
              </a:rPr>
              <a:t> chi </a:t>
            </a:r>
            <a:r>
              <a:rPr lang="en-US" sz="2400" dirty="0" err="1">
                <a:solidFill>
                  <a:schemeClr val="tx1">
                    <a:lumMod val="75000"/>
                  </a:schemeClr>
                </a:solidFill>
                <a:latin typeface="Times New Roman" panose="02020603050405020304" pitchFamily="18" charset="0"/>
                <a:cs typeface="Times New Roman" panose="02020603050405020304" pitchFamily="18" charset="0"/>
              </a:rPr>
              <a:t>phí</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cho</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việc</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cấp</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phép</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và</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bảo</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trì</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err="1">
                <a:solidFill>
                  <a:schemeClr val="tx1">
                    <a:lumMod val="75000"/>
                  </a:schemeClr>
                </a:solidFill>
                <a:latin typeface="Times New Roman" panose="02020603050405020304" pitchFamily="18" charset="0"/>
                <a:cs typeface="Times New Roman" panose="02020603050405020304" pitchFamily="18" charset="0"/>
              </a:rPr>
              <a:t>Nâng</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cấp</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miễn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phí</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err="1">
                <a:solidFill>
                  <a:schemeClr val="tx1">
                    <a:lumMod val="75000"/>
                  </a:schemeClr>
                </a:solidFill>
                <a:latin typeface="Times New Roman" panose="02020603050405020304" pitchFamily="18" charset="0"/>
                <a:cs typeface="Times New Roman" panose="02020603050405020304" pitchFamily="18" charset="0"/>
              </a:rPr>
              <a:t>Giải</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pháp</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nền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tảng</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D8B0AE13-1099-4AA2-B62B-5FAE2CBB5D6A}"/>
              </a:ext>
            </a:extLst>
          </p:cNvPr>
          <p:cNvSpPr>
            <a:spLocks noGrp="1"/>
          </p:cNvSpPr>
          <p:nvPr>
            <p:ph type="title"/>
          </p:nvPr>
        </p:nvSpPr>
        <p:spPr>
          <a:xfrm>
            <a:off x="663900" y="828261"/>
            <a:ext cx="7342622" cy="1215566"/>
          </a:xfrm>
        </p:spPr>
        <p:txBody>
          <a:bodyPr/>
          <a:lstStyle/>
          <a:p>
            <a:r>
              <a:rPr lang="en-US" dirty="0"/>
              <a:t>1. </a:t>
            </a:r>
            <a:r>
              <a:rPr lang="en-US" dirty="0" err="1"/>
              <a:t>tại</a:t>
            </a:r>
            <a:r>
              <a:rPr lang="en-US" dirty="0"/>
              <a:t> </a:t>
            </a:r>
            <a:r>
              <a:rPr lang="en-US" dirty="0" err="1"/>
              <a:t>sao</a:t>
            </a:r>
            <a:r>
              <a:rPr lang="en-US" dirty="0"/>
              <a:t> </a:t>
            </a:r>
            <a:r>
              <a:rPr lang="en-US" dirty="0" err="1"/>
              <a:t>lại</a:t>
            </a:r>
            <a:r>
              <a:rPr lang="en-US" dirty="0"/>
              <a:t> </a:t>
            </a:r>
            <a:r>
              <a:rPr lang="en-US" dirty="0" err="1"/>
              <a:t>chọn</a:t>
            </a:r>
            <a:r>
              <a:rPr lang="en-US" dirty="0"/>
              <a:t> </a:t>
            </a:r>
            <a:r>
              <a:rPr lang="en-US" dirty="0" err="1"/>
              <a:t>katalon</a:t>
            </a:r>
            <a:r>
              <a:rPr lang="en-US" dirty="0"/>
              <a:t>??</a:t>
            </a:r>
          </a:p>
        </p:txBody>
      </p:sp>
      <p:sp>
        <p:nvSpPr>
          <p:cNvPr id="6" name="Footer Placeholder 5">
            <a:extLst>
              <a:ext uri="{FF2B5EF4-FFF2-40B4-BE49-F238E27FC236}">
                <a16:creationId xmlns:a16="http://schemas.microsoft.com/office/drawing/2014/main" id="{F7C12ABE-FB5F-434A-AAED-BA3C24F57ADE}"/>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399B7C6C-CC06-4771-836F-8C4398A92549}"/>
              </a:ext>
            </a:extLst>
          </p:cNvPr>
          <p:cNvSpPr>
            <a:spLocks noGrp="1"/>
          </p:cNvSpPr>
          <p:nvPr>
            <p:ph type="sldNum" sz="quarter" idx="15"/>
          </p:nvPr>
        </p:nvSpPr>
        <p:spPr/>
        <p:txBody>
          <a:bodyPr/>
          <a:lstStyle/>
          <a:p>
            <a:fld id="{8699F50C-BE38-4BD0-BA84-9B090E1F2B9B}" type="slidenum">
              <a:rPr lang="en-US" noProof="0" smtClean="0"/>
              <a:t>3</a:t>
            </a:fld>
            <a:endParaRPr lang="en-US" noProof="0" dirty="0"/>
          </a:p>
        </p:txBody>
      </p:sp>
    </p:spTree>
    <p:extLst>
      <p:ext uri="{BB962C8B-B14F-4D97-AF65-F5344CB8AC3E}">
        <p14:creationId xmlns:p14="http://schemas.microsoft.com/office/powerpoint/2010/main" val="326167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219534"/>
            <a:ext cx="7342622" cy="1215566"/>
          </a:xfrm>
        </p:spPr>
        <p:txBody>
          <a:bodyPr/>
          <a:lstStyle/>
          <a:p>
            <a:r>
              <a:rPr lang="en-US" b="0" dirty="0"/>
              <a:t>2. </a:t>
            </a:r>
            <a:r>
              <a:rPr lang="en-US" b="0" dirty="0" err="1"/>
              <a:t>Giới</a:t>
            </a:r>
            <a:r>
              <a:rPr lang="en-US" b="0" dirty="0"/>
              <a:t> </a:t>
            </a:r>
            <a:r>
              <a:rPr lang="en-US" b="0" dirty="0" err="1"/>
              <a:t>thiệu</a:t>
            </a:r>
            <a:endParaRPr lang="en-US"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1563757"/>
            <a:ext cx="10269144" cy="4591434"/>
          </a:xfrm>
        </p:spPr>
        <p:txBody>
          <a:bodyPr>
            <a:normAutofit/>
          </a:bodyPr>
          <a:lstStyle/>
          <a:p>
            <a:pPr lvl="0"/>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2016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ra </a:t>
            </a:r>
            <a:r>
              <a:rPr lang="en-US" sz="3200" dirty="0" err="1">
                <a:latin typeface="Times New Roman" panose="02020603050405020304" pitchFamily="18" charset="0"/>
                <a:cs typeface="Times New Roman" panose="02020603050405020304" pitchFamily="18" charset="0"/>
              </a:rPr>
              <a:t>mắt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tiên</a:t>
            </a:r>
            <a:r>
              <a:rPr lang="en-US" sz="3200" dirty="0">
                <a:latin typeface="Times New Roman" panose="02020603050405020304" pitchFamily="18" charset="0"/>
                <a:cs typeface="Times New Roman" panose="02020603050405020304" pitchFamily="18" charset="0"/>
              </a:rPr>
              <a:t>.</a:t>
            </a:r>
          </a:p>
          <a:p>
            <a:pPr lvl="0"/>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Web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Mobile</a:t>
            </a:r>
          </a:p>
          <a:p>
            <a:pPr lvl="0"/>
            <a:r>
              <a:rPr lang="vi-VN" sz="3200" dirty="0">
                <a:latin typeface="Times New Roman" panose="02020603050405020304" pitchFamily="18" charset="0"/>
                <a:cs typeface="Times New Roman" panose="02020603050405020304" pitchFamily="18" charset="0"/>
              </a:rPr>
              <a:t>Giải pháp thân thiện và linh hoạt này giúp cho người kiểm tra tốt hơn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nhanh</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a:t>
            </a:r>
          </a:p>
          <a:p>
            <a:pPr lvl="0"/>
            <a:r>
              <a:rPr lang="en-US" sz="3200" dirty="0" err="1">
                <a:latin typeface="Times New Roman" panose="02020603050405020304" pitchFamily="18" charset="0"/>
                <a:cs typeface="Times New Roman" panose="02020603050405020304" pitchFamily="18" charset="0"/>
              </a:rPr>
              <a:t>Phiên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katalon</a:t>
            </a:r>
            <a:r>
              <a:rPr lang="en-US" sz="3200" dirty="0">
                <a:latin typeface="Times New Roman" panose="02020603050405020304" pitchFamily="18" charset="0"/>
                <a:cs typeface="Times New Roman" panose="02020603050405020304" pitchFamily="18" charset="0"/>
              </a:rPr>
              <a:t> studio 7</a:t>
            </a:r>
          </a:p>
          <a:p>
            <a:pPr lvl="0"/>
            <a:endParaRPr lang="en-US" sz="3200" dirty="0">
              <a:latin typeface="Times New Roman" panose="02020603050405020304" pitchFamily="18" charset="0"/>
              <a:cs typeface="Times New Roman" panose="02020603050405020304" pitchFamily="18" charset="0"/>
            </a:endParaRPr>
          </a:p>
          <a:p>
            <a:pPr lvl="0"/>
            <a:endParaRPr lang="en-US" sz="3200" dirty="0">
              <a:latin typeface="Times New Roman" panose="02020603050405020304" pitchFamily="18" charset="0"/>
              <a:cs typeface="Times New Roman" panose="02020603050405020304" pitchFamily="18" charset="0"/>
            </a:endParaRPr>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169796F1-5D4B-4534-A91A-1214540E3A8D}"/>
              </a:ext>
            </a:extLst>
          </p:cNvPr>
          <p:cNvSpPr>
            <a:spLocks noGrp="1"/>
          </p:cNvSpPr>
          <p:nvPr>
            <p:ph type="ftr" sz="quarter" idx="4294967295"/>
          </p:nvPr>
        </p:nvSpPr>
        <p:spPr>
          <a:xfrm>
            <a:off x="0" y="6283325"/>
            <a:ext cx="4114800" cy="365125"/>
          </a:xfrm>
        </p:spPr>
        <p:txBody>
          <a:body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A9968776-BA5F-4284-BA55-CA98FFF161C1}"/>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5</a:t>
            </a:fld>
            <a:endParaRPr lang="en-US" noProof="0" dirty="0"/>
          </a:p>
        </p:txBody>
      </p:sp>
      <p:sp>
        <p:nvSpPr>
          <p:cNvPr id="12" name="Rectangle: Rounded Corners 11">
            <a:extLst>
              <a:ext uri="{FF2B5EF4-FFF2-40B4-BE49-F238E27FC236}">
                <a16:creationId xmlns:a16="http://schemas.microsoft.com/office/drawing/2014/main" id="{7F35B40D-81B7-496D-9136-E3539604F7E4}"/>
              </a:ext>
            </a:extLst>
          </p:cNvPr>
          <p:cNvSpPr/>
          <p:nvPr/>
        </p:nvSpPr>
        <p:spPr>
          <a:xfrm>
            <a:off x="3055225" y="1729201"/>
            <a:ext cx="7400740" cy="43419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Triển khai đơn giản</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Cài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đặt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nhanh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chóng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dễ</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dàng</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Kết quả nhanh hơn và tốt hơn</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Chế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độ</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hoạt</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Dễ</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Ứng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duyệt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Katalon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hỗ</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nền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tảng</a:t>
            </a:r>
            <a:r>
              <a:rPr lang="en-US" sz="2400" dirty="0">
                <a:solidFill>
                  <a:schemeClr val="tx1"/>
                </a:solidFill>
                <a:latin typeface="Times New Roman" panose="02020603050405020304" pitchFamily="18" charset="0"/>
                <a:cs typeface="Times New Roman" panose="02020603050405020304" pitchFamily="18" charset="0"/>
              </a:rPr>
              <a:t>: Windows 32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64 (7, 8,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10)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OS X 10.5+.</a:t>
            </a:r>
          </a:p>
          <a:p>
            <a:pPr algn="ctr"/>
            <a:endParaRPr lang="en-US" sz="2400" dirty="0">
              <a:solidFill>
                <a:schemeClr val="tx1"/>
              </a:solidFill>
            </a:endParaRPr>
          </a:p>
        </p:txBody>
      </p:sp>
      <p:sp>
        <p:nvSpPr>
          <p:cNvPr id="17" name="Title 8">
            <a:extLst>
              <a:ext uri="{FF2B5EF4-FFF2-40B4-BE49-F238E27FC236}">
                <a16:creationId xmlns:a16="http://schemas.microsoft.com/office/drawing/2014/main" id="{08D80544-1178-4687-9D38-A9E773196182}"/>
              </a:ext>
            </a:extLst>
          </p:cNvPr>
          <p:cNvSpPr>
            <a:spLocks noGrp="1"/>
          </p:cNvSpPr>
          <p:nvPr>
            <p:ph type="title"/>
          </p:nvPr>
        </p:nvSpPr>
        <p:spPr>
          <a:xfrm>
            <a:off x="3055225" y="786815"/>
            <a:ext cx="4911725" cy="710709"/>
          </a:xfrm>
        </p:spPr>
        <p:txBody>
          <a:bodyPr/>
          <a:lstStyle/>
          <a:p>
            <a:r>
              <a:rPr lang="en-US" dirty="0"/>
              <a:t>3. </a:t>
            </a:r>
            <a:r>
              <a:rPr lang="en-US" dirty="0" err="1"/>
              <a:t>Điểm</a:t>
            </a:r>
            <a:r>
              <a:rPr lang="en-US" dirty="0"/>
              <a:t> </a:t>
            </a:r>
            <a:r>
              <a:rPr lang="en-US" dirty="0" err="1"/>
              <a:t>mạnh</a:t>
            </a:r>
            <a:endParaRPr lang="en-US" dirty="0"/>
          </a:p>
        </p:txBody>
      </p:sp>
    </p:spTree>
    <p:extLst>
      <p:ext uri="{BB962C8B-B14F-4D97-AF65-F5344CB8AC3E}">
        <p14:creationId xmlns:p14="http://schemas.microsoft.com/office/powerpoint/2010/main" val="46117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636105" y="0"/>
            <a:ext cx="10255339"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4. </a:t>
            </a:r>
            <a:r>
              <a:rPr lang="en-US" dirty="0" err="1">
                <a:solidFill>
                  <a:schemeClr val="tx2">
                    <a:lumMod val="10000"/>
                  </a:schemeClr>
                </a:solidFill>
                <a:latin typeface="Times New Roman" panose="02020603050405020304" pitchFamily="18" charset="0"/>
                <a:cs typeface="Times New Roman" panose="02020603050405020304" pitchFamily="18" charset="0"/>
              </a:rPr>
              <a:t>Các</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tính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năng</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chính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của</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sp>
        <p:nvSpPr>
          <p:cNvPr id="4" name="Rectangle: Rounded Corners 3">
            <a:extLst>
              <a:ext uri="{FF2B5EF4-FFF2-40B4-BE49-F238E27FC236}">
                <a16:creationId xmlns:a16="http://schemas.microsoft.com/office/drawing/2014/main" id="{F629FFED-3574-4917-AED4-06AC4449E227}"/>
              </a:ext>
            </a:extLst>
          </p:cNvPr>
          <p:cNvSpPr/>
          <p:nvPr/>
        </p:nvSpPr>
        <p:spPr>
          <a:xfrm>
            <a:off x="1232451" y="1302302"/>
            <a:ext cx="9329531" cy="46611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Cấu trúc được xác định trước</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Từ</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khóa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tùy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chỉnh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cung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cấp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hoạt</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Hỗ</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cầu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kiểm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chính</a:t>
            </a:r>
            <a:r>
              <a:rPr lang="en-US" sz="2400" dirty="0">
                <a:solidFill>
                  <a:schemeClr val="tx1"/>
                </a:solidFill>
                <a:latin typeface="Times New Roman" panose="02020603050405020304" pitchFamily="18" charset="0"/>
                <a:cs typeface="Times New Roman" panose="02020603050405020304" pitchFamily="18" charset="0"/>
              </a:rPr>
              <a:t>: web, mobile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API.</a:t>
            </a:r>
          </a:p>
          <a:p>
            <a:pPr marL="342900" indent="-342900">
              <a:buFont typeface="Arial" panose="020B0604020202020204" pitchFamily="34" charset="0"/>
              <a:buChar char="•"/>
            </a:pPr>
            <a:r>
              <a:rPr lang="vi-VN" sz="2400" dirty="0">
                <a:solidFill>
                  <a:schemeClr val="tx1"/>
                </a:solidFill>
                <a:latin typeface="Times New Roman" panose="02020603050405020304" pitchFamily="18" charset="0"/>
                <a:cs typeface="Times New Roman" panose="02020603050405020304" pitchFamily="18" charset="0"/>
              </a:rPr>
              <a:t>Thực hiện nhiều bộ kiểm thử cùng một lúc </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Mở</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rộng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dòng</a:t>
            </a:r>
            <a:r>
              <a:rPr lang="en-US" sz="2400" dirty="0">
                <a:solidFill>
                  <a:schemeClr val="tx1"/>
                </a:solidFill>
                <a:latin typeface="Times New Roman" panose="02020603050405020304" pitchFamily="18" charset="0"/>
                <a:cs typeface="Times New Roman" panose="02020603050405020304" pitchFamily="18" charset="0"/>
              </a:rPr>
              <a:t> CI </a:t>
            </a:r>
            <a:r>
              <a:rPr lang="en-US" sz="2400" dirty="0" err="1">
                <a:solidFill>
                  <a:schemeClr val="tx1"/>
                </a:solidFill>
                <a:latin typeface="Times New Roman" panose="02020603050405020304" pitchFamily="18" charset="0"/>
                <a:cs typeface="Times New Roman" panose="02020603050405020304" pitchFamily="18" charset="0"/>
              </a:rPr>
              <a:t>hiện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dễ</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dàng</a:t>
            </a:r>
            <a:r>
              <a:rPr lang="en-US" sz="24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X</a:t>
            </a:r>
            <a:r>
              <a:rPr lang="vi-VN" sz="2400" dirty="0">
                <a:solidFill>
                  <a:schemeClr val="tx1"/>
                </a:solidFill>
                <a:latin typeface="Times New Roman" panose="02020603050405020304" pitchFamily="18" charset="0"/>
                <a:cs typeface="Times New Roman" panose="02020603050405020304" pitchFamily="18" charset="0"/>
              </a:rPr>
              <a:t>uất các định dạng khác nhau như CSV, PDF, HTML và lưu trữ để sử dụng sau.</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89151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18676" y="208061"/>
            <a:ext cx="10109565"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Quy</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trình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làm</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việc</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của</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
        <p:nvSpPr>
          <p:cNvPr id="2" name="Arrow: Right 1">
            <a:extLst>
              <a:ext uri="{FF2B5EF4-FFF2-40B4-BE49-F238E27FC236}">
                <a16:creationId xmlns:a16="http://schemas.microsoft.com/office/drawing/2014/main" id="{B978961C-A31B-447F-8968-A3FBB31C8AF8}"/>
              </a:ext>
            </a:extLst>
          </p:cNvPr>
          <p:cNvSpPr/>
          <p:nvPr/>
        </p:nvSpPr>
        <p:spPr>
          <a:xfrm>
            <a:off x="967409" y="2491409"/>
            <a:ext cx="1881808" cy="2186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Khởi</a:t>
            </a:r>
            <a:r>
              <a:rPr lang="en-US" dirty="0"/>
              <a:t> </a:t>
            </a:r>
            <a:r>
              <a:rPr lang="en-US" dirty="0" err="1"/>
              <a:t>tạo</a:t>
            </a:r>
            <a:endParaRPr lang="en-US" dirty="0"/>
          </a:p>
        </p:txBody>
      </p:sp>
      <p:sp>
        <p:nvSpPr>
          <p:cNvPr id="5" name="Arrow: Right 4">
            <a:extLst>
              <a:ext uri="{FF2B5EF4-FFF2-40B4-BE49-F238E27FC236}">
                <a16:creationId xmlns:a16="http://schemas.microsoft.com/office/drawing/2014/main" id="{16CDFFB6-95D9-4BD9-8007-CE194D4A15CC}"/>
              </a:ext>
            </a:extLst>
          </p:cNvPr>
          <p:cNvSpPr/>
          <p:nvPr/>
        </p:nvSpPr>
        <p:spPr>
          <a:xfrm>
            <a:off x="2876321" y="2491408"/>
            <a:ext cx="2186609" cy="218660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Triển</a:t>
            </a:r>
            <a:r>
              <a:rPr lang="en-US" dirty="0"/>
              <a:t> </a:t>
            </a:r>
            <a:r>
              <a:rPr lang="en-US" dirty="0" err="1"/>
              <a:t>khai</a:t>
            </a:r>
            <a:endParaRPr lang="en-US" dirty="0"/>
          </a:p>
        </p:txBody>
      </p:sp>
      <p:sp>
        <p:nvSpPr>
          <p:cNvPr id="8" name="Arrow: Right 7">
            <a:extLst>
              <a:ext uri="{FF2B5EF4-FFF2-40B4-BE49-F238E27FC236}">
                <a16:creationId xmlns:a16="http://schemas.microsoft.com/office/drawing/2014/main" id="{FD933353-1CED-46BC-BB50-FC8F1DEAE7C7}"/>
              </a:ext>
            </a:extLst>
          </p:cNvPr>
          <p:cNvSpPr/>
          <p:nvPr/>
        </p:nvSpPr>
        <p:spPr>
          <a:xfrm>
            <a:off x="7330851" y="2491408"/>
            <a:ext cx="2186609" cy="218660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Báo</a:t>
            </a:r>
            <a:r>
              <a:rPr lang="en-US" dirty="0"/>
              <a:t> </a:t>
            </a:r>
            <a:r>
              <a:rPr lang="en-US" dirty="0" err="1"/>
              <a:t>cáo</a:t>
            </a:r>
            <a:endParaRPr lang="en-US" dirty="0"/>
          </a:p>
        </p:txBody>
      </p:sp>
      <p:sp>
        <p:nvSpPr>
          <p:cNvPr id="9" name="Arrow: Right 8">
            <a:extLst>
              <a:ext uri="{FF2B5EF4-FFF2-40B4-BE49-F238E27FC236}">
                <a16:creationId xmlns:a16="http://schemas.microsoft.com/office/drawing/2014/main" id="{2E5F4458-C6AD-4FF0-9629-04273576E0CB}"/>
              </a:ext>
            </a:extLst>
          </p:cNvPr>
          <p:cNvSpPr/>
          <p:nvPr/>
        </p:nvSpPr>
        <p:spPr>
          <a:xfrm>
            <a:off x="5090034" y="2491408"/>
            <a:ext cx="2186609" cy="2186608"/>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Hoạt</a:t>
            </a:r>
            <a:r>
              <a:rPr lang="en-US" dirty="0"/>
              <a:t> </a:t>
            </a:r>
            <a:r>
              <a:rPr lang="en-US" dirty="0" err="1"/>
              <a:t>động</a:t>
            </a:r>
            <a:endParaRPr lang="en-US" dirty="0"/>
          </a:p>
        </p:txBody>
      </p:sp>
      <p:sp>
        <p:nvSpPr>
          <p:cNvPr id="10" name="Arrow: Right 9">
            <a:extLst>
              <a:ext uri="{FF2B5EF4-FFF2-40B4-BE49-F238E27FC236}">
                <a16:creationId xmlns:a16="http://schemas.microsoft.com/office/drawing/2014/main" id="{EFE2435C-9BE8-4AC8-83AB-38DBD6F9C7A1}"/>
              </a:ext>
            </a:extLst>
          </p:cNvPr>
          <p:cNvSpPr/>
          <p:nvPr/>
        </p:nvSpPr>
        <p:spPr>
          <a:xfrm>
            <a:off x="9534937" y="2491408"/>
            <a:ext cx="2186609" cy="2186608"/>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Bảo</a:t>
            </a:r>
            <a:r>
              <a:rPr lang="en-US" dirty="0"/>
              <a:t> </a:t>
            </a:r>
            <a:r>
              <a:rPr lang="en-US" dirty="0" err="1"/>
              <a:t>trì</a:t>
            </a:r>
            <a:endParaRPr lang="en-US" dirty="0"/>
          </a:p>
        </p:txBody>
      </p:sp>
    </p:spTree>
    <p:extLst>
      <p:ext uri="{BB962C8B-B14F-4D97-AF65-F5344CB8AC3E}">
        <p14:creationId xmlns:p14="http://schemas.microsoft.com/office/powerpoint/2010/main" val="3100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b="0" dirty="0">
                <a:latin typeface="Times New Roman" panose="02020603050405020304" pitchFamily="18" charset="0"/>
                <a:cs typeface="Times New Roman" panose="02020603050405020304" pitchFamily="18" charset="0"/>
              </a:rPr>
              <a:t>6. So </a:t>
            </a:r>
            <a:r>
              <a:rPr lang="en-US" b="0" dirty="0" err="1">
                <a:latin typeface="Times New Roman" panose="02020603050405020304" pitchFamily="18" charset="0"/>
                <a:cs typeface="Times New Roman" panose="02020603050405020304" pitchFamily="18" charset="0"/>
              </a:rPr>
              <a:t>sánh</a:t>
            </a:r>
            <a:endParaRPr lang="en-US" b="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graphicFrame>
        <p:nvGraphicFramePr>
          <p:cNvPr id="8" name="Table 8">
            <a:extLst>
              <a:ext uri="{FF2B5EF4-FFF2-40B4-BE49-F238E27FC236}">
                <a16:creationId xmlns:a16="http://schemas.microsoft.com/office/drawing/2014/main" id="{3DEA6D0E-A30D-45CA-9425-589970472476}"/>
              </a:ext>
            </a:extLst>
          </p:cNvPr>
          <p:cNvGraphicFramePr>
            <a:graphicFrameLocks noGrp="1"/>
          </p:cNvGraphicFramePr>
          <p:nvPr>
            <p:extLst>
              <p:ext uri="{D42A27DB-BD31-4B8C-83A1-F6EECF244321}">
                <p14:modId xmlns:p14="http://schemas.microsoft.com/office/powerpoint/2010/main" val="4136604599"/>
              </p:ext>
            </p:extLst>
          </p:nvPr>
        </p:nvGraphicFramePr>
        <p:xfrm>
          <a:off x="146721" y="1494794"/>
          <a:ext cx="11898558" cy="4754880"/>
        </p:xfrm>
        <a:graphic>
          <a:graphicData uri="http://schemas.openxmlformats.org/drawingml/2006/table">
            <a:tbl>
              <a:tblPr firstRow="1" bandRow="1">
                <a:tableStyleId>{BDBED569-4797-4DF1-A0F4-6AAB3CD982D8}</a:tableStyleId>
              </a:tblPr>
              <a:tblGrid>
                <a:gridCol w="4098633">
                  <a:extLst>
                    <a:ext uri="{9D8B030D-6E8A-4147-A177-3AD203B41FA5}">
                      <a16:colId xmlns:a16="http://schemas.microsoft.com/office/drawing/2014/main" val="814025016"/>
                    </a:ext>
                  </a:extLst>
                </a:gridCol>
                <a:gridCol w="4050200">
                  <a:extLst>
                    <a:ext uri="{9D8B030D-6E8A-4147-A177-3AD203B41FA5}">
                      <a16:colId xmlns:a16="http://schemas.microsoft.com/office/drawing/2014/main" val="4036169937"/>
                    </a:ext>
                  </a:extLst>
                </a:gridCol>
                <a:gridCol w="3749725">
                  <a:extLst>
                    <a:ext uri="{9D8B030D-6E8A-4147-A177-3AD203B41FA5}">
                      <a16:colId xmlns:a16="http://schemas.microsoft.com/office/drawing/2014/main" val="4033619660"/>
                    </a:ext>
                  </a:extLst>
                </a:gridCol>
              </a:tblGrid>
              <a:tr h="370840">
                <a:tc>
                  <a:txBody>
                    <a:bodyPr/>
                    <a:lstStyle/>
                    <a:p>
                      <a:pPr algn="ct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Công</a:t>
                      </a:r>
                      <a:r>
                        <a:rPr lang="en-US" sz="2400" baseline="0" dirty="0">
                          <a:solidFill>
                            <a:schemeClr val="tx2">
                              <a:lumMod val="10000"/>
                            </a:schemeClr>
                          </a:solidFill>
                          <a:latin typeface="Times New Roman" panose="02020603050405020304" pitchFamily="18" charset="0"/>
                          <a:cs typeface="Times New Roman" panose="02020603050405020304" pitchFamily="18" charset="0"/>
                        </a:rPr>
                        <a:t> </a:t>
                      </a: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cụ</a:t>
                      </a:r>
                      <a:endParaRPr lang="en-US" sz="2400" baseline="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Điểm</a:t>
                      </a:r>
                      <a:r>
                        <a:rPr lang="en-US" sz="2400" baseline="0" dirty="0">
                          <a:solidFill>
                            <a:schemeClr val="tx2">
                              <a:lumMod val="10000"/>
                            </a:schemeClr>
                          </a:solidFill>
                          <a:latin typeface="Times New Roman" panose="02020603050405020304" pitchFamily="18" charset="0"/>
                          <a:cs typeface="Times New Roman" panose="02020603050405020304" pitchFamily="18" charset="0"/>
                        </a:rPr>
                        <a:t> </a:t>
                      </a: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mạnh</a:t>
                      </a:r>
                      <a:endParaRPr lang="en-US" sz="2400" baseline="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Hạn</a:t>
                      </a:r>
                      <a:r>
                        <a:rPr lang="en-US" sz="2400" baseline="0" dirty="0">
                          <a:solidFill>
                            <a:schemeClr val="tx2">
                              <a:lumMod val="10000"/>
                            </a:schemeClr>
                          </a:solidFill>
                          <a:latin typeface="Times New Roman" panose="02020603050405020304" pitchFamily="18" charset="0"/>
                          <a:cs typeface="Times New Roman" panose="02020603050405020304" pitchFamily="18" charset="0"/>
                        </a:rPr>
                        <a:t> </a:t>
                      </a: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chế</a:t>
                      </a:r>
                      <a:endParaRPr lang="en-US" sz="2400" baseline="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0528418"/>
                  </a:ext>
                </a:extLst>
              </a:tr>
              <a:tr h="347428">
                <a:tc>
                  <a:txBody>
                    <a:bodyPr/>
                    <a:lstStyle/>
                    <a:p>
                      <a:r>
                        <a:rPr lang="en-US" sz="3200" b="0" i="0" kern="1200" dirty="0" err="1">
                          <a:solidFill>
                            <a:schemeClr val="tx1"/>
                          </a:solidFill>
                          <a:effectLst/>
                          <a:latin typeface="Times New Roman" panose="02020603050405020304" pitchFamily="18" charset="0"/>
                          <a:ea typeface="+mn-ea"/>
                          <a:cs typeface="Times New Roman" panose="02020603050405020304" pitchFamily="18" charset="0"/>
                        </a:rPr>
                        <a:t>Katalon</a:t>
                      </a: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 Studio</a:t>
                      </a:r>
                      <a:endParaRPr lang="en-US" sz="32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tx1"/>
                          </a:solidFill>
                          <a:effectLst/>
                          <a:latin typeface="Times New Roman" panose="02020603050405020304" pitchFamily="18" charset="0"/>
                          <a:ea typeface="+mn-ea"/>
                          <a:cs typeface="Times New Roman" panose="02020603050405020304" pitchFamily="18" charset="0"/>
                        </a:rPr>
                        <a:t>Không có phí cấp phép và bảo trì cần thiết (dịch vụ hỗ trợ chuyên dụng có trả phí có sẵn nếu cần). Tích hợp các framework và tính năng cần thiết để tạo và thực hiện các trường hợp kiểm thử nhanh. Được xây dựng dựa trên Selenium nhưng loại bỏ nhu cầu về các kĩ năng lập trình nâng cao cần thiết cho Selenium.</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Giải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mới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nổi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với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cộng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đồng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triển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nhanh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chóng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Bộ</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tính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vẫn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đang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triển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Thiếu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lựa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chọn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ngôn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ngữ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kịch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bản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chỉ</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hỗ</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trợ</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Java/ Groovy.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717145"/>
                  </a:ext>
                </a:extLst>
              </a:tr>
              <a:tr h="1055094">
                <a:tc>
                  <a:txBody>
                    <a:bodyPr/>
                    <a:lstStyle/>
                    <a:p>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QTP(Quick Test Professional)</a:t>
                      </a:r>
                      <a:endParaRPr lang="en-US" sz="32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tx1"/>
                          </a:solidFill>
                          <a:effectLst/>
                          <a:latin typeface="Times New Roman" panose="02020603050405020304" pitchFamily="18" charset="0"/>
                          <a:ea typeface="+mn-ea"/>
                          <a:cs typeface="Times New Roman" panose="02020603050405020304" pitchFamily="18" charset="0"/>
                        </a:rPr>
                        <a:t>Các tính năng kiểm thử tự động toàn diện được tích hợp vào một hệ thống duy nhất. Hỗ trợ người dùng chuyên dụng với một cộng đồng người dùng lớn được thành lập. Chỉ yêu cầu các kĩ năng lập trình cơ bản để bắt đầu với việc tạo và thực thi kiểm thử.</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Giải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tốn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kém</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giấy</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phép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phí</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bảo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trì</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cao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đáng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Chi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phí</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cao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nâng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cấp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module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bổ</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sung.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Chỉ</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hỗ</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trợ</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VBScript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8264041"/>
                  </a:ext>
                </a:extLst>
              </a:tr>
            </a:tbl>
          </a:graphicData>
        </a:graphic>
      </p:graphicFrame>
    </p:spTree>
    <p:extLst>
      <p:ext uri="{BB962C8B-B14F-4D97-AF65-F5344CB8AC3E}">
        <p14:creationId xmlns:p14="http://schemas.microsoft.com/office/powerpoint/2010/main" val="297370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A6F945B-00B3-499D-BBA7-53ED30B81023}"/>
              </a:ext>
            </a:extLst>
          </p:cNvPr>
          <p:cNvSpPr>
            <a:spLocks noGrp="1"/>
          </p:cNvSpPr>
          <p:nvPr>
            <p:ph type="body" idx="1"/>
          </p:nvPr>
        </p:nvSpPr>
        <p:spPr>
          <a:xfrm>
            <a:off x="636104" y="639681"/>
            <a:ext cx="10919791" cy="1071502"/>
          </a:xfrm>
        </p:spPr>
        <p:txBody>
          <a:bodyPr>
            <a:noAutofit/>
          </a:bodyPr>
          <a:lstStyle/>
          <a:p>
            <a:r>
              <a:rPr lang="en-US" sz="4000" dirty="0">
                <a:latin typeface="Times New Roman" panose="02020603050405020304" pitchFamily="18" charset="0"/>
                <a:cs typeface="Times New Roman" panose="02020603050405020304" pitchFamily="18" charset="0"/>
              </a:rPr>
              <a:t>6.Đánh </a:t>
            </a:r>
            <a:r>
              <a:rPr lang="en-US" sz="4000" dirty="0" err="1">
                <a:latin typeface="Times New Roman" panose="02020603050405020304" pitchFamily="18" charset="0"/>
                <a:cs typeface="Times New Roman" panose="02020603050405020304" pitchFamily="18" charset="0"/>
              </a:rPr>
              <a:t>giá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chung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cụ</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kiểm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hiện</a:t>
            </a:r>
            <a:r>
              <a:rPr lang="en-US" sz="4000" dirty="0">
                <a:latin typeface="Times New Roman" panose="02020603050405020304" pitchFamily="18" charset="0"/>
                <a:cs typeface="Times New Roman" panose="02020603050405020304" pitchFamily="18" charset="0"/>
              </a:rPr>
              <a:t> nay</a:t>
            </a:r>
          </a:p>
        </p:txBody>
      </p:sp>
      <p:sp>
        <p:nvSpPr>
          <p:cNvPr id="4" name="Footer Placeholder 3">
            <a:extLst>
              <a:ext uri="{FF2B5EF4-FFF2-40B4-BE49-F238E27FC236}">
                <a16:creationId xmlns:a16="http://schemas.microsoft.com/office/drawing/2014/main" id="{B8785DFB-6F6F-421F-804F-6A64194CE3C4}"/>
              </a:ext>
            </a:extLst>
          </p:cNvPr>
          <p:cNvSpPr>
            <a:spLocks noGrp="1"/>
          </p:cNvSpPr>
          <p:nvPr>
            <p:ph type="ftr" sz="quarter" idx="4294967295"/>
          </p:nvPr>
        </p:nvSpPr>
        <p:spPr>
          <a:xfrm>
            <a:off x="0" y="6356350"/>
            <a:ext cx="4114800" cy="365125"/>
          </a:xfrm>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EC897D8A-09E0-4498-BB04-F881A346B448}"/>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9</a:t>
            </a:fld>
            <a:endParaRPr lang="en-US" noProof="0" dirty="0"/>
          </a:p>
        </p:txBody>
      </p:sp>
      <p:sp>
        <p:nvSpPr>
          <p:cNvPr id="14" name="Rectangle: Folded Corner 13">
            <a:extLst>
              <a:ext uri="{FF2B5EF4-FFF2-40B4-BE49-F238E27FC236}">
                <a16:creationId xmlns:a16="http://schemas.microsoft.com/office/drawing/2014/main" id="{BFCEEE74-06E8-4793-8FC9-ED62052B20D6}"/>
              </a:ext>
            </a:extLst>
          </p:cNvPr>
          <p:cNvSpPr/>
          <p:nvPr/>
        </p:nvSpPr>
        <p:spPr>
          <a:xfrm>
            <a:off x="3604592" y="1711184"/>
            <a:ext cx="7500730" cy="4507136"/>
          </a:xfrm>
          <a:prstGeom prst="foldedCorner">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342900" indent="-342900" algn="ctr">
              <a:buFont typeface="Wingdings" panose="05000000000000000000" pitchFamily="2" charset="2"/>
              <a:buChar char="Ø"/>
            </a:pPr>
            <a:r>
              <a:rPr lang="en-US" sz="2400" dirty="0" err="1">
                <a:solidFill>
                  <a:schemeClr val="accent1"/>
                </a:solidFill>
                <a:latin typeface="Times New Roman" panose="02020603050405020304" pitchFamily="18" charset="0"/>
                <a:cs typeface="Times New Roman" panose="02020603050405020304" pitchFamily="18" charset="0"/>
              </a:rPr>
              <a:t>Không</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có</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công</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cụ</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nào</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phù</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hợp</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cho</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tất</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cả</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để</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kiểm</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thử</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tự</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động</a:t>
            </a:r>
            <a:r>
              <a:rPr lang="en-US" sz="2400" dirty="0">
                <a:solidFill>
                  <a:schemeClr val="accent1"/>
                </a:solidFill>
                <a:latin typeface="Times New Roman" panose="02020603050405020304" pitchFamily="18" charset="0"/>
                <a:cs typeface="Times New Roman" panose="02020603050405020304" pitchFamily="18" charset="0"/>
              </a:rPr>
              <a:t>.</a:t>
            </a:r>
          </a:p>
          <a:p>
            <a:pPr marL="342900" indent="-342900" algn="ctr">
              <a:buFont typeface="Wingdings" panose="05000000000000000000" pitchFamily="2" charset="2"/>
              <a:buChar char="Ø"/>
            </a:pPr>
            <a:r>
              <a:rPr lang="en-US" sz="2400" dirty="0">
                <a:solidFill>
                  <a:schemeClr val="accent1"/>
                </a:solidFill>
                <a:latin typeface="Times New Roman" panose="02020603050405020304" pitchFamily="18" charset="0"/>
                <a:cs typeface="Times New Roman" panose="02020603050405020304" pitchFamily="18" charset="0"/>
              </a:rPr>
              <a:t>N</a:t>
            </a:r>
            <a:r>
              <a:rPr lang="vi-VN" sz="2400" dirty="0">
                <a:solidFill>
                  <a:schemeClr val="accent1"/>
                </a:solidFill>
                <a:latin typeface="Times New Roman" panose="02020603050405020304" pitchFamily="18" charset="0"/>
                <a:cs typeface="Times New Roman" panose="02020603050405020304" pitchFamily="18" charset="0"/>
              </a:rPr>
              <a:t>gười dùng kiểm thử đánh giá các công cụ khác nhau để chọn ra những gì sẽ đáp ứng tốt nhất nhu cầu kiểm thử tự động của họ</a:t>
            </a: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vi-VN" sz="2400" dirty="0">
                <a:solidFill>
                  <a:schemeClr val="accent1"/>
                </a:solidFill>
                <a:latin typeface="Times New Roman" panose="02020603050405020304" pitchFamily="18" charset="0"/>
                <a:cs typeface="Times New Roman" panose="02020603050405020304" pitchFamily="18" charset="0"/>
              </a:rPr>
              <a:t>Các nhà cung cấp thương mại thường tính phí nâng cấp công cụ</a:t>
            </a: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US" sz="2400" dirty="0">
                <a:solidFill>
                  <a:schemeClr val="accent1"/>
                </a:solidFill>
                <a:latin typeface="Times New Roman" panose="02020603050405020304" pitchFamily="18" charset="0"/>
                <a:cs typeface="Times New Roman" panose="02020603050405020304" pitchFamily="18" charset="0"/>
              </a:rPr>
              <a:t>C</a:t>
            </a:r>
            <a:r>
              <a:rPr lang="vi-VN" sz="2400" dirty="0">
                <a:solidFill>
                  <a:schemeClr val="accent1"/>
                </a:solidFill>
                <a:latin typeface="Times New Roman" panose="02020603050405020304" pitchFamily="18" charset="0"/>
                <a:cs typeface="Times New Roman" panose="02020603050405020304" pitchFamily="18" charset="0"/>
              </a:rPr>
              <a:t>ác </a:t>
            </a:r>
            <a:r>
              <a:rPr lang="vi-VN" sz="2400" dirty="0">
                <a:solidFill>
                  <a:schemeClr val="tx1">
                    <a:lumMod val="50000"/>
                  </a:schemeClr>
                </a:solidFill>
                <a:latin typeface="Times New Roman" panose="02020603050405020304" pitchFamily="18" charset="0"/>
                <a:cs typeface="Times New Roman" panose="02020603050405020304" pitchFamily="18" charset="0"/>
              </a:rPr>
              <a:t>công</a:t>
            </a:r>
            <a:r>
              <a:rPr lang="vi-VN" sz="2400" dirty="0">
                <a:solidFill>
                  <a:schemeClr val="accent1"/>
                </a:solidFill>
                <a:latin typeface="Times New Roman" panose="02020603050405020304" pitchFamily="18" charset="0"/>
                <a:cs typeface="Times New Roman" panose="02020603050405020304" pitchFamily="18" charset="0"/>
              </a:rPr>
              <a:t> cụ mã nguồn mở và phi thương mại không phải chịu phí bổ sung mà đòi hỏi nỗ lực và chuyên môn để tích hợp các nâng cấp mới.</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877503"/>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977</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Gill Sans SemiBold</vt:lpstr>
      <vt:lpstr>Times New Roman</vt:lpstr>
      <vt:lpstr>Wingdings</vt:lpstr>
      <vt:lpstr>Office Theme</vt:lpstr>
      <vt:lpstr>Katalon</vt:lpstr>
      <vt:lpstr>Nội dung</vt:lpstr>
      <vt:lpstr>1. tại sao lại chọn katalon??</vt:lpstr>
      <vt:lpstr>2. Giới thiệu</vt:lpstr>
      <vt:lpstr>3. Điểm mạnh</vt:lpstr>
      <vt:lpstr>4. Các tính năng chính của Katalon Studio??</vt:lpstr>
      <vt:lpstr>5. Quy trình làm việc của Katalon Studio?</vt:lpstr>
      <vt:lpstr>6. So sánh</vt:lpstr>
      <vt:lpstr>PowerPoint Presentation</vt:lpstr>
      <vt:lpstr>8. Các môi trường hỗ trợ</vt:lpstr>
      <vt:lpstr>8. Các môi trường hỗ trợ</vt:lpstr>
      <vt:lpstr>9. Yêu cầu cấu hình</vt:lpstr>
      <vt:lpstr>10. Các xu hướng testing hiện nay</vt:lpstr>
      <vt:lpstr>Start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2019-12-05T12:32:27Z</dcterms:created>
  <dcterms:modified xsi:type="dcterms:W3CDTF">2019-12-06T03:37:38Z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