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2558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943470" y="10061257"/>
            <a:ext cx="324485" cy="19050"/>
          </a:xfrm>
          <a:custGeom>
            <a:avLst/>
            <a:gdLst/>
            <a:ahLst/>
            <a:cxnLst/>
            <a:rect l="l" t="t" r="r" b="b"/>
            <a:pathLst>
              <a:path w="324484" h="19050">
                <a:moveTo>
                  <a:pt x="324167" y="0"/>
                </a:moveTo>
                <a:lnTo>
                  <a:pt x="0" y="0"/>
                </a:lnTo>
                <a:lnTo>
                  <a:pt x="0" y="19049"/>
                </a:lnTo>
                <a:lnTo>
                  <a:pt x="324167" y="19049"/>
                </a:lnTo>
                <a:lnTo>
                  <a:pt x="3241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943470" y="10321925"/>
            <a:ext cx="324485" cy="47625"/>
          </a:xfrm>
          <a:custGeom>
            <a:avLst/>
            <a:gdLst/>
            <a:ahLst/>
            <a:cxnLst/>
            <a:rect l="l" t="t" r="r" b="b"/>
            <a:pathLst>
              <a:path w="324484" h="47625">
                <a:moveTo>
                  <a:pt x="324167" y="0"/>
                </a:moveTo>
                <a:lnTo>
                  <a:pt x="0" y="0"/>
                </a:lnTo>
                <a:lnTo>
                  <a:pt x="0" y="47625"/>
                </a:lnTo>
                <a:lnTo>
                  <a:pt x="324167" y="47625"/>
                </a:lnTo>
                <a:lnTo>
                  <a:pt x="3241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25" y="9849066"/>
            <a:ext cx="7534275" cy="0"/>
          </a:xfrm>
          <a:custGeom>
            <a:avLst/>
            <a:gdLst/>
            <a:ahLst/>
            <a:cxnLst/>
            <a:rect l="l" t="t" r="r" b="b"/>
            <a:pathLst>
              <a:path w="7534275">
                <a:moveTo>
                  <a:pt x="0" y="0"/>
                </a:moveTo>
                <a:lnTo>
                  <a:pt x="753427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17" y="9890142"/>
            <a:ext cx="2649220" cy="367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00493" y="10079290"/>
            <a:ext cx="203200" cy="242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9N11/Data-Structure%20%20s-and-Algorithms.git" TargetMode="External"/><Relationship Id="rId2" Type="http://schemas.openxmlformats.org/officeDocument/2006/relationships/hyperlink" Target="https://github.com/0902kishan/Data-structure-and-algorithms-.git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Srashti-1/Data-Structure-.git" TargetMode="External"/><Relationship Id="rId4" Type="http://schemas.openxmlformats.org/officeDocument/2006/relationships/hyperlink" Target="https://github.com/Yogesh02545/Data-Structure-.gi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2060" y="721559"/>
            <a:ext cx="5075555" cy="82931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sz="2000" b="1" dirty="0">
                <a:latin typeface="Arial"/>
                <a:cs typeface="Arial"/>
              </a:rPr>
              <a:t>RUSTAMJI</a:t>
            </a:r>
            <a:r>
              <a:rPr sz="2000" b="1" spc="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INSTITUTE</a:t>
            </a:r>
            <a:r>
              <a:rPr sz="2000" b="1" spc="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10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TECHNOLOGY</a:t>
            </a:r>
            <a:endParaRPr sz="20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925"/>
              </a:spcBef>
            </a:pPr>
            <a:r>
              <a:rPr sz="1400" b="1" dirty="0">
                <a:latin typeface="Arial"/>
                <a:cs typeface="Arial"/>
              </a:rPr>
              <a:t>BSF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ACADEMY,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TEKANPUR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9070" y="2525776"/>
            <a:ext cx="212661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3850">
              <a:lnSpc>
                <a:spcPct val="156300"/>
              </a:lnSpc>
              <a:spcBef>
                <a:spcPts val="100"/>
              </a:spcBef>
            </a:pPr>
            <a:r>
              <a:rPr sz="1400" b="1" dirty="0">
                <a:latin typeface="Tahoma"/>
                <a:cs typeface="Tahoma"/>
              </a:rPr>
              <a:t>Practical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File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for </a:t>
            </a:r>
            <a:r>
              <a:rPr sz="1400" b="1" dirty="0">
                <a:latin typeface="Tahoma"/>
                <a:cs typeface="Tahoma"/>
              </a:rPr>
              <a:t>CS303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(Data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Structure)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7685" y="7013447"/>
            <a:ext cx="3964940" cy="1174039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95"/>
              </a:spcBef>
            </a:pPr>
            <a:r>
              <a:rPr sz="1400" dirty="0">
                <a:latin typeface="Arial MT"/>
                <a:cs typeface="Arial MT"/>
              </a:rPr>
              <a:t>Submitted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by</a:t>
            </a:r>
            <a:endParaRPr sz="14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lang="en-US" sz="1400" dirty="0" err="1" smtClean="0">
                <a:latin typeface="Calibri"/>
                <a:cs typeface="Calibri"/>
              </a:rPr>
              <a:t>Kishan</a:t>
            </a:r>
            <a:r>
              <a:rPr lang="en-US" sz="1400" dirty="0" smtClean="0">
                <a:latin typeface="Calibri"/>
                <a:cs typeface="Calibri"/>
              </a:rPr>
              <a:t> Kumar </a:t>
            </a:r>
            <a:r>
              <a:rPr sz="1400" spc="-10" dirty="0" smtClean="0">
                <a:latin typeface="Calibri"/>
                <a:cs typeface="Calibri"/>
              </a:rPr>
              <a:t>(0902CS23</a:t>
            </a:r>
            <a:r>
              <a:rPr lang="en-US" sz="1400" spc="-10" dirty="0" smtClean="0">
                <a:latin typeface="Calibri"/>
                <a:cs typeface="Calibri"/>
              </a:rPr>
              <a:t>1051</a:t>
            </a:r>
            <a:r>
              <a:rPr sz="1400" spc="-10" dirty="0" smtClean="0"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  <a:p>
            <a:pPr marL="38100" marR="30480" algn="ctr">
              <a:lnSpc>
                <a:spcPts val="1850"/>
              </a:lnSpc>
              <a:spcBef>
                <a:spcPts val="65"/>
              </a:spcBef>
            </a:pPr>
            <a:r>
              <a:rPr sz="1400" dirty="0">
                <a:latin typeface="Calibri"/>
                <a:cs typeface="Calibri"/>
              </a:rPr>
              <a:t>B.Tech.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Computer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Science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Engineering</a:t>
            </a:r>
            <a:r>
              <a:rPr sz="1400" dirty="0">
                <a:latin typeface="Calibri"/>
                <a:cs typeface="Calibri"/>
              </a:rPr>
              <a:t> 3</a:t>
            </a:r>
            <a:r>
              <a:rPr sz="1350" baseline="30864" dirty="0">
                <a:latin typeface="Calibri"/>
                <a:cs typeface="Calibri"/>
              </a:rPr>
              <a:t>rd</a:t>
            </a:r>
            <a:r>
              <a:rPr sz="1350" spc="112" baseline="30864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Semester (2023-</a:t>
            </a:r>
            <a:r>
              <a:rPr sz="1400" dirty="0">
                <a:latin typeface="Calibri"/>
                <a:cs typeface="Calibri"/>
              </a:rPr>
              <a:t>2027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batch)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52817" y="9111310"/>
          <a:ext cx="5654040" cy="428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0355"/>
                <a:gridCol w="2813685"/>
              </a:tblGrid>
              <a:tr h="428625">
                <a:tc>
                  <a:txBody>
                    <a:bodyPr/>
                    <a:lstStyle/>
                    <a:p>
                      <a:pPr marL="31750">
                        <a:lnSpc>
                          <a:spcPts val="148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Subject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Teacher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31750">
                        <a:lnSpc>
                          <a:spcPts val="1795"/>
                        </a:lnSpc>
                      </a:pPr>
                      <a:r>
                        <a:rPr sz="1600" b="1" spc="-150" dirty="0">
                          <a:latin typeface="Arial"/>
                          <a:cs typeface="Arial"/>
                        </a:rPr>
                        <a:t>Dr.</a:t>
                      </a:r>
                      <a:r>
                        <a:rPr sz="16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20" dirty="0">
                          <a:latin typeface="Arial"/>
                          <a:cs typeface="Arial"/>
                        </a:rPr>
                        <a:t>Jagdish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Makhijani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58925">
                        <a:lnSpc>
                          <a:spcPts val="148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Checked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by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143000">
                        <a:lnSpc>
                          <a:spcPts val="1795"/>
                        </a:lnSpc>
                      </a:pPr>
                      <a:r>
                        <a:rPr sz="1600" b="1" spc="-110" dirty="0">
                          <a:latin typeface="Arial"/>
                          <a:cs typeface="Arial"/>
                        </a:rPr>
                        <a:t>Mr.</a:t>
                      </a:r>
                      <a:r>
                        <a:rPr sz="16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15" dirty="0">
                          <a:latin typeface="Arial"/>
                          <a:cs typeface="Arial"/>
                        </a:rPr>
                        <a:t>Yashwant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14" dirty="0">
                          <a:latin typeface="Arial"/>
                          <a:cs typeface="Arial"/>
                        </a:rPr>
                        <a:t>Pathak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1471" y="4003060"/>
            <a:ext cx="2437367" cy="23581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876040" cy="581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print(node*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head){</a:t>
            </a:r>
            <a:endParaRPr sz="1200">
              <a:latin typeface="Calibri"/>
              <a:cs typeface="Calibri"/>
            </a:endParaRPr>
          </a:p>
          <a:p>
            <a:pPr marL="12700" marR="260096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temp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head; while(temp!=NULL){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75"/>
              </a:spcBef>
            </a:pPr>
            <a:r>
              <a:rPr sz="1200" spc="-10" dirty="0">
                <a:latin typeface="Calibri"/>
                <a:cs typeface="Calibri"/>
              </a:rPr>
              <a:t>cout&lt;&lt;temp-</a:t>
            </a:r>
            <a:r>
              <a:rPr sz="1200" dirty="0">
                <a:latin typeface="Calibri"/>
                <a:cs typeface="Calibri"/>
              </a:rPr>
              <a:t>&gt;data&lt;&lt;"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 </a:t>
            </a:r>
            <a:r>
              <a:rPr sz="1200" spc="-50" dirty="0">
                <a:latin typeface="Calibri"/>
                <a:cs typeface="Calibri"/>
              </a:rPr>
              <a:t>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temp=temp-&gt;next;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main(){</a:t>
            </a:r>
            <a:endParaRPr sz="1200">
              <a:latin typeface="Calibri"/>
              <a:cs typeface="Calibri"/>
            </a:endParaRPr>
          </a:p>
          <a:p>
            <a:pPr marL="152400" marR="2046605">
              <a:lnSpc>
                <a:spcPts val="2480"/>
              </a:lnSpc>
              <a:spcBef>
                <a:spcPts val="254"/>
              </a:spcBef>
            </a:pPr>
            <a:r>
              <a:rPr sz="1200" spc="-10" dirty="0">
                <a:latin typeface="Calibri"/>
                <a:cs typeface="Calibri"/>
              </a:rPr>
              <a:t>node*head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node(1); insertAtTail(head,2);</a:t>
            </a:r>
            <a:endParaRPr sz="1200">
              <a:latin typeface="Calibri"/>
              <a:cs typeface="Calibri"/>
            </a:endParaRPr>
          </a:p>
          <a:p>
            <a:pPr marL="152400" marR="2446655">
              <a:lnSpc>
                <a:spcPts val="2480"/>
              </a:lnSpc>
              <a:spcBef>
                <a:spcPts val="15"/>
              </a:spcBef>
            </a:pPr>
            <a:r>
              <a:rPr sz="1200" spc="-10" dirty="0">
                <a:latin typeface="Calibri"/>
                <a:cs typeface="Calibri"/>
              </a:rPr>
              <a:t>insertAtTail(head,3); insertAtTail(head,4);</a:t>
            </a:r>
            <a:endParaRPr sz="1200">
              <a:latin typeface="Calibri"/>
              <a:cs typeface="Calibri"/>
            </a:endParaRPr>
          </a:p>
          <a:p>
            <a:pPr marL="152400" marR="2973070">
              <a:lnSpc>
                <a:spcPts val="2480"/>
              </a:lnSpc>
              <a:spcBef>
                <a:spcPts val="15"/>
              </a:spcBef>
            </a:pPr>
            <a:r>
              <a:rPr sz="1200" spc="-10" dirty="0">
                <a:latin typeface="Calibri"/>
                <a:cs typeface="Calibri"/>
              </a:rPr>
              <a:t>print(head);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35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Linked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List: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Consolas"/>
                <a:cs typeface="Consolas"/>
              </a:rPr>
              <a:t>1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4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-60" dirty="0">
                <a:latin typeface="Consolas"/>
                <a:cs typeface="Consolas"/>
              </a:rPr>
              <a:t>5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00" dirty="0">
                <a:latin typeface="Consolas"/>
                <a:cs typeface="Consolas"/>
              </a:rPr>
              <a:t>Dummy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pointer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pointing</a:t>
            </a:r>
            <a:r>
              <a:rPr sz="1200" spc="-6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to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head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Linked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List: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25" dirty="0">
                <a:latin typeface="Consolas"/>
                <a:cs typeface="Consolas"/>
              </a:rPr>
              <a:t>-</a:t>
            </a:r>
            <a:r>
              <a:rPr sz="1200" dirty="0">
                <a:latin typeface="Consolas"/>
                <a:cs typeface="Consolas"/>
              </a:rPr>
              <a:t>1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4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559175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Doubly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Linked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List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using </a:t>
            </a:r>
            <a:r>
              <a:rPr sz="1200" spc="-10" dirty="0">
                <a:latin typeface="Cambria"/>
                <a:cs typeface="Cambria"/>
              </a:rPr>
              <a:t>Pointers.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2207259"/>
            <a:ext cx="1946275" cy="745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 dirty="0">
              <a:latin typeface="Calibri"/>
              <a:cs typeface="Calibri"/>
            </a:endParaRPr>
          </a:p>
          <a:p>
            <a:pPr marL="12700" marR="596265">
              <a:lnSpc>
                <a:spcPts val="2480"/>
              </a:lnSpc>
              <a:spcBef>
                <a:spcPts val="150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10" dirty="0">
                <a:latin typeface="Calibri"/>
                <a:cs typeface="Calibri"/>
              </a:rPr>
              <a:t>public:</a:t>
            </a:r>
            <a:endParaRPr sz="1200" dirty="0">
              <a:latin typeface="Calibri"/>
              <a:cs typeface="Calibri"/>
            </a:endParaRPr>
          </a:p>
          <a:p>
            <a:pPr marL="152400" marR="1040130">
              <a:lnSpc>
                <a:spcPct val="172500"/>
              </a:lnSpc>
              <a:spcBef>
                <a:spcPts val="1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0" dirty="0">
                <a:latin typeface="Calibri"/>
                <a:cs typeface="Calibri"/>
              </a:rPr>
              <a:t> data;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*next;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*prev; </a:t>
            </a:r>
            <a:r>
              <a:rPr sz="1200" dirty="0">
                <a:latin typeface="Calibri"/>
                <a:cs typeface="Calibri"/>
              </a:rPr>
              <a:t>node(int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x)</a:t>
            </a:r>
            <a:endParaRPr sz="1200" dirty="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 dirty="0">
              <a:latin typeface="Calibri"/>
              <a:cs typeface="Calibri"/>
            </a:endParaRPr>
          </a:p>
          <a:p>
            <a:pPr marL="292100" marR="859155">
              <a:lnSpc>
                <a:spcPct val="1720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data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x; </a:t>
            </a:r>
            <a:r>
              <a:rPr sz="1200" dirty="0">
                <a:latin typeface="Calibri"/>
                <a:cs typeface="Calibri"/>
              </a:rPr>
              <a:t>prev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NULL; </a:t>
            </a:r>
            <a:r>
              <a:rPr sz="1200" dirty="0">
                <a:latin typeface="Calibri"/>
                <a:cs typeface="Calibri"/>
              </a:rPr>
              <a:t>next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NULL;</a:t>
            </a:r>
            <a:endParaRPr sz="1200" dirty="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print(node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*head)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 dirty="0">
              <a:latin typeface="Calibri"/>
              <a:cs typeface="Calibri"/>
            </a:endParaRPr>
          </a:p>
          <a:p>
            <a:pPr marL="152400" marR="476884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node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*temp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head; </a:t>
            </a: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(temp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NULL)</a:t>
            </a:r>
            <a:endParaRPr sz="1200" dirty="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8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 dirty="0">
              <a:latin typeface="Calibri"/>
              <a:cs typeface="Calibri"/>
            </a:endParaRPr>
          </a:p>
          <a:p>
            <a:pPr marL="292100" marR="5080">
              <a:lnSpc>
                <a:spcPct val="1720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temp-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dirty="0">
                <a:latin typeface="Calibri"/>
                <a:cs typeface="Calibri"/>
              </a:rPr>
              <a:t>temp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temp-&gt;next;</a:t>
            </a:r>
            <a:endParaRPr sz="1200" dirty="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130550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insertatlast(node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*head,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value)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123825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node(value);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*temp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head;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10" dirty="0">
                <a:latin typeface="Calibri"/>
                <a:cs typeface="Calibri"/>
              </a:rPr>
              <a:t> (temp-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NULL)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temp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temp-&gt;next;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spc="-10" dirty="0">
                <a:latin typeface="Calibri"/>
                <a:cs typeface="Calibri"/>
              </a:rPr>
              <a:t>temp-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p;</a:t>
            </a:r>
            <a:endParaRPr sz="1200">
              <a:latin typeface="Calibri"/>
              <a:cs typeface="Calibri"/>
            </a:endParaRPr>
          </a:p>
          <a:p>
            <a:pPr marL="152400" marR="197675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p-&gt;prev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temp; </a:t>
            </a:r>
            <a:r>
              <a:rPr sz="1200" dirty="0">
                <a:latin typeface="Calibri"/>
                <a:cs typeface="Calibri"/>
              </a:rPr>
              <a:t>temp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p;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insertathead(node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*&amp;head,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val)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1393825">
              <a:lnSpc>
                <a:spcPct val="1721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node(val); </a:t>
            </a:r>
            <a:r>
              <a:rPr sz="1200" dirty="0">
                <a:latin typeface="Calibri"/>
                <a:cs typeface="Calibri"/>
              </a:rPr>
              <a:t>p-&gt;next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head;</a:t>
            </a:r>
            <a:endParaRPr sz="1200">
              <a:latin typeface="Calibri"/>
              <a:cs typeface="Calibri"/>
            </a:endParaRPr>
          </a:p>
          <a:p>
            <a:pPr marL="152400" marR="1995805">
              <a:lnSpc>
                <a:spcPct val="171900"/>
              </a:lnSpc>
              <a:spcBef>
                <a:spcPts val="25"/>
              </a:spcBef>
            </a:pPr>
            <a:r>
              <a:rPr sz="1200" spc="-10" dirty="0">
                <a:latin typeface="Calibri"/>
                <a:cs typeface="Calibri"/>
              </a:rPr>
              <a:t>head-</a:t>
            </a:r>
            <a:r>
              <a:rPr sz="1200" dirty="0">
                <a:latin typeface="Calibri"/>
                <a:cs typeface="Calibri"/>
              </a:rPr>
              <a:t>&gt;prev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p; </a:t>
            </a:r>
            <a:r>
              <a:rPr sz="1200" dirty="0">
                <a:latin typeface="Calibri"/>
                <a:cs typeface="Calibri"/>
              </a:rPr>
              <a:t>head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p;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void </a:t>
            </a:r>
            <a:r>
              <a:rPr sz="1200" spc="-10" dirty="0">
                <a:latin typeface="Calibri"/>
                <a:cs typeface="Calibri"/>
              </a:rPr>
              <a:t>insertatindex(node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*&amp;head,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 </a:t>
            </a:r>
            <a:r>
              <a:rPr sz="1200" spc="-10" dirty="0">
                <a:latin typeface="Calibri"/>
                <a:cs typeface="Calibri"/>
              </a:rPr>
              <a:t>index)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head;</a:t>
            </a:r>
            <a:endParaRPr sz="1200">
              <a:latin typeface="Calibri"/>
              <a:cs typeface="Calibri"/>
            </a:endParaRPr>
          </a:p>
          <a:p>
            <a:pPr marL="152400" marR="1082675">
              <a:lnSpc>
                <a:spcPct val="171900"/>
              </a:lnSpc>
              <a:spcBef>
                <a:spcPts val="30"/>
              </a:spcBef>
            </a:pPr>
            <a:r>
              <a:rPr sz="1200" dirty="0">
                <a:latin typeface="Calibri"/>
                <a:cs typeface="Calibri"/>
              </a:rPr>
              <a:t>node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*node1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node(val);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index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1)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p 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p-</a:t>
            </a:r>
            <a:r>
              <a:rPr sz="1200" spc="-10" dirty="0">
                <a:latin typeface="Calibri"/>
                <a:cs typeface="Calibri"/>
              </a:rPr>
              <a:t>&gt;next;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822575" cy="841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</a:rPr>
              <a:t>i++;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 marR="1208405">
              <a:lnSpc>
                <a:spcPct val="172500"/>
              </a:lnSpc>
              <a:spcBef>
                <a:spcPts val="15"/>
              </a:spcBef>
            </a:pPr>
            <a:r>
              <a:rPr sz="1200" spc="-10" dirty="0">
                <a:latin typeface="Calibri"/>
                <a:cs typeface="Calibri"/>
              </a:rPr>
              <a:t>node1-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p-</a:t>
            </a:r>
            <a:r>
              <a:rPr sz="1200" spc="-10" dirty="0">
                <a:latin typeface="Calibri"/>
                <a:cs typeface="Calibri"/>
              </a:rPr>
              <a:t>&gt;next; </a:t>
            </a:r>
            <a:r>
              <a:rPr sz="1200" dirty="0">
                <a:latin typeface="Calibri"/>
                <a:cs typeface="Calibri"/>
              </a:rPr>
              <a:t>p-</a:t>
            </a:r>
            <a:r>
              <a:rPr sz="1200" spc="-10" dirty="0">
                <a:latin typeface="Calibri"/>
                <a:cs typeface="Calibri"/>
              </a:rPr>
              <a:t>&gt;next-</a:t>
            </a:r>
            <a:r>
              <a:rPr sz="1200" dirty="0">
                <a:latin typeface="Calibri"/>
                <a:cs typeface="Calibri"/>
              </a:rPr>
              <a:t>&gt;prev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node1; </a:t>
            </a:r>
            <a:r>
              <a:rPr sz="1200" dirty="0">
                <a:latin typeface="Calibri"/>
                <a:cs typeface="Calibri"/>
              </a:rPr>
              <a:t>p-&gt;next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node1; node1-</a:t>
            </a:r>
            <a:r>
              <a:rPr sz="1200" dirty="0">
                <a:latin typeface="Calibri"/>
                <a:cs typeface="Calibri"/>
              </a:rPr>
              <a:t>&gt;prev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p;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main()</a:t>
            </a:r>
            <a:endParaRPr sz="1200">
              <a:latin typeface="Calibri"/>
              <a:cs typeface="Calibri"/>
            </a:endParaRPr>
          </a:p>
          <a:p>
            <a:pPr marL="152400" marR="787400" indent="-139700">
              <a:lnSpc>
                <a:spcPts val="2480"/>
              </a:lnSpc>
              <a:spcBef>
                <a:spcPts val="250"/>
              </a:spcBef>
            </a:pPr>
            <a:r>
              <a:rPr sz="1200" dirty="0">
                <a:latin typeface="Calibri"/>
                <a:cs typeface="Calibri"/>
              </a:rPr>
              <a:t>{</a:t>
            </a:r>
            <a:r>
              <a:rPr sz="1200" spc="120" dirty="0">
                <a:latin typeface="Calibri"/>
                <a:cs typeface="Calibri"/>
              </a:rPr>
              <a:t> 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*head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node(12);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*temp1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node(14);</a:t>
            </a:r>
            <a:endParaRPr sz="1200">
              <a:latin typeface="Calibri"/>
              <a:cs typeface="Calibri"/>
            </a:endParaRPr>
          </a:p>
          <a:p>
            <a:pPr marL="152400" marR="786130">
              <a:lnSpc>
                <a:spcPts val="2480"/>
              </a:lnSpc>
              <a:spcBef>
                <a:spcPts val="15"/>
              </a:spcBef>
            </a:pPr>
            <a:r>
              <a:rPr sz="1200" dirty="0">
                <a:latin typeface="Calibri"/>
                <a:cs typeface="Calibri"/>
              </a:rPr>
              <a:t>node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*temp2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node(16);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*temp3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node(18);</a:t>
            </a:r>
            <a:endParaRPr sz="1200">
              <a:latin typeface="Calibri"/>
              <a:cs typeface="Calibri"/>
            </a:endParaRPr>
          </a:p>
          <a:p>
            <a:pPr marL="152400" marR="787400">
              <a:lnSpc>
                <a:spcPts val="2480"/>
              </a:lnSpc>
              <a:spcBef>
                <a:spcPts val="15"/>
              </a:spcBef>
            </a:pPr>
            <a:r>
              <a:rPr sz="1200" dirty="0">
                <a:latin typeface="Calibri"/>
                <a:cs typeface="Calibri"/>
              </a:rPr>
              <a:t>node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*temp4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node(20); head-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temp1;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80"/>
              </a:spcBef>
            </a:pPr>
            <a:r>
              <a:rPr sz="1200" spc="-10" dirty="0">
                <a:latin typeface="Calibri"/>
                <a:cs typeface="Calibri"/>
              </a:rPr>
              <a:t>temp1-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temp2;</a:t>
            </a:r>
            <a:endParaRPr sz="1200">
              <a:latin typeface="Calibri"/>
              <a:cs typeface="Calibri"/>
            </a:endParaRPr>
          </a:p>
          <a:p>
            <a:pPr marL="152400" marR="1272540">
              <a:lnSpc>
                <a:spcPct val="172500"/>
              </a:lnSpc>
              <a:spcBef>
                <a:spcPts val="15"/>
              </a:spcBef>
            </a:pPr>
            <a:r>
              <a:rPr sz="1200" spc="-10" dirty="0">
                <a:latin typeface="Calibri"/>
                <a:cs typeface="Calibri"/>
              </a:rPr>
              <a:t>temp2-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temp3; temp3-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temp4; temp4-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NULL; print(head);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insertathead(head,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24);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"linkedlist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after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insertion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endl;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insertatlast(head,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50);</a:t>
            </a:r>
            <a:endParaRPr sz="1200">
              <a:latin typeface="Calibri"/>
              <a:cs typeface="Calibri"/>
            </a:endParaRPr>
          </a:p>
          <a:p>
            <a:pPr marL="152400" marR="5080">
              <a:lnSpc>
                <a:spcPct val="1721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"linkedlist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after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insertion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endl; </a:t>
            </a:r>
            <a:r>
              <a:rPr sz="1200" spc="-10" dirty="0">
                <a:latin typeface="Calibri"/>
                <a:cs typeface="Calibri"/>
              </a:rPr>
              <a:t>print(head);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809875" cy="265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insertatindex(head,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15,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2);</a:t>
            </a:r>
            <a:endParaRPr sz="1200">
              <a:latin typeface="Calibri"/>
              <a:cs typeface="Calibri"/>
            </a:endParaRPr>
          </a:p>
          <a:p>
            <a:pPr marL="187325" marR="5080" indent="-4762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"linkedlist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after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insertion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endl; </a:t>
            </a:r>
            <a:r>
              <a:rPr sz="1200" spc="-10" dirty="0">
                <a:latin typeface="Calibri"/>
                <a:cs typeface="Calibri"/>
              </a:rPr>
              <a:t>print(head);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25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Forward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Traversal: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Consolas"/>
                <a:cs typeface="Consolas"/>
              </a:rPr>
              <a:t>1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3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00" dirty="0">
                <a:latin typeface="Consolas"/>
                <a:cs typeface="Consolas"/>
              </a:rPr>
              <a:t>Backward</a:t>
            </a:r>
            <a:r>
              <a:rPr sz="1200" spc="-8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Traversal: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Consolas"/>
                <a:cs typeface="Consolas"/>
              </a:rPr>
              <a:t>3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1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973195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Circular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Single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Linked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List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using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Pointers.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2207259"/>
            <a:ext cx="3295015" cy="745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 marR="1790064">
              <a:lnSpc>
                <a:spcPts val="2480"/>
              </a:lnSpc>
              <a:spcBef>
                <a:spcPts val="150"/>
              </a:spcBef>
            </a:pPr>
            <a:r>
              <a:rPr sz="1200" spc="-10" dirty="0">
                <a:latin typeface="Calibri"/>
                <a:cs typeface="Calibri"/>
              </a:rPr>
              <a:t>#include&lt;bits/stdc++.h&gt;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200">
              <a:latin typeface="Calibri"/>
              <a:cs typeface="Calibri"/>
            </a:endParaRPr>
          </a:p>
          <a:p>
            <a:pPr marL="12700" marR="1710055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Doubly linked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 </a:t>
            </a:r>
            <a:r>
              <a:rPr sz="1200" dirty="0">
                <a:latin typeface="Calibri"/>
                <a:cs typeface="Calibri"/>
              </a:rPr>
              <a:t>struct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data;</a:t>
            </a:r>
            <a:endParaRPr sz="1200">
              <a:latin typeface="Calibri"/>
              <a:cs typeface="Calibri"/>
            </a:endParaRPr>
          </a:p>
          <a:p>
            <a:pPr marL="152400" marR="1995805">
              <a:lnSpc>
                <a:spcPct val="171900"/>
              </a:lnSpc>
              <a:spcBef>
                <a:spcPts val="30"/>
              </a:spcBef>
            </a:pPr>
            <a:r>
              <a:rPr sz="1200" dirty="0">
                <a:latin typeface="Calibri"/>
                <a:cs typeface="Calibri"/>
              </a:rPr>
              <a:t>struct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*next; </a:t>
            </a:r>
            <a:r>
              <a:rPr sz="1200" dirty="0">
                <a:latin typeface="Calibri"/>
                <a:cs typeface="Calibri"/>
              </a:rPr>
              <a:t>struct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*prev;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2700" marR="441959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Utility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memory </a:t>
            </a:r>
            <a:r>
              <a:rPr sz="1200" dirty="0">
                <a:latin typeface="Calibri"/>
                <a:cs typeface="Calibri"/>
              </a:rPr>
              <a:t>struct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getNode()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((struct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*)malloc(sizeof(struct node)));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display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list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displayList(struct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*temp)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1751330">
              <a:lnSpc>
                <a:spcPct val="1720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struct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temp; </a:t>
            </a:r>
            <a:r>
              <a:rPr sz="1200" dirty="0">
                <a:latin typeface="Calibri"/>
                <a:cs typeface="Calibri"/>
              </a:rPr>
              <a:t>if(temp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NULL)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101340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</a:rPr>
              <a:t>else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1405255" indent="-25400">
              <a:lnSpc>
                <a:spcPct val="171900"/>
              </a:lnSpc>
              <a:spcBef>
                <a:spcPts val="25"/>
              </a:spcBef>
            </a:pPr>
            <a:r>
              <a:rPr sz="1200" spc="-10" dirty="0">
                <a:latin typeface="Calibri"/>
                <a:cs typeface="Calibri"/>
              </a:rPr>
              <a:t>cout&lt;&lt;"The </a:t>
            </a:r>
            <a:r>
              <a:rPr sz="1200" dirty="0">
                <a:latin typeface="Calibri"/>
                <a:cs typeface="Calibri"/>
              </a:rPr>
              <a:t>list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is: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spc="-10" dirty="0">
                <a:latin typeface="Calibri"/>
                <a:cs typeface="Calibri"/>
              </a:rPr>
              <a:t>while(temp-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 </a:t>
            </a:r>
            <a:r>
              <a:rPr sz="1200" spc="-25" dirty="0">
                <a:latin typeface="Calibri"/>
                <a:cs typeface="Calibri"/>
              </a:rPr>
              <a:t>t)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 marR="1162685">
              <a:lnSpc>
                <a:spcPts val="2480"/>
              </a:lnSpc>
              <a:spcBef>
                <a:spcPts val="250"/>
              </a:spcBef>
            </a:pPr>
            <a:r>
              <a:rPr sz="1200" spc="-10" dirty="0">
                <a:latin typeface="Calibri"/>
                <a:cs typeface="Calibri"/>
              </a:rPr>
              <a:t>cout&lt;&lt;temp-</a:t>
            </a:r>
            <a:r>
              <a:rPr sz="1200" dirty="0">
                <a:latin typeface="Calibri"/>
                <a:cs typeface="Calibri"/>
              </a:rPr>
              <a:t>&gt;data&lt;&lt;"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dirty="0">
                <a:latin typeface="Calibri"/>
                <a:cs typeface="Calibri"/>
              </a:rPr>
              <a:t>temp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temp-&gt;next;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80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 marR="1606550">
              <a:lnSpc>
                <a:spcPts val="2480"/>
              </a:lnSpc>
              <a:spcBef>
                <a:spcPts val="254"/>
              </a:spcBef>
            </a:pPr>
            <a:r>
              <a:rPr sz="1200" spc="-10" dirty="0">
                <a:latin typeface="Calibri"/>
                <a:cs typeface="Calibri"/>
              </a:rPr>
              <a:t>cout&lt;&lt;temp-&gt;data;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80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convert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20" dirty="0">
                <a:latin typeface="Calibri"/>
                <a:cs typeface="Calibri"/>
              </a:rPr>
              <a:t> list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-10" dirty="0">
                <a:latin typeface="Calibri"/>
                <a:cs typeface="Calibri"/>
              </a:rPr>
              <a:t> createList(int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arr[],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n, struct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**start)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238125">
              <a:lnSpc>
                <a:spcPts val="25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Declare</a:t>
            </a:r>
            <a:r>
              <a:rPr sz="1200" spc="-10" dirty="0">
                <a:latin typeface="Calibri"/>
                <a:cs typeface="Calibri"/>
              </a:rPr>
              <a:t> newNode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temporary</a:t>
            </a:r>
            <a:r>
              <a:rPr sz="1200" spc="-10" dirty="0">
                <a:latin typeface="Calibri"/>
                <a:cs typeface="Calibri"/>
              </a:rPr>
              <a:t> pointer </a:t>
            </a:r>
            <a:r>
              <a:rPr sz="1200" dirty="0">
                <a:latin typeface="Calibri"/>
                <a:cs typeface="Calibri"/>
              </a:rPr>
              <a:t>struct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*newNode,*temp;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719455">
              <a:lnSpc>
                <a:spcPct val="171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Iterate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loop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until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</a:t>
            </a:r>
            <a:r>
              <a:rPr sz="1200" spc="-10" dirty="0">
                <a:latin typeface="Calibri"/>
                <a:cs typeface="Calibri"/>
              </a:rPr>
              <a:t> length for(i=0;i&lt;n;i++)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1392555" indent="-317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 new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 </a:t>
            </a:r>
            <a:r>
              <a:rPr sz="1200" spc="-10" dirty="0">
                <a:latin typeface="Calibri"/>
                <a:cs typeface="Calibri"/>
              </a:rPr>
              <a:t>newNode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getNode();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200">
              <a:latin typeface="Calibri"/>
              <a:cs typeface="Calibri"/>
            </a:endParaRPr>
          </a:p>
          <a:p>
            <a:pPr marL="292100" marR="1310640" indent="-3175">
              <a:lnSpc>
                <a:spcPct val="1718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Assign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data </a:t>
            </a:r>
            <a:r>
              <a:rPr sz="1200" spc="-10" dirty="0">
                <a:latin typeface="Calibri"/>
                <a:cs typeface="Calibri"/>
              </a:rPr>
              <a:t>newNode-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arr[i];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11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210056"/>
            <a:ext cx="2681605" cy="841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first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element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prev 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next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start</a:t>
            </a:r>
            <a:endParaRPr sz="1200">
              <a:latin typeface="Calibri"/>
              <a:cs typeface="Calibri"/>
            </a:endParaRPr>
          </a:p>
          <a:p>
            <a:pPr marL="292100" marR="1357630" indent="-317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10" dirty="0">
                <a:latin typeface="Calibri"/>
                <a:cs typeface="Calibri"/>
              </a:rPr>
              <a:t>circular if(i==0)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77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*start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newNode;</a:t>
            </a:r>
            <a:endParaRPr sz="1200">
              <a:latin typeface="Calibri"/>
              <a:cs typeface="Calibri"/>
            </a:endParaRPr>
          </a:p>
          <a:p>
            <a:pPr marL="428625" marR="695960">
              <a:lnSpc>
                <a:spcPct val="171900"/>
              </a:lnSpc>
              <a:spcBef>
                <a:spcPts val="20"/>
              </a:spcBef>
            </a:pPr>
            <a:r>
              <a:rPr sz="1200" spc="-10" dirty="0">
                <a:latin typeface="Calibri"/>
                <a:cs typeface="Calibri"/>
              </a:rPr>
              <a:t>newNode-</a:t>
            </a:r>
            <a:r>
              <a:rPr sz="1200" dirty="0">
                <a:latin typeface="Calibri"/>
                <a:cs typeface="Calibri"/>
              </a:rPr>
              <a:t>&gt;prev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*start; newNode-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*start;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latin typeface="Calibri"/>
                <a:cs typeface="Calibri"/>
              </a:rPr>
              <a:t>else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 marR="873125">
              <a:lnSpc>
                <a:spcPct val="1720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last</a:t>
            </a:r>
            <a:r>
              <a:rPr sz="1200" spc="-20" dirty="0">
                <a:latin typeface="Calibri"/>
                <a:cs typeface="Calibri"/>
              </a:rPr>
              <a:t> node </a:t>
            </a:r>
            <a:r>
              <a:rPr sz="1200" dirty="0">
                <a:latin typeface="Calibri"/>
                <a:cs typeface="Calibri"/>
              </a:rPr>
              <a:t>temp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(*start)-&gt;prev;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make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them</a:t>
            </a:r>
            <a:endParaRPr sz="1200">
              <a:latin typeface="Calibri"/>
              <a:cs typeface="Calibri"/>
            </a:endParaRPr>
          </a:p>
          <a:p>
            <a:pPr marL="428625" algn="just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circular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fashion</a:t>
            </a:r>
            <a:endParaRPr sz="1200">
              <a:latin typeface="Calibri"/>
              <a:cs typeface="Calibri"/>
            </a:endParaRPr>
          </a:p>
          <a:p>
            <a:pPr marL="428625" marR="699135" algn="just">
              <a:lnSpc>
                <a:spcPct val="172500"/>
              </a:lnSpc>
              <a:spcBef>
                <a:spcPts val="20"/>
              </a:spcBef>
            </a:pPr>
            <a:r>
              <a:rPr sz="1200" spc="-10" dirty="0">
                <a:latin typeface="Calibri"/>
                <a:cs typeface="Calibri"/>
              </a:rPr>
              <a:t>temp-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newNode; newNode-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*start; newNode-</a:t>
            </a:r>
            <a:r>
              <a:rPr sz="1200" dirty="0">
                <a:latin typeface="Calibri"/>
                <a:cs typeface="Calibri"/>
              </a:rPr>
              <a:t>&gt;prev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temp; </a:t>
            </a:r>
            <a:r>
              <a:rPr sz="1200" dirty="0">
                <a:latin typeface="Calibri"/>
                <a:cs typeface="Calibri"/>
              </a:rPr>
              <a:t>temp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*start;</a:t>
            </a:r>
            <a:endParaRPr sz="1200">
              <a:latin typeface="Calibri"/>
              <a:cs typeface="Calibri"/>
            </a:endParaRPr>
          </a:p>
          <a:p>
            <a:pPr marL="428625" algn="just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temp-</a:t>
            </a:r>
            <a:r>
              <a:rPr sz="1200" dirty="0">
                <a:latin typeface="Calibri"/>
                <a:cs typeface="Calibri"/>
              </a:rPr>
              <a:t>&gt;prev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newNode;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200">
              <a:latin typeface="Calibri"/>
              <a:cs typeface="Calibri"/>
            </a:endParaRPr>
          </a:p>
          <a:p>
            <a:pPr marL="12700" marR="1776730">
              <a:lnSpc>
                <a:spcPct val="171800"/>
              </a:lnSpc>
            </a:pPr>
            <a:r>
              <a:rPr sz="1200" dirty="0">
                <a:latin typeface="Calibri"/>
                <a:cs typeface="Calibri"/>
              </a:rPr>
              <a:t>// Driver </a:t>
            </a:r>
            <a:r>
              <a:rPr sz="1200" spc="-20" dirty="0">
                <a:latin typeface="Calibri"/>
                <a:cs typeface="Calibri"/>
              </a:rPr>
              <a:t>Code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main()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12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531110" cy="522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39700" marR="864235" indent="1270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converted </a:t>
            </a:r>
            <a:r>
              <a:rPr sz="1200" dirty="0">
                <a:latin typeface="Calibri"/>
                <a:cs typeface="Calibri"/>
              </a:rPr>
              <a:t>int arr[]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{1,2,3,4,5};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 =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sizeof(arr)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sizeof(arr[0]);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 Start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Pointer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struct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*start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NULL;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152400" marR="839469" indent="-139700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List </a:t>
            </a:r>
            <a:r>
              <a:rPr sz="1200" spc="-10" dirty="0">
                <a:latin typeface="Calibri"/>
                <a:cs typeface="Calibri"/>
              </a:rPr>
              <a:t>createList(arr,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n,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&amp;start);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200">
              <a:latin typeface="Calibri"/>
              <a:cs typeface="Calibri"/>
            </a:endParaRPr>
          </a:p>
          <a:p>
            <a:pPr marL="152400" marR="1308735" algn="just">
              <a:lnSpc>
                <a:spcPct val="1728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Display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list </a:t>
            </a:r>
            <a:r>
              <a:rPr sz="1200" spc="-10" dirty="0">
                <a:latin typeface="Calibri"/>
                <a:cs typeface="Calibri"/>
              </a:rPr>
              <a:t>displayList(start);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35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List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after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insertion:</a:t>
            </a:r>
            <a:r>
              <a:rPr sz="1200" spc="-50" dirty="0">
                <a:latin typeface="Consolas"/>
                <a:cs typeface="Consolas"/>
              </a:rPr>
              <a:t> 1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13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4049395" cy="869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Circular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Doubly Linked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List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using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Pointers.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 marR="2700020">
              <a:lnSpc>
                <a:spcPts val="2500"/>
              </a:lnSpc>
              <a:spcBef>
                <a:spcPts val="1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public: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data;</a:t>
            </a:r>
            <a:endParaRPr sz="1200">
              <a:latin typeface="Calibri"/>
              <a:cs typeface="Calibri"/>
            </a:endParaRPr>
          </a:p>
          <a:p>
            <a:pPr marL="152400" marR="3103245">
              <a:lnSpc>
                <a:spcPct val="1720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node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*next; </a:t>
            </a:r>
            <a:r>
              <a:rPr sz="1200" dirty="0">
                <a:latin typeface="Calibri"/>
                <a:cs typeface="Calibri"/>
              </a:rPr>
              <a:t>node(int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val)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2619375">
              <a:lnSpc>
                <a:spcPts val="2480"/>
              </a:lnSpc>
              <a:spcBef>
                <a:spcPts val="250"/>
              </a:spcBef>
            </a:pPr>
            <a:r>
              <a:rPr sz="1200" spc="-10" dirty="0">
                <a:latin typeface="Calibri"/>
                <a:cs typeface="Calibri"/>
              </a:rPr>
              <a:t>this-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val; </a:t>
            </a:r>
            <a:r>
              <a:rPr sz="1200" spc="-10" dirty="0">
                <a:latin typeface="Calibri"/>
                <a:cs typeface="Calibri"/>
              </a:rPr>
              <a:t>this-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NULL;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80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~node()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240411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this-&gt;data; </a:t>
            </a:r>
            <a:r>
              <a:rPr sz="1200" dirty="0">
                <a:latin typeface="Calibri"/>
                <a:cs typeface="Calibri"/>
              </a:rPr>
              <a:t>if </a:t>
            </a:r>
            <a:r>
              <a:rPr sz="1200" spc="-10" dirty="0">
                <a:latin typeface="Calibri"/>
                <a:cs typeface="Calibri"/>
              </a:rPr>
              <a:t>(this-</a:t>
            </a:r>
            <a:r>
              <a:rPr sz="1200" dirty="0">
                <a:latin typeface="Calibri"/>
                <a:cs typeface="Calibri"/>
              </a:rPr>
              <a:t>&gt;next != </a:t>
            </a:r>
            <a:r>
              <a:rPr sz="1200" spc="-20" dirty="0">
                <a:latin typeface="Calibri"/>
                <a:cs typeface="Calibri"/>
              </a:rPr>
              <a:t>NULL)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 marR="2828925">
              <a:lnSpc>
                <a:spcPct val="171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delete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next; </a:t>
            </a:r>
            <a:r>
              <a:rPr sz="1200" dirty="0">
                <a:latin typeface="Calibri"/>
                <a:cs typeface="Calibri"/>
              </a:rPr>
              <a:t>next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NULL;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3816" y="4265295"/>
            <a:ext cx="3390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Self-Declaration</a:t>
            </a:r>
            <a:r>
              <a:rPr sz="2000" b="1" u="sng" spc="3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Certificate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5026278"/>
            <a:ext cx="5760085" cy="149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I,</a:t>
            </a:r>
            <a:r>
              <a:rPr sz="1200" spc="254" dirty="0">
                <a:latin typeface="Cambria"/>
                <a:cs typeface="Cambria"/>
              </a:rPr>
              <a:t> </a:t>
            </a:r>
            <a:r>
              <a:rPr lang="en-US" sz="1200" b="1" dirty="0" err="1" smtClean="0">
                <a:latin typeface="Cambria"/>
                <a:cs typeface="Cambria"/>
              </a:rPr>
              <a:t>Kishan</a:t>
            </a:r>
            <a:r>
              <a:rPr lang="en-US" sz="1200" b="1" dirty="0" smtClean="0">
                <a:latin typeface="Cambria"/>
                <a:cs typeface="Cambria"/>
              </a:rPr>
              <a:t> Kumar </a:t>
            </a:r>
            <a:r>
              <a:rPr sz="1200" dirty="0" smtClean="0">
                <a:latin typeface="Cambria"/>
                <a:cs typeface="Cambria"/>
              </a:rPr>
              <a:t>,</a:t>
            </a:r>
            <a:r>
              <a:rPr sz="1200" spc="229" dirty="0" smtClean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hereby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declare</a:t>
            </a:r>
            <a:r>
              <a:rPr sz="1200" spc="24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that</a:t>
            </a:r>
            <a:r>
              <a:rPr sz="1200" spc="24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</a:t>
            </a:r>
            <a:r>
              <a:rPr sz="1200" spc="26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have</a:t>
            </a:r>
            <a:r>
              <a:rPr sz="1200" spc="24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completed</a:t>
            </a:r>
            <a:r>
              <a:rPr sz="1200" spc="254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the</a:t>
            </a:r>
            <a:r>
              <a:rPr sz="1200" spc="24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lab</a:t>
            </a:r>
            <a:r>
              <a:rPr sz="1200" spc="24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work</a:t>
            </a:r>
            <a:r>
              <a:rPr sz="1200" spc="28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26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CS303</a:t>
            </a:r>
            <a:r>
              <a:rPr sz="1200" spc="26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(Data </a:t>
            </a:r>
            <a:r>
              <a:rPr sz="1200" dirty="0">
                <a:latin typeface="Cambria"/>
                <a:cs typeface="Cambria"/>
              </a:rPr>
              <a:t>Structure)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at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my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own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effort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and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understanding.</a:t>
            </a:r>
            <a:endParaRPr sz="1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 dirty="0">
              <a:latin typeface="Cambria"/>
              <a:cs typeface="Cambria"/>
            </a:endParaRPr>
          </a:p>
          <a:p>
            <a:pPr marL="12700" marR="16510">
              <a:lnSpc>
                <a:spcPct val="147600"/>
              </a:lnSpc>
              <a:spcBef>
                <a:spcPts val="5"/>
              </a:spcBef>
            </a:pPr>
            <a:r>
              <a:rPr sz="1200" dirty="0">
                <a:latin typeface="Cambria"/>
                <a:cs typeface="Cambria"/>
              </a:rPr>
              <a:t>I</a:t>
            </a:r>
            <a:r>
              <a:rPr sz="1200" spc="3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affirm</a:t>
            </a:r>
            <a:r>
              <a:rPr sz="1200" spc="3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that</a:t>
            </a:r>
            <a:r>
              <a:rPr sz="1200" spc="30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the</a:t>
            </a:r>
            <a:r>
              <a:rPr sz="1200" spc="29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work</a:t>
            </a:r>
            <a:r>
              <a:rPr sz="1200" spc="30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submitted</a:t>
            </a:r>
            <a:r>
              <a:rPr sz="1200" spc="3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is</a:t>
            </a:r>
            <a:r>
              <a:rPr sz="1200" spc="3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my</a:t>
            </a:r>
            <a:r>
              <a:rPr sz="1200" spc="30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own,</a:t>
            </a:r>
            <a:r>
              <a:rPr sz="1200" spc="28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and</a:t>
            </a:r>
            <a:r>
              <a:rPr sz="1200" spc="3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</a:t>
            </a:r>
            <a:r>
              <a:rPr sz="1200" spc="3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take</a:t>
            </a:r>
            <a:r>
              <a:rPr sz="1200" spc="29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full</a:t>
            </a:r>
            <a:r>
              <a:rPr sz="1200" spc="30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responsibility</a:t>
            </a:r>
            <a:r>
              <a:rPr sz="1200" spc="30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for</a:t>
            </a:r>
            <a:r>
              <a:rPr sz="1200" spc="310" dirty="0">
                <a:latin typeface="Cambria"/>
                <a:cs typeface="Cambria"/>
              </a:rPr>
              <a:t> </a:t>
            </a:r>
            <a:r>
              <a:rPr sz="1200" spc="-25" dirty="0">
                <a:latin typeface="Cambria"/>
                <a:cs typeface="Cambria"/>
              </a:rPr>
              <a:t>its </a:t>
            </a:r>
            <a:r>
              <a:rPr sz="1200" spc="-10" dirty="0">
                <a:latin typeface="Cambria"/>
                <a:cs typeface="Cambria"/>
              </a:rPr>
              <a:t>authenticity</a:t>
            </a:r>
            <a:r>
              <a:rPr sz="1200" dirty="0">
                <a:latin typeface="Cambria"/>
                <a:cs typeface="Cambria"/>
              </a:rPr>
              <a:t> and</a:t>
            </a:r>
            <a:r>
              <a:rPr sz="1200" spc="1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originality.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7269860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mbria"/>
                <a:cs typeface="Cambria"/>
              </a:rPr>
              <a:t>Date: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8659" y="7561833"/>
            <a:ext cx="1139825" cy="50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lang="en-US" sz="1200" dirty="0" err="1" smtClean="0">
                <a:latin typeface="Cambria"/>
                <a:cs typeface="Cambria"/>
              </a:rPr>
              <a:t>Kishan</a:t>
            </a:r>
            <a:r>
              <a:rPr lang="en-US" sz="1200" dirty="0" smtClean="0">
                <a:latin typeface="Cambria"/>
                <a:cs typeface="Cambria"/>
              </a:rPr>
              <a:t> Kumar </a:t>
            </a:r>
            <a:endParaRPr sz="1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200" spc="-10" dirty="0">
                <a:latin typeface="Cambria"/>
                <a:cs typeface="Cambria"/>
              </a:rPr>
              <a:t>[</a:t>
            </a:r>
            <a:r>
              <a:rPr sz="1200" spc="-10" dirty="0" smtClean="0">
                <a:latin typeface="Cambria"/>
                <a:cs typeface="Cambria"/>
              </a:rPr>
              <a:t>0902CS231</a:t>
            </a:r>
            <a:r>
              <a:rPr lang="en-US" sz="1200" spc="-10" dirty="0" smtClean="0">
                <a:latin typeface="Cambria"/>
                <a:cs typeface="Cambria"/>
              </a:rPr>
              <a:t>051</a:t>
            </a:r>
            <a:r>
              <a:rPr sz="1200" spc="-10" dirty="0" smtClean="0">
                <a:latin typeface="Cambria"/>
                <a:cs typeface="Cambria"/>
              </a:rPr>
              <a:t>]</a:t>
            </a:r>
            <a:endParaRPr sz="1200" dirty="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051" y="1350146"/>
            <a:ext cx="2432364" cy="23554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927350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circular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linkedlist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-10" dirty="0">
                <a:latin typeface="Calibri"/>
                <a:cs typeface="Calibri"/>
              </a:rPr>
              <a:t> insertatnode(node</a:t>
            </a:r>
            <a:r>
              <a:rPr sz="1200" dirty="0">
                <a:latin typeface="Calibri"/>
                <a:cs typeface="Calibri"/>
              </a:rPr>
              <a:t> *&amp;tail,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index,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el)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(tail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 </a:t>
            </a:r>
            <a:r>
              <a:rPr sz="1200" spc="-10" dirty="0">
                <a:latin typeface="Calibri"/>
                <a:cs typeface="Calibri"/>
              </a:rPr>
              <a:t>NULL)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599440">
              <a:lnSpc>
                <a:spcPts val="25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*newNode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node(el); </a:t>
            </a:r>
            <a:r>
              <a:rPr sz="1200" dirty="0">
                <a:latin typeface="Calibri"/>
                <a:cs typeface="Calibri"/>
              </a:rPr>
              <a:t>tail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newNode;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775"/>
              </a:spcBef>
            </a:pPr>
            <a:r>
              <a:rPr sz="1200" spc="-10" dirty="0">
                <a:latin typeface="Calibri"/>
                <a:cs typeface="Calibri"/>
              </a:rPr>
              <a:t>newNode-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newNode;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latin typeface="Calibri"/>
                <a:cs typeface="Calibri"/>
              </a:rPr>
              <a:t>else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node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*temp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tail;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(temp-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tail)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temp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temp-&gt;next;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 marR="94551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node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*curr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node(el); curr-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temp-&gt;next; temp-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curr;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2700" marR="1574165">
              <a:lnSpc>
                <a:spcPct val="171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//traversing</a:t>
            </a:r>
            <a:r>
              <a:rPr sz="1200" spc="-10" dirty="0">
                <a:latin typeface="Calibri"/>
                <a:cs typeface="Calibri"/>
              </a:rPr>
              <a:t> linkedlist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print(node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*tail)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1633855">
              <a:lnSpc>
                <a:spcPct val="171800"/>
              </a:lnSpc>
            </a:pPr>
            <a:r>
              <a:rPr sz="1200" dirty="0">
                <a:latin typeface="Calibri"/>
                <a:cs typeface="Calibri"/>
              </a:rPr>
              <a:t>node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*temp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tail; </a:t>
            </a:r>
            <a:r>
              <a:rPr sz="1200" spc="-25" dirty="0">
                <a:latin typeface="Calibri"/>
                <a:cs typeface="Calibri"/>
              </a:rPr>
              <a:t>do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15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1812925" cy="841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66700" marR="5080" indent="2540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tail-&gt;data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dirty="0">
                <a:latin typeface="Calibri"/>
                <a:cs typeface="Calibri"/>
              </a:rPr>
              <a:t>tail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tail-</a:t>
            </a:r>
            <a:r>
              <a:rPr sz="1200" spc="-10" dirty="0">
                <a:latin typeface="Calibri"/>
                <a:cs typeface="Calibri"/>
              </a:rPr>
              <a:t>&gt;next;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(tail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10" dirty="0">
                <a:latin typeface="Calibri"/>
                <a:cs typeface="Calibri"/>
              </a:rPr>
              <a:t> temp);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231140">
              <a:lnSpc>
                <a:spcPts val="2480"/>
              </a:lnSpc>
              <a:spcBef>
                <a:spcPts val="254"/>
              </a:spcBef>
            </a:pP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*tail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NULL; insertatnode(tail,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5,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3);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800"/>
              </a:spcBef>
            </a:pPr>
            <a:r>
              <a:rPr sz="1200" spc="-10" dirty="0">
                <a:latin typeface="Calibri"/>
                <a:cs typeface="Calibri"/>
              </a:rPr>
              <a:t>print(tail);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231140">
              <a:lnSpc>
                <a:spcPct val="172000"/>
              </a:lnSpc>
            </a:pPr>
            <a:r>
              <a:rPr sz="1200" spc="-10" dirty="0">
                <a:latin typeface="Calibri"/>
                <a:cs typeface="Calibri"/>
              </a:rPr>
              <a:t>insertatnode(tail,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3,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4); </a:t>
            </a:r>
            <a:r>
              <a:rPr sz="1200" spc="-10" dirty="0">
                <a:latin typeface="Calibri"/>
                <a:cs typeface="Calibri"/>
              </a:rPr>
              <a:t>print(tail);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152400" marR="231140">
              <a:lnSpc>
                <a:spcPct val="172100"/>
              </a:lnSpc>
            </a:pPr>
            <a:r>
              <a:rPr sz="1200" spc="-10" dirty="0">
                <a:latin typeface="Calibri"/>
                <a:cs typeface="Calibri"/>
              </a:rPr>
              <a:t>insertatnode(tail,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4,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9); </a:t>
            </a:r>
            <a:r>
              <a:rPr sz="1200" spc="-10" dirty="0">
                <a:latin typeface="Calibri"/>
                <a:cs typeface="Calibri"/>
              </a:rPr>
              <a:t>print(tail);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231140">
              <a:lnSpc>
                <a:spcPct val="172000"/>
              </a:lnSpc>
            </a:pPr>
            <a:r>
              <a:rPr sz="1200" spc="-10" dirty="0">
                <a:latin typeface="Calibri"/>
                <a:cs typeface="Calibri"/>
              </a:rPr>
              <a:t>insertatnode(tail,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9,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7); </a:t>
            </a:r>
            <a:r>
              <a:rPr sz="1200" spc="-10" dirty="0">
                <a:latin typeface="Calibri"/>
                <a:cs typeface="Calibri"/>
              </a:rPr>
              <a:t>print(tail);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231140">
              <a:lnSpc>
                <a:spcPct val="171900"/>
              </a:lnSpc>
            </a:pPr>
            <a:r>
              <a:rPr sz="1200" spc="-10" dirty="0">
                <a:latin typeface="Calibri"/>
                <a:cs typeface="Calibri"/>
              </a:rPr>
              <a:t>insertatnode(tail,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4,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5); </a:t>
            </a:r>
            <a:r>
              <a:rPr sz="1200" spc="-10" dirty="0">
                <a:latin typeface="Calibri"/>
                <a:cs typeface="Calibri"/>
              </a:rPr>
              <a:t>print(tail);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60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5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20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30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559175" cy="869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Stack using</a:t>
            </a:r>
            <a:r>
              <a:rPr sz="1200" spc="-10" dirty="0">
                <a:latin typeface="Cambria"/>
                <a:cs typeface="Cambria"/>
              </a:rPr>
              <a:t> Array.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</a:t>
            </a:r>
            <a:endParaRPr sz="1200">
              <a:latin typeface="Calibri"/>
              <a:cs typeface="Calibri"/>
            </a:endParaRPr>
          </a:p>
          <a:p>
            <a:pPr marL="12700" marR="2209165">
              <a:lnSpc>
                <a:spcPct val="171900"/>
              </a:lnSpc>
              <a:spcBef>
                <a:spcPts val="30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&lt;stack&gt;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Stack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public: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*arr,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n;</a:t>
            </a:r>
            <a:endParaRPr sz="1200">
              <a:latin typeface="Calibri"/>
              <a:cs typeface="Calibri"/>
            </a:endParaRPr>
          </a:p>
          <a:p>
            <a:pPr marL="152400" marR="2466340">
              <a:lnSpc>
                <a:spcPct val="1720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bool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isEmpty();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size();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152400" marR="1379220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//where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size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array </a:t>
            </a:r>
            <a:r>
              <a:rPr sz="1200" dirty="0">
                <a:latin typeface="Calibri"/>
                <a:cs typeface="Calibri"/>
              </a:rPr>
              <a:t>Stack(int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x)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x;</a:t>
            </a:r>
            <a:endParaRPr sz="1200">
              <a:latin typeface="Calibri"/>
              <a:cs typeface="Calibri"/>
            </a:endParaRPr>
          </a:p>
          <a:p>
            <a:pPr marL="292100" marR="2269490">
              <a:lnSpc>
                <a:spcPct val="1720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arr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int[x];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Stack(){}</a:t>
            </a:r>
            <a:endParaRPr sz="1200">
              <a:latin typeface="Calibri"/>
              <a:cs typeface="Calibri"/>
            </a:endParaRPr>
          </a:p>
          <a:p>
            <a:pPr marL="152400" marR="75692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push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stack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push(int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element)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(n-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1)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789555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top++;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arr[top]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element;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20" dirty="0">
                <a:latin typeface="Calibri"/>
                <a:cs typeface="Calibri"/>
              </a:rPr>
              <a:t>else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"overflow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condition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5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 marR="1828800" indent="-140335">
              <a:lnSpc>
                <a:spcPts val="2480"/>
              </a:lnSpc>
              <a:spcBef>
                <a:spcPts val="254"/>
              </a:spcBef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pop(){ if(top&gt;=0){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800"/>
              </a:spcBef>
            </a:pPr>
            <a:r>
              <a:rPr sz="1200" spc="-10" dirty="0">
                <a:latin typeface="Calibri"/>
                <a:cs typeface="Calibri"/>
              </a:rPr>
              <a:t>top-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0" dirty="0">
                <a:latin typeface="Calibri"/>
                <a:cs typeface="Calibri"/>
              </a:rPr>
              <a:t>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else{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cout&lt;&lt;"underflow </a:t>
            </a:r>
            <a:r>
              <a:rPr sz="1200" dirty="0">
                <a:latin typeface="Calibri"/>
                <a:cs typeface="Calibri"/>
              </a:rPr>
              <a:t>condition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"&lt;&lt;endl;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 marR="291465">
              <a:lnSpc>
                <a:spcPts val="25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//display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stack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peek(){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775"/>
              </a:spcBef>
            </a:pPr>
            <a:r>
              <a:rPr sz="1200" spc="-10" dirty="0">
                <a:latin typeface="Calibri"/>
                <a:cs typeface="Calibri"/>
              </a:rPr>
              <a:t>if(top&gt;=0){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arr[top];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else{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cout&lt;&lt;"stack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empty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"&lt;&lt;endl;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5144770" cy="654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Stack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st(5);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st.push(1);</a:t>
            </a:r>
            <a:endParaRPr sz="1200">
              <a:latin typeface="Calibri"/>
              <a:cs typeface="Calibri"/>
            </a:endParaRPr>
          </a:p>
          <a:p>
            <a:pPr marL="152400" marR="1689100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st.peek()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 st.push(2);</a:t>
            </a:r>
            <a:endParaRPr sz="1200">
              <a:latin typeface="Calibri"/>
              <a:cs typeface="Calibri"/>
            </a:endParaRPr>
          </a:p>
          <a:p>
            <a:pPr marL="152400" marR="1689100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st.peek()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 st.push(3);</a:t>
            </a:r>
            <a:endParaRPr sz="1200">
              <a:latin typeface="Calibri"/>
              <a:cs typeface="Calibri"/>
            </a:endParaRPr>
          </a:p>
          <a:p>
            <a:pPr marL="152400" marR="1688464">
              <a:lnSpc>
                <a:spcPts val="25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st.peek()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 st.push(4);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st.peek()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spc="-10" dirty="0">
                <a:latin typeface="Calibri"/>
                <a:cs typeface="Calibri"/>
              </a:rPr>
              <a:t>st.push(5);</a:t>
            </a:r>
            <a:endParaRPr sz="1200">
              <a:latin typeface="Calibri"/>
              <a:cs typeface="Calibri"/>
            </a:endParaRPr>
          </a:p>
          <a:p>
            <a:pPr marL="152400" marR="1689100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st.peek()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 st.pop();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st.pop();</a:t>
            </a:r>
            <a:endParaRPr sz="1200">
              <a:latin typeface="Calibri"/>
              <a:cs typeface="Calibri"/>
            </a:endParaRPr>
          </a:p>
          <a:p>
            <a:pPr marL="152400" marR="508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cout&lt;&lt;"after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popping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st.peek()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45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10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pushed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into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stack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Consolas"/>
                <a:cs typeface="Consolas"/>
              </a:rPr>
              <a:t>20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pushed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into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stack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Consolas"/>
                <a:cs typeface="Consolas"/>
              </a:rPr>
              <a:t>30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pushed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into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stack</a:t>
            </a:r>
            <a:endParaRPr sz="1200">
              <a:latin typeface="Consolas"/>
              <a:cs typeface="Consolas"/>
            </a:endParaRPr>
          </a:p>
          <a:p>
            <a:pPr marL="12700" marR="3450590">
              <a:lnSpc>
                <a:spcPts val="1530"/>
              </a:lnSpc>
              <a:spcBef>
                <a:spcPts val="60"/>
              </a:spcBef>
            </a:pPr>
            <a:r>
              <a:rPr sz="1200" dirty="0">
                <a:latin typeface="Consolas"/>
                <a:cs typeface="Consolas"/>
              </a:rPr>
              <a:t>30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Popped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from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stack </a:t>
            </a:r>
            <a:r>
              <a:rPr sz="1200" dirty="0">
                <a:latin typeface="Consolas"/>
                <a:cs typeface="Consolas"/>
              </a:rPr>
              <a:t>Top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element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is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:</a:t>
            </a:r>
            <a:r>
              <a:rPr sz="1200" spc="-35" dirty="0">
                <a:latin typeface="Consolas"/>
                <a:cs typeface="Consolas"/>
              </a:rPr>
              <a:t> 20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Consolas"/>
                <a:cs typeface="Consolas"/>
              </a:rPr>
              <a:t>Elements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present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stack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: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20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10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559175" cy="869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Stack using</a:t>
            </a:r>
            <a:r>
              <a:rPr sz="1200" spc="-10" dirty="0">
                <a:latin typeface="Cambria"/>
                <a:cs typeface="Cambria"/>
              </a:rPr>
              <a:t> Pointers.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 marR="2018664">
              <a:lnSpc>
                <a:spcPts val="2500"/>
              </a:lnSpc>
              <a:spcBef>
                <a:spcPts val="1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&lt;bits/stdc++.h&gt;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200">
              <a:latin typeface="Calibri"/>
              <a:cs typeface="Calibri"/>
            </a:endParaRPr>
          </a:p>
          <a:p>
            <a:pPr marL="12700" marR="779145">
              <a:lnSpc>
                <a:spcPct val="1737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representing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linked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list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public:</a:t>
            </a:r>
            <a:endParaRPr sz="1200">
              <a:latin typeface="Calibri"/>
              <a:cs typeface="Calibri"/>
            </a:endParaRPr>
          </a:p>
          <a:p>
            <a:pPr marL="152400" marR="264033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data;</a:t>
            </a:r>
            <a:endParaRPr sz="1200">
              <a:latin typeface="Calibri"/>
              <a:cs typeface="Calibri"/>
            </a:endParaRPr>
          </a:p>
          <a:p>
            <a:pPr marL="152400" marR="2640330">
              <a:lnSpc>
                <a:spcPts val="2500"/>
              </a:lnSpc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next;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Node(int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new_data)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1833880">
              <a:lnSpc>
                <a:spcPct val="171900"/>
              </a:lnSpc>
              <a:spcBef>
                <a:spcPts val="25"/>
              </a:spcBef>
            </a:pPr>
            <a:r>
              <a:rPr sz="1200" spc="-10" dirty="0">
                <a:latin typeface="Calibri"/>
                <a:cs typeface="Calibri"/>
              </a:rPr>
              <a:t>this-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new_data; this-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nullptr;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12700" marR="374015">
              <a:lnSpc>
                <a:spcPct val="172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implement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stack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singly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linked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list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Stack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1911350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head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linked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list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head;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public:</a:t>
            </a:r>
            <a:endParaRPr sz="1200">
              <a:latin typeface="Calibri"/>
              <a:cs typeface="Calibri"/>
            </a:endParaRPr>
          </a:p>
          <a:p>
            <a:pPr marL="152400" marR="1207135">
              <a:lnSpc>
                <a:spcPts val="2500"/>
              </a:lnSpc>
              <a:spcBef>
                <a:spcPts val="7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Constructor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initialize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stack </a:t>
            </a:r>
            <a:r>
              <a:rPr sz="1200" dirty="0">
                <a:latin typeface="Calibri"/>
                <a:cs typeface="Calibri"/>
              </a:rPr>
              <a:t>Stack()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{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this-</a:t>
            </a:r>
            <a:r>
              <a:rPr sz="1200" dirty="0">
                <a:latin typeface="Calibri"/>
                <a:cs typeface="Calibri"/>
              </a:rPr>
              <a:t>&gt;head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nullptr;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495675" cy="841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empty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bool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isEmpty()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200">
              <a:latin typeface="Calibri"/>
              <a:cs typeface="Calibri"/>
            </a:endParaRPr>
          </a:p>
          <a:p>
            <a:pPr marL="292100" marR="848994" indent="-3175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head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nullptr,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empty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head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nullptr;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17475" marR="492759" indent="34925">
              <a:lnSpc>
                <a:spcPct val="171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push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stack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push(int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new_data)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292100" marR="567690" indent="-317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data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new_node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Node(new_data);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memory</a:t>
            </a:r>
            <a:r>
              <a:rPr sz="1200" spc="-10" dirty="0">
                <a:latin typeface="Calibri"/>
                <a:cs typeface="Calibri"/>
              </a:rPr>
              <a:t> allocation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20" dirty="0">
                <a:latin typeface="Calibri"/>
                <a:cs typeface="Calibri"/>
              </a:rPr>
              <a:t> node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failed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if </a:t>
            </a:r>
            <a:r>
              <a:rPr sz="1200" spc="-10" dirty="0">
                <a:latin typeface="Calibri"/>
                <a:cs typeface="Calibri"/>
              </a:rPr>
              <a:t>(!new_node)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"\nStack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Overflow";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Calibri"/>
              <a:cs typeface="Calibri"/>
            </a:endParaRPr>
          </a:p>
          <a:p>
            <a:pPr marL="292100" marR="416559" indent="-3175">
              <a:lnSpc>
                <a:spcPct val="1737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Link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current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 </a:t>
            </a:r>
            <a:r>
              <a:rPr sz="1200" spc="-10" dirty="0">
                <a:latin typeface="Calibri"/>
                <a:cs typeface="Calibri"/>
              </a:rPr>
              <a:t>new_node-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head;</a:t>
            </a:r>
            <a:endParaRPr sz="1200">
              <a:latin typeface="Calibri"/>
              <a:cs typeface="Calibri"/>
            </a:endParaRPr>
          </a:p>
          <a:p>
            <a:pPr marL="12700" marR="1116965" indent="20955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Update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 </a:t>
            </a:r>
            <a:r>
              <a:rPr sz="1200" dirty="0">
                <a:latin typeface="Calibri"/>
                <a:cs typeface="Calibri"/>
              </a:rPr>
              <a:t>head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new_node;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222250" marR="5080" indent="-70485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Function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remove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stack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pop()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6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22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717" y="895731"/>
            <a:ext cx="3134360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underflow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(this-&gt;isEmpty())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"\nStack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Underflow"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else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Assign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current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temporary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variable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temp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head;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200">
              <a:latin typeface="Calibri"/>
              <a:cs typeface="Calibri"/>
            </a:endParaRPr>
          </a:p>
          <a:p>
            <a:pPr marL="288925" marR="679450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Update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next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 </a:t>
            </a:r>
            <a:r>
              <a:rPr sz="1200" dirty="0">
                <a:latin typeface="Calibri"/>
                <a:cs typeface="Calibri"/>
              </a:rPr>
              <a:t>head =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head-&gt;next;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288925" marR="5080">
              <a:lnSpc>
                <a:spcPct val="172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Deallocate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memory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old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20" dirty="0">
                <a:latin typeface="Calibri"/>
                <a:cs typeface="Calibri"/>
              </a:rPr>
              <a:t> node </a:t>
            </a:r>
            <a:r>
              <a:rPr sz="1200" dirty="0">
                <a:latin typeface="Calibri"/>
                <a:cs typeface="Calibri"/>
              </a:rPr>
              <a:t>delete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82550" marR="40640" indent="-7048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stack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peek()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200">
              <a:latin typeface="Calibri"/>
              <a:cs typeface="Calibri"/>
            </a:endParaRPr>
          </a:p>
          <a:p>
            <a:pPr marL="152400" marR="114935" indent="-3492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empty,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element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(!isEmpty())</a:t>
            </a:r>
            <a:endParaRPr sz="1200">
              <a:latin typeface="Calibri"/>
              <a:cs typeface="Calibri"/>
            </a:endParaRPr>
          </a:p>
          <a:p>
            <a:pPr marL="152400" marR="1658620" indent="13652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head-&gt;data; </a:t>
            </a:r>
            <a:r>
              <a:rPr sz="1200" dirty="0">
                <a:latin typeface="Calibri"/>
                <a:cs typeface="Calibri"/>
              </a:rPr>
              <a:t>else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"\nStack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empty";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INT_MIN;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23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182620" cy="880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Driver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program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test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stack</a:t>
            </a:r>
            <a:r>
              <a:rPr sz="1200" spc="-10" dirty="0">
                <a:latin typeface="Calibri"/>
                <a:cs typeface="Calibri"/>
              </a:rPr>
              <a:t> implementation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189039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stack </a:t>
            </a:r>
            <a:r>
              <a:rPr sz="1200" dirty="0">
                <a:latin typeface="Calibri"/>
                <a:cs typeface="Calibri"/>
              </a:rPr>
              <a:t>Stack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st;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111379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Push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stac </a:t>
            </a:r>
            <a:r>
              <a:rPr sz="1200" spc="-10" dirty="0">
                <a:latin typeface="Calibri"/>
                <a:cs typeface="Calibri"/>
              </a:rPr>
              <a:t>st.push(11);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spc="-10" dirty="0">
                <a:latin typeface="Calibri"/>
                <a:cs typeface="Calibri"/>
              </a:rPr>
              <a:t>st.push(22);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st.push(33);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st.push(44);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stack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"Top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st.peek()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endl;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200">
              <a:latin typeface="Calibri"/>
              <a:cs typeface="Calibri"/>
            </a:endParaRPr>
          </a:p>
          <a:p>
            <a:pPr marL="152400" marR="191135">
              <a:lnSpc>
                <a:spcPct val="1727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removing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elemements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top </a:t>
            </a:r>
            <a:r>
              <a:rPr sz="1200" dirty="0">
                <a:latin typeface="Calibri"/>
                <a:cs typeface="Calibri"/>
              </a:rPr>
              <a:t>cout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"Removing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elements..."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 </a:t>
            </a:r>
            <a:r>
              <a:rPr sz="1200" spc="-10" dirty="0">
                <a:latin typeface="Calibri"/>
                <a:cs typeface="Calibri"/>
              </a:rPr>
              <a:t>st.pop();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st.pop();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stack</a:t>
            </a:r>
            <a:endParaRPr sz="1200">
              <a:latin typeface="Calibri"/>
              <a:cs typeface="Calibri"/>
            </a:endParaRPr>
          </a:p>
          <a:p>
            <a:pPr marL="152400" marR="16129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"Top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st.peek()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endl;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200">
              <a:latin typeface="Calibri"/>
              <a:cs typeface="Calibri"/>
            </a:endParaRPr>
          </a:p>
          <a:p>
            <a:pPr marL="12700" marR="1074420">
              <a:lnSpc>
                <a:spcPct val="106800"/>
              </a:lnSpc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45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Pushed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to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stack </a:t>
            </a:r>
            <a:r>
              <a:rPr sz="1200" dirty="0">
                <a:latin typeface="Consolas"/>
                <a:cs typeface="Consolas"/>
              </a:rPr>
              <a:t>Pushed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20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to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stack</a:t>
            </a:r>
            <a:r>
              <a:rPr sz="1200" spc="50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Pushed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30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to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stack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2416" y="889381"/>
            <a:ext cx="2937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ENVORIONMENT</a:t>
            </a:r>
            <a:r>
              <a:rPr sz="2000" b="1" spc="26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1630044"/>
            <a:ext cx="2362200" cy="11277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2299335" algn="l"/>
              </a:tabLst>
            </a:pPr>
            <a:r>
              <a:rPr sz="1400" b="1" dirty="0">
                <a:latin typeface="Cambria"/>
                <a:cs typeface="Cambria"/>
              </a:rPr>
              <a:t>Hardware</a:t>
            </a:r>
            <a:r>
              <a:rPr sz="1400" b="1" spc="-80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Configuration</a:t>
            </a:r>
            <a:r>
              <a:rPr sz="1400" b="1" dirty="0">
                <a:latin typeface="Cambria"/>
                <a:cs typeface="Cambria"/>
              </a:rPr>
              <a:t>	</a:t>
            </a:r>
            <a:r>
              <a:rPr sz="1400" b="1" spc="-50" dirty="0">
                <a:latin typeface="Cambria"/>
                <a:cs typeface="Cambria"/>
              </a:rPr>
              <a:t>: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mbria"/>
                <a:cs typeface="Cambria"/>
              </a:rPr>
              <a:t>processor)</a:t>
            </a:r>
            <a:r>
              <a:rPr sz="1400" spc="-40" dirty="0">
                <a:latin typeface="Cambria"/>
                <a:cs typeface="Cambria"/>
              </a:rPr>
              <a:t> </a:t>
            </a:r>
            <a:r>
              <a:rPr sz="1400" spc="-50" dirty="0">
                <a:latin typeface="Cambria"/>
                <a:cs typeface="Cambria"/>
              </a:rPr>
              <a:t>&gt;</a:t>
            </a:r>
            <a:endParaRPr sz="1400">
              <a:latin typeface="Cambria"/>
              <a:cs typeface="Cambria"/>
            </a:endParaRPr>
          </a:p>
          <a:p>
            <a:pPr marL="12700" marR="1181735">
              <a:lnSpc>
                <a:spcPts val="2580"/>
              </a:lnSpc>
              <a:spcBef>
                <a:spcPts val="65"/>
              </a:spcBef>
            </a:pPr>
            <a:r>
              <a:rPr sz="1400" b="1" dirty="0">
                <a:latin typeface="Cambria"/>
                <a:cs typeface="Cambria"/>
              </a:rPr>
              <a:t>C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Compiler </a:t>
            </a:r>
            <a:r>
              <a:rPr sz="1400" b="1" dirty="0">
                <a:latin typeface="Cambria"/>
                <a:cs typeface="Cambria"/>
              </a:rPr>
              <a:t>User</a:t>
            </a:r>
            <a:r>
              <a:rPr sz="1400" b="1" spc="-10" dirty="0">
                <a:latin typeface="Cambria"/>
                <a:cs typeface="Cambria"/>
              </a:rPr>
              <a:t> Interface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7501" y="1642109"/>
            <a:ext cx="27660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mbria"/>
                <a:cs typeface="Cambria"/>
              </a:rPr>
              <a:t>&lt;LAPTOP-3CDBOK0P(64-</a:t>
            </a:r>
            <a:r>
              <a:rPr sz="1400" dirty="0">
                <a:latin typeface="Cambria"/>
                <a:cs typeface="Cambria"/>
              </a:rPr>
              <a:t>bit</a:t>
            </a:r>
            <a:r>
              <a:rPr sz="1400" spc="114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OS,x64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8970" y="2077338"/>
            <a:ext cx="75565" cy="68072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b="1" spc="-50" dirty="0">
                <a:latin typeface="Cambria"/>
                <a:cs typeface="Cambria"/>
              </a:rPr>
              <a:t>: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b="1" spc="-50" dirty="0">
                <a:latin typeface="Cambria"/>
                <a:cs typeface="Cambria"/>
              </a:rPr>
              <a:t>: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6551" y="2077338"/>
            <a:ext cx="1072515" cy="68072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dirty="0">
                <a:latin typeface="Cambria"/>
                <a:cs typeface="Cambria"/>
              </a:rPr>
              <a:t>GCC </a:t>
            </a:r>
            <a:r>
              <a:rPr sz="1400" spc="-10" dirty="0">
                <a:latin typeface="Cambria"/>
                <a:cs typeface="Cambria"/>
              </a:rPr>
              <a:t>Compiler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dirty="0">
                <a:latin typeface="Cambria"/>
                <a:cs typeface="Cambria"/>
              </a:rPr>
              <a:t>&lt;VS</a:t>
            </a:r>
            <a:r>
              <a:rPr sz="1400" spc="-4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COz&gt;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4295" y="3258566"/>
            <a:ext cx="2337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GROUP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MEMBERS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17" y="3684269"/>
            <a:ext cx="8775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mbria"/>
                <a:cs typeface="Cambria"/>
              </a:rPr>
              <a:t>Member-</a:t>
            </a:r>
            <a:r>
              <a:rPr sz="1400" b="1" spc="-50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8970" y="3684269"/>
            <a:ext cx="75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mbria"/>
                <a:cs typeface="Cambria"/>
              </a:rPr>
              <a:t>: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0351" y="3570604"/>
            <a:ext cx="3093720" cy="179133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94"/>
              </a:spcBef>
            </a:pPr>
            <a:r>
              <a:rPr sz="1400" b="1" dirty="0">
                <a:latin typeface="Cambria"/>
                <a:cs typeface="Cambria"/>
              </a:rPr>
              <a:t>Kishan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Kumar(0902cs231051)</a:t>
            </a:r>
            <a:endParaRPr sz="1400">
              <a:latin typeface="Cambria"/>
              <a:cs typeface="Cambria"/>
            </a:endParaRPr>
          </a:p>
          <a:p>
            <a:pPr marL="854075" marR="5080" indent="-724535">
              <a:lnSpc>
                <a:spcPct val="105700"/>
              </a:lnSpc>
              <a:spcBef>
                <a:spcPts val="800"/>
              </a:spcBef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https://github.com/0902kishan/Data-</a:t>
            </a:r>
            <a:r>
              <a:rPr sz="1400" spc="-10" dirty="0">
                <a:solidFill>
                  <a:srgbClr val="0462C1"/>
                </a:solidFill>
                <a:latin typeface="Cambria"/>
                <a:cs typeface="Cambria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structure-and-algorithms-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2"/>
              </a:rPr>
              <a:t>.git</a:t>
            </a:r>
            <a:endParaRPr sz="140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  <a:spcBef>
                <a:spcPts val="895"/>
              </a:spcBef>
            </a:pPr>
            <a:r>
              <a:rPr sz="1400" b="1" dirty="0">
                <a:latin typeface="Cambria"/>
                <a:cs typeface="Cambria"/>
              </a:rPr>
              <a:t>Nikhil</a:t>
            </a:r>
            <a:r>
              <a:rPr sz="1400" b="1" spc="-3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B(0902cs231062)</a:t>
            </a:r>
            <a:endParaRPr sz="1400">
              <a:latin typeface="Cambria"/>
              <a:cs typeface="Cambria"/>
            </a:endParaRPr>
          </a:p>
          <a:p>
            <a:pPr marR="9525" algn="r">
              <a:lnSpc>
                <a:spcPct val="100000"/>
              </a:lnSpc>
              <a:spcBef>
                <a:spcPts val="869"/>
              </a:spcBef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https://github.com/29N11/Data-Structure</a:t>
            </a:r>
            <a:endParaRPr sz="1400">
              <a:latin typeface="Calibri"/>
              <a:cs typeface="Calibri"/>
            </a:endParaRPr>
          </a:p>
          <a:p>
            <a:pPr marR="9525" algn="r">
              <a:lnSpc>
                <a:spcPct val="100000"/>
              </a:lnSpc>
              <a:spcBef>
                <a:spcPts val="170"/>
              </a:spcBef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s-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and-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Algorithms.git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17" y="4563745"/>
            <a:ext cx="8775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mbria"/>
                <a:cs typeface="Cambria"/>
              </a:rPr>
              <a:t>Member-</a:t>
            </a:r>
            <a:r>
              <a:rPr sz="1400" b="1" spc="-50" dirty="0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8970" y="4563745"/>
            <a:ext cx="75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mbria"/>
                <a:cs typeface="Cambria"/>
              </a:rPr>
              <a:t>: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17" y="5786754"/>
            <a:ext cx="8775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mbria"/>
                <a:cs typeface="Cambria"/>
              </a:rPr>
              <a:t>Member-</a:t>
            </a:r>
            <a:r>
              <a:rPr sz="1400" b="1" spc="-50" dirty="0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88970" y="5786754"/>
            <a:ext cx="75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mbria"/>
                <a:cs typeface="Cambria"/>
              </a:rPr>
              <a:t>: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35401" y="5673089"/>
            <a:ext cx="3326765" cy="1886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 indent="311150" algn="r">
              <a:lnSpc>
                <a:spcPct val="153300"/>
              </a:lnSpc>
              <a:spcBef>
                <a:spcPts val="100"/>
              </a:spcBef>
            </a:pPr>
            <a:r>
              <a:rPr sz="1400" b="1" dirty="0">
                <a:latin typeface="Cambria"/>
                <a:cs typeface="Cambria"/>
              </a:rPr>
              <a:t>Yogesh</a:t>
            </a:r>
            <a:r>
              <a:rPr sz="1400" b="1" spc="-5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Patel</a:t>
            </a:r>
            <a:r>
              <a:rPr sz="1400" b="1" spc="-4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(0902cs23137) </a:t>
            </a:r>
            <a:r>
              <a:rPr lang="en-US" sz="1400" b="1" spc="-10" dirty="0" smtClean="0">
                <a:latin typeface="Cambria"/>
                <a:cs typeface="Cambria"/>
              </a:rPr>
              <a:t>        </a:t>
            </a:r>
            <a:r>
              <a:rPr sz="1400" b="1" u="sng" spc="-10" dirty="0" smtClean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4"/>
              </a:rPr>
              <a:t>https</a:t>
            </a:r>
            <a:r>
              <a:rPr sz="14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4"/>
              </a:rPr>
              <a:t>://</a:t>
            </a:r>
            <a:r>
              <a:rPr sz="1400" b="1" u="sng" spc="-10" dirty="0" smtClean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4"/>
              </a:rPr>
              <a:t>github.com/Yogesh02545/Data-Structure-</a:t>
            </a:r>
            <a:r>
              <a:rPr sz="1400" b="1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4"/>
              </a:rPr>
              <a:t>.git</a:t>
            </a:r>
            <a:endParaRPr sz="1400" dirty="0">
              <a:latin typeface="Cambria"/>
              <a:cs typeface="Cambria"/>
            </a:endParaRPr>
          </a:p>
          <a:p>
            <a:pPr marL="381000" marR="9525" indent="-57150">
              <a:lnSpc>
                <a:spcPts val="2580"/>
              </a:lnSpc>
              <a:spcBef>
                <a:spcPts val="229"/>
              </a:spcBef>
            </a:pPr>
            <a:r>
              <a:rPr sz="1400" b="1" dirty="0">
                <a:latin typeface="Cambria"/>
                <a:cs typeface="Cambria"/>
              </a:rPr>
              <a:t>Srashti</a:t>
            </a:r>
            <a:r>
              <a:rPr sz="1400" b="1" spc="-4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Jain(0902cs231117) </a:t>
            </a:r>
            <a:r>
              <a:rPr sz="14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5"/>
              </a:rPr>
              <a:t>https://github.com/Srashti-1/Data-</a:t>
            </a:r>
            <a:endParaRPr sz="1400" dirty="0">
              <a:latin typeface="Cambria"/>
              <a:cs typeface="Cambria"/>
            </a:endParaRPr>
          </a:p>
          <a:p>
            <a:pPr marL="2222500">
              <a:lnSpc>
                <a:spcPts val="1535"/>
              </a:lnSpc>
            </a:pPr>
            <a:r>
              <a:rPr sz="14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5"/>
              </a:rPr>
              <a:t>Structure-</a:t>
            </a:r>
            <a:r>
              <a:rPr sz="1400" b="1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mbria"/>
                <a:cs typeface="Cambria"/>
                <a:hlinkClick r:id="rId5"/>
              </a:rPr>
              <a:t>.git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017" y="6663055"/>
            <a:ext cx="8775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mbria"/>
                <a:cs typeface="Cambria"/>
              </a:rPr>
              <a:t>Member-</a:t>
            </a:r>
            <a:r>
              <a:rPr sz="1400" b="1" spc="-50" dirty="0">
                <a:latin typeface="Cambria"/>
                <a:cs typeface="Cambria"/>
              </a:rPr>
              <a:t>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8970" y="6663055"/>
            <a:ext cx="75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mbria"/>
                <a:cs typeface="Cambria"/>
              </a:rPr>
              <a:t>: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1761"/>
            <a:ext cx="3038475" cy="4127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Consolas"/>
                <a:cs typeface="Consolas"/>
              </a:rPr>
              <a:t>Top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element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is: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30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00" dirty="0">
                <a:latin typeface="Consolas"/>
                <a:cs typeface="Consolas"/>
              </a:rPr>
              <a:t>Elements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present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stack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: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30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20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10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25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559175" cy="869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mbria"/>
                <a:cs typeface="Cambria"/>
              </a:rPr>
              <a:t>Program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for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Tower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Hanoi</a:t>
            </a:r>
            <a:r>
              <a:rPr sz="1200" spc="-6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using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recursion.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 marR="2018664">
              <a:lnSpc>
                <a:spcPts val="2500"/>
              </a:lnSpc>
              <a:spcBef>
                <a:spcPts val="1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&lt;bits/stdc++.h&gt;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200">
              <a:latin typeface="Calibri"/>
              <a:cs typeface="Calibri"/>
            </a:endParaRPr>
          </a:p>
          <a:p>
            <a:pPr marL="635000" marR="228600" indent="-622935">
              <a:lnSpc>
                <a:spcPct val="173700"/>
              </a:lnSpc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-10" dirty="0">
                <a:latin typeface="Calibri"/>
                <a:cs typeface="Calibri"/>
              </a:rPr>
              <a:t> towerOfHanoi(int </a:t>
            </a:r>
            <a:r>
              <a:rPr sz="1200" dirty="0">
                <a:latin typeface="Calibri"/>
                <a:cs typeface="Calibri"/>
              </a:rPr>
              <a:t>n,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from_rod,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to_rod, </a:t>
            </a:r>
            <a:r>
              <a:rPr sz="1200" dirty="0">
                <a:latin typeface="Calibri"/>
                <a:cs typeface="Calibri"/>
              </a:rPr>
              <a:t>char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aux_rod)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2729865" indent="-14033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 0)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spc="-10" dirty="0">
                <a:latin typeface="Calibri"/>
                <a:cs typeface="Calibri"/>
              </a:rPr>
              <a:t>return;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7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towerOfHanoi(n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from_rod,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aux_rod,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to_rod);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"Move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disk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from_rod</a:t>
            </a:r>
            <a:endParaRPr sz="1200">
              <a:latin typeface="Calibri"/>
              <a:cs typeface="Calibri"/>
            </a:endParaRPr>
          </a:p>
          <a:p>
            <a:pPr marL="152400" marR="374015" indent="174625">
              <a:lnSpc>
                <a:spcPts val="25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to_rod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 </a:t>
            </a:r>
            <a:r>
              <a:rPr sz="1200" spc="-10" dirty="0">
                <a:latin typeface="Calibri"/>
                <a:cs typeface="Calibri"/>
              </a:rPr>
              <a:t>towerOfHanoi(n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aux_rod,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to_rod,</a:t>
            </a:r>
            <a:r>
              <a:rPr sz="1200" spc="-10" dirty="0">
                <a:latin typeface="Calibri"/>
                <a:cs typeface="Calibri"/>
              </a:rPr>
              <a:t> from_rod);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2700" marR="267271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 Driver </a:t>
            </a:r>
            <a:r>
              <a:rPr sz="1200" spc="-20" dirty="0">
                <a:latin typeface="Calibri"/>
                <a:cs typeface="Calibri"/>
              </a:rPr>
              <a:t>code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3;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200">
              <a:latin typeface="Calibri"/>
              <a:cs typeface="Calibri"/>
            </a:endParaRPr>
          </a:p>
          <a:p>
            <a:pPr marL="152400" marR="1471295">
              <a:lnSpc>
                <a:spcPct val="1728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names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rods </a:t>
            </a:r>
            <a:r>
              <a:rPr sz="1200" spc="-10" dirty="0">
                <a:latin typeface="Calibri"/>
                <a:cs typeface="Calibri"/>
              </a:rPr>
              <a:t>towerOfHanoi(N,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'A',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'C',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'B');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26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201035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50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Move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disk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from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rod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to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rod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C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27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2967" y="1720988"/>
          <a:ext cx="2660647" cy="1139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034"/>
                <a:gridCol w="419100"/>
                <a:gridCol w="167005"/>
                <a:gridCol w="419100"/>
                <a:gridCol w="336549"/>
                <a:gridCol w="167005"/>
                <a:gridCol w="252730"/>
                <a:gridCol w="334010"/>
                <a:gridCol w="158114"/>
              </a:tblGrid>
              <a:tr h="184150">
                <a:tc>
                  <a:txBody>
                    <a:bodyPr/>
                    <a:lstStyle/>
                    <a:p>
                      <a:pPr marR="1270" algn="ctr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Move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disk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from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rod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A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to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rod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34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B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R="1270" algn="ctr">
                        <a:lnSpc>
                          <a:spcPts val="1390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Move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disk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from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rod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90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C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to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rod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390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B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3675">
                <a:tc>
                  <a:txBody>
                    <a:bodyPr/>
                    <a:lstStyle/>
                    <a:p>
                      <a:pPr marR="1270" algn="ctr">
                        <a:lnSpc>
                          <a:spcPts val="1405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Move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disk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3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from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rod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A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to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rod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C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R="1270" algn="ctr">
                        <a:lnSpc>
                          <a:spcPts val="1405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Move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disk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from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rod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B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to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rod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A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R="1270" algn="ctr">
                        <a:lnSpc>
                          <a:spcPts val="1390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Move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disk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from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rod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90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B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to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rod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390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C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86055">
                <a:tc>
                  <a:txBody>
                    <a:bodyPr/>
                    <a:lstStyle/>
                    <a:p>
                      <a:pPr marR="1270" algn="ctr">
                        <a:lnSpc>
                          <a:spcPts val="1365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Move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disk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from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rod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6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A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to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rod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36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C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5513705" cy="856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algn="ctr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5900"/>
              </a:lnSpc>
              <a:spcBef>
                <a:spcPts val="850"/>
              </a:spcBef>
            </a:pPr>
            <a:r>
              <a:rPr sz="1200" dirty="0">
                <a:latin typeface="Cambria"/>
                <a:cs typeface="Cambria"/>
              </a:rPr>
              <a:t>Program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to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find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out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factorial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given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number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using</a:t>
            </a:r>
            <a:r>
              <a:rPr sz="1200" spc="-10" dirty="0">
                <a:latin typeface="Cambria"/>
                <a:cs typeface="Cambria"/>
              </a:rPr>
              <a:t> recursion.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Also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show</a:t>
            </a:r>
            <a:r>
              <a:rPr sz="1200" spc="-4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the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various </a:t>
            </a:r>
            <a:r>
              <a:rPr sz="1200" dirty="0">
                <a:latin typeface="Cambria"/>
                <a:cs typeface="Cambria"/>
              </a:rPr>
              <a:t>states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stack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using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in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this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program.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 marR="4164329">
              <a:lnSpc>
                <a:spcPts val="2480"/>
              </a:lnSpc>
              <a:spcBef>
                <a:spcPts val="15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Define 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calculate</a:t>
            </a:r>
            <a:r>
              <a:rPr sz="1200" spc="-10" dirty="0">
                <a:latin typeface="Calibri"/>
                <a:cs typeface="Calibri"/>
              </a:rPr>
              <a:t> factorial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recursively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long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factorial(int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3191510">
              <a:lnSpc>
                <a:spcPct val="171900"/>
              </a:lnSpc>
              <a:spcBef>
                <a:spcPts val="3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case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1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||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 1)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Recursive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case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multiplied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by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factorial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(n-</a:t>
            </a:r>
            <a:r>
              <a:rPr sz="1200" spc="-25" dirty="0">
                <a:latin typeface="Calibri"/>
                <a:cs typeface="Calibri"/>
              </a:rPr>
              <a:t>1)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factorial(n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 </a:t>
            </a:r>
            <a:r>
              <a:rPr sz="1200" spc="-25" dirty="0">
                <a:latin typeface="Calibri"/>
                <a:cs typeface="Calibri"/>
              </a:rPr>
              <a:t>1);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5;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factorial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"Factorial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 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factorial(num)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28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36283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45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Factorial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5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is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120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29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559175" cy="869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Queue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using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Array.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</a:t>
            </a:r>
            <a:endParaRPr sz="1200">
              <a:latin typeface="Calibri"/>
              <a:cs typeface="Calibri"/>
            </a:endParaRPr>
          </a:p>
          <a:p>
            <a:pPr marL="12700" marR="90170">
              <a:lnSpc>
                <a:spcPct val="171900"/>
              </a:lnSpc>
              <a:spcBef>
                <a:spcPts val="30"/>
              </a:spcBef>
            </a:pPr>
            <a:r>
              <a:rPr sz="1200" dirty="0">
                <a:latin typeface="Calibri"/>
                <a:cs typeface="Calibri"/>
              </a:rPr>
              <a:t>#define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SIZE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Define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maximum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size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queue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 marL="12700" marR="271653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spc="-10" dirty="0">
                <a:latin typeface="Calibri"/>
                <a:cs typeface="Calibri"/>
              </a:rPr>
              <a:t>private: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arr[SIZE];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store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queue</a:t>
            </a:r>
            <a:endParaRPr sz="1200">
              <a:latin typeface="Calibri"/>
              <a:cs typeface="Calibri"/>
            </a:endParaRPr>
          </a:p>
          <a:p>
            <a:pPr marL="152400" marR="884555">
              <a:lnSpc>
                <a:spcPts val="2500"/>
              </a:lnSpc>
              <a:spcBef>
                <a:spcPts val="235"/>
              </a:spcBef>
              <a:tabLst>
                <a:tab pos="854075" algn="l"/>
                <a:tab pos="876300" algn="l"/>
              </a:tabLst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front;</a:t>
            </a:r>
            <a:r>
              <a:rPr sz="1200" dirty="0">
                <a:latin typeface="Calibri"/>
                <a:cs typeface="Calibri"/>
              </a:rPr>
              <a:t>		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Index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element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rear;</a:t>
            </a:r>
            <a:r>
              <a:rPr sz="1200" dirty="0">
                <a:latin typeface="Calibri"/>
                <a:cs typeface="Calibri"/>
              </a:rPr>
              <a:t>	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Index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element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public:</a:t>
            </a:r>
            <a:endParaRPr sz="1200">
              <a:latin typeface="Calibri"/>
              <a:cs typeface="Calibri"/>
            </a:endParaRPr>
          </a:p>
          <a:p>
            <a:pPr marL="288925" marR="2640965" indent="-137160">
              <a:lnSpc>
                <a:spcPts val="2480"/>
              </a:lnSpc>
              <a:spcBef>
                <a:spcPts val="250"/>
              </a:spcBef>
            </a:pPr>
            <a:r>
              <a:rPr sz="1200" dirty="0">
                <a:latin typeface="Calibri"/>
                <a:cs typeface="Calibri"/>
              </a:rPr>
              <a:t>Queue()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latin typeface="Calibri"/>
                <a:cs typeface="Calibri"/>
              </a:rPr>
              <a:t>rear 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 marR="810260">
              <a:lnSpc>
                <a:spcPct val="1720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empty </a:t>
            </a:r>
            <a:r>
              <a:rPr sz="1200" dirty="0">
                <a:latin typeface="Calibri"/>
                <a:cs typeface="Calibri"/>
              </a:rPr>
              <a:t>bool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isEmpty()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(front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5" dirty="0">
                <a:latin typeface="Calibri"/>
                <a:cs typeface="Calibri"/>
              </a:rPr>
              <a:t>1);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 marR="1009650">
              <a:lnSpc>
                <a:spcPct val="171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full </a:t>
            </a:r>
            <a:r>
              <a:rPr sz="1200" dirty="0">
                <a:latin typeface="Calibri"/>
                <a:cs typeface="Calibri"/>
              </a:rPr>
              <a:t>bool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isFull()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(rear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SIZE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5" dirty="0">
                <a:latin typeface="Calibri"/>
                <a:cs typeface="Calibri"/>
              </a:rPr>
              <a:t> 1);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queue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30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717" y="895731"/>
            <a:ext cx="3922395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enqueue(int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(isFull())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 marR="5080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"Queue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full!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Cannot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enqueue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 return;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(isEmpty())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Initialize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empty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5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arr[++rear]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value;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"Enqueued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 marR="79883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remove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queue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dequeue()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(isEmpty())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 marR="34988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"Queue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empty!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Cannot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dequeue."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 return;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8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 marR="1135380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"Dequeued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arr[front]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(front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rear)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 marR="25209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Reset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dequeued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latin typeface="Calibri"/>
                <a:cs typeface="Calibri"/>
              </a:rPr>
              <a:t>rear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front++;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 marR="916305">
              <a:lnSpc>
                <a:spcPct val="1718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display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queue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display()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611245" cy="778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(isEmpty())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 marR="100203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"Queue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empty!"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 </a:t>
            </a:r>
            <a:r>
              <a:rPr sz="1200" spc="-10" dirty="0">
                <a:latin typeface="Calibri"/>
                <a:cs typeface="Calibri"/>
              </a:rPr>
              <a:t>return;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77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88925" marR="1386205" indent="317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"Queue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elements: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</a:t>
            </a:r>
            <a:r>
              <a:rPr sz="1200" spc="5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front;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rear;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i++)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arr[i]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 "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5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 marL="152400" indent="-139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2499360">
              <a:lnSpc>
                <a:spcPct val="1724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q; </a:t>
            </a:r>
            <a:r>
              <a:rPr sz="1200" spc="-10" dirty="0">
                <a:latin typeface="Calibri"/>
                <a:cs typeface="Calibri"/>
              </a:rPr>
              <a:t>q.enqueue(10); q.enqueue(20); q.enqueue(30); q.display();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q.dequeue();</a:t>
            </a:r>
            <a:endParaRPr sz="1200">
              <a:latin typeface="Calibri"/>
              <a:cs typeface="Calibri"/>
            </a:endParaRPr>
          </a:p>
          <a:p>
            <a:pPr marL="152400" marR="2499360">
              <a:lnSpc>
                <a:spcPts val="2480"/>
              </a:lnSpc>
              <a:spcBef>
                <a:spcPts val="250"/>
              </a:spcBef>
            </a:pPr>
            <a:r>
              <a:rPr sz="1200" spc="-10" dirty="0">
                <a:latin typeface="Calibri"/>
                <a:cs typeface="Calibri"/>
              </a:rPr>
              <a:t>q.display(); q.enqueue(40);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800"/>
              </a:spcBef>
            </a:pPr>
            <a:r>
              <a:rPr sz="1200" spc="-10" dirty="0">
                <a:latin typeface="Calibri"/>
                <a:cs typeface="Calibri"/>
              </a:rPr>
              <a:t>q.enqueue(50);</a:t>
            </a:r>
            <a:endParaRPr sz="1200">
              <a:latin typeface="Calibri"/>
              <a:cs typeface="Calibri"/>
            </a:endParaRPr>
          </a:p>
          <a:p>
            <a:pPr marL="152400" marR="5080">
              <a:lnSpc>
                <a:spcPct val="171900"/>
              </a:lnSpc>
            </a:pPr>
            <a:r>
              <a:rPr sz="1200" spc="-10" dirty="0">
                <a:latin typeface="Calibri"/>
                <a:cs typeface="Calibri"/>
              </a:rPr>
              <a:t>q.enqueue(60);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Attempt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enqueue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beyond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capacity q.display();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32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812289"/>
            <a:ext cx="202692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45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After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Enqueueing: </a:t>
            </a:r>
            <a:r>
              <a:rPr sz="1200" dirty="0">
                <a:latin typeface="Consolas"/>
                <a:cs typeface="Consolas"/>
              </a:rPr>
              <a:t>Front</a:t>
            </a:r>
            <a:r>
              <a:rPr sz="1200" spc="-7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element:</a:t>
            </a:r>
            <a:r>
              <a:rPr sz="1200" spc="-70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1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dirty="0">
                <a:latin typeface="Consolas"/>
                <a:cs typeface="Consolas"/>
              </a:rPr>
              <a:t>Rear</a:t>
            </a:r>
            <a:r>
              <a:rPr sz="1200" spc="-7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element:</a:t>
            </a:r>
            <a:r>
              <a:rPr sz="1200" spc="-50" dirty="0">
                <a:latin typeface="Consolas"/>
                <a:cs typeface="Consolas"/>
              </a:rPr>
              <a:t> 3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33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2443733"/>
            <a:ext cx="525145" cy="43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300"/>
              </a:lnSpc>
              <a:spcBef>
                <a:spcPts val="100"/>
              </a:spcBef>
            </a:pPr>
            <a:r>
              <a:rPr sz="1200" spc="-20" dirty="0">
                <a:latin typeface="Consolas"/>
                <a:cs typeface="Consolas"/>
              </a:rPr>
              <a:t>Queue: Queue: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1510" y="2443733"/>
            <a:ext cx="779145" cy="4330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latin typeface="Consolas"/>
                <a:cs typeface="Consolas"/>
              </a:rPr>
              <a:t>1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3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latin typeface="Consolas"/>
                <a:cs typeface="Consolas"/>
              </a:rPr>
              <a:t>1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4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-60" dirty="0">
                <a:latin typeface="Consolas"/>
                <a:cs typeface="Consolas"/>
              </a:rPr>
              <a:t>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3050921"/>
            <a:ext cx="1699260" cy="165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latin typeface="Consolas"/>
                <a:cs typeface="Consolas"/>
              </a:rPr>
              <a:t>Dequeueing</a:t>
            </a:r>
            <a:r>
              <a:rPr sz="1200" spc="-10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elements: </a:t>
            </a:r>
            <a:r>
              <a:rPr sz="1200" dirty="0">
                <a:latin typeface="Consolas"/>
                <a:cs typeface="Consolas"/>
              </a:rPr>
              <a:t>Dequeued</a:t>
            </a:r>
            <a:r>
              <a:rPr sz="1200" spc="-7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element:</a:t>
            </a:r>
            <a:r>
              <a:rPr sz="1200" spc="-95" dirty="0">
                <a:latin typeface="Consolas"/>
                <a:cs typeface="Consolas"/>
              </a:rPr>
              <a:t> </a:t>
            </a:r>
            <a:r>
              <a:rPr sz="1200" spc="-60" dirty="0">
                <a:latin typeface="Consolas"/>
                <a:cs typeface="Consolas"/>
              </a:rPr>
              <a:t>1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Consolas"/>
                <a:cs typeface="Consolas"/>
              </a:rPr>
              <a:t>Dequeued</a:t>
            </a:r>
            <a:r>
              <a:rPr sz="1200" spc="-7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element:</a:t>
            </a:r>
            <a:r>
              <a:rPr sz="1200" spc="-95" dirty="0">
                <a:latin typeface="Consolas"/>
                <a:cs typeface="Consolas"/>
              </a:rPr>
              <a:t> </a:t>
            </a:r>
            <a:r>
              <a:rPr sz="1200" spc="-60" dirty="0">
                <a:latin typeface="Consolas"/>
                <a:cs typeface="Consolas"/>
              </a:rPr>
              <a:t>2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Consolas"/>
              <a:cs typeface="Consolas"/>
            </a:endParaRPr>
          </a:p>
          <a:p>
            <a:pPr marL="12700" marR="255270">
              <a:lnSpc>
                <a:spcPct val="111100"/>
              </a:lnSpc>
            </a:pPr>
            <a:r>
              <a:rPr sz="1200" dirty="0">
                <a:latin typeface="Consolas"/>
                <a:cs typeface="Consolas"/>
              </a:rPr>
              <a:t>After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Dequeueing: </a:t>
            </a:r>
            <a:r>
              <a:rPr sz="1200" dirty="0">
                <a:latin typeface="Consolas"/>
                <a:cs typeface="Consolas"/>
              </a:rPr>
              <a:t>Front</a:t>
            </a:r>
            <a:r>
              <a:rPr sz="1200" spc="-7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element:</a:t>
            </a:r>
            <a:r>
              <a:rPr sz="1200" spc="-70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3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Consolas"/>
                <a:cs typeface="Consolas"/>
              </a:rPr>
              <a:t>Rear</a:t>
            </a:r>
            <a:r>
              <a:rPr sz="1200" spc="-7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element:</a:t>
            </a:r>
            <a:r>
              <a:rPr sz="1200" spc="-50" dirty="0">
                <a:latin typeface="Consolas"/>
                <a:cs typeface="Consolas"/>
              </a:rPr>
              <a:t> 6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681990" algn="l"/>
              </a:tabLst>
            </a:pPr>
            <a:r>
              <a:rPr sz="1200" spc="-10" dirty="0">
                <a:latin typeface="Consolas"/>
                <a:cs typeface="Consolas"/>
              </a:rPr>
              <a:t>Queue:</a:t>
            </a:r>
            <a:r>
              <a:rPr sz="1200" dirty="0">
                <a:latin typeface="Consolas"/>
                <a:cs typeface="Consolas"/>
              </a:rPr>
              <a:t>	3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4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5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6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559175" cy="300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Queue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using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Pointers.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 marR="2209165">
              <a:lnSpc>
                <a:spcPts val="2500"/>
              </a:lnSpc>
              <a:spcBef>
                <a:spcPts val="1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200">
              <a:latin typeface="Calibri"/>
              <a:cs typeface="Calibri"/>
            </a:endParaRPr>
          </a:p>
          <a:p>
            <a:pPr marL="12700" marR="1565275">
              <a:lnSpc>
                <a:spcPct val="1737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structure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queue </a:t>
            </a:r>
            <a:r>
              <a:rPr sz="1200" dirty="0">
                <a:latin typeface="Calibri"/>
                <a:cs typeface="Calibri"/>
              </a:rPr>
              <a:t>struct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6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35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1717" y="4011294"/>
            <a:ext cx="783590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next;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0860" y="4011294"/>
            <a:ext cx="1865630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</a:t>
            </a:r>
            <a:endParaRPr sz="12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Pointer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next</a:t>
            </a:r>
            <a:r>
              <a:rPr sz="1200" spc="-20" dirty="0">
                <a:latin typeface="Calibri"/>
                <a:cs typeface="Calibri"/>
              </a:rPr>
              <a:t> node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4957698"/>
            <a:ext cx="2702560" cy="462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Constructor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initialize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</a:t>
            </a:r>
            <a:endParaRPr sz="1200">
              <a:latin typeface="Calibri"/>
              <a:cs typeface="Calibri"/>
            </a:endParaRPr>
          </a:p>
          <a:p>
            <a:pPr marL="292100" marR="1532890" indent="-140335">
              <a:lnSpc>
                <a:spcPct val="1720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Node(int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val; </a:t>
            </a:r>
            <a:r>
              <a:rPr sz="1200" dirty="0">
                <a:latin typeface="Calibri"/>
                <a:cs typeface="Calibri"/>
              </a:rPr>
              <a:t>next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nullptr;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200">
              <a:latin typeface="Calibri"/>
              <a:cs typeface="Calibri"/>
            </a:endParaRPr>
          </a:p>
          <a:p>
            <a:pPr marL="12700" marR="1786889">
              <a:lnSpc>
                <a:spcPct val="1727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20" dirty="0">
                <a:latin typeface="Calibri"/>
                <a:cs typeface="Calibri"/>
              </a:rPr>
              <a:t> class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spc="-10" dirty="0">
                <a:latin typeface="Calibri"/>
                <a:cs typeface="Calibri"/>
              </a:rPr>
              <a:t>private:</a:t>
            </a:r>
            <a:endParaRPr sz="1200">
              <a:latin typeface="Calibri"/>
              <a:cs typeface="Calibri"/>
            </a:endParaRPr>
          </a:p>
          <a:p>
            <a:pPr marL="152400" marR="5080">
              <a:lnSpc>
                <a:spcPct val="171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front;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Pointer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20" dirty="0">
                <a:latin typeface="Calibri"/>
                <a:cs typeface="Calibri"/>
              </a:rPr>
              <a:t> node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rear;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Pointer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public: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Constructor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initialize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queue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730631"/>
            <a:ext cx="4271010" cy="85979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496060">
              <a:lnSpc>
                <a:spcPct val="100000"/>
              </a:lnSpc>
              <a:spcBef>
                <a:spcPts val="1350"/>
              </a:spcBef>
            </a:pPr>
            <a:r>
              <a:rPr sz="2000" b="1" dirty="0">
                <a:latin typeface="Arial"/>
                <a:cs typeface="Arial"/>
              </a:rPr>
              <a:t>TABLE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CONTENTS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b="1" spc="-10" dirty="0">
                <a:latin typeface="Tahoma"/>
                <a:cs typeface="Tahoma"/>
              </a:rPr>
              <a:t>Section-</a:t>
            </a:r>
            <a:r>
              <a:rPr sz="1600" b="1" dirty="0">
                <a:latin typeface="Tahoma"/>
                <a:cs typeface="Tahoma"/>
              </a:rPr>
              <a:t>A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(Linked</a:t>
            </a:r>
            <a:r>
              <a:rPr sz="1600" b="1" spc="-20" dirty="0">
                <a:latin typeface="Tahoma"/>
                <a:cs typeface="Tahoma"/>
              </a:rPr>
              <a:t> List)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17" y="1699260"/>
          <a:ext cx="5725795" cy="245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/>
                <a:gridCol w="3601720"/>
                <a:gridCol w="819150"/>
                <a:gridCol w="819150"/>
              </a:tblGrid>
              <a:tr h="542925">
                <a:tc>
                  <a:txBody>
                    <a:bodyPr/>
                    <a:lstStyle/>
                    <a:p>
                      <a:pPr marL="3175" algn="ctr">
                        <a:lnSpc>
                          <a:spcPts val="1415"/>
                        </a:lnSpc>
                      </a:pPr>
                      <a:r>
                        <a:rPr sz="1200" b="1" spc="-25" dirty="0">
                          <a:latin typeface="Cambria"/>
                          <a:cs typeface="Cambria"/>
                        </a:rPr>
                        <a:t>S.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b="1" spc="-25" dirty="0">
                          <a:latin typeface="Cambria"/>
                          <a:cs typeface="Cambria"/>
                        </a:rPr>
                        <a:t>No.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Practical</a:t>
                      </a:r>
                      <a:r>
                        <a:rPr sz="1200" b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-10" dirty="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Page</a:t>
                      </a:r>
                      <a:r>
                        <a:rPr sz="1200" b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-20" dirty="0">
                          <a:latin typeface="Cambria"/>
                          <a:cs typeface="Cambria"/>
                        </a:rPr>
                        <a:t>Nos.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15"/>
                        </a:lnSpc>
                      </a:pPr>
                      <a:r>
                        <a:rPr sz="1200" b="1" spc="-25" dirty="0">
                          <a:latin typeface="Cambria"/>
                          <a:cs typeface="Cambria"/>
                        </a:rPr>
                        <a:t>COs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 of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Linked</a:t>
                      </a:r>
                      <a:r>
                        <a:rPr sz="1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List</a:t>
                      </a:r>
                      <a:r>
                        <a:rPr sz="12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using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array.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 of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Linked</a:t>
                      </a:r>
                      <a:r>
                        <a:rPr sz="1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List</a:t>
                      </a:r>
                      <a:r>
                        <a:rPr sz="12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using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Pointers.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3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Implementation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Doubly</a:t>
                      </a:r>
                      <a:r>
                        <a:rPr sz="12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Linked List</a:t>
                      </a:r>
                      <a:r>
                        <a:rPr sz="12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using</a:t>
                      </a:r>
                      <a:r>
                        <a:rPr sz="12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Pointers.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2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Circular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Single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Linked</a:t>
                      </a:r>
                      <a:r>
                        <a:rPr sz="1200" spc="1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List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using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Pointers.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Circular</a:t>
                      </a:r>
                      <a:r>
                        <a:rPr sz="12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Doubly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Linked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List</a:t>
                      </a:r>
                      <a:r>
                        <a:rPr sz="1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using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Pointers.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17" y="4509770"/>
            <a:ext cx="1822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ahoma"/>
                <a:cs typeface="Tahoma"/>
              </a:rPr>
              <a:t>Section-</a:t>
            </a:r>
            <a:r>
              <a:rPr sz="1600" b="1" dirty="0">
                <a:latin typeface="Tahoma"/>
                <a:cs typeface="Tahoma"/>
              </a:rPr>
              <a:t>B</a:t>
            </a:r>
            <a:r>
              <a:rPr sz="1600" b="1" spc="4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(Stack)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17" y="4891023"/>
          <a:ext cx="5725795" cy="2174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/>
                <a:gridCol w="3601720"/>
                <a:gridCol w="819150"/>
                <a:gridCol w="819150"/>
              </a:tblGrid>
              <a:tr h="542925">
                <a:tc>
                  <a:txBody>
                    <a:bodyPr/>
                    <a:lstStyle/>
                    <a:p>
                      <a:pPr marL="3175" algn="ctr">
                        <a:lnSpc>
                          <a:spcPts val="1415"/>
                        </a:lnSpc>
                      </a:pPr>
                      <a:r>
                        <a:rPr sz="1200" b="1" spc="-25" dirty="0">
                          <a:latin typeface="Cambria"/>
                          <a:cs typeface="Cambria"/>
                        </a:rPr>
                        <a:t>S.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-25" dirty="0">
                          <a:latin typeface="Cambria"/>
                          <a:cs typeface="Cambria"/>
                        </a:rPr>
                        <a:t>No.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Practical</a:t>
                      </a:r>
                      <a:r>
                        <a:rPr sz="1200" b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-10" dirty="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Page</a:t>
                      </a:r>
                      <a:r>
                        <a:rPr sz="1200" b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-20" dirty="0">
                          <a:latin typeface="Cambria"/>
                          <a:cs typeface="Cambria"/>
                        </a:rPr>
                        <a:t>Nos.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15"/>
                        </a:lnSpc>
                      </a:pPr>
                      <a:r>
                        <a:rPr sz="1200" b="1" spc="-25" dirty="0">
                          <a:latin typeface="Cambria"/>
                          <a:cs typeface="Cambria"/>
                        </a:rPr>
                        <a:t>COs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Stack using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 Array.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Stack using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 Pointers.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3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Program</a:t>
                      </a:r>
                      <a:r>
                        <a:rPr sz="12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2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Tower</a:t>
                      </a:r>
                      <a:r>
                        <a:rPr sz="12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Hanoi</a:t>
                      </a:r>
                      <a:r>
                        <a:rPr sz="12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using</a:t>
                      </a:r>
                      <a:r>
                        <a:rPr sz="12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recursion.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Program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find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out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factorial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given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number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using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9850" marR="66040">
                        <a:lnSpc>
                          <a:spcPts val="213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recursion.</a:t>
                      </a:r>
                      <a:r>
                        <a:rPr sz="1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Also</a:t>
                      </a:r>
                      <a:r>
                        <a:rPr sz="12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show</a:t>
                      </a:r>
                      <a:r>
                        <a:rPr sz="1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various</a:t>
                      </a:r>
                      <a:r>
                        <a:rPr sz="12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states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stack</a:t>
                      </a:r>
                      <a:r>
                        <a:rPr sz="1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using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this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program.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17" y="7425308"/>
            <a:ext cx="19126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ahoma"/>
                <a:cs typeface="Tahoma"/>
              </a:rPr>
              <a:t>Section-</a:t>
            </a:r>
            <a:r>
              <a:rPr sz="1600" b="1" dirty="0">
                <a:latin typeface="Tahoma"/>
                <a:cs typeface="Tahoma"/>
              </a:rPr>
              <a:t>C</a:t>
            </a:r>
            <a:r>
              <a:rPr sz="1600" b="1" spc="6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(Queue)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4717" y="7806308"/>
          <a:ext cx="5725795" cy="1365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/>
                <a:gridCol w="3601720"/>
                <a:gridCol w="819150"/>
                <a:gridCol w="819150"/>
              </a:tblGrid>
              <a:tr h="542925">
                <a:tc>
                  <a:txBody>
                    <a:bodyPr/>
                    <a:lstStyle/>
                    <a:p>
                      <a:pPr marL="3175" algn="ctr">
                        <a:lnSpc>
                          <a:spcPts val="1415"/>
                        </a:lnSpc>
                      </a:pPr>
                      <a:r>
                        <a:rPr sz="1200" b="1" spc="-25" dirty="0">
                          <a:latin typeface="Cambria"/>
                          <a:cs typeface="Cambria"/>
                        </a:rPr>
                        <a:t>S.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-25" dirty="0">
                          <a:latin typeface="Cambria"/>
                          <a:cs typeface="Cambria"/>
                        </a:rPr>
                        <a:t>No.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Practical</a:t>
                      </a:r>
                      <a:r>
                        <a:rPr sz="1200" b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-10" dirty="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Page</a:t>
                      </a:r>
                      <a:r>
                        <a:rPr sz="1200" b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-20" dirty="0">
                          <a:latin typeface="Cambria"/>
                          <a:cs typeface="Cambria"/>
                        </a:rPr>
                        <a:t>Nos.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15"/>
                        </a:lnSpc>
                      </a:pPr>
                      <a:r>
                        <a:rPr sz="1200" b="1" spc="-25" dirty="0">
                          <a:latin typeface="Cambria"/>
                          <a:cs typeface="Cambria"/>
                        </a:rPr>
                        <a:t>COs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Queue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using</a:t>
                      </a:r>
                      <a:r>
                        <a:rPr sz="1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Array.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Queue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using</a:t>
                      </a:r>
                      <a:r>
                        <a:rPr sz="1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Pointers.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3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 of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Circular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Queue</a:t>
                      </a:r>
                      <a:r>
                        <a:rPr sz="12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using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Array.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717" y="895731"/>
            <a:ext cx="4445000" cy="870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Queue()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3377565" indent="-317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nullptr; </a:t>
            </a:r>
            <a:r>
              <a:rPr sz="1200" dirty="0">
                <a:latin typeface="Calibri"/>
                <a:cs typeface="Calibri"/>
              </a:rPr>
              <a:t>rear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nullptr;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200">
              <a:latin typeface="Calibri"/>
              <a:cs typeface="Calibri"/>
            </a:endParaRPr>
          </a:p>
          <a:p>
            <a:pPr marL="12700" marR="1835785">
              <a:lnSpc>
                <a:spcPct val="166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empty </a:t>
            </a:r>
            <a:r>
              <a:rPr sz="1200" dirty="0">
                <a:latin typeface="Calibri"/>
                <a:cs typeface="Calibri"/>
              </a:rPr>
              <a:t>bool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isEmpty()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nullptr;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200">
              <a:latin typeface="Calibri"/>
              <a:cs typeface="Calibri"/>
            </a:endParaRPr>
          </a:p>
          <a:p>
            <a:pPr marL="12700" marR="1733550">
              <a:lnSpc>
                <a:spcPct val="164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queue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enqueue(int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648335">
              <a:lnSpc>
                <a:spcPts val="2380"/>
              </a:lnSpc>
              <a:spcBef>
                <a:spcPts val="229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newNode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Node(value);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(isEmpty())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 marR="5080">
              <a:lnSpc>
                <a:spcPts val="238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empty,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both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rear =</a:t>
            </a:r>
            <a:r>
              <a:rPr sz="1200" spc="-10" dirty="0">
                <a:latin typeface="Calibri"/>
                <a:cs typeface="Calibri"/>
              </a:rPr>
              <a:t> newNode;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690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 marR="407670">
              <a:lnSpc>
                <a:spcPct val="164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update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pointer </a:t>
            </a:r>
            <a:r>
              <a:rPr sz="1200" dirty="0">
                <a:latin typeface="Calibri"/>
                <a:cs typeface="Calibri"/>
              </a:rPr>
              <a:t>rear-&gt;next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newNode;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latin typeface="Calibri"/>
                <a:cs typeface="Calibri"/>
              </a:rPr>
              <a:t>rear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newNode;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9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"Enqueued: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200">
              <a:latin typeface="Calibri"/>
              <a:cs typeface="Calibri"/>
            </a:endParaRPr>
          </a:p>
          <a:p>
            <a:pPr marL="12700" marR="1321435">
              <a:lnSpc>
                <a:spcPct val="164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remove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queue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dequeue()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 marR="735330" indent="139700">
              <a:lnSpc>
                <a:spcPts val="2400"/>
              </a:lnSpc>
              <a:spcBef>
                <a:spcPts val="21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"Queue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empty!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Cannot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dequeue."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 return;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0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36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717" y="895731"/>
            <a:ext cx="4217670" cy="870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1661160" algn="l"/>
              </a:tabLst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temp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front;</a:t>
            </a:r>
            <a:r>
              <a:rPr sz="1200" dirty="0">
                <a:latin typeface="Calibri"/>
                <a:cs typeface="Calibri"/>
              </a:rPr>
              <a:t>	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Temporary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pointer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</a:t>
            </a:r>
            <a:endParaRPr sz="1200">
              <a:latin typeface="Calibri"/>
              <a:cs typeface="Calibri"/>
            </a:endParaRPr>
          </a:p>
          <a:p>
            <a:pPr marL="152400" marR="5080" indent="-3175">
              <a:lnSpc>
                <a:spcPts val="2380"/>
              </a:lnSpc>
              <a:spcBef>
                <a:spcPts val="229"/>
              </a:spcBef>
              <a:tabLst>
                <a:tab pos="1559560" algn="l"/>
              </a:tabLst>
            </a:pP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front-</a:t>
            </a:r>
            <a:r>
              <a:rPr sz="1200" spc="-10" dirty="0">
                <a:latin typeface="Calibri"/>
                <a:cs typeface="Calibri"/>
              </a:rPr>
              <a:t>&gt;next;</a:t>
            </a:r>
            <a:r>
              <a:rPr sz="1200" dirty="0">
                <a:latin typeface="Calibri"/>
                <a:cs typeface="Calibri"/>
              </a:rPr>
              <a:t>	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pointer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next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 </a:t>
            </a: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"Dequeued: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temp-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819"/>
              </a:spcBef>
              <a:tabLst>
                <a:tab pos="1429385" algn="l"/>
              </a:tabLst>
            </a:pPr>
            <a:r>
              <a:rPr sz="1200" dirty="0">
                <a:latin typeface="Calibri"/>
                <a:cs typeface="Calibri"/>
              </a:rPr>
              <a:t>delete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temp;</a:t>
            </a:r>
            <a:r>
              <a:rPr sz="1200" dirty="0">
                <a:latin typeface="Calibri"/>
                <a:cs typeface="Calibri"/>
              </a:rPr>
              <a:t>	//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Delete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old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(front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nullptr)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 marR="250825">
              <a:lnSpc>
                <a:spcPct val="171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after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dequeue,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reset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nullptr </a:t>
            </a:r>
            <a:r>
              <a:rPr sz="1200" dirty="0">
                <a:latin typeface="Calibri"/>
                <a:cs typeface="Calibri"/>
              </a:rPr>
              <a:t>rear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nullptr;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2700" marR="114554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queue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peek()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(isEmpty())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 marR="174688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"Queue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empty!"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front-</a:t>
            </a:r>
            <a:r>
              <a:rPr sz="1200" spc="-10" dirty="0">
                <a:latin typeface="Calibri"/>
                <a:cs typeface="Calibri"/>
              </a:rPr>
              <a:t>&gt;data;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Calibri"/>
              <a:cs typeface="Calibri"/>
            </a:endParaRPr>
          </a:p>
          <a:p>
            <a:pPr marL="12700" marR="12115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display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queue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display()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(isEmpty())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 marR="174688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"Queue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empty!"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 </a:t>
            </a:r>
            <a:r>
              <a:rPr sz="1200" spc="-10" dirty="0">
                <a:latin typeface="Calibri"/>
                <a:cs typeface="Calibri"/>
              </a:rPr>
              <a:t>return;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temp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front;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"Queue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elements: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37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007360" cy="841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(temp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nullptr)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 marR="92964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temp-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dirty="0">
                <a:latin typeface="Calibri"/>
                <a:cs typeface="Calibri"/>
              </a:rPr>
              <a:t>temp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temp-&gt;next;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77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Destructor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free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memory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~Queue()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 marR="1532890" indent="-13652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while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(!isEmpty())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spc="-10" dirty="0">
                <a:latin typeface="Calibri"/>
                <a:cs typeface="Calibri"/>
              </a:rPr>
              <a:t>dequeue();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77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152400" marR="2278380" indent="-139700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q;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200">
              <a:latin typeface="Calibri"/>
              <a:cs typeface="Calibri"/>
            </a:endParaRPr>
          </a:p>
          <a:p>
            <a:pPr marL="152400" marR="1895475">
              <a:lnSpc>
                <a:spcPct val="172500"/>
              </a:lnSpc>
            </a:pPr>
            <a:r>
              <a:rPr sz="1200" spc="-10" dirty="0">
                <a:latin typeface="Calibri"/>
                <a:cs typeface="Calibri"/>
              </a:rPr>
              <a:t>q.enqueue(5); q.enqueue(15); q.enqueue(25); q.display();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"Front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q.peek()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endl;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q.dequeue();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q.display();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38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785235" cy="4095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q.enqueue(35);</a:t>
            </a:r>
            <a:endParaRPr sz="1200">
              <a:latin typeface="Calibri"/>
              <a:cs typeface="Calibri"/>
            </a:endParaRPr>
          </a:p>
          <a:p>
            <a:pPr marL="139700" marR="2672715" indent="12700">
              <a:lnSpc>
                <a:spcPts val="2500"/>
              </a:lnSpc>
              <a:spcBef>
                <a:spcPts val="235"/>
              </a:spcBef>
            </a:pPr>
            <a:r>
              <a:rPr sz="1200" spc="-10" dirty="0">
                <a:latin typeface="Calibri"/>
                <a:cs typeface="Calibri"/>
              </a:rPr>
              <a:t>q.enqueue(45); q.display();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q.dequeue();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q.dequeue();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spc="-10" dirty="0">
                <a:latin typeface="Calibri"/>
                <a:cs typeface="Calibri"/>
              </a:rPr>
              <a:t>q.dequeue();</a:t>
            </a:r>
            <a:endParaRPr sz="1200">
              <a:latin typeface="Calibri"/>
              <a:cs typeface="Calibri"/>
            </a:endParaRPr>
          </a:p>
          <a:p>
            <a:pPr marL="152400" marR="5080">
              <a:lnSpc>
                <a:spcPct val="1719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q.dequeue();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Attempt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dequeue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empty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>
              <a:latin typeface="Calibri"/>
              <a:cs typeface="Calibri"/>
            </a:endParaRPr>
          </a:p>
          <a:p>
            <a:pPr marL="12700" marR="1511935">
              <a:lnSpc>
                <a:spcPct val="116300"/>
              </a:lnSpc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40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Front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element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is: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10 </a:t>
            </a:r>
            <a:r>
              <a:rPr sz="1200" dirty="0">
                <a:latin typeface="Consolas"/>
                <a:cs typeface="Consolas"/>
              </a:rPr>
              <a:t>Front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element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is:</a:t>
            </a:r>
            <a:r>
              <a:rPr sz="1200" spc="-65" dirty="0">
                <a:latin typeface="Consolas"/>
                <a:cs typeface="Consolas"/>
              </a:rPr>
              <a:t> </a:t>
            </a:r>
            <a:r>
              <a:rPr sz="1200" spc="-35" dirty="0">
                <a:latin typeface="Consolas"/>
                <a:cs typeface="Consolas"/>
              </a:rPr>
              <a:t>20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latin typeface="Consolas"/>
                <a:cs typeface="Consolas"/>
              </a:rPr>
              <a:t>Queue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is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empty: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1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39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559175" cy="300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</a:t>
            </a:r>
            <a:r>
              <a:rPr sz="1200" dirty="0">
                <a:latin typeface="Cambria"/>
                <a:cs typeface="Cambria"/>
              </a:rPr>
              <a:t> of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Circular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Queue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using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Array.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 marR="2209165">
              <a:lnSpc>
                <a:spcPts val="2500"/>
              </a:lnSpc>
              <a:spcBef>
                <a:spcPts val="1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200">
              <a:latin typeface="Calibri"/>
              <a:cs typeface="Calibri"/>
            </a:endParaRPr>
          </a:p>
          <a:p>
            <a:pPr marL="12700" marR="2240280">
              <a:lnSpc>
                <a:spcPct val="173700"/>
              </a:lnSpc>
            </a:pP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CircularQueue</a:t>
            </a:r>
            <a:r>
              <a:rPr sz="1200" spc="-50" dirty="0">
                <a:latin typeface="Calibri"/>
                <a:cs typeface="Calibri"/>
              </a:rPr>
              <a:t> { </a:t>
            </a:r>
            <a:r>
              <a:rPr sz="1200" spc="-10" dirty="0">
                <a:latin typeface="Calibri"/>
                <a:cs typeface="Calibri"/>
              </a:rPr>
              <a:t>private: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40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1717" y="4011294"/>
            <a:ext cx="733425" cy="147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*queue;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front;</a:t>
            </a:r>
            <a:endParaRPr sz="1200">
              <a:latin typeface="Calibri"/>
              <a:cs typeface="Calibri"/>
            </a:endParaRPr>
          </a:p>
          <a:p>
            <a:pPr marL="12700" marR="118745">
              <a:lnSpc>
                <a:spcPct val="1728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rear;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size;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count;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8160" y="4011294"/>
            <a:ext cx="2852420" cy="147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Pointer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dynamically</a:t>
            </a:r>
            <a:r>
              <a:rPr sz="1200" spc="-10" dirty="0">
                <a:latin typeface="Calibri"/>
                <a:cs typeface="Calibri"/>
              </a:rPr>
              <a:t> allocated</a:t>
            </a:r>
            <a:r>
              <a:rPr sz="1200" spc="-20" dirty="0">
                <a:latin typeface="Calibri"/>
                <a:cs typeface="Calibri"/>
              </a:rPr>
              <a:t> array</a:t>
            </a:r>
            <a:endParaRPr sz="1200">
              <a:latin typeface="Calibri"/>
              <a:cs typeface="Calibri"/>
            </a:endParaRPr>
          </a:p>
          <a:p>
            <a:pPr marL="6032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Index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element</a:t>
            </a:r>
            <a:endParaRPr sz="1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Index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element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Maximum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size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queue</a:t>
            </a:r>
            <a:endParaRPr sz="1200">
              <a:latin typeface="Calibri"/>
              <a:cs typeface="Calibri"/>
            </a:endParaRPr>
          </a:p>
          <a:p>
            <a:pPr marL="10477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Current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queue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5904229"/>
            <a:ext cx="309499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public:</a:t>
            </a:r>
            <a:endParaRPr sz="1200">
              <a:latin typeface="Calibri"/>
              <a:cs typeface="Calibri"/>
            </a:endParaRPr>
          </a:p>
          <a:p>
            <a:pPr marL="152400" marR="17716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Constructor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initialize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circular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queue </a:t>
            </a:r>
            <a:r>
              <a:rPr sz="1200" dirty="0">
                <a:latin typeface="Calibri"/>
                <a:cs typeface="Calibri"/>
              </a:rPr>
              <a:t>CircularQueue(int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maxSize)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size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maxSize;</a:t>
            </a:r>
            <a:endParaRPr sz="1200">
              <a:latin typeface="Calibri"/>
              <a:cs typeface="Calibri"/>
            </a:endParaRPr>
          </a:p>
          <a:p>
            <a:pPr marL="288925" marR="1430655" indent="317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int[size];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rear 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count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Destructor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clean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allocated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memory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~CircularQueue()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717" y="895731"/>
            <a:ext cx="4302760" cy="870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delete[]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queue;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200">
              <a:latin typeface="Calibri"/>
              <a:cs typeface="Calibri"/>
            </a:endParaRPr>
          </a:p>
          <a:p>
            <a:pPr marL="12700" marR="169418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empty </a:t>
            </a:r>
            <a:r>
              <a:rPr sz="1200" dirty="0">
                <a:latin typeface="Calibri"/>
                <a:cs typeface="Calibri"/>
              </a:rPr>
              <a:t>bool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isEmpty()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count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12700" marR="1890395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full </a:t>
            </a:r>
            <a:r>
              <a:rPr sz="1200" dirty="0">
                <a:latin typeface="Calibri"/>
                <a:cs typeface="Calibri"/>
              </a:rPr>
              <a:t>bool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isFull()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count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size;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2700" marR="159194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queue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enqueue(int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(isFull())</a:t>
            </a:r>
            <a:r>
              <a:rPr sz="1200" spc="-50" dirty="0">
                <a:latin typeface="Calibri"/>
                <a:cs typeface="Calibri"/>
              </a:rPr>
              <a:t> {</a:t>
            </a:r>
            <a:endParaRPr sz="1200">
              <a:latin typeface="Calibri"/>
              <a:cs typeface="Calibri"/>
            </a:endParaRPr>
          </a:p>
          <a:p>
            <a:pPr marL="288925" marR="5080">
              <a:lnSpc>
                <a:spcPct val="171900"/>
              </a:lnSpc>
              <a:spcBef>
                <a:spcPts val="3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"Queue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full!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Cannot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enqueue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"."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 return;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200">
              <a:latin typeface="Calibri"/>
              <a:cs typeface="Calibri"/>
            </a:endParaRPr>
          </a:p>
          <a:p>
            <a:pPr marL="152400" marR="1798955" indent="-3175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Increment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circular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manner </a:t>
            </a:r>
            <a:r>
              <a:rPr sz="1200" dirty="0">
                <a:latin typeface="Calibri"/>
                <a:cs typeface="Calibri"/>
              </a:rPr>
              <a:t>rear 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(rear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1)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%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size;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queue[rear]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value;</a:t>
            </a:r>
            <a:endParaRPr sz="1200">
              <a:latin typeface="Calibri"/>
              <a:cs typeface="Calibri"/>
            </a:endParaRPr>
          </a:p>
          <a:p>
            <a:pPr marL="152400" marR="1711325">
              <a:lnSpc>
                <a:spcPts val="25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count++;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Increase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count </a:t>
            </a: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"Enqueued: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remove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queue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717" y="895731"/>
            <a:ext cx="3620770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dequeue()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(isEmpty())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 marR="48260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"Queue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empty!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Cannot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dequeue."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 return;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"Dequeued: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queue[front]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149225" marR="814069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Move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forward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circular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manner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(front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%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size;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count-</a:t>
            </a:r>
            <a:r>
              <a:rPr sz="1200" dirty="0">
                <a:latin typeface="Calibri"/>
                <a:cs typeface="Calibri"/>
              </a:rPr>
              <a:t>-;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Decrease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count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2700" marR="137604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10" dirty="0">
                <a:latin typeface="Calibri"/>
                <a:cs typeface="Calibri"/>
              </a:rPr>
              <a:t> element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getFront()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(isEmpty())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 marR="5080">
              <a:lnSpc>
                <a:spcPts val="25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"Queue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empty!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element."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7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queue[front];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Calibri"/>
              <a:cs typeface="Calibri"/>
            </a:endParaRPr>
          </a:p>
          <a:p>
            <a:pPr marL="12700" marR="1430020">
              <a:lnSpc>
                <a:spcPct val="173800"/>
              </a:lnSpc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rear </a:t>
            </a:r>
            <a:r>
              <a:rPr sz="1200" spc="-10" dirty="0">
                <a:latin typeface="Calibri"/>
                <a:cs typeface="Calibri"/>
              </a:rPr>
              <a:t>element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getRear()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(isEmpty())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 marR="61594">
              <a:lnSpc>
                <a:spcPct val="1721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"Queue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empty!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element."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endl;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4008754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queue[rear];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200">
              <a:latin typeface="Calibri"/>
              <a:cs typeface="Calibri"/>
            </a:endParaRPr>
          </a:p>
          <a:p>
            <a:pPr marL="152400" marR="850265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display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queue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display()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(isEmpty())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 marR="1398270">
              <a:lnSpc>
                <a:spcPts val="25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"Queue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empty!"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 </a:t>
            </a:r>
            <a:r>
              <a:rPr sz="1200" spc="-10" dirty="0">
                <a:latin typeface="Calibri"/>
                <a:cs typeface="Calibri"/>
              </a:rPr>
              <a:t>return;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77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288925" marR="1953260" indent="317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"Queue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elements: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count;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i++)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 marR="5080">
              <a:lnSpc>
                <a:spcPct val="1720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index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(front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%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size;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Calculate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current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index </a:t>
            </a: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queue[index]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5" dirty="0">
                <a:latin typeface="Calibri"/>
                <a:cs typeface="Calibri"/>
              </a:rPr>
              <a:t> ";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CircularQueue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cq(5);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circular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size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200">
              <a:latin typeface="Calibri"/>
              <a:cs typeface="Calibri"/>
            </a:endParaRPr>
          </a:p>
          <a:p>
            <a:pPr marL="152400" marR="2833370" algn="just">
              <a:lnSpc>
                <a:spcPct val="172600"/>
              </a:lnSpc>
            </a:pPr>
            <a:r>
              <a:rPr sz="1200" spc="-10" dirty="0">
                <a:latin typeface="Calibri"/>
                <a:cs typeface="Calibri"/>
              </a:rPr>
              <a:t>cq.enqueue(10); cq.enqueue(20); cq.enqueue(30); cq.enqueue(40); cq.enqueue(50); cq.display();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43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210056"/>
            <a:ext cx="3303270" cy="554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cq.dequeue();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cq.dequeue();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cq.display();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200">
              <a:latin typeface="Calibri"/>
              <a:cs typeface="Calibri"/>
            </a:endParaRPr>
          </a:p>
          <a:p>
            <a:pPr marL="152400" marR="2127885" algn="just">
              <a:lnSpc>
                <a:spcPct val="172800"/>
              </a:lnSpc>
            </a:pPr>
            <a:r>
              <a:rPr sz="1200" spc="-10" dirty="0">
                <a:latin typeface="Calibri"/>
                <a:cs typeface="Calibri"/>
              </a:rPr>
              <a:t>cq.enqueue(60); cq.enqueue(70); cq.display();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200">
              <a:latin typeface="Calibri"/>
              <a:cs typeface="Calibri"/>
            </a:endParaRPr>
          </a:p>
          <a:p>
            <a:pPr marL="152400" marR="5080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"Front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cq.getFront()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endl; </a:t>
            </a: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"Rear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element: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cq.getRear()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cq.dequeue();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spc="-10" dirty="0">
                <a:latin typeface="Calibri"/>
                <a:cs typeface="Calibri"/>
              </a:rPr>
              <a:t>cq.display();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60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10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10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44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2967" y="6770509"/>
          <a:ext cx="480058" cy="1139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240029"/>
              </a:tblGrid>
              <a:tr h="184150">
                <a:tc>
                  <a:txBody>
                    <a:bodyPr/>
                    <a:lstStyle/>
                    <a:p>
                      <a:pPr marR="2540" algn="ctr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10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20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R="2540" algn="ctr">
                        <a:lnSpc>
                          <a:spcPts val="1390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10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390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30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3675">
                <a:tc>
                  <a:txBody>
                    <a:bodyPr/>
                    <a:lstStyle/>
                    <a:p>
                      <a:pPr marR="2540" algn="ctr">
                        <a:lnSpc>
                          <a:spcPts val="140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10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0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40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R="2540" algn="ctr">
                        <a:lnSpc>
                          <a:spcPts val="140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20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0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40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R="2540" algn="ctr">
                        <a:lnSpc>
                          <a:spcPts val="1390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30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390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40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86055">
                <a:tc>
                  <a:txBody>
                    <a:bodyPr/>
                    <a:lstStyle/>
                    <a:p>
                      <a:pPr marR="2540" algn="ctr">
                        <a:lnSpc>
                          <a:spcPts val="136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30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36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50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559175" cy="869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Binary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Search </a:t>
            </a:r>
            <a:r>
              <a:rPr sz="1200" spc="-20" dirty="0">
                <a:latin typeface="Cambria"/>
                <a:cs typeface="Cambria"/>
              </a:rPr>
              <a:t>Tree.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 marR="2209165">
              <a:lnSpc>
                <a:spcPts val="2500"/>
              </a:lnSpc>
              <a:spcBef>
                <a:spcPts val="1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200">
              <a:latin typeface="Calibri"/>
              <a:cs typeface="Calibri"/>
            </a:endParaRPr>
          </a:p>
          <a:p>
            <a:pPr marL="12700" marR="934719">
              <a:lnSpc>
                <a:spcPct val="1737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structure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Binary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20" dirty="0">
                <a:latin typeface="Calibri"/>
                <a:cs typeface="Calibri"/>
              </a:rPr>
              <a:t> Tree </a:t>
            </a:r>
            <a:r>
              <a:rPr sz="1200" dirty="0">
                <a:latin typeface="Calibri"/>
                <a:cs typeface="Calibri"/>
              </a:rPr>
              <a:t>struct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6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270383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data;</a:t>
            </a:r>
            <a:endParaRPr sz="1200">
              <a:latin typeface="Calibri"/>
              <a:cs typeface="Calibri"/>
            </a:endParaRPr>
          </a:p>
          <a:p>
            <a:pPr marL="152400" marR="270383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left;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right;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12700" marR="1478280">
              <a:lnSpc>
                <a:spcPct val="1721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10" dirty="0">
                <a:latin typeface="Calibri"/>
                <a:cs typeface="Calibri"/>
              </a:rPr>
              <a:t> createNode(int data)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1444625">
              <a:lnSpc>
                <a:spcPts val="2500"/>
              </a:lnSpc>
              <a:spcBef>
                <a:spcPts val="234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newNode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Node(); newNode-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20" dirty="0">
                <a:latin typeface="Calibri"/>
                <a:cs typeface="Calibri"/>
              </a:rPr>
              <a:t>data;</a:t>
            </a:r>
            <a:endParaRPr sz="1200">
              <a:latin typeface="Calibri"/>
              <a:cs typeface="Calibri"/>
            </a:endParaRPr>
          </a:p>
          <a:p>
            <a:pPr marL="152400" marR="709930">
              <a:lnSpc>
                <a:spcPts val="2470"/>
              </a:lnSpc>
            </a:pPr>
            <a:r>
              <a:rPr sz="1200" spc="-10" dirty="0">
                <a:latin typeface="Calibri"/>
                <a:cs typeface="Calibri"/>
              </a:rPr>
              <a:t>newNode-</a:t>
            </a:r>
            <a:r>
              <a:rPr sz="1200" dirty="0">
                <a:latin typeface="Calibri"/>
                <a:cs typeface="Calibri"/>
              </a:rPr>
              <a:t>&gt;left 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newNode-</a:t>
            </a:r>
            <a:r>
              <a:rPr sz="1200" dirty="0">
                <a:latin typeface="Calibri"/>
                <a:cs typeface="Calibri"/>
              </a:rPr>
              <a:t>&gt;right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nullptr;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newNode;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Calibri"/>
              <a:cs typeface="Calibri"/>
            </a:endParaRPr>
          </a:p>
          <a:p>
            <a:pPr marL="12700" marR="105537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insert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BST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10" dirty="0">
                <a:latin typeface="Calibri"/>
                <a:cs typeface="Calibri"/>
              </a:rPr>
              <a:t> insertNode(Node* </a:t>
            </a:r>
            <a:r>
              <a:rPr sz="1200" dirty="0">
                <a:latin typeface="Calibri"/>
                <a:cs typeface="Calibri"/>
              </a:rPr>
              <a:t>root,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data)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(root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nullptr)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{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empty,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902081"/>
            <a:ext cx="2830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ahoma"/>
                <a:cs typeface="Tahoma"/>
              </a:rPr>
              <a:t>Section-</a:t>
            </a:r>
            <a:r>
              <a:rPr sz="1600" b="1" dirty="0">
                <a:latin typeface="Tahoma"/>
                <a:cs typeface="Tahoma"/>
              </a:rPr>
              <a:t>D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(Trees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&amp; </a:t>
            </a:r>
            <a:r>
              <a:rPr sz="1600" b="1" spc="-10" dirty="0">
                <a:latin typeface="Tahoma"/>
                <a:cs typeface="Tahoma"/>
              </a:rPr>
              <a:t>Graphs)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17" y="1279905"/>
          <a:ext cx="5725795" cy="191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/>
                <a:gridCol w="3601720"/>
                <a:gridCol w="819150"/>
                <a:gridCol w="819150"/>
              </a:tblGrid>
              <a:tr h="542925">
                <a:tc>
                  <a:txBody>
                    <a:bodyPr/>
                    <a:lstStyle/>
                    <a:p>
                      <a:pPr marL="3175" algn="ctr">
                        <a:lnSpc>
                          <a:spcPts val="1415"/>
                        </a:lnSpc>
                      </a:pPr>
                      <a:r>
                        <a:rPr sz="1200" b="1" spc="-25" dirty="0">
                          <a:latin typeface="Cambria"/>
                          <a:cs typeface="Cambria"/>
                        </a:rPr>
                        <a:t>S.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b="1" spc="-25" dirty="0">
                          <a:latin typeface="Cambria"/>
                          <a:cs typeface="Cambria"/>
                        </a:rPr>
                        <a:t>No.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Practical</a:t>
                      </a:r>
                      <a:r>
                        <a:rPr sz="1200" b="1" spc="-10" dirty="0">
                          <a:latin typeface="Cambria"/>
                          <a:cs typeface="Cambria"/>
                        </a:rPr>
                        <a:t> 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Page</a:t>
                      </a:r>
                      <a:r>
                        <a:rPr sz="1200" b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-20" dirty="0">
                          <a:latin typeface="Cambria"/>
                          <a:cs typeface="Cambria"/>
                        </a:rPr>
                        <a:t>Nos.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15"/>
                        </a:lnSpc>
                      </a:pPr>
                      <a:r>
                        <a:rPr sz="1200" b="1" spc="-25" dirty="0">
                          <a:latin typeface="Cambria"/>
                          <a:cs typeface="Cambria"/>
                        </a:rPr>
                        <a:t>COs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Implementation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Binary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Search </a:t>
                      </a:r>
                      <a:r>
                        <a:rPr sz="1200" spc="-20" dirty="0">
                          <a:latin typeface="Cambria"/>
                          <a:cs typeface="Cambria"/>
                        </a:rPr>
                        <a:t>Tree.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3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Conversion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 BST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PreOrder/PostOrder/InOrder.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3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3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Kruskal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Algorithm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ts val="1420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20"/>
                        </a:lnSpc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Prim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Algorithm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20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Dijkstra</a:t>
                      </a:r>
                      <a:r>
                        <a:rPr sz="12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Algorithm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17" y="3557016"/>
            <a:ext cx="32816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ahoma"/>
                <a:cs typeface="Tahoma"/>
              </a:rPr>
              <a:t>Section-</a:t>
            </a:r>
            <a:r>
              <a:rPr sz="1600" b="1" dirty="0">
                <a:latin typeface="Tahoma"/>
                <a:cs typeface="Tahoma"/>
              </a:rPr>
              <a:t>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(Sorting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&amp;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Searching)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17" y="3935095"/>
          <a:ext cx="5725795" cy="4587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/>
                <a:gridCol w="3601720"/>
                <a:gridCol w="819150"/>
                <a:gridCol w="819150"/>
              </a:tblGrid>
              <a:tr h="542925">
                <a:tc>
                  <a:txBody>
                    <a:bodyPr/>
                    <a:lstStyle/>
                    <a:p>
                      <a:pPr marL="3175" algn="ctr">
                        <a:lnSpc>
                          <a:spcPts val="1415"/>
                        </a:lnSpc>
                      </a:pPr>
                      <a:r>
                        <a:rPr sz="1200" b="1" spc="-25" dirty="0">
                          <a:latin typeface="Cambria"/>
                          <a:cs typeface="Cambria"/>
                        </a:rPr>
                        <a:t>S.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-25" dirty="0">
                          <a:latin typeface="Cambria"/>
                          <a:cs typeface="Cambria"/>
                        </a:rPr>
                        <a:t>No.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Practical</a:t>
                      </a:r>
                      <a:r>
                        <a:rPr sz="1200" b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-10" dirty="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Page</a:t>
                      </a:r>
                      <a:r>
                        <a:rPr sz="1200" b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-20" dirty="0">
                          <a:latin typeface="Cambria"/>
                          <a:cs typeface="Cambria"/>
                        </a:rPr>
                        <a:t>Nos.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15"/>
                        </a:lnSpc>
                      </a:pPr>
                      <a:r>
                        <a:rPr sz="1200" b="1" spc="-25" dirty="0">
                          <a:latin typeface="Cambria"/>
                          <a:cs typeface="Cambria"/>
                        </a:rPr>
                        <a:t>COs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290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Sorting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207645" indent="-137795">
                        <a:lnSpc>
                          <a:spcPct val="100000"/>
                        </a:lnSpc>
                        <a:spcBef>
                          <a:spcPts val="660"/>
                        </a:spcBef>
                        <a:buAutoNum type="alphaLcPeriod"/>
                        <a:tabLst>
                          <a:tab pos="207645" algn="l"/>
                        </a:tabLst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Bubble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217804" indent="-147955">
                        <a:lnSpc>
                          <a:spcPct val="100000"/>
                        </a:lnSpc>
                        <a:spcBef>
                          <a:spcPts val="685"/>
                        </a:spcBef>
                        <a:buAutoNum type="alphaLcPeriod"/>
                        <a:tabLst>
                          <a:tab pos="217804" algn="l"/>
                        </a:tabLst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Selection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201930" indent="-132080">
                        <a:lnSpc>
                          <a:spcPct val="100000"/>
                        </a:lnSpc>
                        <a:spcBef>
                          <a:spcPts val="660"/>
                        </a:spcBef>
                        <a:buAutoNum type="alphaLcPeriod"/>
                        <a:tabLst>
                          <a:tab pos="201930" algn="l"/>
                        </a:tabLst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Insertion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220345" indent="-150495">
                        <a:lnSpc>
                          <a:spcPct val="100000"/>
                        </a:lnSpc>
                        <a:spcBef>
                          <a:spcPts val="660"/>
                        </a:spcBef>
                        <a:buAutoNum type="alphaLcPeriod"/>
                        <a:tabLst>
                          <a:tab pos="220345" algn="l"/>
                        </a:tabLst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Quick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207645" indent="-137795">
                        <a:lnSpc>
                          <a:spcPct val="100000"/>
                        </a:lnSpc>
                        <a:spcBef>
                          <a:spcPts val="690"/>
                        </a:spcBef>
                        <a:buAutoNum type="alphaLcPeriod"/>
                        <a:tabLst>
                          <a:tab pos="207645" algn="l"/>
                        </a:tabLst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Merge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Binary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Search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on</a:t>
                      </a:r>
                      <a:r>
                        <a:rPr sz="12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list</a:t>
                      </a:r>
                      <a:r>
                        <a:rPr sz="12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numbers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stored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in an</a:t>
                      </a:r>
                      <a:r>
                        <a:rPr sz="12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20" dirty="0">
                          <a:latin typeface="Cambria"/>
                          <a:cs typeface="Cambria"/>
                        </a:rPr>
                        <a:t>Array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3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Binary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Search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on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list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strings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stored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an</a:t>
                      </a:r>
                      <a:r>
                        <a:rPr sz="12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20" dirty="0">
                          <a:latin typeface="Cambria"/>
                          <a:cs typeface="Cambria"/>
                        </a:rPr>
                        <a:t>Array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620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15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2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Linear</a:t>
                      </a:r>
                      <a:r>
                        <a:rPr sz="12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Search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on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list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strings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stored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an</a:t>
                      </a:r>
                      <a:r>
                        <a:rPr sz="12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20" dirty="0">
                          <a:latin typeface="Cambria"/>
                          <a:cs typeface="Cambria"/>
                        </a:rPr>
                        <a:t>Array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spc="-25" dirty="0">
                          <a:latin typeface="Cambria"/>
                          <a:cs typeface="Cambria"/>
                        </a:rPr>
                        <a:t>OR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9850" marR="66040">
                        <a:lnSpc>
                          <a:spcPts val="213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Binary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Search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on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list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strings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stored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Single</a:t>
                      </a:r>
                      <a:r>
                        <a:rPr sz="12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Linked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20" dirty="0">
                          <a:latin typeface="Cambria"/>
                          <a:cs typeface="Cambria"/>
                        </a:rPr>
                        <a:t>List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Cambria"/>
                          <a:cs typeface="Cambria"/>
                        </a:rPr>
                        <a:t>CO-</a:t>
                      </a:r>
                      <a:r>
                        <a:rPr sz="1200" spc="-50" dirty="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978785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78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20" dirty="0">
                <a:latin typeface="Calibri"/>
                <a:cs typeface="Calibri"/>
              </a:rPr>
              <a:t> node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createNode(data);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71564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Otherwise,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recur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down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tree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(data &lt;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root-</a:t>
            </a:r>
            <a:r>
              <a:rPr sz="1200" dirty="0">
                <a:latin typeface="Calibri"/>
                <a:cs typeface="Calibri"/>
              </a:rPr>
              <a:t>&gt;data)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40"/>
              </a:spcBef>
            </a:pPr>
            <a:r>
              <a:rPr sz="1200" spc="-10" dirty="0">
                <a:latin typeface="Calibri"/>
                <a:cs typeface="Calibri"/>
              </a:rPr>
              <a:t>root-</a:t>
            </a:r>
            <a:r>
              <a:rPr sz="1200" dirty="0">
                <a:latin typeface="Calibri"/>
                <a:cs typeface="Calibri"/>
              </a:rPr>
              <a:t>&gt;left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insertNode(root-</a:t>
            </a:r>
            <a:r>
              <a:rPr sz="1200" dirty="0">
                <a:latin typeface="Calibri"/>
                <a:cs typeface="Calibri"/>
              </a:rPr>
              <a:t>&gt;left,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5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else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(data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root-&gt;data)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40"/>
              </a:spcBef>
            </a:pPr>
            <a:r>
              <a:rPr sz="1200" spc="-10" dirty="0">
                <a:latin typeface="Calibri"/>
                <a:cs typeface="Calibri"/>
              </a:rPr>
              <a:t>root-</a:t>
            </a:r>
            <a:r>
              <a:rPr sz="1200" dirty="0">
                <a:latin typeface="Calibri"/>
                <a:cs typeface="Calibri"/>
              </a:rPr>
              <a:t>&gt;right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insertNode(root-</a:t>
            </a:r>
            <a:r>
              <a:rPr sz="1200" dirty="0">
                <a:latin typeface="Calibri"/>
                <a:cs typeface="Calibri"/>
              </a:rPr>
              <a:t>&gt;right,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382905">
              <a:lnSpc>
                <a:spcPct val="172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(unchanged)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pointer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root;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200">
              <a:latin typeface="Calibri"/>
              <a:cs typeface="Calibri"/>
            </a:endParaRPr>
          </a:p>
          <a:p>
            <a:pPr marL="12700" marR="412750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inorder traversal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</a:t>
            </a:r>
            <a:r>
              <a:rPr sz="1200" spc="-25" dirty="0">
                <a:latin typeface="Calibri"/>
                <a:cs typeface="Calibri"/>
              </a:rPr>
              <a:t>BST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inorderTraversal(Node*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root)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(root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nullptr)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843280">
              <a:lnSpc>
                <a:spcPct val="171900"/>
              </a:lnSpc>
              <a:spcBef>
                <a:spcPts val="25"/>
              </a:spcBef>
            </a:pPr>
            <a:r>
              <a:rPr sz="1200" spc="-10" dirty="0">
                <a:latin typeface="Calibri"/>
                <a:cs typeface="Calibri"/>
              </a:rPr>
              <a:t>inorderTraversal(root-&gt;left); </a:t>
            </a: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root-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spc="-10" dirty="0">
                <a:latin typeface="Calibri"/>
                <a:cs typeface="Calibri"/>
              </a:rPr>
              <a:t>inorderTraversal(root-&gt;right);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200">
              <a:latin typeface="Calibri"/>
              <a:cs typeface="Calibri"/>
            </a:endParaRPr>
          </a:p>
          <a:p>
            <a:pPr marL="12700" marR="51435">
              <a:lnSpc>
                <a:spcPct val="1718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BST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10" dirty="0">
                <a:latin typeface="Calibri"/>
                <a:cs typeface="Calibri"/>
              </a:rPr>
              <a:t> searchNode(Node* </a:t>
            </a:r>
            <a:r>
              <a:rPr sz="1200" dirty="0">
                <a:latin typeface="Calibri"/>
                <a:cs typeface="Calibri"/>
              </a:rPr>
              <a:t>root,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key)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46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235325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508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Base</a:t>
            </a:r>
            <a:r>
              <a:rPr sz="1200" spc="-10" dirty="0">
                <a:latin typeface="Calibri"/>
                <a:cs typeface="Calibri"/>
              </a:rPr>
              <a:t> Cases: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root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root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(root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nullptr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||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root-&gt;data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root;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200">
              <a:latin typeface="Calibri"/>
              <a:cs typeface="Calibri"/>
            </a:endParaRPr>
          </a:p>
          <a:p>
            <a:pPr marL="152400" marR="1122680">
              <a:lnSpc>
                <a:spcPct val="1735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greater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root's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key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(root-</a:t>
            </a:r>
            <a:r>
              <a:rPr sz="1200" dirty="0">
                <a:latin typeface="Calibri"/>
                <a:cs typeface="Calibri"/>
              </a:rPr>
              <a:t>&gt;data 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key)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searchNode(root-</a:t>
            </a:r>
            <a:r>
              <a:rPr sz="1200" dirty="0">
                <a:latin typeface="Calibri"/>
                <a:cs typeface="Calibri"/>
              </a:rPr>
              <a:t>&gt;right,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key);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200">
              <a:latin typeface="Calibri"/>
              <a:cs typeface="Calibri"/>
            </a:endParaRPr>
          </a:p>
          <a:p>
            <a:pPr marL="152400" marR="891540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smaller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root's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key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searchNode(root-</a:t>
            </a:r>
            <a:r>
              <a:rPr sz="1200" dirty="0">
                <a:latin typeface="Calibri"/>
                <a:cs typeface="Calibri"/>
              </a:rPr>
              <a:t>&gt;left,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key);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12700" marR="719455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inorder </a:t>
            </a:r>
            <a:r>
              <a:rPr sz="1200" spc="-10" dirty="0">
                <a:latin typeface="Calibri"/>
                <a:cs typeface="Calibri"/>
              </a:rPr>
              <a:t>successor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10" dirty="0">
                <a:latin typeface="Calibri"/>
                <a:cs typeface="Calibri"/>
              </a:rPr>
              <a:t> minValueNode(Node* </a:t>
            </a:r>
            <a:r>
              <a:rPr sz="1200" spc="-20" dirty="0">
                <a:latin typeface="Calibri"/>
                <a:cs typeface="Calibri"/>
              </a:rPr>
              <a:t>node)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current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node;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loop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down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leftmost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leaf</a:t>
            </a:r>
            <a:endParaRPr sz="1200">
              <a:latin typeface="Calibri"/>
              <a:cs typeface="Calibri"/>
            </a:endParaRPr>
          </a:p>
          <a:p>
            <a:pPr marL="292100" marR="398780" indent="-14033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(current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&amp;&amp;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current-</a:t>
            </a:r>
            <a:r>
              <a:rPr sz="1200" dirty="0">
                <a:latin typeface="Calibri"/>
                <a:cs typeface="Calibri"/>
              </a:rPr>
              <a:t>&gt;left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 nullptr)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current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current-&gt;left;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current;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delete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deleteNode(Node*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root,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data)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47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432175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2166620" indent="-14033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(root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nullptr)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root;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deleted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smaller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root's</a:t>
            </a:r>
            <a:endParaRPr sz="1200">
              <a:latin typeface="Calibri"/>
              <a:cs typeface="Calibri"/>
            </a:endParaRPr>
          </a:p>
          <a:p>
            <a:pPr marL="152400" marR="978535">
              <a:lnSpc>
                <a:spcPts val="2480"/>
              </a:lnSpc>
              <a:spcBef>
                <a:spcPts val="25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subtree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(data &lt;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root-</a:t>
            </a:r>
            <a:r>
              <a:rPr sz="1200" dirty="0">
                <a:latin typeface="Calibri"/>
                <a:cs typeface="Calibri"/>
              </a:rPr>
              <a:t>&gt;data)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805"/>
              </a:spcBef>
            </a:pPr>
            <a:r>
              <a:rPr sz="1200" spc="-10" dirty="0">
                <a:latin typeface="Calibri"/>
                <a:cs typeface="Calibri"/>
              </a:rPr>
              <a:t>root-</a:t>
            </a:r>
            <a:r>
              <a:rPr sz="1200" dirty="0">
                <a:latin typeface="Calibri"/>
                <a:cs typeface="Calibri"/>
              </a:rPr>
              <a:t>&gt;left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deleteNode(root-</a:t>
            </a:r>
            <a:r>
              <a:rPr sz="1200" dirty="0">
                <a:latin typeface="Calibri"/>
                <a:cs typeface="Calibri"/>
              </a:rPr>
              <a:t>&gt;left,</a:t>
            </a:r>
            <a:r>
              <a:rPr sz="1200" spc="-10" dirty="0">
                <a:latin typeface="Calibri"/>
                <a:cs typeface="Calibri"/>
              </a:rPr>
              <a:t> data);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deleted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greater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root's</a:t>
            </a:r>
            <a:endParaRPr sz="1200">
              <a:latin typeface="Calibri"/>
              <a:cs typeface="Calibri"/>
            </a:endParaRPr>
          </a:p>
          <a:p>
            <a:pPr marL="152400" marR="896619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0" dirty="0">
                <a:latin typeface="Calibri"/>
                <a:cs typeface="Calibri"/>
              </a:rPr>
              <a:t> subtree </a:t>
            </a:r>
            <a:r>
              <a:rPr sz="1200" dirty="0">
                <a:latin typeface="Calibri"/>
                <a:cs typeface="Calibri"/>
              </a:rPr>
              <a:t>else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(data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root-&gt;data)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root-</a:t>
            </a:r>
            <a:r>
              <a:rPr sz="1200" dirty="0">
                <a:latin typeface="Calibri"/>
                <a:cs typeface="Calibri"/>
              </a:rPr>
              <a:t>&gt;right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deleteNode(root-</a:t>
            </a:r>
            <a:r>
              <a:rPr sz="1200" dirty="0">
                <a:latin typeface="Calibri"/>
                <a:cs typeface="Calibri"/>
              </a:rPr>
              <a:t>&gt;right,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same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root's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</a:t>
            </a:r>
            <a:endParaRPr sz="1200">
              <a:latin typeface="Calibri"/>
              <a:cs typeface="Calibri"/>
            </a:endParaRPr>
          </a:p>
          <a:p>
            <a:pPr marL="152400" marR="2291080">
              <a:lnSpc>
                <a:spcPct val="1721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deleted </a:t>
            </a:r>
            <a:r>
              <a:rPr sz="1200" dirty="0">
                <a:latin typeface="Calibri"/>
                <a:cs typeface="Calibri"/>
              </a:rPr>
              <a:t>else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771525" indent="-317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child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child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(root-</a:t>
            </a:r>
            <a:r>
              <a:rPr sz="1200" dirty="0">
                <a:latin typeface="Calibri"/>
                <a:cs typeface="Calibri"/>
              </a:rPr>
              <a:t>&gt;left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nullptr)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 marR="135699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root-&gt;right; </a:t>
            </a:r>
            <a:r>
              <a:rPr sz="1200" dirty="0">
                <a:latin typeface="Calibri"/>
                <a:cs typeface="Calibri"/>
              </a:rPr>
              <a:t>delete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root;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temp;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428625" marR="1249680" indent="-136525">
              <a:lnSpc>
                <a:spcPct val="172700"/>
              </a:lnSpc>
              <a:spcBef>
                <a:spcPts val="15"/>
              </a:spcBef>
            </a:pPr>
            <a:r>
              <a:rPr sz="1200" dirty="0">
                <a:latin typeface="Calibri"/>
                <a:cs typeface="Calibri"/>
              </a:rPr>
              <a:t>else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(root-</a:t>
            </a:r>
            <a:r>
              <a:rPr sz="1200" dirty="0">
                <a:latin typeface="Calibri"/>
                <a:cs typeface="Calibri"/>
              </a:rPr>
              <a:t>&gt;right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nullptr)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root-&gt;left; </a:t>
            </a:r>
            <a:r>
              <a:rPr sz="1200" dirty="0">
                <a:latin typeface="Calibri"/>
                <a:cs typeface="Calibri"/>
              </a:rPr>
              <a:t>delete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root;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temp;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48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210056"/>
            <a:ext cx="3552190" cy="810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children: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inorder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successor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(smallest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subtree)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minValueNode(root-&gt;right);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292100" marR="45720" indent="-3175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Copy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inorder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successor's </a:t>
            </a:r>
            <a:r>
              <a:rPr sz="1200" dirty="0">
                <a:latin typeface="Calibri"/>
                <a:cs typeface="Calibri"/>
              </a:rPr>
              <a:t>content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 </a:t>
            </a:r>
            <a:r>
              <a:rPr sz="1200" spc="-10" dirty="0">
                <a:latin typeface="Calibri"/>
                <a:cs typeface="Calibri"/>
              </a:rPr>
              <a:t>root-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temp-&gt;data;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Delete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inorder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successor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40"/>
              </a:spcBef>
            </a:pPr>
            <a:r>
              <a:rPr sz="1200" spc="-10" dirty="0">
                <a:latin typeface="Calibri"/>
                <a:cs typeface="Calibri"/>
              </a:rPr>
              <a:t>root-</a:t>
            </a:r>
            <a:r>
              <a:rPr sz="1200" dirty="0">
                <a:latin typeface="Calibri"/>
                <a:cs typeface="Calibri"/>
              </a:rPr>
              <a:t>&gt;right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deleteNode(root-</a:t>
            </a:r>
            <a:r>
              <a:rPr sz="1200" dirty="0">
                <a:latin typeface="Calibri"/>
                <a:cs typeface="Calibri"/>
              </a:rPr>
              <a:t>&gt;right,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temp-&gt;data);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root;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Calibri"/>
              <a:cs typeface="Calibri"/>
            </a:endParaRPr>
          </a:p>
          <a:p>
            <a:pPr marL="12700" marR="142875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</a:t>
            </a:r>
            <a:r>
              <a:rPr sz="1200" spc="-10" dirty="0">
                <a:latin typeface="Calibri"/>
                <a:cs typeface="Calibri"/>
              </a:rPr>
              <a:t> function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demonstrate</a:t>
            </a:r>
            <a:r>
              <a:rPr sz="1200" dirty="0">
                <a:latin typeface="Calibri"/>
                <a:cs typeface="Calibri"/>
              </a:rPr>
              <a:t> 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operations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</a:t>
            </a:r>
            <a:r>
              <a:rPr sz="1200" spc="-25" dirty="0">
                <a:latin typeface="Calibri"/>
                <a:cs typeface="Calibri"/>
              </a:rPr>
              <a:t>BST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root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nullptr;</a:t>
            </a:r>
            <a:endParaRPr sz="1200">
              <a:latin typeface="Calibri"/>
              <a:cs typeface="Calibri"/>
            </a:endParaRPr>
          </a:p>
          <a:p>
            <a:pPr marL="152400" algn="just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BST</a:t>
            </a:r>
            <a:endParaRPr sz="1200">
              <a:latin typeface="Calibri"/>
              <a:cs typeface="Calibri"/>
            </a:endParaRPr>
          </a:p>
          <a:p>
            <a:pPr marL="152400" marR="1669414" algn="just">
              <a:lnSpc>
                <a:spcPct val="1725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root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insertNode(root,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50); </a:t>
            </a:r>
            <a:r>
              <a:rPr sz="1200" dirty="0">
                <a:latin typeface="Calibri"/>
                <a:cs typeface="Calibri"/>
              </a:rPr>
              <a:t>root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insertNode(root,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30); </a:t>
            </a:r>
            <a:r>
              <a:rPr sz="1200" dirty="0">
                <a:latin typeface="Calibri"/>
                <a:cs typeface="Calibri"/>
              </a:rPr>
              <a:t>root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insertNode(root,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20); </a:t>
            </a:r>
            <a:r>
              <a:rPr sz="1200" dirty="0">
                <a:latin typeface="Calibri"/>
                <a:cs typeface="Calibri"/>
              </a:rPr>
              <a:t>root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insertNode(root,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40); </a:t>
            </a:r>
            <a:r>
              <a:rPr sz="1200" dirty="0">
                <a:latin typeface="Calibri"/>
                <a:cs typeface="Calibri"/>
              </a:rPr>
              <a:t>root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insertNode(root,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70); </a:t>
            </a:r>
            <a:r>
              <a:rPr sz="1200" dirty="0">
                <a:latin typeface="Calibri"/>
                <a:cs typeface="Calibri"/>
              </a:rPr>
              <a:t>root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insertNode(root,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60); </a:t>
            </a:r>
            <a:r>
              <a:rPr sz="1200" dirty="0">
                <a:latin typeface="Calibri"/>
                <a:cs typeface="Calibri"/>
              </a:rPr>
              <a:t>root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insertNode(root,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80);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49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717" y="895731"/>
            <a:ext cx="3357245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inorder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traversal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BST</a:t>
            </a:r>
            <a:endParaRPr sz="1200">
              <a:latin typeface="Calibri"/>
              <a:cs typeface="Calibri"/>
            </a:endParaRPr>
          </a:p>
          <a:p>
            <a:pPr marL="288925" marR="5080" indent="-27686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"Inorder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traversal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Binary</a:t>
            </a:r>
            <a:r>
              <a:rPr sz="1200" spc="-10" dirty="0">
                <a:latin typeface="Calibri"/>
                <a:cs typeface="Calibri"/>
              </a:rPr>
              <a:t> Search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60" dirty="0">
                <a:latin typeface="Calibri"/>
                <a:cs typeface="Calibri"/>
              </a:rPr>
              <a:t>" </a:t>
            </a:r>
            <a:r>
              <a:rPr sz="1200" dirty="0">
                <a:latin typeface="Calibri"/>
                <a:cs typeface="Calibri"/>
              </a:rPr>
              <a:t>"Tree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is: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";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200" spc="-10" dirty="0">
                <a:latin typeface="Calibri"/>
                <a:cs typeface="Calibri"/>
              </a:rPr>
              <a:t>inorderTraversal(root);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delete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BST</a:t>
            </a:r>
            <a:endParaRPr sz="1200">
              <a:latin typeface="Calibri"/>
              <a:cs typeface="Calibri"/>
            </a:endParaRPr>
          </a:p>
          <a:p>
            <a:pPr marL="12700" marR="1392555">
              <a:lnSpc>
                <a:spcPct val="1720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root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deleteNode(root,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20); </a:t>
            </a: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"After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deletion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20:</a:t>
            </a:r>
            <a:r>
              <a:rPr sz="1200" spc="-25" dirty="0">
                <a:latin typeface="Calibri"/>
                <a:cs typeface="Calibri"/>
              </a:rPr>
              <a:t> "; </a:t>
            </a:r>
            <a:r>
              <a:rPr sz="1200" spc="-10" dirty="0">
                <a:latin typeface="Calibri"/>
                <a:cs typeface="Calibri"/>
              </a:rPr>
              <a:t>inorderTraversal(root);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Insert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BST</a:t>
            </a:r>
            <a:endParaRPr sz="1200">
              <a:latin typeface="Calibri"/>
              <a:cs typeface="Calibri"/>
            </a:endParaRPr>
          </a:p>
          <a:p>
            <a:pPr marL="12700" marR="1355090">
              <a:lnSpc>
                <a:spcPct val="171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root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insertNode(root,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25); </a:t>
            </a: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"After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insertion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25:</a:t>
            </a:r>
            <a:r>
              <a:rPr sz="1200" spc="-25" dirty="0">
                <a:latin typeface="Calibri"/>
                <a:cs typeface="Calibri"/>
              </a:rPr>
              <a:t> ";</a:t>
            </a:r>
            <a:endParaRPr sz="1200">
              <a:latin typeface="Calibri"/>
              <a:cs typeface="Calibri"/>
            </a:endParaRPr>
          </a:p>
          <a:p>
            <a:pPr marL="12700" marR="1915795">
              <a:lnSpc>
                <a:spcPct val="172100"/>
              </a:lnSpc>
              <a:spcBef>
                <a:spcPts val="20"/>
              </a:spcBef>
            </a:pPr>
            <a:r>
              <a:rPr sz="1200" spc="-10" dirty="0">
                <a:latin typeface="Calibri"/>
                <a:cs typeface="Calibri"/>
              </a:rPr>
              <a:t>inorderTraversal(root); </a:t>
            </a: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 Search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BST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searchNode(root,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25);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2700" marR="1284605">
              <a:lnSpc>
                <a:spcPct val="171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not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(found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nullptr)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"Node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25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BST."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else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"Node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25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BST."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endl;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50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210056"/>
            <a:ext cx="1357630" cy="132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7600"/>
              </a:lnSpc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50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Not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Found </a:t>
            </a:r>
            <a:r>
              <a:rPr sz="1200" spc="-10" dirty="0">
                <a:latin typeface="Consolas"/>
                <a:cs typeface="Consolas"/>
              </a:rPr>
              <a:t>Found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51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559175" cy="836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Conversion </a:t>
            </a:r>
            <a:r>
              <a:rPr sz="1200" dirty="0">
                <a:latin typeface="Cambria"/>
                <a:cs typeface="Cambria"/>
              </a:rPr>
              <a:t>of BST </a:t>
            </a:r>
            <a:r>
              <a:rPr sz="1200" spc="-10" dirty="0">
                <a:latin typeface="Cambria"/>
                <a:cs typeface="Cambria"/>
              </a:rPr>
              <a:t>PreOrder/PostOrder/InOrder.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b="1" dirty="0">
                <a:latin typeface="Calibri"/>
                <a:cs typeface="Calibri"/>
              </a:rPr>
              <a:t>a)</a:t>
            </a:r>
            <a:r>
              <a:rPr sz="1200" b="1" spc="28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Preorder</a:t>
            </a:r>
            <a:endParaRPr sz="1200">
              <a:latin typeface="Calibri"/>
              <a:cs typeface="Calibri"/>
            </a:endParaRPr>
          </a:p>
          <a:p>
            <a:pPr marL="12700" marR="2018664">
              <a:lnSpc>
                <a:spcPts val="2500"/>
              </a:lnSpc>
              <a:spcBef>
                <a:spcPts val="140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&lt;bits/stdc++.h&gt;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200">
              <a:latin typeface="Calibri"/>
              <a:cs typeface="Calibri"/>
            </a:endParaRPr>
          </a:p>
          <a:p>
            <a:pPr marL="12700" marR="149987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describing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tree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public:</a:t>
            </a:r>
            <a:endParaRPr sz="1200">
              <a:latin typeface="Calibri"/>
              <a:cs typeface="Calibri"/>
            </a:endParaRPr>
          </a:p>
          <a:p>
            <a:pPr marL="152400" marR="262128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data;</a:t>
            </a:r>
            <a:endParaRPr sz="1200">
              <a:latin typeface="Calibri"/>
              <a:cs typeface="Calibri"/>
            </a:endParaRPr>
          </a:p>
          <a:p>
            <a:pPr marL="152400" marR="262128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left;</a:t>
            </a:r>
            <a:endParaRPr sz="1200">
              <a:latin typeface="Calibri"/>
              <a:cs typeface="Calibri"/>
            </a:endParaRPr>
          </a:p>
          <a:p>
            <a:pPr marL="152400" marR="262128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right;</a:t>
            </a:r>
            <a:endParaRPr sz="1200">
              <a:latin typeface="Calibri"/>
              <a:cs typeface="Calibri"/>
            </a:endParaRPr>
          </a:p>
          <a:p>
            <a:pPr marL="152400" marR="262128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Node(int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v)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this-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v;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this-</a:t>
            </a:r>
            <a:r>
              <a:rPr sz="1200" dirty="0">
                <a:latin typeface="Calibri"/>
                <a:cs typeface="Calibri"/>
              </a:rPr>
              <a:t>&gt;left 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this-</a:t>
            </a:r>
            <a:r>
              <a:rPr sz="1200" dirty="0">
                <a:latin typeface="Calibri"/>
                <a:cs typeface="Calibri"/>
              </a:rPr>
              <a:t>&gt;right 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NULL;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Preorder</a:t>
            </a:r>
            <a:r>
              <a:rPr sz="1200" spc="-10" dirty="0">
                <a:latin typeface="Calibri"/>
                <a:cs typeface="Calibri"/>
              </a:rPr>
              <a:t> Traversal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printPreOrder(Node*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2331085" indent="-14033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NULL) return;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52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399030" cy="841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Visit</a:t>
            </a:r>
            <a:r>
              <a:rPr sz="1200" spc="-20" dirty="0">
                <a:latin typeface="Calibri"/>
                <a:cs typeface="Calibri"/>
              </a:rPr>
              <a:t> Node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";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200">
              <a:latin typeface="Calibri"/>
              <a:cs typeface="Calibri"/>
            </a:endParaRPr>
          </a:p>
          <a:p>
            <a:pPr marL="152400" marR="588010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Traverse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subtree printPreOrder(node-&gt;left);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200">
              <a:latin typeface="Calibri"/>
              <a:cs typeface="Calibri"/>
            </a:endParaRPr>
          </a:p>
          <a:p>
            <a:pPr marL="152400" marR="506095">
              <a:lnSpc>
                <a:spcPct val="1735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Traverse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subtree printPreOrder(node-&gt;right);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2700" marR="1512570">
              <a:lnSpc>
                <a:spcPct val="171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 Driver </a:t>
            </a:r>
            <a:r>
              <a:rPr sz="1200" spc="-20" dirty="0">
                <a:latin typeface="Calibri"/>
                <a:cs typeface="Calibri"/>
              </a:rPr>
              <a:t>code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Build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tree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root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Node(100);</a:t>
            </a:r>
            <a:endParaRPr sz="1200">
              <a:latin typeface="Calibri"/>
              <a:cs typeface="Calibri"/>
            </a:endParaRPr>
          </a:p>
          <a:p>
            <a:pPr marL="152400" marR="417195">
              <a:lnSpc>
                <a:spcPct val="172100"/>
              </a:lnSpc>
              <a:spcBef>
                <a:spcPts val="20"/>
              </a:spcBef>
            </a:pPr>
            <a:r>
              <a:rPr sz="1200" spc="-10" dirty="0">
                <a:latin typeface="Calibri"/>
                <a:cs typeface="Calibri"/>
              </a:rPr>
              <a:t>root-</a:t>
            </a:r>
            <a:r>
              <a:rPr sz="1200" dirty="0">
                <a:latin typeface="Calibri"/>
                <a:cs typeface="Calibri"/>
              </a:rPr>
              <a:t>&gt;left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new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Node(20); root-</a:t>
            </a:r>
            <a:r>
              <a:rPr sz="1200" dirty="0">
                <a:latin typeface="Calibri"/>
                <a:cs typeface="Calibri"/>
              </a:rPr>
              <a:t>&gt;right = new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Node(200);</a:t>
            </a:r>
            <a:endParaRPr sz="1200">
              <a:latin typeface="Calibri"/>
              <a:cs typeface="Calibri"/>
            </a:endParaRPr>
          </a:p>
          <a:p>
            <a:pPr marL="152400" marR="5080">
              <a:lnSpc>
                <a:spcPct val="172500"/>
              </a:lnSpc>
              <a:spcBef>
                <a:spcPts val="20"/>
              </a:spcBef>
            </a:pPr>
            <a:r>
              <a:rPr sz="1200" spc="-10" dirty="0">
                <a:latin typeface="Calibri"/>
                <a:cs typeface="Calibri"/>
              </a:rPr>
              <a:t>root-</a:t>
            </a:r>
            <a:r>
              <a:rPr sz="1200" dirty="0">
                <a:latin typeface="Calibri"/>
                <a:cs typeface="Calibri"/>
              </a:rPr>
              <a:t>&gt;left-&gt;left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Node(10); root-</a:t>
            </a:r>
            <a:r>
              <a:rPr sz="1200" dirty="0">
                <a:latin typeface="Calibri"/>
                <a:cs typeface="Calibri"/>
              </a:rPr>
              <a:t>&gt;left-&gt;right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Node(30); root-</a:t>
            </a:r>
            <a:r>
              <a:rPr sz="1200" dirty="0">
                <a:latin typeface="Calibri"/>
                <a:cs typeface="Calibri"/>
              </a:rPr>
              <a:t>&gt;right-&gt;left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Node(150); root-</a:t>
            </a:r>
            <a:r>
              <a:rPr sz="1200" dirty="0">
                <a:latin typeface="Calibri"/>
                <a:cs typeface="Calibri"/>
              </a:rPr>
              <a:t>&gt;right-&gt;right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Node(300);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10" dirty="0">
                <a:latin typeface="Calibri"/>
                <a:cs typeface="Calibri"/>
              </a:rPr>
              <a:t>Function </a:t>
            </a:r>
            <a:r>
              <a:rPr sz="1200" spc="-20" dirty="0">
                <a:latin typeface="Calibri"/>
                <a:cs typeface="Calibri"/>
              </a:rPr>
              <a:t>call</a:t>
            </a:r>
            <a:endParaRPr sz="1200">
              <a:latin typeface="Calibri"/>
              <a:cs typeface="Calibri"/>
            </a:endParaRPr>
          </a:p>
          <a:p>
            <a:pPr marL="152400" marR="354330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"Preorder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Traversal:</a:t>
            </a:r>
            <a:r>
              <a:rPr sz="1200" spc="-25" dirty="0">
                <a:latin typeface="Calibri"/>
                <a:cs typeface="Calibri"/>
              </a:rPr>
              <a:t> "; </a:t>
            </a:r>
            <a:r>
              <a:rPr sz="1200" spc="-10" dirty="0">
                <a:latin typeface="Calibri"/>
                <a:cs typeface="Calibri"/>
              </a:rPr>
              <a:t>printPreOrder(root);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53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4288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45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Preorder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Traversal: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100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20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30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200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150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300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54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298700" cy="871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b)</a:t>
            </a:r>
            <a:r>
              <a:rPr sz="1200" b="1" spc="-10" dirty="0">
                <a:latin typeface="Calibri"/>
                <a:cs typeface="Calibri"/>
              </a:rPr>
              <a:t> Postorder</a:t>
            </a:r>
            <a:endParaRPr sz="1200">
              <a:latin typeface="Calibri"/>
              <a:cs typeface="Calibri"/>
            </a:endParaRPr>
          </a:p>
          <a:p>
            <a:pPr marL="12700" marR="758190">
              <a:lnSpc>
                <a:spcPts val="2500"/>
              </a:lnSpc>
              <a:spcBef>
                <a:spcPts val="1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&lt;bits/stdc++.h&gt;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define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structure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10" dirty="0">
                <a:latin typeface="Calibri"/>
                <a:cs typeface="Calibri"/>
              </a:rPr>
              <a:t>public:</a:t>
            </a:r>
            <a:endParaRPr sz="1200">
              <a:latin typeface="Calibri"/>
              <a:cs typeface="Calibri"/>
            </a:endParaRPr>
          </a:p>
          <a:p>
            <a:pPr marL="152400" marR="1361440">
              <a:lnSpc>
                <a:spcPct val="172500"/>
              </a:lnSpc>
              <a:spcBef>
                <a:spcPts val="1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data;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left;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right; </a:t>
            </a:r>
            <a:r>
              <a:rPr sz="1200" dirty="0">
                <a:latin typeface="Calibri"/>
                <a:cs typeface="Calibri"/>
              </a:rPr>
              <a:t>Node(int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v)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this-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v;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this-</a:t>
            </a:r>
            <a:r>
              <a:rPr sz="1200" dirty="0">
                <a:latin typeface="Calibri"/>
                <a:cs typeface="Calibri"/>
              </a:rPr>
              <a:t>&gt;left 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this-</a:t>
            </a:r>
            <a:r>
              <a:rPr sz="1200" dirty="0">
                <a:latin typeface="Calibri"/>
                <a:cs typeface="Calibri"/>
              </a:rPr>
              <a:t>&gt;right 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NULL;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PostOrder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Traversal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printPostOrder(Node*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1070610" indent="-14033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NULL) return;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200">
              <a:latin typeface="Calibri"/>
              <a:cs typeface="Calibri"/>
            </a:endParaRPr>
          </a:p>
          <a:p>
            <a:pPr marL="152400" marR="42418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Traverse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subtree printPostOrder(node-&gt;left);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34163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Traverse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 </a:t>
            </a:r>
            <a:r>
              <a:rPr sz="1200" spc="-10" dirty="0">
                <a:latin typeface="Calibri"/>
                <a:cs typeface="Calibri"/>
              </a:rPr>
              <a:t>subtree printPostOrder(node-&gt;right);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55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559175" cy="869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</a:t>
            </a:r>
            <a:r>
              <a:rPr sz="1200" dirty="0">
                <a:latin typeface="Cambria"/>
                <a:cs typeface="Cambria"/>
              </a:rPr>
              <a:t> of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Linked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List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using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array.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 marR="2209165">
              <a:lnSpc>
                <a:spcPts val="2500"/>
              </a:lnSpc>
              <a:spcBef>
                <a:spcPts val="1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200">
              <a:latin typeface="Calibri"/>
              <a:cs typeface="Calibri"/>
            </a:endParaRPr>
          </a:p>
          <a:p>
            <a:pPr marL="152400" marR="2640330" indent="-139700">
              <a:lnSpc>
                <a:spcPct val="172500"/>
              </a:lnSpc>
            </a:pPr>
            <a:r>
              <a:rPr sz="1200" dirty="0">
                <a:latin typeface="Calibri"/>
                <a:cs typeface="Calibri"/>
              </a:rPr>
              <a:t>struct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6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data;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next; </a:t>
            </a:r>
            <a:r>
              <a:rPr sz="1200" dirty="0">
                <a:latin typeface="Calibri"/>
                <a:cs typeface="Calibri"/>
              </a:rPr>
              <a:t>Node(int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d)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2478405">
              <a:lnSpc>
                <a:spcPts val="25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data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d; </a:t>
            </a:r>
            <a:r>
              <a:rPr sz="1200" dirty="0">
                <a:latin typeface="Calibri"/>
                <a:cs typeface="Calibri"/>
              </a:rPr>
              <a:t>next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7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200">
              <a:latin typeface="Calibri"/>
              <a:cs typeface="Calibri"/>
            </a:endParaRPr>
          </a:p>
          <a:p>
            <a:pPr marL="12700" marR="1150620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insert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end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10" dirty="0">
                <a:latin typeface="Calibri"/>
                <a:cs typeface="Calibri"/>
              </a:rPr>
              <a:t> insertEnd(Node* </a:t>
            </a:r>
            <a:r>
              <a:rPr sz="1200" dirty="0">
                <a:latin typeface="Calibri"/>
                <a:cs typeface="Calibri"/>
              </a:rPr>
              <a:t>root,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item)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1431925">
              <a:lnSpc>
                <a:spcPts val="2500"/>
              </a:lnSpc>
              <a:spcBef>
                <a:spcPts val="234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temp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Node(item);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(root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NULL)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root;</a:t>
            </a:r>
            <a:endParaRPr sz="1200">
              <a:latin typeface="Calibri"/>
              <a:cs typeface="Calibri"/>
            </a:endParaRPr>
          </a:p>
          <a:p>
            <a:pPr marL="292100" marR="1722120" indent="-140335">
              <a:lnSpc>
                <a:spcPct val="1720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(last-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NULL)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last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last-&gt;next;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210056"/>
            <a:ext cx="4371340" cy="745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Visit</a:t>
            </a:r>
            <a:r>
              <a:rPr sz="1200" spc="-20" dirty="0">
                <a:latin typeface="Calibri"/>
                <a:cs typeface="Calibri"/>
              </a:rPr>
              <a:t> node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";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12700" marR="3484879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// Driver </a:t>
            </a:r>
            <a:r>
              <a:rPr sz="1200" spc="-20" dirty="0">
                <a:latin typeface="Calibri"/>
                <a:cs typeface="Calibri"/>
              </a:rPr>
              <a:t>code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2362200">
              <a:lnSpc>
                <a:spcPts val="2480"/>
              </a:lnSpc>
              <a:spcBef>
                <a:spcPts val="250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root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Node(100); root-</a:t>
            </a:r>
            <a:r>
              <a:rPr sz="1200" dirty="0">
                <a:latin typeface="Calibri"/>
                <a:cs typeface="Calibri"/>
              </a:rPr>
              <a:t>&gt;left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new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Node(20);</a:t>
            </a:r>
            <a:endParaRPr sz="1200">
              <a:latin typeface="Calibri"/>
              <a:cs typeface="Calibri"/>
            </a:endParaRPr>
          </a:p>
          <a:p>
            <a:pPr marL="152400" marR="2218690">
              <a:lnSpc>
                <a:spcPts val="2480"/>
              </a:lnSpc>
              <a:spcBef>
                <a:spcPts val="20"/>
              </a:spcBef>
            </a:pPr>
            <a:r>
              <a:rPr sz="1200" spc="-10" dirty="0">
                <a:latin typeface="Calibri"/>
                <a:cs typeface="Calibri"/>
              </a:rPr>
              <a:t>root-</a:t>
            </a:r>
            <a:r>
              <a:rPr sz="1200" dirty="0">
                <a:latin typeface="Calibri"/>
                <a:cs typeface="Calibri"/>
              </a:rPr>
              <a:t>&gt;right = new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Node(200); root-</a:t>
            </a:r>
            <a:r>
              <a:rPr sz="1200" dirty="0">
                <a:latin typeface="Calibri"/>
                <a:cs typeface="Calibri"/>
              </a:rPr>
              <a:t>&gt;left-&gt;left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Node(10);</a:t>
            </a:r>
            <a:endParaRPr sz="1200">
              <a:latin typeface="Calibri"/>
              <a:cs typeface="Calibri"/>
            </a:endParaRPr>
          </a:p>
          <a:p>
            <a:pPr marL="152400" marR="1977389">
              <a:lnSpc>
                <a:spcPts val="2480"/>
              </a:lnSpc>
              <a:spcBef>
                <a:spcPts val="15"/>
              </a:spcBef>
            </a:pPr>
            <a:r>
              <a:rPr sz="1200" spc="-10" dirty="0">
                <a:latin typeface="Calibri"/>
                <a:cs typeface="Calibri"/>
              </a:rPr>
              <a:t>root-</a:t>
            </a:r>
            <a:r>
              <a:rPr sz="1200" dirty="0">
                <a:latin typeface="Calibri"/>
                <a:cs typeface="Calibri"/>
              </a:rPr>
              <a:t>&gt;left-&gt;right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Node(30); root-</a:t>
            </a:r>
            <a:r>
              <a:rPr sz="1200" dirty="0">
                <a:latin typeface="Calibri"/>
                <a:cs typeface="Calibri"/>
              </a:rPr>
              <a:t>&gt;right-&gt;left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Node(150); root-</a:t>
            </a:r>
            <a:r>
              <a:rPr sz="1200" dirty="0">
                <a:latin typeface="Calibri"/>
                <a:cs typeface="Calibri"/>
              </a:rPr>
              <a:t>&gt;right-&gt;right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Node(300);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10" dirty="0">
                <a:latin typeface="Calibri"/>
                <a:cs typeface="Calibri"/>
              </a:rPr>
              <a:t>Function </a:t>
            </a:r>
            <a:r>
              <a:rPr sz="1200" spc="-20" dirty="0">
                <a:latin typeface="Calibri"/>
                <a:cs typeface="Calibri"/>
              </a:rPr>
              <a:t>call</a:t>
            </a:r>
            <a:endParaRPr sz="1200">
              <a:latin typeface="Calibri"/>
              <a:cs typeface="Calibri"/>
            </a:endParaRPr>
          </a:p>
          <a:p>
            <a:pPr marL="152400" marR="224472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"PostOrder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Traversal: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spc="-10" dirty="0">
                <a:latin typeface="Calibri"/>
                <a:cs typeface="Calibri"/>
              </a:rPr>
              <a:t>printPostOrder(root);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"\n";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40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PostOrder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Traversal: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30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20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150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300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200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100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56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152650" cy="871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c) </a:t>
            </a:r>
            <a:r>
              <a:rPr sz="1200" b="1" spc="-10" dirty="0">
                <a:latin typeface="Calibri"/>
                <a:cs typeface="Calibri"/>
              </a:rPr>
              <a:t>Inorder</a:t>
            </a:r>
            <a:endParaRPr sz="1200">
              <a:latin typeface="Calibri"/>
              <a:cs typeface="Calibri"/>
            </a:endParaRPr>
          </a:p>
          <a:p>
            <a:pPr marL="12700" marR="611505">
              <a:lnSpc>
                <a:spcPts val="2500"/>
              </a:lnSpc>
              <a:spcBef>
                <a:spcPts val="1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&lt;bits/stdc++.h&gt;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00">
              <a:latin typeface="Calibri"/>
              <a:cs typeface="Calibri"/>
            </a:endParaRPr>
          </a:p>
          <a:p>
            <a:pPr marL="12700" marR="93345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describing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tree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10" dirty="0">
                <a:latin typeface="Calibri"/>
                <a:cs typeface="Calibri"/>
              </a:rPr>
              <a:t>public:</a:t>
            </a:r>
            <a:endParaRPr sz="1200">
              <a:latin typeface="Calibri"/>
              <a:cs typeface="Calibri"/>
            </a:endParaRPr>
          </a:p>
          <a:p>
            <a:pPr marL="152400" marR="1214755">
              <a:lnSpc>
                <a:spcPct val="172500"/>
              </a:lnSpc>
              <a:spcBef>
                <a:spcPts val="1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data;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left;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right; </a:t>
            </a:r>
            <a:r>
              <a:rPr sz="1200" dirty="0">
                <a:latin typeface="Calibri"/>
                <a:cs typeface="Calibri"/>
              </a:rPr>
              <a:t>Node(int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v)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this-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v;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this-</a:t>
            </a:r>
            <a:r>
              <a:rPr sz="1200" dirty="0">
                <a:latin typeface="Calibri"/>
                <a:cs typeface="Calibri"/>
              </a:rPr>
              <a:t>&gt;left 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this-</a:t>
            </a:r>
            <a:r>
              <a:rPr sz="1200" dirty="0">
                <a:latin typeface="Calibri"/>
                <a:cs typeface="Calibri"/>
              </a:rPr>
              <a:t>&gt;right 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NULL;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Inorder </a:t>
            </a:r>
            <a:r>
              <a:rPr sz="1200" spc="-10" dirty="0">
                <a:latin typeface="Calibri"/>
                <a:cs typeface="Calibri"/>
              </a:rPr>
              <a:t>Traversal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printInorder(Node*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node)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923925" indent="-14033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NULL) return;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200">
              <a:latin typeface="Calibri"/>
              <a:cs typeface="Calibri"/>
            </a:endParaRPr>
          </a:p>
          <a:p>
            <a:pPr marL="152400" marR="44894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Traverse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subtree printInorder(node-&gt;left);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Visit</a:t>
            </a:r>
            <a:r>
              <a:rPr sz="1200" spc="-20" dirty="0">
                <a:latin typeface="Calibri"/>
                <a:cs typeface="Calibri"/>
              </a:rPr>
              <a:t> node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";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57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210056"/>
            <a:ext cx="3629025" cy="744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Traverse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subtree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printInorder(node-&gt;right);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12700" marR="2742565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// Driver </a:t>
            </a:r>
            <a:r>
              <a:rPr sz="1200" spc="-20" dirty="0">
                <a:latin typeface="Calibri"/>
                <a:cs typeface="Calibri"/>
              </a:rPr>
              <a:t>code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Build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tree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root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Node(100);</a:t>
            </a:r>
            <a:endParaRPr sz="1200">
              <a:latin typeface="Calibri"/>
              <a:cs typeface="Calibri"/>
            </a:endParaRPr>
          </a:p>
          <a:p>
            <a:pPr marL="152400" marR="1647189">
              <a:lnSpc>
                <a:spcPct val="171900"/>
              </a:lnSpc>
              <a:spcBef>
                <a:spcPts val="25"/>
              </a:spcBef>
            </a:pPr>
            <a:r>
              <a:rPr sz="1200" spc="-10" dirty="0">
                <a:latin typeface="Calibri"/>
                <a:cs typeface="Calibri"/>
              </a:rPr>
              <a:t>root-</a:t>
            </a:r>
            <a:r>
              <a:rPr sz="1200" dirty="0">
                <a:latin typeface="Calibri"/>
                <a:cs typeface="Calibri"/>
              </a:rPr>
              <a:t>&gt;left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new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Node(20); root-</a:t>
            </a:r>
            <a:r>
              <a:rPr sz="1200" dirty="0">
                <a:latin typeface="Calibri"/>
                <a:cs typeface="Calibri"/>
              </a:rPr>
              <a:t>&gt;right = new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Node(200);</a:t>
            </a:r>
            <a:endParaRPr sz="1200">
              <a:latin typeface="Calibri"/>
              <a:cs typeface="Calibri"/>
            </a:endParaRPr>
          </a:p>
          <a:p>
            <a:pPr marL="152400" marR="1234440">
              <a:lnSpc>
                <a:spcPct val="172500"/>
              </a:lnSpc>
              <a:spcBef>
                <a:spcPts val="15"/>
              </a:spcBef>
            </a:pPr>
            <a:r>
              <a:rPr sz="1200" spc="-10" dirty="0">
                <a:latin typeface="Calibri"/>
                <a:cs typeface="Calibri"/>
              </a:rPr>
              <a:t>root-</a:t>
            </a:r>
            <a:r>
              <a:rPr sz="1200" dirty="0">
                <a:latin typeface="Calibri"/>
                <a:cs typeface="Calibri"/>
              </a:rPr>
              <a:t>&gt;left-&gt;left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Node(10); root-</a:t>
            </a:r>
            <a:r>
              <a:rPr sz="1200" dirty="0">
                <a:latin typeface="Calibri"/>
                <a:cs typeface="Calibri"/>
              </a:rPr>
              <a:t>&gt;left-&gt;right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Node(30); root-</a:t>
            </a:r>
            <a:r>
              <a:rPr sz="1200" dirty="0">
                <a:latin typeface="Calibri"/>
                <a:cs typeface="Calibri"/>
              </a:rPr>
              <a:t>&gt;right-&gt;left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Node(150); root-</a:t>
            </a:r>
            <a:r>
              <a:rPr sz="1200" dirty="0">
                <a:latin typeface="Calibri"/>
                <a:cs typeface="Calibri"/>
              </a:rPr>
              <a:t>&gt;right-&gt;right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Node(300);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10" dirty="0">
                <a:latin typeface="Calibri"/>
                <a:cs typeface="Calibri"/>
              </a:rPr>
              <a:t>Function </a:t>
            </a:r>
            <a:r>
              <a:rPr sz="1200" spc="-20" dirty="0">
                <a:latin typeface="Calibri"/>
                <a:cs typeface="Calibri"/>
              </a:rPr>
              <a:t>call</a:t>
            </a:r>
            <a:endParaRPr sz="1200">
              <a:latin typeface="Calibri"/>
              <a:cs typeface="Calibri"/>
            </a:endParaRPr>
          </a:p>
          <a:p>
            <a:pPr marL="152400" marR="1673225">
              <a:lnSpc>
                <a:spcPts val="2480"/>
              </a:lnSpc>
              <a:spcBef>
                <a:spcPts val="25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"Inorder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Traversal: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spc="-10" dirty="0">
                <a:latin typeface="Calibri"/>
                <a:cs typeface="Calibri"/>
              </a:rPr>
              <a:t>printInorder(root);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Output: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dirty="0">
                <a:latin typeface="Consolas"/>
                <a:cs typeface="Consolas"/>
              </a:rPr>
              <a:t>Inorder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Traversal: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20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30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100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150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200</a:t>
            </a:r>
            <a:r>
              <a:rPr sz="1200" spc="-25" dirty="0">
                <a:latin typeface="Consolas"/>
                <a:cs typeface="Consolas"/>
              </a:rPr>
              <a:t> 300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58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559175" cy="869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Kruskal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Algorithm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200">
              <a:latin typeface="Cambria"/>
              <a:cs typeface="Cambria"/>
            </a:endParaRPr>
          </a:p>
          <a:p>
            <a:pPr marL="12700" marR="2053589">
              <a:lnSpc>
                <a:spcPct val="169400"/>
              </a:lnSpc>
            </a:pPr>
            <a:r>
              <a:rPr sz="1200" b="1" spc="-10" dirty="0">
                <a:latin typeface="Calibri"/>
                <a:cs typeface="Calibri"/>
              </a:rPr>
              <a:t>Solution: </a:t>
            </a:r>
            <a:r>
              <a:rPr sz="1200" spc="-10" dirty="0">
                <a:latin typeface="Calibri"/>
                <a:cs typeface="Calibri"/>
              </a:rPr>
              <a:t>#include&lt;bits/stdc++.h&gt;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Calibri"/>
              <a:cs typeface="Calibri"/>
            </a:endParaRPr>
          </a:p>
          <a:p>
            <a:pPr marL="12700" marR="1156970">
              <a:lnSpc>
                <a:spcPct val="1737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shortcut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integer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pair </a:t>
            </a:r>
            <a:r>
              <a:rPr sz="1200" dirty="0">
                <a:latin typeface="Calibri"/>
                <a:cs typeface="Calibri"/>
              </a:rPr>
              <a:t>typedef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pair&lt;int,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int&gt;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iPair;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Calibri"/>
              <a:cs typeface="Calibri"/>
            </a:endParaRPr>
          </a:p>
          <a:p>
            <a:pPr marL="12700" marR="1501140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 Structure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represent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graph </a:t>
            </a:r>
            <a:r>
              <a:rPr sz="1200" dirty="0">
                <a:latin typeface="Calibri"/>
                <a:cs typeface="Calibri"/>
              </a:rPr>
              <a:t>struct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Graph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E;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vector&lt;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pair&lt;int,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iPair&gt;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edges;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2292350">
              <a:lnSpc>
                <a:spcPct val="171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Constructor </a:t>
            </a:r>
            <a:r>
              <a:rPr sz="1200" dirty="0">
                <a:latin typeface="Calibri"/>
                <a:cs typeface="Calibri"/>
              </a:rPr>
              <a:t>Graph(int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E)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2553970">
              <a:lnSpc>
                <a:spcPct val="171900"/>
              </a:lnSpc>
            </a:pPr>
            <a:r>
              <a:rPr sz="1200" spc="-10" dirty="0">
                <a:latin typeface="Calibri"/>
                <a:cs typeface="Calibri"/>
              </a:rPr>
              <a:t>this-</a:t>
            </a:r>
            <a:r>
              <a:rPr sz="1200" dirty="0">
                <a:latin typeface="Calibri"/>
                <a:cs typeface="Calibri"/>
              </a:rPr>
              <a:t>&gt;V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V; </a:t>
            </a:r>
            <a:r>
              <a:rPr sz="1200" spc="-10" dirty="0">
                <a:latin typeface="Calibri"/>
                <a:cs typeface="Calibri"/>
              </a:rPr>
              <a:t>this-</a:t>
            </a:r>
            <a:r>
              <a:rPr sz="1200" dirty="0">
                <a:latin typeface="Calibri"/>
                <a:cs typeface="Calibri"/>
              </a:rPr>
              <a:t>&gt;E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E;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Calibri"/>
              <a:cs typeface="Calibri"/>
            </a:endParaRPr>
          </a:p>
          <a:p>
            <a:pPr marL="152400" marR="136525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 Utility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edge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10" dirty="0">
                <a:latin typeface="Calibri"/>
                <a:cs typeface="Calibri"/>
              </a:rPr>
              <a:t> addEdge(int</a:t>
            </a:r>
            <a:r>
              <a:rPr sz="1200" dirty="0">
                <a:latin typeface="Calibri"/>
                <a:cs typeface="Calibri"/>
              </a:rPr>
              <a:t> u, int v, int </a:t>
            </a:r>
            <a:r>
              <a:rPr sz="1200" spc="-25" dirty="0">
                <a:latin typeface="Calibri"/>
                <a:cs typeface="Calibri"/>
              </a:rPr>
              <a:t>w)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edges.push_back({w,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{u,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v}});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59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543175" cy="870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10" dirty="0">
                <a:latin typeface="Calibri"/>
                <a:cs typeface="Calibri"/>
              </a:rPr>
              <a:t> Kruskal's</a:t>
            </a:r>
            <a:endParaRPr sz="1200">
              <a:latin typeface="Calibri"/>
              <a:cs typeface="Calibri"/>
            </a:endParaRPr>
          </a:p>
          <a:p>
            <a:pPr marL="152400" marR="1322070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MST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algorithm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kruskalMST();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200">
              <a:latin typeface="Calibri"/>
              <a:cs typeface="Calibri"/>
            </a:endParaRPr>
          </a:p>
          <a:p>
            <a:pPr marL="12700" marR="778510">
              <a:lnSpc>
                <a:spcPct val="173500"/>
              </a:lnSpc>
            </a:pPr>
            <a:r>
              <a:rPr sz="1200" dirty="0">
                <a:latin typeface="Calibri"/>
                <a:cs typeface="Calibri"/>
              </a:rPr>
              <a:t>// 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represent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Disjoint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Sets </a:t>
            </a:r>
            <a:r>
              <a:rPr sz="1200" dirty="0">
                <a:latin typeface="Calibri"/>
                <a:cs typeface="Calibri"/>
              </a:rPr>
              <a:t>struct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DisjointSets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1301115">
              <a:lnSpc>
                <a:spcPts val="2500"/>
              </a:lnSpc>
              <a:spcBef>
                <a:spcPts val="234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*parent,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*rnk;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200">
              <a:latin typeface="Calibri"/>
              <a:cs typeface="Calibri"/>
            </a:endParaRPr>
          </a:p>
          <a:p>
            <a:pPr marL="152400" marR="128270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Constructor. DisjointSets(int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n)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1034415" indent="-3175">
              <a:lnSpc>
                <a:spcPct val="171900"/>
              </a:lnSpc>
              <a:spcBef>
                <a:spcPts val="3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Allocate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memory this-</a:t>
            </a:r>
            <a:r>
              <a:rPr sz="1200" dirty="0">
                <a:latin typeface="Calibri"/>
                <a:cs typeface="Calibri"/>
              </a:rPr>
              <a:t>&gt;n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n;</a:t>
            </a:r>
            <a:endParaRPr sz="1200">
              <a:latin typeface="Calibri"/>
              <a:cs typeface="Calibri"/>
            </a:endParaRPr>
          </a:p>
          <a:p>
            <a:pPr marL="292100" marR="853440">
              <a:lnSpc>
                <a:spcPts val="2500"/>
              </a:lnSpc>
              <a:spcBef>
                <a:spcPts val="234"/>
              </a:spcBef>
            </a:pPr>
            <a:r>
              <a:rPr sz="1200" dirty="0">
                <a:latin typeface="Calibri"/>
                <a:cs typeface="Calibri"/>
              </a:rPr>
              <a:t>parent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int[n+1]; </a:t>
            </a:r>
            <a:r>
              <a:rPr sz="1200" dirty="0">
                <a:latin typeface="Calibri"/>
                <a:cs typeface="Calibri"/>
              </a:rPr>
              <a:t>rnk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int[n+1];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Initially,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vertices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marL="288925" marR="209550">
              <a:lnSpc>
                <a:spcPts val="2480"/>
              </a:lnSpc>
              <a:spcBef>
                <a:spcPts val="25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different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rank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0.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i++)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80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rnk[i]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//every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itself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60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9017" y="895731"/>
            <a:ext cx="2903855" cy="870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parent[i] 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i;</a:t>
            </a:r>
            <a:endParaRPr sz="12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'u'</a:t>
            </a:r>
            <a:endParaRPr sz="1200">
              <a:latin typeface="Calibri"/>
              <a:cs typeface="Calibri"/>
            </a:endParaRPr>
          </a:p>
          <a:p>
            <a:pPr marL="25400" marR="159448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Path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Compression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find(int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u)</a:t>
            </a:r>
            <a:endParaRPr sz="12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78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61925" marR="5080">
              <a:lnSpc>
                <a:spcPct val="1721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/*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Make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path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u--&gt;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parent[u]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parent[u]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*/</a:t>
            </a:r>
            <a:endParaRPr sz="12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(u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parent[u])</a:t>
            </a:r>
            <a:endParaRPr sz="1200">
              <a:latin typeface="Calibri"/>
              <a:cs typeface="Calibri"/>
            </a:endParaRPr>
          </a:p>
          <a:p>
            <a:pPr marL="165100" marR="903605" indent="13652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parent[u]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find(parent[u]);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parent[u];</a:t>
            </a:r>
            <a:endParaRPr sz="12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2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rank</a:t>
            </a:r>
            <a:endParaRPr sz="12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065"/>
              </a:spcBef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merge(int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x,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y)</a:t>
            </a:r>
            <a:endParaRPr sz="12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x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find(x),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find(y);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200">
              <a:latin typeface="Calibri"/>
              <a:cs typeface="Calibri"/>
            </a:endParaRPr>
          </a:p>
          <a:p>
            <a:pPr marL="165100" marR="699770" indent="-3175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/*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Make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smaller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height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subtree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*/</a:t>
            </a:r>
            <a:endParaRPr sz="1200">
              <a:latin typeface="Calibri"/>
              <a:cs typeface="Calibri"/>
            </a:endParaRPr>
          </a:p>
          <a:p>
            <a:pPr marL="301625" marR="1654810" indent="-136525">
              <a:lnSpc>
                <a:spcPts val="2480"/>
              </a:lnSpc>
              <a:spcBef>
                <a:spcPts val="250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(rnk[x]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rnk[y]) </a:t>
            </a:r>
            <a:r>
              <a:rPr sz="1200" dirty="0">
                <a:latin typeface="Calibri"/>
                <a:cs typeface="Calibri"/>
              </a:rPr>
              <a:t>parent[y]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x;</a:t>
            </a:r>
            <a:endParaRPr sz="1200">
              <a:latin typeface="Calibri"/>
              <a:cs typeface="Calibri"/>
            </a:endParaRPr>
          </a:p>
          <a:p>
            <a:pPr marL="301625" marR="1235075" indent="-136525">
              <a:lnSpc>
                <a:spcPts val="2480"/>
              </a:lnSpc>
              <a:spcBef>
                <a:spcPts val="15"/>
              </a:spcBef>
            </a:pPr>
            <a:r>
              <a:rPr sz="1200" dirty="0">
                <a:latin typeface="Calibri"/>
                <a:cs typeface="Calibri"/>
              </a:rPr>
              <a:t>else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rnk[x]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rnk[y] </a:t>
            </a:r>
            <a:r>
              <a:rPr sz="1200" dirty="0">
                <a:latin typeface="Calibri"/>
                <a:cs typeface="Calibri"/>
              </a:rPr>
              <a:t>parent[x]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y;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(rnk[x]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rnk[y])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61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142615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rnk[y]++;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 marL="12700" marR="563880">
              <a:lnSpc>
                <a:spcPct val="3440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/*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Functions </a:t>
            </a:r>
            <a:r>
              <a:rPr sz="1200" dirty="0">
                <a:latin typeface="Calibri"/>
                <a:cs typeface="Calibri"/>
              </a:rPr>
              <a:t>returns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weight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MST*/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Graph::kruskalMST()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mst_wt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Initialize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result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200">
              <a:latin typeface="Calibri"/>
              <a:cs typeface="Calibri"/>
            </a:endParaRPr>
          </a:p>
          <a:p>
            <a:pPr marL="152400" marR="508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Sort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edges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increasing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order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cost </a:t>
            </a:r>
            <a:r>
              <a:rPr sz="1200" spc="-10" dirty="0">
                <a:latin typeface="Calibri"/>
                <a:cs typeface="Calibri"/>
              </a:rPr>
              <a:t>sort(edges.begin(),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edges.end());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164782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disjoint</a:t>
            </a:r>
            <a:r>
              <a:rPr sz="1200" spc="-20" dirty="0">
                <a:latin typeface="Calibri"/>
                <a:cs typeface="Calibri"/>
              </a:rPr>
              <a:t> sets </a:t>
            </a:r>
            <a:r>
              <a:rPr sz="1200" spc="-10" dirty="0">
                <a:latin typeface="Calibri"/>
                <a:cs typeface="Calibri"/>
              </a:rPr>
              <a:t>DisjointSets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ds(V);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200">
              <a:latin typeface="Calibri"/>
              <a:cs typeface="Calibri"/>
            </a:endParaRPr>
          </a:p>
          <a:p>
            <a:pPr marL="152400" marR="745490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Iterate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through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sorted</a:t>
            </a:r>
            <a:r>
              <a:rPr sz="1200" spc="-20" dirty="0">
                <a:latin typeface="Calibri"/>
                <a:cs typeface="Calibri"/>
              </a:rPr>
              <a:t> edges </a:t>
            </a:r>
            <a:r>
              <a:rPr sz="1200" dirty="0">
                <a:latin typeface="Calibri"/>
                <a:cs typeface="Calibri"/>
              </a:rPr>
              <a:t>vector&lt;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pair&lt;int,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iPair&gt;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&gt;::iterator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it;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(it=edges.begin();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it!=edges.end();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it++)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126428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it-</a:t>
            </a:r>
            <a:r>
              <a:rPr sz="1200" spc="-10" dirty="0">
                <a:latin typeface="Calibri"/>
                <a:cs typeface="Calibri"/>
              </a:rPr>
              <a:t>&gt;second.first;</a:t>
            </a:r>
            <a:r>
              <a:rPr sz="1200" spc="5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it-</a:t>
            </a:r>
            <a:r>
              <a:rPr sz="1200" spc="-10" dirty="0">
                <a:latin typeface="Calibri"/>
                <a:cs typeface="Calibri"/>
              </a:rPr>
              <a:t>&gt;second.second;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292100" marR="1523365">
              <a:lnSpc>
                <a:spcPct val="171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set_u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ds.find(u);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set_v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ds.find(v);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selected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edge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creating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cycle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(Cycle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62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592705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belong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set)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(set_u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set_v)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Current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edge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MST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it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 "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428625" marR="78168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Update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MST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weight </a:t>
            </a:r>
            <a:r>
              <a:rPr sz="1200" dirty="0">
                <a:latin typeface="Calibri"/>
                <a:cs typeface="Calibri"/>
              </a:rPr>
              <a:t>mst_wt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it-</a:t>
            </a:r>
            <a:r>
              <a:rPr sz="1200" spc="-10" dirty="0">
                <a:latin typeface="Calibri"/>
                <a:cs typeface="Calibri"/>
              </a:rPr>
              <a:t>&gt;first;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200">
              <a:latin typeface="Calibri"/>
              <a:cs typeface="Calibri"/>
            </a:endParaRPr>
          </a:p>
          <a:p>
            <a:pPr marL="428625" marR="69977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Merge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sets </a:t>
            </a:r>
            <a:r>
              <a:rPr sz="1200" spc="-10" dirty="0">
                <a:latin typeface="Calibri"/>
                <a:cs typeface="Calibri"/>
              </a:rPr>
              <a:t>ds.merge(set_u,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set_v);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mst_wt;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2700" marR="13335">
              <a:lnSpc>
                <a:spcPct val="172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Driver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program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test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above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functions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508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/*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above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shown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weighted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undirected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graph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*/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9,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14;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Graph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g(V,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E);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200">
              <a:latin typeface="Calibri"/>
              <a:cs typeface="Calibri"/>
            </a:endParaRPr>
          </a:p>
          <a:p>
            <a:pPr marL="152400" marR="582295">
              <a:lnSpc>
                <a:spcPct val="1718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making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above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shown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graph g.addEdge(0,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4);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63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4457065" cy="6807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g.addEdge(0,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7,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8);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g.addEdge(1,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8);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g.addEdge(1,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7,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11);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g.addEdge(2,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7);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g.addEdge(2,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8,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2);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g.addEdge(2,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4);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spc="-10" dirty="0">
                <a:latin typeface="Calibri"/>
                <a:cs typeface="Calibri"/>
              </a:rPr>
              <a:t>g.addEdge(3,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4,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9);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55"/>
              </a:spcBef>
            </a:pPr>
            <a:r>
              <a:rPr sz="1200" spc="-10" dirty="0">
                <a:latin typeface="Calibri"/>
                <a:cs typeface="Calibri"/>
              </a:rPr>
              <a:t>g.addEdge(3,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14);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g.addEdge(4,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10);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spc="-10" dirty="0">
                <a:latin typeface="Calibri"/>
                <a:cs typeface="Calibri"/>
              </a:rPr>
              <a:t>g.addEdge(5,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6,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2);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g.addEdge(6,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7,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g.addEdge(6,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8,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6);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g.addEdge(7,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8,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7);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Calibri"/>
              <a:cs typeface="Calibri"/>
            </a:endParaRPr>
          </a:p>
          <a:p>
            <a:pPr marL="152400" marR="239395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"Edges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MST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\n";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mst_wt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g.kruskalMST();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1726564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"\nWeight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mst_wt;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35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Following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are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edges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constructed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MST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64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2967" y="7717039"/>
          <a:ext cx="1068068" cy="561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10"/>
                <a:gridCol w="252095"/>
                <a:gridCol w="165734"/>
                <a:gridCol w="252095"/>
                <a:gridCol w="241934"/>
              </a:tblGrid>
              <a:tr h="185420">
                <a:tc>
                  <a:txBody>
                    <a:bodyPr/>
                    <a:lstStyle/>
                    <a:p>
                      <a:pPr marR="1270" algn="ctr">
                        <a:lnSpc>
                          <a:spcPts val="134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2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200" spc="-50" dirty="0"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3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==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4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4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R="1270" algn="ct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5"/>
                        </a:lnSpc>
                      </a:pPr>
                      <a:r>
                        <a:rPr sz="12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200" spc="-50" dirty="0"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3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==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5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84150">
                <a:tc>
                  <a:txBody>
                    <a:bodyPr/>
                    <a:lstStyle/>
                    <a:p>
                      <a:pPr marR="1270" algn="ctr">
                        <a:lnSpc>
                          <a:spcPts val="135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55"/>
                        </a:lnSpc>
                      </a:pPr>
                      <a:r>
                        <a:rPr sz="120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200" spc="-50" dirty="0"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5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==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5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10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17" y="8270240"/>
            <a:ext cx="2536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nsolas"/>
                <a:cs typeface="Consolas"/>
              </a:rPr>
              <a:t>Minimum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Cost</a:t>
            </a:r>
            <a:r>
              <a:rPr sz="1200" spc="-6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Spanning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Tree:</a:t>
            </a:r>
            <a:r>
              <a:rPr sz="1200" spc="-7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19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559175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Prim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Algorithm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65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2207259"/>
            <a:ext cx="2837180" cy="745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 marR="1296670">
              <a:lnSpc>
                <a:spcPts val="2480"/>
              </a:lnSpc>
              <a:spcBef>
                <a:spcPts val="150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&lt;bits/stdc++.h&gt;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200">
              <a:latin typeface="Calibri"/>
              <a:cs typeface="Calibri"/>
            </a:endParaRPr>
          </a:p>
          <a:p>
            <a:pPr marL="12700" marR="129539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construct</a:t>
            </a:r>
            <a:r>
              <a:rPr sz="1200" dirty="0">
                <a:latin typeface="Calibri"/>
                <a:cs typeface="Calibri"/>
              </a:rPr>
              <a:t> 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 the </a:t>
            </a:r>
            <a:r>
              <a:rPr sz="1200" spc="-25" dirty="0">
                <a:latin typeface="Calibri"/>
                <a:cs typeface="Calibri"/>
              </a:rPr>
              <a:t>MST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primMST(vector&lt;vector&lt;int&gt;&gt;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graph)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graph.size();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200">
              <a:latin typeface="Calibri"/>
              <a:cs typeface="Calibri"/>
            </a:endParaRPr>
          </a:p>
          <a:p>
            <a:pPr marL="152400" marR="33718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vector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store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vertex </a:t>
            </a:r>
            <a:r>
              <a:rPr sz="1200" dirty="0">
                <a:latin typeface="Calibri"/>
                <a:cs typeface="Calibri"/>
              </a:rPr>
              <a:t>vector&lt;int&gt;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parent(v);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152400" marR="5080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vector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holds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weight/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MST </a:t>
            </a:r>
            <a:r>
              <a:rPr sz="1200" dirty="0">
                <a:latin typeface="Calibri"/>
                <a:cs typeface="Calibri"/>
              </a:rPr>
              <a:t>vector&lt;int&gt;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key(v);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vector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represent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of</a:t>
            </a:r>
            <a:endParaRPr sz="1200">
              <a:latin typeface="Calibri"/>
              <a:cs typeface="Calibri"/>
            </a:endParaRPr>
          </a:p>
          <a:p>
            <a:pPr marL="152400" marR="1019810">
              <a:lnSpc>
                <a:spcPts val="25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vertices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included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MST </a:t>
            </a:r>
            <a:r>
              <a:rPr sz="1200" spc="-10" dirty="0">
                <a:latin typeface="Calibri"/>
                <a:cs typeface="Calibri"/>
              </a:rPr>
              <a:t>vector&lt;bool&gt;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vis(v);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200">
              <a:latin typeface="Calibri"/>
              <a:cs typeface="Calibri"/>
            </a:endParaRPr>
          </a:p>
          <a:p>
            <a:pPr marL="152400" marR="842010">
              <a:lnSpc>
                <a:spcPct val="172800"/>
              </a:lnSpc>
            </a:pPr>
            <a:r>
              <a:rPr sz="1200" dirty="0">
                <a:latin typeface="Calibri"/>
                <a:cs typeface="Calibri"/>
              </a:rPr>
              <a:t>priority_queue&lt;pair&lt;int,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int&gt;, </a:t>
            </a:r>
            <a:r>
              <a:rPr sz="1200" dirty="0">
                <a:latin typeface="Calibri"/>
                <a:cs typeface="Calibri"/>
              </a:rPr>
              <a:t>vector&lt;pair&lt;int,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int&gt;&gt;, </a:t>
            </a:r>
            <a:r>
              <a:rPr sz="1200" dirty="0">
                <a:latin typeface="Calibri"/>
                <a:cs typeface="Calibri"/>
              </a:rPr>
              <a:t>greater&lt;pair&lt;int,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int&gt;&gt;&gt;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pq;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Initialize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vector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INFINITE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vector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false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186940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last-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temp;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root;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arrayToList(int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arr[],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root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i++)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root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insertEnd(root,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arr[i]);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root;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void </a:t>
            </a:r>
            <a:r>
              <a:rPr sz="1200" spc="-10" dirty="0">
                <a:latin typeface="Calibri"/>
                <a:cs typeface="Calibri"/>
              </a:rPr>
              <a:t>display(Node*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root)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(root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30924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root-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dirty="0">
                <a:latin typeface="Calibri"/>
                <a:cs typeface="Calibri"/>
              </a:rPr>
              <a:t>root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root-&gt;next;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8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Calibri"/>
              <a:cs typeface="Calibri"/>
            </a:endParaRPr>
          </a:p>
          <a:p>
            <a:pPr marL="12700" marR="1300480">
              <a:lnSpc>
                <a:spcPct val="173700"/>
              </a:lnSpc>
            </a:pPr>
            <a:r>
              <a:rPr sz="1200" dirty="0">
                <a:latin typeface="Calibri"/>
                <a:cs typeface="Calibri"/>
              </a:rPr>
              <a:t>// Driver </a:t>
            </a:r>
            <a:r>
              <a:rPr sz="1200" spc="-20" dirty="0">
                <a:latin typeface="Calibri"/>
                <a:cs typeface="Calibri"/>
              </a:rPr>
              <a:t>code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algn="just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arr[]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{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4,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 marL="152400" marR="5080" algn="just">
              <a:lnSpc>
                <a:spcPct val="172700"/>
              </a:lnSpc>
              <a:spcBef>
                <a:spcPts val="1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 =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sizeof(arr)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sizeof(arr[0]);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root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arrayToList(arr,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n); </a:t>
            </a:r>
            <a:r>
              <a:rPr sz="1200" spc="-10" dirty="0">
                <a:latin typeface="Calibri"/>
                <a:cs typeface="Calibri"/>
              </a:rPr>
              <a:t>display(root);</a:t>
            </a:r>
            <a:endParaRPr sz="1200">
              <a:latin typeface="Calibri"/>
              <a:cs typeface="Calibri"/>
            </a:endParaRPr>
          </a:p>
          <a:p>
            <a:pPr marL="152400" algn="just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2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717" y="895731"/>
            <a:ext cx="2737485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i++)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49225" marR="1466850" indent="317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key[i]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INT_MAX; </a:t>
            </a:r>
            <a:r>
              <a:rPr sz="1200" dirty="0">
                <a:latin typeface="Calibri"/>
                <a:cs typeface="Calibri"/>
              </a:rPr>
              <a:t>vis[i]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false;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Always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include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first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vertex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MST.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Make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vertex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is</a:t>
            </a:r>
            <a:endParaRPr sz="1200">
              <a:latin typeface="Calibri"/>
              <a:cs typeface="Calibri"/>
            </a:endParaRPr>
          </a:p>
          <a:p>
            <a:pPr marL="12700" marR="1009650">
              <a:lnSpc>
                <a:spcPct val="1719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picked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first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vertex. </a:t>
            </a:r>
            <a:r>
              <a:rPr sz="1200" dirty="0">
                <a:latin typeface="Calibri"/>
                <a:cs typeface="Calibri"/>
              </a:rPr>
              <a:t>key[0]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200">
              <a:latin typeface="Calibri"/>
              <a:cs typeface="Calibri"/>
            </a:endParaRPr>
          </a:p>
          <a:p>
            <a:pPr marL="12700" marR="35496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First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always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MST </a:t>
            </a:r>
            <a:r>
              <a:rPr sz="1200" dirty="0">
                <a:latin typeface="Calibri"/>
                <a:cs typeface="Calibri"/>
              </a:rPr>
              <a:t>parent[0]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2700" marR="11747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Push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source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vertex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min-</a:t>
            </a:r>
            <a:r>
              <a:rPr sz="1200" spc="-20" dirty="0">
                <a:latin typeface="Calibri"/>
                <a:cs typeface="Calibri"/>
              </a:rPr>
              <a:t>heap </a:t>
            </a:r>
            <a:r>
              <a:rPr sz="1200" spc="-10" dirty="0">
                <a:latin typeface="Calibri"/>
                <a:cs typeface="Calibri"/>
              </a:rPr>
              <a:t>pq.push({0,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0});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(!pq.empty())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897890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pq.top().second; pq.pop();</a:t>
            </a:r>
            <a:endParaRPr sz="12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vis[node]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true;</a:t>
            </a:r>
            <a:endParaRPr sz="12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1065"/>
              </a:spcBef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i++)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vertex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visited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edge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weight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neighbouring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vertex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of</a:t>
            </a:r>
            <a:endParaRPr sz="1200">
              <a:latin typeface="Calibri"/>
              <a:cs typeface="Calibri"/>
            </a:endParaRPr>
          </a:p>
          <a:p>
            <a:pPr marL="288925" marR="88265">
              <a:lnSpc>
                <a:spcPct val="1721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neighbouring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vertex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update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it.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(!vis[i]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&amp;&amp;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graph[node][i]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 marL="42545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&amp;&amp;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graph[node][i]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key[i])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66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744470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32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pq.push({graph[node][i],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i});</a:t>
            </a:r>
            <a:endParaRPr sz="1200">
              <a:latin typeface="Calibri"/>
              <a:cs typeface="Calibri"/>
            </a:endParaRPr>
          </a:p>
          <a:p>
            <a:pPr marL="568325" marR="747395" indent="-317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key[i]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graph[node][i]; </a:t>
            </a:r>
            <a:r>
              <a:rPr sz="1200" dirty="0">
                <a:latin typeface="Calibri"/>
                <a:cs typeface="Calibri"/>
              </a:rPr>
              <a:t>parent[i]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node;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77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edges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their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weights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MST</a:t>
            </a:r>
            <a:endParaRPr sz="1200">
              <a:latin typeface="Calibri"/>
              <a:cs typeface="Calibri"/>
            </a:endParaRPr>
          </a:p>
          <a:p>
            <a:pPr marL="152400" marR="88836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"Edge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\tWeight\n";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i++)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parent[i]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 -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i</a:t>
            </a:r>
            <a:endParaRPr sz="1200">
              <a:latin typeface="Calibri"/>
              <a:cs typeface="Calibri"/>
            </a:endParaRPr>
          </a:p>
          <a:p>
            <a:pPr marL="35877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\t"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graph[i][parent[i]] 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\n";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82550" marR="5080" indent="69850">
              <a:lnSpc>
                <a:spcPct val="172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Define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adjacency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matrix vector&lt;vector&lt;int&gt;&gt;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graph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{{0, 2, 0, 6, </a:t>
            </a:r>
            <a:r>
              <a:rPr sz="1200" spc="-25" dirty="0">
                <a:latin typeface="Calibri"/>
                <a:cs typeface="Calibri"/>
              </a:rPr>
              <a:t>0},</a:t>
            </a:r>
            <a:endParaRPr sz="1200">
              <a:latin typeface="Calibri"/>
              <a:cs typeface="Calibri"/>
            </a:endParaRPr>
          </a:p>
          <a:p>
            <a:pPr marL="105156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{2,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8,</a:t>
            </a:r>
            <a:r>
              <a:rPr sz="1200" spc="-25" dirty="0">
                <a:latin typeface="Calibri"/>
                <a:cs typeface="Calibri"/>
              </a:rPr>
              <a:t> 5},</a:t>
            </a:r>
            <a:endParaRPr sz="1200">
              <a:latin typeface="Calibri"/>
              <a:cs typeface="Calibri"/>
            </a:endParaRPr>
          </a:p>
          <a:p>
            <a:pPr marL="105156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{0,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0,</a:t>
            </a:r>
            <a:r>
              <a:rPr sz="1200" spc="-25" dirty="0">
                <a:latin typeface="Calibri"/>
                <a:cs typeface="Calibri"/>
              </a:rPr>
              <a:t> 7},</a:t>
            </a:r>
            <a:endParaRPr sz="1200">
              <a:latin typeface="Calibri"/>
              <a:cs typeface="Calibri"/>
            </a:endParaRPr>
          </a:p>
          <a:p>
            <a:pPr marL="105156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{6,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8,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0,</a:t>
            </a:r>
            <a:r>
              <a:rPr sz="1200" spc="-25" dirty="0">
                <a:latin typeface="Calibri"/>
                <a:cs typeface="Calibri"/>
              </a:rPr>
              <a:t> 9},</a:t>
            </a:r>
            <a:endParaRPr sz="1200">
              <a:latin typeface="Calibri"/>
              <a:cs typeface="Calibri"/>
            </a:endParaRPr>
          </a:p>
          <a:p>
            <a:pPr marL="105156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{0,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7,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9,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0}};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Minimum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Spanning</a:t>
            </a:r>
            <a:endParaRPr sz="1200">
              <a:latin typeface="Calibri"/>
              <a:cs typeface="Calibri"/>
            </a:endParaRPr>
          </a:p>
          <a:p>
            <a:pPr marL="152400" marR="743585">
              <a:lnSpc>
                <a:spcPct val="1718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Tree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Prim's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algorithm primMST(graph);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67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710565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68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29434"/>
            <a:ext cx="938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65" dirty="0">
                <a:latin typeface="Calibri"/>
                <a:cs typeface="Calibri"/>
              </a:rPr>
              <a:t> </a:t>
            </a:r>
            <a:r>
              <a:rPr sz="1200" spc="-20" dirty="0">
                <a:latin typeface="Consolas"/>
                <a:cs typeface="Consolas"/>
              </a:rPr>
              <a:t>Edge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5454" y="1829434"/>
            <a:ext cx="528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nsolas"/>
                <a:cs typeface="Consolas"/>
              </a:rPr>
              <a:t>Weight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2967" y="2051188"/>
          <a:ext cx="982980" cy="755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10"/>
                <a:gridCol w="167005"/>
                <a:gridCol w="335280"/>
                <a:gridCol w="324485"/>
              </a:tblGrid>
              <a:tr h="186055">
                <a:tc>
                  <a:txBody>
                    <a:bodyPr/>
                    <a:lstStyle/>
                    <a:p>
                      <a:pPr marR="1270" algn="ctr">
                        <a:lnSpc>
                          <a:spcPts val="134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34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4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3675">
                <a:tc>
                  <a:txBody>
                    <a:bodyPr/>
                    <a:lstStyle/>
                    <a:p>
                      <a:pPr marR="1270" algn="ct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3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R="1270" algn="ct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3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6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84150">
                <a:tc>
                  <a:txBody>
                    <a:bodyPr/>
                    <a:lstStyle/>
                    <a:p>
                      <a:pPr marR="1270" algn="ctr">
                        <a:lnSpc>
                          <a:spcPts val="135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35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4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5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5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559175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Dijkstra </a:t>
            </a:r>
            <a:r>
              <a:rPr sz="1200" spc="-10" dirty="0">
                <a:latin typeface="Cambria"/>
                <a:cs typeface="Cambria"/>
              </a:rPr>
              <a:t>Algorithm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69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2207259"/>
            <a:ext cx="4928870" cy="745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 marR="3648710">
              <a:lnSpc>
                <a:spcPts val="2480"/>
              </a:lnSpc>
              <a:spcBef>
                <a:spcPts val="150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 </a:t>
            </a: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&lt;vector&gt;</a:t>
            </a:r>
            <a:endParaRPr sz="1200">
              <a:latin typeface="Calibri"/>
              <a:cs typeface="Calibri"/>
            </a:endParaRPr>
          </a:p>
          <a:p>
            <a:pPr marL="12700" marR="3797935">
              <a:lnSpc>
                <a:spcPts val="2480"/>
              </a:lnSpc>
              <a:spcBef>
                <a:spcPts val="1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&lt;queue&gt; </a:t>
            </a: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&lt;climits&gt;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typedef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pair&lt;int,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int&gt;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pii;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Pair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store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(distance,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200">
              <a:latin typeface="Calibri"/>
              <a:cs typeface="Calibri"/>
            </a:endParaRPr>
          </a:p>
          <a:p>
            <a:pPr marL="152400" marR="5080" indent="-139700">
              <a:lnSpc>
                <a:spcPct val="1728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dijkstra(int start, </a:t>
            </a:r>
            <a:r>
              <a:rPr sz="1200" spc="-10" dirty="0">
                <a:latin typeface="Calibri"/>
                <a:cs typeface="Calibri"/>
              </a:rPr>
              <a:t>vector&lt;vector&lt;pii&gt;&gt;&amp;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graph, </a:t>
            </a:r>
            <a:r>
              <a:rPr sz="1200" spc="-10" dirty="0">
                <a:latin typeface="Calibri"/>
                <a:cs typeface="Calibri"/>
              </a:rPr>
              <a:t>vector&lt;int&gt;&amp;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distances)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priority_queue&lt;pii,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vector&lt;pii&gt;,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greater&lt;pii&gt;&gt;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pq;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Min-heap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priority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queue pq.push({0,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start});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distances[start]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 algn="just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(!pq.empty())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2468245" algn="just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currentDistance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pq.top().first;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currentNode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pq.top().second; pq.pop();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Skip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distance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outdated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(currentDistance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distances[currentNode])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continue;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Explore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neighbors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5231130" cy="841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(auto&amp;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neighbor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graph[currentNode])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 marR="262445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neighborNode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neighbor.first;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edgeWeight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neighbor.second;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10" dirty="0">
                <a:latin typeface="Calibri"/>
                <a:cs typeface="Calibri"/>
              </a:rPr>
              <a:t>Relaxation </a:t>
            </a:r>
            <a:r>
              <a:rPr sz="1200" spc="-20" dirty="0">
                <a:latin typeface="Calibri"/>
                <a:cs typeface="Calibri"/>
              </a:rPr>
              <a:t>step</a:t>
            </a:r>
            <a:endParaRPr sz="1200">
              <a:latin typeface="Calibri"/>
              <a:cs typeface="Calibri"/>
            </a:endParaRPr>
          </a:p>
          <a:p>
            <a:pPr marL="568325" marR="439420" indent="-139700">
              <a:lnSpc>
                <a:spcPts val="2480"/>
              </a:lnSpc>
              <a:spcBef>
                <a:spcPts val="250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(distances[currentNode]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edgeWeight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distances[neighborNode])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spc="-10" dirty="0">
                <a:latin typeface="Calibri"/>
                <a:cs typeface="Calibri"/>
              </a:rPr>
              <a:t>distances[neighborNode]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distances[currentNode]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edgeWeight;</a:t>
            </a:r>
            <a:endParaRPr sz="1200">
              <a:latin typeface="Calibri"/>
              <a:cs typeface="Calibri"/>
            </a:endParaRPr>
          </a:p>
          <a:p>
            <a:pPr marL="568325">
              <a:lnSpc>
                <a:spcPct val="100000"/>
              </a:lnSpc>
              <a:spcBef>
                <a:spcPts val="805"/>
              </a:spcBef>
            </a:pPr>
            <a:r>
              <a:rPr sz="1200" spc="-10" dirty="0">
                <a:latin typeface="Calibri"/>
                <a:cs typeface="Calibri"/>
              </a:rPr>
              <a:t>pq.push({distances[neighborNode],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neighborNode});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edges</a:t>
            </a:r>
            <a:endParaRPr sz="1200">
              <a:latin typeface="Calibri"/>
              <a:cs typeface="Calibri"/>
            </a:endParaRPr>
          </a:p>
          <a:p>
            <a:pPr marL="152400" marR="2003425">
              <a:lnSpc>
                <a:spcPct val="1721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"Enter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edges:</a:t>
            </a:r>
            <a:r>
              <a:rPr sz="1200" spc="-25" dirty="0">
                <a:latin typeface="Calibri"/>
                <a:cs typeface="Calibri"/>
              </a:rPr>
              <a:t> "; </a:t>
            </a:r>
            <a:r>
              <a:rPr sz="1200" dirty="0">
                <a:latin typeface="Calibri"/>
                <a:cs typeface="Calibri"/>
              </a:rPr>
              <a:t>cin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&gt;&gt;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&gt;&gt;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m;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vector&lt;vector&lt;pii&gt;&gt;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graph(n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1);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Adjacency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(1-based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indexing)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5080">
              <a:lnSpc>
                <a:spcPct val="171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"Enter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edges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(u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w)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weight:\n";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++i)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w;</a:t>
            </a:r>
            <a:endParaRPr sz="1200">
              <a:latin typeface="Calibri"/>
              <a:cs typeface="Calibri"/>
            </a:endParaRPr>
          </a:p>
          <a:p>
            <a:pPr marL="288925" marR="3221355" indent="317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cin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&gt;&gt;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&gt;&gt;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&gt;&gt;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w; </a:t>
            </a:r>
            <a:r>
              <a:rPr sz="1200" spc="-10" dirty="0">
                <a:latin typeface="Calibri"/>
                <a:cs typeface="Calibri"/>
              </a:rPr>
              <a:t>graph[u].push_back({v,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w});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graph[v].push_back({u, </a:t>
            </a:r>
            <a:r>
              <a:rPr sz="1200" dirty="0">
                <a:latin typeface="Calibri"/>
                <a:cs typeface="Calibri"/>
              </a:rPr>
              <a:t>w});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 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undirected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graph;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omit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 </a:t>
            </a:r>
            <a:r>
              <a:rPr sz="1200" spc="-10" dirty="0">
                <a:latin typeface="Calibri"/>
                <a:cs typeface="Calibri"/>
              </a:rPr>
              <a:t>directed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70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4526280" cy="525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start;</a:t>
            </a:r>
            <a:endParaRPr sz="1200">
              <a:latin typeface="Calibri"/>
              <a:cs typeface="Calibri"/>
            </a:endParaRPr>
          </a:p>
          <a:p>
            <a:pPr marL="152400" marR="238633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"Enter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start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dirty="0">
                <a:latin typeface="Calibri"/>
                <a:cs typeface="Calibri"/>
              </a:rPr>
              <a:t>cin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&gt;&gt;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start;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200">
              <a:latin typeface="Calibri"/>
              <a:cs typeface="Calibri"/>
            </a:endParaRPr>
          </a:p>
          <a:p>
            <a:pPr marL="152400" marR="508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vector&lt;int&gt;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distances(n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INT_MAX);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Initialize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distances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infinity dijkstra(start,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graph,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distances);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81788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"Shortest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distances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start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":\n";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++i)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(distances[i]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INT_MAX)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":</a:t>
            </a:r>
            <a:r>
              <a:rPr sz="1200" spc="-10" dirty="0">
                <a:latin typeface="Calibri"/>
                <a:cs typeface="Calibri"/>
              </a:rPr>
              <a:t> INF\n";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":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distances[i]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"\n";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71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6564630"/>
            <a:ext cx="1106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65" dirty="0">
                <a:latin typeface="Calibri"/>
                <a:cs typeface="Calibri"/>
              </a:rPr>
              <a:t> </a:t>
            </a:r>
            <a:r>
              <a:rPr sz="1200" spc="-10" dirty="0">
                <a:latin typeface="Consolas"/>
                <a:cs typeface="Consolas"/>
              </a:rPr>
              <a:t>Vertex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6152" y="6564630"/>
            <a:ext cx="1701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nsolas"/>
                <a:cs typeface="Consolas"/>
              </a:rPr>
              <a:t>Distance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from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Source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2967" y="6786384"/>
          <a:ext cx="1736725" cy="1716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0"/>
                <a:gridCol w="911225"/>
              </a:tblGrid>
              <a:tr h="186055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ts val="134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4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31750">
                        <a:lnSpc>
                          <a:spcPts val="1390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ts val="1390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12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3675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3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ts val="140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19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4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ts val="140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21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31750">
                        <a:lnSpc>
                          <a:spcPts val="1390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5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ts val="1390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11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3675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6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9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1770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7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8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84150">
                <a:tc>
                  <a:txBody>
                    <a:bodyPr/>
                    <a:lstStyle/>
                    <a:p>
                      <a:pPr marL="31750">
                        <a:lnSpc>
                          <a:spcPts val="1355"/>
                        </a:lnSpc>
                      </a:pPr>
                      <a:r>
                        <a:rPr sz="1200" spc="-50" dirty="0">
                          <a:latin typeface="Consolas"/>
                          <a:cs typeface="Consolas"/>
                        </a:rPr>
                        <a:t>8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ts val="1355"/>
                        </a:lnSpc>
                      </a:pPr>
                      <a:r>
                        <a:rPr sz="1200" spc="-25" dirty="0">
                          <a:latin typeface="Consolas"/>
                          <a:cs typeface="Consolas"/>
                        </a:rPr>
                        <a:t>14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5421630" cy="876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algn="ctr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Sorting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latin typeface="Calibri"/>
                <a:cs typeface="Calibri"/>
              </a:rPr>
              <a:t>a.</a:t>
            </a:r>
            <a:r>
              <a:rPr sz="1200" b="1" spc="2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Bubble</a:t>
            </a:r>
            <a:r>
              <a:rPr sz="1200" b="1" spc="-20" dirty="0">
                <a:latin typeface="Calibri"/>
                <a:cs typeface="Calibri"/>
              </a:rPr>
              <a:t> Sort</a:t>
            </a:r>
            <a:endParaRPr sz="1200">
              <a:latin typeface="Calibri"/>
              <a:cs typeface="Calibri"/>
            </a:endParaRPr>
          </a:p>
          <a:p>
            <a:pPr marL="152400" marR="3931920">
              <a:lnSpc>
                <a:spcPts val="2480"/>
              </a:lnSpc>
              <a:spcBef>
                <a:spcPts val="150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void </a:t>
            </a:r>
            <a:r>
              <a:rPr sz="1200" spc="-10" dirty="0">
                <a:latin typeface="Calibri"/>
                <a:cs typeface="Calibri"/>
              </a:rPr>
              <a:t>bubbleSort(int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arr[],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n)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2904490">
              <a:lnSpc>
                <a:spcPts val="25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Traverse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through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elements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n-1;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i++)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Flag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swapping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happens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inner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loop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bool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swapped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false;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Calibri"/>
              <a:cs typeface="Calibri"/>
            </a:endParaRPr>
          </a:p>
          <a:p>
            <a:pPr marL="288925" marR="1358265" algn="just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already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sorted,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reduce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range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n-i-1;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j++)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6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 marR="1174115" algn="just">
              <a:lnSpc>
                <a:spcPct val="171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greater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next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swap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them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(arr[j]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arr[j+1])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568325" marR="3256915" indent="-3175" algn="just">
              <a:lnSpc>
                <a:spcPct val="1720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Swap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arr[j]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arr[j+1]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arr[j];</a:t>
            </a:r>
            <a:endParaRPr sz="1200">
              <a:latin typeface="Calibri"/>
              <a:cs typeface="Calibri"/>
            </a:endParaRPr>
          </a:p>
          <a:p>
            <a:pPr marL="565150" marR="3846195" indent="3175" algn="just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arr[j]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arr[j+1]; </a:t>
            </a:r>
            <a:r>
              <a:rPr sz="1200" dirty="0">
                <a:latin typeface="Calibri"/>
                <a:cs typeface="Calibri"/>
              </a:rPr>
              <a:t>arr[j+1]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temp; </a:t>
            </a:r>
            <a:r>
              <a:rPr sz="1200" dirty="0">
                <a:latin typeface="Calibri"/>
                <a:cs typeface="Calibri"/>
              </a:rPr>
              <a:t>swapped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true;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6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292100" marR="5080" indent="-317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swapped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inner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loop,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already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sorted </a:t>
            </a:r>
            <a:r>
              <a:rPr sz="1200" dirty="0">
                <a:latin typeface="Calibri"/>
                <a:cs typeface="Calibri"/>
              </a:rPr>
              <a:t>if </a:t>
            </a:r>
            <a:r>
              <a:rPr sz="1200" spc="-10" dirty="0">
                <a:latin typeface="Calibri"/>
                <a:cs typeface="Calibri"/>
              </a:rPr>
              <a:t>(!swapped)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72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433320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break;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12700" marR="474980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array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printArray(int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arr[],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829944" indent="-14033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i++)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arr[i]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arr[]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{64,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34,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25,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12,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22,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11, </a:t>
            </a:r>
            <a:r>
              <a:rPr sz="1200" spc="-20" dirty="0">
                <a:latin typeface="Calibri"/>
                <a:cs typeface="Calibri"/>
              </a:rPr>
              <a:t>90};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sizeof(arr)/sizeof(arr[0]);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200">
              <a:latin typeface="Calibri"/>
              <a:cs typeface="Calibri"/>
            </a:endParaRPr>
          </a:p>
          <a:p>
            <a:pPr marL="152400" marR="60452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"Unsorted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dirty="0">
                <a:latin typeface="Calibri"/>
                <a:cs typeface="Calibri"/>
              </a:rPr>
              <a:t>printArray(arr,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85788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Perform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Bubble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Sort </a:t>
            </a:r>
            <a:r>
              <a:rPr sz="1200" dirty="0">
                <a:latin typeface="Calibri"/>
                <a:cs typeface="Calibri"/>
              </a:rPr>
              <a:t>bubbleSort(arr,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200">
              <a:latin typeface="Calibri"/>
              <a:cs typeface="Calibri"/>
            </a:endParaRPr>
          </a:p>
          <a:p>
            <a:pPr marL="152400" marR="77279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"Sorted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dirty="0">
                <a:latin typeface="Calibri"/>
                <a:cs typeface="Calibri"/>
              </a:rPr>
              <a:t>printArray(arr,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73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1357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70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1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4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5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8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74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5273040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b.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Selection</a:t>
            </a:r>
            <a:r>
              <a:rPr sz="1200" b="1" spc="-20" dirty="0">
                <a:latin typeface="Calibri"/>
                <a:cs typeface="Calibri"/>
              </a:rPr>
              <a:t> Sort</a:t>
            </a:r>
            <a:endParaRPr sz="1200">
              <a:latin typeface="Calibri"/>
              <a:cs typeface="Calibri"/>
            </a:endParaRPr>
          </a:p>
          <a:p>
            <a:pPr marL="12700" marR="3923029" indent="3492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200">
              <a:latin typeface="Calibri"/>
              <a:cs typeface="Calibri"/>
            </a:endParaRPr>
          </a:p>
          <a:p>
            <a:pPr marL="12700" marR="296164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perform</a:t>
            </a:r>
            <a:r>
              <a:rPr sz="1200" spc="-10" dirty="0">
                <a:latin typeface="Calibri"/>
                <a:cs typeface="Calibri"/>
              </a:rPr>
              <a:t> Selection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Sort </a:t>
            </a:r>
            <a:r>
              <a:rPr sz="1200" dirty="0">
                <a:latin typeface="Calibri"/>
                <a:cs typeface="Calibri"/>
              </a:rPr>
              <a:t>void </a:t>
            </a:r>
            <a:r>
              <a:rPr sz="1200" spc="-10" dirty="0">
                <a:latin typeface="Calibri"/>
                <a:cs typeface="Calibri"/>
              </a:rPr>
              <a:t>selectionSort(int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arr[],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n)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2755900">
              <a:lnSpc>
                <a:spcPts val="25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Traverse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through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elements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- 1;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i++)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minimum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unsorted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array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min_idx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i;</a:t>
            </a:r>
            <a:endParaRPr sz="1200">
              <a:latin typeface="Calibri"/>
              <a:cs typeface="Calibri"/>
            </a:endParaRPr>
          </a:p>
          <a:p>
            <a:pPr marL="428625" marR="3326765" indent="-139700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 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j++)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(arr[j]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arr[min_idx])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5683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min_idx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j;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200">
              <a:latin typeface="Calibri"/>
              <a:cs typeface="Calibri"/>
            </a:endParaRPr>
          </a:p>
          <a:p>
            <a:pPr marL="292100" marR="5080" indent="-3175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Swap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minimum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first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unsorted</a:t>
            </a:r>
            <a:r>
              <a:rPr sz="1200" spc="-20" dirty="0">
                <a:latin typeface="Calibri"/>
                <a:cs typeface="Calibri"/>
              </a:rPr>
              <a:t> part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(min_idx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 marR="3577590">
              <a:lnSpc>
                <a:spcPts val="2480"/>
              </a:lnSpc>
              <a:spcBef>
                <a:spcPts val="25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arr[i]; </a:t>
            </a:r>
            <a:r>
              <a:rPr sz="1200" dirty="0">
                <a:latin typeface="Calibri"/>
                <a:cs typeface="Calibri"/>
              </a:rPr>
              <a:t>arr[i] 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arr[min_idx];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805"/>
              </a:spcBef>
            </a:pPr>
            <a:r>
              <a:rPr sz="1200" dirty="0">
                <a:latin typeface="Calibri"/>
                <a:cs typeface="Calibri"/>
              </a:rPr>
              <a:t>arr[min_idx]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temp;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12700" marR="3314065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array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printArray(int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arr[],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i++)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75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1357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65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1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4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3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186940" cy="7045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arr[i]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arr[]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{64,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25,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12,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22,</a:t>
            </a:r>
            <a:r>
              <a:rPr sz="1200" spc="-20" dirty="0">
                <a:latin typeface="Calibri"/>
                <a:cs typeface="Calibri"/>
              </a:rPr>
              <a:t> 11};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 =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sizeof(arr)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sizeof(arr[0]);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Calibri"/>
              <a:cs typeface="Calibri"/>
            </a:endParaRPr>
          </a:p>
          <a:p>
            <a:pPr marL="152400" marR="358140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"Unsorted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dirty="0">
                <a:latin typeface="Calibri"/>
                <a:cs typeface="Calibri"/>
              </a:rPr>
              <a:t>printArray(arr,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478155">
              <a:lnSpc>
                <a:spcPct val="172000"/>
              </a:lnSpc>
            </a:pPr>
            <a:r>
              <a:rPr sz="1200" dirty="0">
                <a:latin typeface="Calibri"/>
                <a:cs typeface="Calibri"/>
              </a:rPr>
              <a:t>// Perform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Selection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Sort </a:t>
            </a:r>
            <a:r>
              <a:rPr sz="1200" spc="-10" dirty="0">
                <a:latin typeface="Calibri"/>
                <a:cs typeface="Calibri"/>
              </a:rPr>
              <a:t>selectionSort(arr,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152400" marR="526415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"Sorted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dirty="0">
                <a:latin typeface="Calibri"/>
                <a:cs typeface="Calibri"/>
              </a:rPr>
              <a:t>printArray(arr,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35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Sorted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array: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latin typeface="Consolas"/>
                <a:cs typeface="Consolas"/>
              </a:rPr>
              <a:t>11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12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22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25</a:t>
            </a:r>
            <a:r>
              <a:rPr sz="1200" spc="-25" dirty="0">
                <a:latin typeface="Consolas"/>
                <a:cs typeface="Consolas"/>
              </a:rPr>
              <a:t> 64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76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5654675" cy="8627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c.</a:t>
            </a:r>
            <a:r>
              <a:rPr sz="1200" b="1" spc="-10" dirty="0">
                <a:latin typeface="Calibri"/>
                <a:cs typeface="Calibri"/>
              </a:rPr>
              <a:t> Insertion</a:t>
            </a:r>
            <a:endParaRPr sz="1200">
              <a:latin typeface="Calibri"/>
              <a:cs typeface="Calibri"/>
            </a:endParaRPr>
          </a:p>
          <a:p>
            <a:pPr marL="12700" marR="437451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 </a:t>
            </a: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&lt;vector&gt;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200">
              <a:latin typeface="Calibri"/>
              <a:cs typeface="Calibri"/>
            </a:endParaRPr>
          </a:p>
          <a:p>
            <a:pPr marL="152400" marR="3324860" indent="-139700">
              <a:lnSpc>
                <a:spcPct val="173500"/>
              </a:lnSpc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insertionSort(vector&lt;int&gt;&amp;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arr)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arr.size();</a:t>
            </a:r>
            <a:endParaRPr sz="1200">
              <a:latin typeface="Calibri"/>
              <a:cs typeface="Calibri"/>
            </a:endParaRPr>
          </a:p>
          <a:p>
            <a:pPr marL="292100" marR="4051935" indent="-140335">
              <a:lnSpc>
                <a:spcPts val="2480"/>
              </a:lnSpc>
              <a:spcBef>
                <a:spcPts val="250"/>
              </a:spcBef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++i)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arr[i];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80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 -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200">
              <a:latin typeface="Calibri"/>
              <a:cs typeface="Calibri"/>
            </a:endParaRPr>
          </a:p>
          <a:p>
            <a:pPr marL="12700" marR="5080" indent="276225">
              <a:lnSpc>
                <a:spcPct val="1165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Move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arr[0..i-</a:t>
            </a:r>
            <a:r>
              <a:rPr sz="1200" dirty="0">
                <a:latin typeface="Calibri"/>
                <a:cs typeface="Calibri"/>
              </a:rPr>
              <a:t>1]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greater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position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ahead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their </a:t>
            </a:r>
            <a:r>
              <a:rPr sz="1200" dirty="0">
                <a:latin typeface="Calibri"/>
                <a:cs typeface="Calibri"/>
              </a:rPr>
              <a:t>current</a:t>
            </a:r>
            <a:r>
              <a:rPr sz="1200" spc="-10" dirty="0">
                <a:latin typeface="Calibri"/>
                <a:cs typeface="Calibri"/>
              </a:rPr>
              <a:t> position</a:t>
            </a:r>
            <a:endParaRPr sz="1200">
              <a:latin typeface="Calibri"/>
              <a:cs typeface="Calibri"/>
            </a:endParaRPr>
          </a:p>
          <a:p>
            <a:pPr marL="428625" marR="3534410" indent="-13652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(j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&amp;&amp;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arr[j]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arr[j +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1]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arr[j];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latin typeface="Calibri"/>
                <a:cs typeface="Calibri"/>
              </a:rPr>
              <a:t>j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j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arr[j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1]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key;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Calibri"/>
              <a:cs typeface="Calibri"/>
            </a:endParaRPr>
          </a:p>
          <a:p>
            <a:pPr marL="152400" marR="4949190" indent="-139700">
              <a:lnSpc>
                <a:spcPct val="173800"/>
              </a:lnSpc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n;</a:t>
            </a:r>
            <a:endParaRPr sz="1200">
              <a:latin typeface="Calibri"/>
              <a:cs typeface="Calibri"/>
            </a:endParaRPr>
          </a:p>
          <a:p>
            <a:pPr marL="152400" marR="289306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"Enter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elements:</a:t>
            </a:r>
            <a:r>
              <a:rPr sz="1200" spc="-25" dirty="0">
                <a:latin typeface="Calibri"/>
                <a:cs typeface="Calibri"/>
              </a:rPr>
              <a:t> "; </a:t>
            </a:r>
            <a:r>
              <a:rPr sz="1200" dirty="0">
                <a:latin typeface="Calibri"/>
                <a:cs typeface="Calibri"/>
              </a:rPr>
              <a:t>cin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&gt;&gt;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vector&lt;int&gt;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arr(n);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77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081530" cy="525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"Enter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elements: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</a:t>
            </a:r>
            <a:endParaRPr sz="1200">
              <a:latin typeface="Calibri"/>
              <a:cs typeface="Calibri"/>
            </a:endParaRPr>
          </a:p>
          <a:p>
            <a:pPr marL="292100" marR="478155" indent="-14033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++i)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cin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&gt;&gt;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arr[i];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7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insertionSort(arr);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421005" algn="ctr">
              <a:lnSpc>
                <a:spcPct val="172000"/>
              </a:lnSpc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"Sorted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++i)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arr[i]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</a:t>
            </a:r>
            <a:endParaRPr sz="1200">
              <a:latin typeface="Calibri"/>
              <a:cs typeface="Calibri"/>
            </a:endParaRPr>
          </a:p>
          <a:p>
            <a:pPr marR="1720214" algn="ctr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65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5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6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11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12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13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78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4327525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d.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Quick</a:t>
            </a:r>
            <a:endParaRPr sz="1200">
              <a:latin typeface="Calibri"/>
              <a:cs typeface="Calibri"/>
            </a:endParaRPr>
          </a:p>
          <a:p>
            <a:pPr marL="12700" marR="297815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200">
              <a:latin typeface="Calibri"/>
              <a:cs typeface="Calibri"/>
            </a:endParaRPr>
          </a:p>
          <a:p>
            <a:pPr marL="12700" marR="11112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partition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halves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pivot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partition(int</a:t>
            </a:r>
            <a:r>
              <a:rPr sz="1200" dirty="0">
                <a:latin typeface="Calibri"/>
                <a:cs typeface="Calibri"/>
              </a:rPr>
              <a:t> arr[],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 low, 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high)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1372235">
              <a:lnSpc>
                <a:spcPts val="25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Choose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rightmost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pivot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pivot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arr[high];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00">
              <a:latin typeface="Calibri"/>
              <a:cs typeface="Calibri"/>
            </a:endParaRPr>
          </a:p>
          <a:p>
            <a:pPr marL="152400" marR="2070100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Pointer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smaller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element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(low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 </a:t>
            </a:r>
            <a:r>
              <a:rPr sz="1200" spc="-25" dirty="0">
                <a:latin typeface="Calibri"/>
                <a:cs typeface="Calibri"/>
              </a:rPr>
              <a:t>1);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182880">
              <a:lnSpc>
                <a:spcPct val="172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Traverse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rearrange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pivot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low;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high;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j++)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5080" indent="-317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current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smaller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equal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pivot,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swap</a:t>
            </a:r>
            <a:r>
              <a:rPr sz="1200" spc="-25" dirty="0">
                <a:latin typeface="Calibri"/>
                <a:cs typeface="Calibri"/>
              </a:rPr>
              <a:t> it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(arr[j]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pivot)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775"/>
              </a:spcBef>
            </a:pPr>
            <a:r>
              <a:rPr sz="1200" spc="-20" dirty="0">
                <a:latin typeface="Calibri"/>
                <a:cs typeface="Calibri"/>
              </a:rPr>
              <a:t>i++;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swap(arr[i],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arr[j]);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 marR="453390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Place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pivot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correct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position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array </a:t>
            </a:r>
            <a:r>
              <a:rPr sz="1200" dirty="0">
                <a:latin typeface="Calibri"/>
                <a:cs typeface="Calibri"/>
              </a:rPr>
              <a:t>swap(arr[i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1],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arr[high]);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 </a:t>
            </a:r>
            <a:r>
              <a:rPr sz="1200" spc="-25" dirty="0">
                <a:latin typeface="Calibri"/>
                <a:cs typeface="Calibri"/>
              </a:rPr>
              <a:t>1);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perform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Quick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Sort</a:t>
            </a:r>
            <a:endParaRPr sz="1200">
              <a:latin typeface="Calibri"/>
              <a:cs typeface="Calibri"/>
            </a:endParaRPr>
          </a:p>
          <a:p>
            <a:pPr marL="152400" marR="1741170" indent="-139700">
              <a:lnSpc>
                <a:spcPct val="1721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-10" dirty="0">
                <a:latin typeface="Calibri"/>
                <a:cs typeface="Calibri"/>
              </a:rPr>
              <a:t> quickSort(int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arr[], 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low, 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high)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(low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high)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Partition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halves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pivot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index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79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996690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pi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partition(arr,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low,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high);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Recursively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sort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halves</a:t>
            </a:r>
            <a:endParaRPr sz="1200">
              <a:latin typeface="Calibri"/>
              <a:cs typeface="Calibri"/>
            </a:endParaRPr>
          </a:p>
          <a:p>
            <a:pPr marL="292100" marR="5080">
              <a:lnSpc>
                <a:spcPts val="2500"/>
              </a:lnSpc>
              <a:spcBef>
                <a:spcPts val="235"/>
              </a:spcBef>
            </a:pPr>
            <a:r>
              <a:rPr sz="1200" spc="-10" dirty="0">
                <a:latin typeface="Calibri"/>
                <a:cs typeface="Calibri"/>
              </a:rPr>
              <a:t>quickSort(arr,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low,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pi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- 1);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 Sort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before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pivot quickSort(arr,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pi +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high);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Sort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elements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after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pivot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7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 marR="2038350">
              <a:lnSpc>
                <a:spcPct val="1719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array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printArray(int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arr[],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2391410" indent="-140335">
              <a:lnSpc>
                <a:spcPts val="25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i++)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arr[i]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7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arr[]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{10,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7,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8,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9,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5};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 =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sizeof(arr)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sizeof(arr[0]);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2168525">
              <a:lnSpc>
                <a:spcPct val="172000"/>
              </a:lnSpc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"Unsorted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dirty="0">
                <a:latin typeface="Calibri"/>
                <a:cs typeface="Calibri"/>
              </a:rPr>
              <a:t>printArray(arr,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244221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Perform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Quick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Sort </a:t>
            </a:r>
            <a:r>
              <a:rPr sz="1200" dirty="0">
                <a:latin typeface="Calibri"/>
                <a:cs typeface="Calibri"/>
              </a:rPr>
              <a:t>quickSort(arr,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200">
              <a:latin typeface="Calibri"/>
              <a:cs typeface="Calibri"/>
            </a:endParaRPr>
          </a:p>
          <a:p>
            <a:pPr marL="152400" marR="2336800">
              <a:lnSpc>
                <a:spcPct val="1728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"Sorted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dirty="0">
                <a:latin typeface="Calibri"/>
                <a:cs typeface="Calibri"/>
              </a:rPr>
              <a:t>printArray(arr,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n);</a:t>
            </a:r>
            <a:r>
              <a:rPr sz="1200" spc="5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80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1608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70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1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5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7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8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9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-35" dirty="0">
                <a:latin typeface="Consolas"/>
                <a:cs typeface="Consolas"/>
              </a:rPr>
              <a:t>10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81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479800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e.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merge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sort</a:t>
            </a:r>
            <a:endParaRPr sz="1200">
              <a:latin typeface="Calibri"/>
              <a:cs typeface="Calibri"/>
            </a:endParaRPr>
          </a:p>
          <a:p>
            <a:pPr marL="12700" marR="219964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 </a:t>
            </a: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&lt;vector&gt;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200">
              <a:latin typeface="Calibri"/>
              <a:cs typeface="Calibri"/>
            </a:endParaRPr>
          </a:p>
          <a:p>
            <a:pPr marL="152400" marR="5080" indent="-139700">
              <a:lnSpc>
                <a:spcPct val="173500"/>
              </a:lnSpc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merge(vector&lt;int&gt;&amp;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n1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 left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n2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right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mid;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vector&lt;int&gt;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L(n1),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R(n2);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292100" marR="1880870" indent="-140335">
              <a:lnSpc>
                <a:spcPct val="172000"/>
              </a:lnSpc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n1;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++i) </a:t>
            </a:r>
            <a:r>
              <a:rPr sz="1200" dirty="0">
                <a:latin typeface="Calibri"/>
                <a:cs typeface="Calibri"/>
              </a:rPr>
              <a:t>L[i]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arr[left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i];</a:t>
            </a:r>
            <a:endParaRPr sz="1200">
              <a:latin typeface="Calibri"/>
              <a:cs typeface="Calibri"/>
            </a:endParaRPr>
          </a:p>
          <a:p>
            <a:pPr marL="292100" marR="1870710" indent="-14033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 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 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n2;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++j) </a:t>
            </a:r>
            <a:r>
              <a:rPr sz="1200" dirty="0">
                <a:latin typeface="Calibri"/>
                <a:cs typeface="Calibri"/>
              </a:rPr>
              <a:t>R[j]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arr[mid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j];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Calibri"/>
              <a:cs typeface="Calibri"/>
            </a:endParaRPr>
          </a:p>
          <a:p>
            <a:pPr marL="152400" marR="182245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left; </a:t>
            </a: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n1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&amp;&amp;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 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n2)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(L[i]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R[j])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 marR="2324100">
              <a:lnSpc>
                <a:spcPct val="171900"/>
              </a:lnSpc>
              <a:spcBef>
                <a:spcPts val="30"/>
              </a:spcBef>
            </a:pPr>
            <a:r>
              <a:rPr sz="1200" dirty="0">
                <a:latin typeface="Calibri"/>
                <a:cs typeface="Calibri"/>
              </a:rPr>
              <a:t>arr[k]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L[i]; </a:t>
            </a:r>
            <a:r>
              <a:rPr sz="1200" spc="-20" dirty="0">
                <a:latin typeface="Calibri"/>
                <a:cs typeface="Calibri"/>
              </a:rPr>
              <a:t>i++;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 marR="2305050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arr[k]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R[j]; </a:t>
            </a:r>
            <a:r>
              <a:rPr sz="1200" spc="-20" dirty="0">
                <a:latin typeface="Calibri"/>
                <a:cs typeface="Calibri"/>
              </a:rPr>
              <a:t>j++;</a:t>
            </a:r>
            <a:endParaRPr sz="1200">
              <a:latin typeface="Calibri"/>
              <a:cs typeface="Calibri"/>
            </a:endParaRPr>
          </a:p>
          <a:p>
            <a:pPr marL="292100" marR="2919730">
              <a:lnSpc>
                <a:spcPct val="172100"/>
              </a:lnSpc>
              <a:spcBef>
                <a:spcPts val="20"/>
              </a:spcBef>
            </a:pPr>
            <a:r>
              <a:rPr sz="1200" spc="-50" dirty="0">
                <a:latin typeface="Calibri"/>
                <a:cs typeface="Calibri"/>
              </a:rPr>
              <a:t>} </a:t>
            </a:r>
            <a:r>
              <a:rPr sz="1200" spc="-25" dirty="0">
                <a:latin typeface="Calibri"/>
                <a:cs typeface="Calibri"/>
              </a:rPr>
              <a:t>k++;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82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225800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n1)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220599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arr[k]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L[i]; </a:t>
            </a:r>
            <a:r>
              <a:rPr sz="1200" spc="-20" dirty="0">
                <a:latin typeface="Calibri"/>
                <a:cs typeface="Calibri"/>
              </a:rPr>
              <a:t>i++;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775"/>
              </a:spcBef>
            </a:pPr>
            <a:r>
              <a:rPr sz="1200" spc="-20" dirty="0">
                <a:latin typeface="Calibri"/>
                <a:cs typeface="Calibri"/>
              </a:rPr>
              <a:t>k++;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200">
              <a:latin typeface="Calibri"/>
              <a:cs typeface="Calibri"/>
            </a:endParaRPr>
          </a:p>
          <a:p>
            <a:pPr marL="288925" marR="2183765" indent="-137160" algn="just">
              <a:lnSpc>
                <a:spcPct val="172700"/>
              </a:lnSpc>
            </a:pP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(j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n2)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arr[k]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R[j]; </a:t>
            </a:r>
            <a:r>
              <a:rPr sz="1200" spc="-20" dirty="0">
                <a:latin typeface="Calibri"/>
                <a:cs typeface="Calibri"/>
              </a:rPr>
              <a:t>j++;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40"/>
              </a:spcBef>
            </a:pPr>
            <a:r>
              <a:rPr sz="1200" spc="-20" dirty="0">
                <a:latin typeface="Calibri"/>
                <a:cs typeface="Calibri"/>
              </a:rPr>
              <a:t>k++;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5080" indent="-13970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void </a:t>
            </a:r>
            <a:r>
              <a:rPr sz="1200" spc="-10" dirty="0">
                <a:latin typeface="Calibri"/>
                <a:cs typeface="Calibri"/>
              </a:rPr>
              <a:t>mergeSort(vector&lt;int&gt;&amp;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right)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(left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right)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(right - left)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-25" dirty="0">
                <a:latin typeface="Calibri"/>
                <a:cs typeface="Calibri"/>
              </a:rPr>
              <a:t> 2;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200">
              <a:latin typeface="Calibri"/>
              <a:cs typeface="Calibri"/>
            </a:endParaRPr>
          </a:p>
          <a:p>
            <a:pPr marL="292100" marR="1067435">
              <a:lnSpc>
                <a:spcPct val="171900"/>
              </a:lnSpc>
            </a:pPr>
            <a:r>
              <a:rPr sz="1200" spc="-10" dirty="0">
                <a:latin typeface="Calibri"/>
                <a:cs typeface="Calibri"/>
              </a:rPr>
              <a:t>mergeSort(arr,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left,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mid); </a:t>
            </a:r>
            <a:r>
              <a:rPr sz="1200" spc="-10" dirty="0">
                <a:latin typeface="Calibri"/>
                <a:cs typeface="Calibri"/>
              </a:rPr>
              <a:t>mergeSort(arr,</a:t>
            </a:r>
            <a:r>
              <a:rPr sz="1200" dirty="0">
                <a:latin typeface="Calibri"/>
                <a:cs typeface="Calibri"/>
              </a:rPr>
              <a:t> mid + 1,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right);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merge(arr,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right);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200">
              <a:latin typeface="Calibri"/>
              <a:cs typeface="Calibri"/>
            </a:endParaRPr>
          </a:p>
          <a:p>
            <a:pPr marL="152400" marR="2519680" indent="-139700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n;</a:t>
            </a:r>
            <a:endParaRPr sz="1200">
              <a:latin typeface="Calibri"/>
              <a:cs typeface="Calibri"/>
            </a:endParaRPr>
          </a:p>
          <a:p>
            <a:pPr marL="152400" marR="464184">
              <a:lnSpc>
                <a:spcPct val="1718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"Enter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elements:</a:t>
            </a:r>
            <a:r>
              <a:rPr sz="1200" spc="-25" dirty="0">
                <a:latin typeface="Calibri"/>
                <a:cs typeface="Calibri"/>
              </a:rPr>
              <a:t> "; </a:t>
            </a:r>
            <a:r>
              <a:rPr sz="1200" dirty="0">
                <a:latin typeface="Calibri"/>
                <a:cs typeface="Calibri"/>
              </a:rPr>
              <a:t>cin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&gt;&gt;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83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081530" cy="462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vector&lt;int&gt;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arr(n);</a:t>
            </a:r>
            <a:endParaRPr sz="1200">
              <a:latin typeface="Calibri"/>
              <a:cs typeface="Calibri"/>
            </a:endParaRPr>
          </a:p>
          <a:p>
            <a:pPr marL="152400" marR="508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"Enter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elements: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++i)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cin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&gt;&gt;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arr[i];</a:t>
            </a:r>
            <a:endParaRPr sz="1200">
              <a:latin typeface="Calibri"/>
              <a:cs typeface="Calibri"/>
            </a:endParaRPr>
          </a:p>
          <a:p>
            <a:pPr marR="1720214" algn="ctr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 marR="421005" indent="-39370" algn="ctr">
              <a:lnSpc>
                <a:spcPts val="2480"/>
              </a:lnSpc>
              <a:spcBef>
                <a:spcPts val="250"/>
              </a:spcBef>
            </a:pPr>
            <a:r>
              <a:rPr sz="1200" dirty="0">
                <a:latin typeface="Calibri"/>
                <a:cs typeface="Calibri"/>
              </a:rPr>
              <a:t>mergeSort(arr,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1); </a:t>
            </a: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"Sorted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</a:t>
            </a:r>
            <a:endParaRPr sz="1200">
              <a:latin typeface="Calibri"/>
              <a:cs typeface="Calibri"/>
            </a:endParaRPr>
          </a:p>
          <a:p>
            <a:pPr marL="152400" marR="478155" algn="ctr">
              <a:lnSpc>
                <a:spcPts val="248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++i)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cout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arr[i]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7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 marR="1115060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endl;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65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5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6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7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11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12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13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84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4704080" cy="869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Binary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Search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on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list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numbers</a:t>
            </a:r>
            <a:r>
              <a:rPr sz="1200" dirty="0">
                <a:latin typeface="Cambria"/>
                <a:cs typeface="Cambria"/>
              </a:rPr>
              <a:t> stored in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 Array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 marR="3354070">
              <a:lnSpc>
                <a:spcPts val="2500"/>
              </a:lnSpc>
              <a:spcBef>
                <a:spcPts val="1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perform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Binary </a:t>
            </a:r>
            <a:r>
              <a:rPr sz="1200" spc="-10" dirty="0">
                <a:latin typeface="Calibri"/>
                <a:cs typeface="Calibri"/>
              </a:rPr>
              <a:t>Search</a:t>
            </a:r>
            <a:endParaRPr sz="1200">
              <a:latin typeface="Calibri"/>
              <a:cs typeface="Calibri"/>
            </a:endParaRPr>
          </a:p>
          <a:p>
            <a:pPr marL="152400" marR="1875789" indent="-139700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binarySearch(int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arr[],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size,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size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200">
              <a:latin typeface="Calibri"/>
              <a:cs typeface="Calibri"/>
            </a:endParaRPr>
          </a:p>
          <a:p>
            <a:pPr marL="152400" marR="2145030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Loop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until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space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empty </a:t>
            </a: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(left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right)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(right -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middle</a:t>
            </a:r>
            <a:r>
              <a:rPr sz="1200" spc="-10" dirty="0">
                <a:latin typeface="Calibri"/>
                <a:cs typeface="Calibri"/>
              </a:rPr>
              <a:t> element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292100" marR="2290445" indent="-317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mid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(arr[mid]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index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292100" marR="1920875" indent="-3175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greater,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ignore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half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(arr[mid]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left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 marR="1838960" indent="-3175">
              <a:lnSpc>
                <a:spcPts val="2500"/>
              </a:lnSpc>
              <a:spcBef>
                <a:spcPts val="8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smaller,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ignore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20" dirty="0">
                <a:latin typeface="Calibri"/>
                <a:cs typeface="Calibri"/>
              </a:rPr>
              <a:t> half </a:t>
            </a:r>
            <a:r>
              <a:rPr sz="1200" dirty="0">
                <a:latin typeface="Calibri"/>
                <a:cs typeface="Calibri"/>
              </a:rPr>
              <a:t>else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85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559175" cy="869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</a:t>
            </a:r>
            <a:r>
              <a:rPr sz="1200" dirty="0">
                <a:latin typeface="Cambria"/>
                <a:cs typeface="Cambria"/>
              </a:rPr>
              <a:t> of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Linked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List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using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Pointers.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</a:t>
            </a:r>
            <a:endParaRPr sz="1200">
              <a:latin typeface="Calibri"/>
              <a:cs typeface="Calibri"/>
            </a:endParaRPr>
          </a:p>
          <a:p>
            <a:pPr marL="12700" marR="2209165">
              <a:lnSpc>
                <a:spcPct val="171900"/>
              </a:lnSpc>
              <a:spcBef>
                <a:spcPts val="30"/>
              </a:spcBef>
            </a:pP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node{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public:</a:t>
            </a:r>
            <a:endParaRPr sz="1200">
              <a:latin typeface="Calibri"/>
              <a:cs typeface="Calibri"/>
            </a:endParaRPr>
          </a:p>
          <a:p>
            <a:pPr marL="152400" marR="2563495">
              <a:lnSpc>
                <a:spcPct val="1723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data;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next; </a:t>
            </a:r>
            <a:r>
              <a:rPr sz="1200" dirty="0">
                <a:latin typeface="Calibri"/>
                <a:cs typeface="Calibri"/>
              </a:rPr>
              <a:t>node(int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val){ data=val; next=NULL;</a:t>
            </a:r>
            <a:endParaRPr sz="12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-10" dirty="0">
                <a:latin typeface="Calibri"/>
                <a:cs typeface="Calibri"/>
              </a:rPr>
              <a:t> insertAtTail(node*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&amp;head,int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val){</a:t>
            </a:r>
            <a:endParaRPr sz="1200">
              <a:latin typeface="Calibri"/>
              <a:cs typeface="Calibri"/>
            </a:endParaRPr>
          </a:p>
          <a:p>
            <a:pPr marL="12700" marR="2028189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n=new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node(val); if(head==NULL){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return;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 marR="1936114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temp=head; while(temp-&gt;next!=NULL)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temp=temp-&gt;next;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10" dirty="0">
                <a:latin typeface="Calibri"/>
                <a:cs typeface="Calibri"/>
              </a:rPr>
              <a:t>temp-&gt;next=n;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4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503295" cy="841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 -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214566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20" dirty="0">
                <a:latin typeface="Calibri"/>
                <a:cs typeface="Calibri"/>
              </a:rPr>
              <a:t> found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15621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10" dirty="0">
                <a:latin typeface="Calibri"/>
                <a:cs typeface="Calibri"/>
              </a:rPr>
              <a:t>Example </a:t>
            </a:r>
            <a:r>
              <a:rPr sz="1200" dirty="0">
                <a:latin typeface="Calibri"/>
                <a:cs typeface="Calibri"/>
              </a:rPr>
              <a:t>array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(must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sorted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Binary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Search)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arr[]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{1,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7,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9,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11,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13,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15,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17,</a:t>
            </a:r>
            <a:r>
              <a:rPr sz="1200" spc="-20" dirty="0">
                <a:latin typeface="Calibri"/>
                <a:cs typeface="Calibri"/>
              </a:rPr>
              <a:t> 19};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size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sizeof(arr)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sizeof(arr[0]);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target;</a:t>
            </a:r>
            <a:endParaRPr sz="1200">
              <a:latin typeface="Calibri"/>
              <a:cs typeface="Calibri"/>
            </a:endParaRPr>
          </a:p>
          <a:p>
            <a:pPr marL="152400" marR="690880">
              <a:lnSpc>
                <a:spcPts val="2500"/>
              </a:lnSpc>
              <a:spcBef>
                <a:spcPts val="234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"Enter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for:</a:t>
            </a:r>
            <a:r>
              <a:rPr sz="1200" spc="-25" dirty="0">
                <a:latin typeface="Calibri"/>
                <a:cs typeface="Calibri"/>
              </a:rPr>
              <a:t> "; </a:t>
            </a:r>
            <a:r>
              <a:rPr sz="1200" dirty="0">
                <a:latin typeface="Calibri"/>
                <a:cs typeface="Calibri"/>
              </a:rPr>
              <a:t>cin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&gt;&gt;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target;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Perform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Binary</a:t>
            </a:r>
            <a:r>
              <a:rPr sz="1200" spc="-10" dirty="0">
                <a:latin typeface="Calibri"/>
                <a:cs typeface="Calibri"/>
              </a:rPr>
              <a:t> Search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result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binarySearch(arr,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size,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target);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(result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-1)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"Element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index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result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else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"Element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found!"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86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032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45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Element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is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present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at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index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3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87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4570095" cy="869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Binary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Search on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list</a:t>
            </a:r>
            <a:r>
              <a:rPr sz="1200" spc="-4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strings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stored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in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 Array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</a:t>
            </a:r>
            <a:endParaRPr sz="1200">
              <a:latin typeface="Calibri"/>
              <a:cs typeface="Calibri"/>
            </a:endParaRPr>
          </a:p>
          <a:p>
            <a:pPr marL="12700" marR="3220085">
              <a:lnSpc>
                <a:spcPct val="171900"/>
              </a:lnSpc>
              <a:spcBef>
                <a:spcPts val="30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&lt;string&gt;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2700" marR="114681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perform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Binary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list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strings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binarySearch(string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arr[],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size,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target)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size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2011045">
              <a:lnSpc>
                <a:spcPct val="171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Loop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until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space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empty </a:t>
            </a: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(left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right)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(right -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middle</a:t>
            </a:r>
            <a:r>
              <a:rPr sz="1200" spc="-10" dirty="0">
                <a:latin typeface="Calibri"/>
                <a:cs typeface="Calibri"/>
              </a:rPr>
              <a:t> index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200">
              <a:latin typeface="Calibri"/>
              <a:cs typeface="Calibri"/>
            </a:endParaRPr>
          </a:p>
          <a:p>
            <a:pPr marL="292100" marR="1915795" indent="-3175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present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mid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(arr[mid]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index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292100" marR="1787525" indent="-317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greater,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ignore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half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(arr[mid]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left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smaller,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ignore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20" dirty="0">
                <a:latin typeface="Calibri"/>
                <a:cs typeface="Calibri"/>
              </a:rPr>
              <a:t> half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88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5471795" cy="8627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else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 -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00">
              <a:latin typeface="Calibri"/>
              <a:cs typeface="Calibri"/>
            </a:endParaRPr>
          </a:p>
          <a:p>
            <a:pPr marL="152400" marR="4114800">
              <a:lnSpc>
                <a:spcPct val="1721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20" dirty="0">
                <a:latin typeface="Calibri"/>
                <a:cs typeface="Calibri"/>
              </a:rPr>
              <a:t> found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5" dirty="0">
                <a:latin typeface="Calibri"/>
                <a:cs typeface="Calibri"/>
              </a:rPr>
              <a:t>1;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// </a:t>
            </a:r>
            <a:r>
              <a:rPr sz="1200" spc="-10" dirty="0">
                <a:latin typeface="Calibri"/>
                <a:cs typeface="Calibri"/>
              </a:rPr>
              <a:t>Example </a:t>
            </a:r>
            <a:r>
              <a:rPr sz="1200" dirty="0">
                <a:latin typeface="Calibri"/>
                <a:cs typeface="Calibri"/>
              </a:rPr>
              <a:t>sorted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strings</a:t>
            </a:r>
            <a:endParaRPr sz="1200">
              <a:latin typeface="Calibri"/>
              <a:cs typeface="Calibri"/>
            </a:endParaRPr>
          </a:p>
          <a:p>
            <a:pPr marL="12700" marR="5080" indent="139700">
              <a:lnSpc>
                <a:spcPct val="1181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string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arr[]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{"apple",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"banana",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"cherry",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"date",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"grape",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"kiwi",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"mango",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"orange", </a:t>
            </a:r>
            <a:r>
              <a:rPr sz="1200" dirty="0">
                <a:latin typeface="Calibri"/>
                <a:cs typeface="Calibri"/>
              </a:rPr>
              <a:t>"pear",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"watermelon"};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size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sizeof(arr)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sizeof(arr[0]);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string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target;</a:t>
            </a:r>
            <a:endParaRPr sz="1200">
              <a:latin typeface="Calibri"/>
              <a:cs typeface="Calibri"/>
            </a:endParaRPr>
          </a:p>
          <a:p>
            <a:pPr marL="152400" marR="2797175">
              <a:lnSpc>
                <a:spcPts val="25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"Enter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dirty="0">
                <a:latin typeface="Calibri"/>
                <a:cs typeface="Calibri"/>
              </a:rPr>
              <a:t>cin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&gt;&gt;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target;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Perform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Binary</a:t>
            </a:r>
            <a:r>
              <a:rPr sz="1200" spc="-10" dirty="0">
                <a:latin typeface="Calibri"/>
                <a:cs typeface="Calibri"/>
              </a:rPr>
              <a:t> Search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result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binarySearch(arr,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size,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target);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(result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-1)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"Element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index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result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else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"Element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found!"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89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2613660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35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Element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found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at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index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2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90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455422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No.: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dirty="0">
                <a:latin typeface="Calibri"/>
                <a:cs typeface="Calibri"/>
              </a:rPr>
              <a:t>Program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0" dirty="0">
                <a:latin typeface="Cambria"/>
                <a:cs typeface="Cambria"/>
              </a:rPr>
              <a:t>Implementation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Linear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Search on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list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strings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stored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in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 Array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91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2207259"/>
            <a:ext cx="3089910" cy="745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Solution:</a:t>
            </a:r>
            <a:endParaRPr sz="1200">
              <a:latin typeface="Calibri"/>
              <a:cs typeface="Calibri"/>
            </a:endParaRPr>
          </a:p>
          <a:p>
            <a:pPr marL="12700" marR="1809750">
              <a:lnSpc>
                <a:spcPts val="2480"/>
              </a:lnSpc>
              <a:spcBef>
                <a:spcPts val="150"/>
              </a:spcBef>
            </a:pP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&lt;iostream&gt; </a:t>
            </a:r>
            <a:r>
              <a:rPr sz="1200" dirty="0">
                <a:latin typeface="Calibri"/>
                <a:cs typeface="Calibri"/>
              </a:rPr>
              <a:t>#include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&lt;string&gt;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namespace </a:t>
            </a:r>
            <a:r>
              <a:rPr sz="1200" spc="-20" dirty="0">
                <a:latin typeface="Calibri"/>
                <a:cs typeface="Calibri"/>
              </a:rPr>
              <a:t>std;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200">
              <a:latin typeface="Calibri"/>
              <a:cs typeface="Calibri"/>
            </a:endParaRPr>
          </a:p>
          <a:p>
            <a:pPr marL="12700" marR="755015">
              <a:lnSpc>
                <a:spcPct val="173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structure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singly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linked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list </a:t>
            </a:r>
            <a:r>
              <a:rPr sz="1200" dirty="0">
                <a:latin typeface="Calibri"/>
                <a:cs typeface="Calibri"/>
              </a:rPr>
              <a:t>struct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6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 marR="2171700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string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data;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next;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200">
              <a:latin typeface="Calibri"/>
              <a:cs typeface="Calibri"/>
            </a:endParaRPr>
          </a:p>
          <a:p>
            <a:pPr marL="292100" marR="1702435" indent="-140335">
              <a:lnSpc>
                <a:spcPct val="172800"/>
              </a:lnSpc>
              <a:spcBef>
                <a:spcPts val="5"/>
              </a:spcBef>
            </a:pPr>
            <a:r>
              <a:rPr sz="1200" spc="-10" dirty="0">
                <a:latin typeface="Calibri"/>
                <a:cs typeface="Calibri"/>
              </a:rPr>
              <a:t>Node(string </a:t>
            </a:r>
            <a:r>
              <a:rPr sz="1200" dirty="0">
                <a:latin typeface="Calibri"/>
                <a:cs typeface="Calibri"/>
              </a:rPr>
              <a:t>value)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value;</a:t>
            </a:r>
            <a:r>
              <a:rPr sz="1200" spc="5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next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nullptr;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latin typeface="Calibri"/>
                <a:cs typeface="Calibri"/>
              </a:rPr>
              <a:t>};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node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linked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list</a:t>
            </a:r>
            <a:endParaRPr sz="1200">
              <a:latin typeface="Calibri"/>
              <a:cs typeface="Calibri"/>
            </a:endParaRPr>
          </a:p>
          <a:p>
            <a:pPr marL="152400" marR="5080" indent="-13970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void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append(Node*&amp; </a:t>
            </a:r>
            <a:r>
              <a:rPr sz="1200" dirty="0">
                <a:latin typeface="Calibri"/>
                <a:cs typeface="Calibri"/>
              </a:rPr>
              <a:t>head,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string&amp;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value)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newNode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Node(value);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(!head)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head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newNode;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else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 marR="152273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temp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head; </a:t>
            </a: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(temp-</a:t>
            </a:r>
            <a:r>
              <a:rPr sz="1200" dirty="0">
                <a:latin typeface="Calibri"/>
                <a:cs typeface="Calibri"/>
              </a:rPr>
              <a:t>&gt;next)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970654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temp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temp-&gt;next;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temp-</a:t>
            </a:r>
            <a:r>
              <a:rPr sz="1200" dirty="0">
                <a:latin typeface="Calibri"/>
                <a:cs typeface="Calibri"/>
              </a:rPr>
              <a:t>&gt;next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newNode;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735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Function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middle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slow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pointers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10" dirty="0">
                <a:latin typeface="Calibri"/>
                <a:cs typeface="Calibri"/>
              </a:rPr>
              <a:t> findMiddle(Node* </a:t>
            </a:r>
            <a:r>
              <a:rPr sz="1200" dirty="0">
                <a:latin typeface="Calibri"/>
                <a:cs typeface="Calibri"/>
              </a:rPr>
              <a:t>left,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(!left) return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nullptr;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2687320">
              <a:lnSpc>
                <a:spcPct val="171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slow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left;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left;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292100" marR="1162050" indent="-140335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(fast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&amp;&amp;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fast-&gt;next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 </a:t>
            </a:r>
            <a:r>
              <a:rPr sz="1200" dirty="0">
                <a:latin typeface="Calibri"/>
                <a:cs typeface="Calibri"/>
              </a:rPr>
              <a:t>slow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slow-&gt;next;</a:t>
            </a:r>
            <a:endParaRPr sz="120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fast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fast-&gt;next-&gt;next;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slow;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2700" marR="462280">
              <a:lnSpc>
                <a:spcPct val="1719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perform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binary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linked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list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10" dirty="0">
                <a:latin typeface="Calibri"/>
                <a:cs typeface="Calibri"/>
              </a:rPr>
              <a:t> binarySearch(Node*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head,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string&amp;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target)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(!head)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nullptr;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200">
              <a:latin typeface="Calibri"/>
              <a:cs typeface="Calibri"/>
            </a:endParaRPr>
          </a:p>
          <a:p>
            <a:pPr marL="152400" marR="247523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head;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nullptr;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(left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92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028315" cy="872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findMiddle(left,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right);</a:t>
            </a:r>
            <a:endParaRPr sz="1200">
              <a:latin typeface="Calibri"/>
              <a:cs typeface="Calibri"/>
            </a:endParaRPr>
          </a:p>
          <a:p>
            <a:pPr marL="292100" marR="377190" indent="-3175">
              <a:lnSpc>
                <a:spcPts val="2500"/>
              </a:lnSpc>
              <a:spcBef>
                <a:spcPts val="23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Compare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mid's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target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(mid-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mid;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found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200">
              <a:latin typeface="Calibri"/>
              <a:cs typeface="Calibri"/>
            </a:endParaRPr>
          </a:p>
          <a:p>
            <a:pPr marL="292100" marR="5080" indent="-3175">
              <a:lnSpc>
                <a:spcPct val="1735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greater,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half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(mid-</a:t>
            </a:r>
            <a:r>
              <a:rPr sz="1200" dirty="0">
                <a:latin typeface="Calibri"/>
                <a:cs typeface="Calibri"/>
              </a:rPr>
              <a:t>&gt;data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target)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left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mid-&gt;next;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92100" marR="86995" indent="-3175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smaller,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left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half </a:t>
            </a:r>
            <a:r>
              <a:rPr sz="1200" dirty="0">
                <a:latin typeface="Calibri"/>
                <a:cs typeface="Calibri"/>
              </a:rPr>
              <a:t>else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286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mid;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nullptr;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found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Node*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head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nullptr;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200">
              <a:latin typeface="Calibri"/>
              <a:cs typeface="Calibri"/>
            </a:endParaRPr>
          </a:p>
          <a:p>
            <a:pPr marL="152400" marR="641350">
              <a:lnSpc>
                <a:spcPct val="1726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linked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list </a:t>
            </a:r>
            <a:r>
              <a:rPr sz="1200" dirty="0">
                <a:latin typeface="Calibri"/>
                <a:cs typeface="Calibri"/>
              </a:rPr>
              <a:t>append(head,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"apple"); </a:t>
            </a:r>
            <a:r>
              <a:rPr sz="1200" dirty="0">
                <a:latin typeface="Calibri"/>
                <a:cs typeface="Calibri"/>
              </a:rPr>
              <a:t>append(head,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"banana"); </a:t>
            </a:r>
            <a:r>
              <a:rPr sz="1200" dirty="0">
                <a:latin typeface="Calibri"/>
                <a:cs typeface="Calibri"/>
              </a:rPr>
              <a:t>append(head,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"cherry"); </a:t>
            </a:r>
            <a:r>
              <a:rPr sz="1200" dirty="0">
                <a:latin typeface="Calibri"/>
                <a:cs typeface="Calibri"/>
              </a:rPr>
              <a:t>append(head,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"date"); </a:t>
            </a:r>
            <a:r>
              <a:rPr sz="1200" dirty="0">
                <a:latin typeface="Calibri"/>
                <a:cs typeface="Calibri"/>
              </a:rPr>
              <a:t>append(head,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"grape");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93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5731"/>
            <a:ext cx="3416935" cy="7150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append(head,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"kiwi");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append(head,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"mango");</a:t>
            </a:r>
            <a:endParaRPr sz="1200">
              <a:latin typeface="Calibri"/>
              <a:cs typeface="Calibri"/>
            </a:endParaRPr>
          </a:p>
          <a:p>
            <a:pPr marL="152400" marR="1400175">
              <a:lnSpc>
                <a:spcPct val="172700"/>
              </a:lnSpc>
              <a:spcBef>
                <a:spcPts val="15"/>
              </a:spcBef>
            </a:pPr>
            <a:r>
              <a:rPr sz="1200" dirty="0">
                <a:latin typeface="Calibri"/>
                <a:cs typeface="Calibri"/>
              </a:rPr>
              <a:t>append(head,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"orange"); </a:t>
            </a:r>
            <a:r>
              <a:rPr sz="1200" dirty="0">
                <a:latin typeface="Calibri"/>
                <a:cs typeface="Calibri"/>
              </a:rPr>
              <a:t>append(head,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"pear"); </a:t>
            </a:r>
            <a:r>
              <a:rPr sz="1200" dirty="0">
                <a:latin typeface="Calibri"/>
                <a:cs typeface="Calibri"/>
              </a:rPr>
              <a:t>append(head,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"watermelon");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string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target;</a:t>
            </a:r>
            <a:endParaRPr sz="1200">
              <a:latin typeface="Calibri"/>
              <a:cs typeface="Calibri"/>
            </a:endParaRPr>
          </a:p>
          <a:p>
            <a:pPr marL="152400" marR="741680">
              <a:lnSpc>
                <a:spcPct val="1719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"Enter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"; </a:t>
            </a:r>
            <a:r>
              <a:rPr sz="1200" dirty="0">
                <a:latin typeface="Calibri"/>
                <a:cs typeface="Calibri"/>
              </a:rPr>
              <a:t>cin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&gt;&gt;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target;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Calibri"/>
              <a:cs typeface="Calibri"/>
            </a:endParaRPr>
          </a:p>
          <a:p>
            <a:pPr marL="152400" marR="617220">
              <a:lnSpc>
                <a:spcPct val="1719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Perform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binary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linked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list </a:t>
            </a:r>
            <a:r>
              <a:rPr sz="1200" dirty="0">
                <a:latin typeface="Calibri"/>
                <a:cs typeface="Calibri"/>
              </a:rPr>
              <a:t>Node*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result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binarySearch(head,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target);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(result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!=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nullptr)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"Element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found: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result-&gt;data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0" dirty="0">
                <a:latin typeface="Calibri"/>
                <a:cs typeface="Calibri"/>
              </a:rPr>
              <a:t> endl;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else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040"/>
              </a:spcBef>
            </a:pPr>
            <a:r>
              <a:rPr sz="1200" dirty="0">
                <a:latin typeface="Calibri"/>
                <a:cs typeface="Calibri"/>
              </a:rPr>
              <a:t>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"Element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found!"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endl;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return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Output:</a:t>
            </a:r>
            <a:r>
              <a:rPr sz="1200" b="1" spc="345" dirty="0">
                <a:latin typeface="Calibri"/>
                <a:cs typeface="Calibri"/>
              </a:rPr>
              <a:t> </a:t>
            </a:r>
            <a:r>
              <a:rPr sz="1200" dirty="0">
                <a:latin typeface="Consolas"/>
                <a:cs typeface="Consolas"/>
              </a:rPr>
              <a:t>30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Found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at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Position: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3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15"/>
              </a:spcBef>
            </a:pP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Submitted</a:t>
            </a:r>
            <a:r>
              <a:rPr spc="-20" dirty="0"/>
              <a:t> </a:t>
            </a:r>
            <a:r>
              <a:rPr dirty="0"/>
              <a:t>by:</a:t>
            </a:r>
            <a:r>
              <a:rPr spc="-5" dirty="0"/>
              <a:t> </a:t>
            </a:r>
            <a:r>
              <a:rPr dirty="0"/>
              <a:t>Srashti</a:t>
            </a:r>
            <a:r>
              <a:rPr spc="-15" dirty="0"/>
              <a:t> </a:t>
            </a:r>
            <a:r>
              <a:rPr spc="-10" dirty="0"/>
              <a:t>Jain(0902CS231117) </a:t>
            </a:r>
            <a:r>
              <a:rPr dirty="0"/>
              <a:t>Session:</a:t>
            </a:r>
            <a:r>
              <a:rPr spc="-5" dirty="0"/>
              <a:t> </a:t>
            </a:r>
            <a:r>
              <a:rPr spc="-10" dirty="0"/>
              <a:t>Jul-</a:t>
            </a:r>
            <a:r>
              <a:rPr dirty="0"/>
              <a:t>Dec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94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11082</Words>
  <Application>Microsoft Office PowerPoint</Application>
  <PresentationFormat>Custom</PresentationFormat>
  <Paragraphs>2257</Paragraphs>
  <Slides>98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Jagdish Makhijani</dc:creator>
  <cp:lastModifiedBy>Lenovo</cp:lastModifiedBy>
  <cp:revision>3</cp:revision>
  <dcterms:created xsi:type="dcterms:W3CDTF">2024-12-20T07:13:03Z</dcterms:created>
  <dcterms:modified xsi:type="dcterms:W3CDTF">2024-12-20T07:19:56Z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2024-12-20T00:00:00Z</vt:filetime>
  </property>
</Properties>
</file>