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cd6f12938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cd6f12938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c3df9a69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c3df9a69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c1ce75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c1ce75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c1ce751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c1ce751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1ce751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1ce751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c3df9a69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c3df9a69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1ce751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1ce751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9d1318e3_1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9d1318e3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c3df9a6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c3df9a6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1ce751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1ce751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p:nvPr/>
        </p:nvSpPr>
        <p:spPr>
          <a:xfrm>
            <a:off x="334500" y="305750"/>
            <a:ext cx="8538000" cy="4446900"/>
          </a:xfrm>
          <a:prstGeom prst="rect">
            <a:avLst/>
          </a:prstGeom>
          <a:noFill/>
          <a:ln cap="flat" cmpd="sng" w="9525">
            <a:solidFill>
              <a:schemeClr val="dk1"/>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 name="Google Shape;10;p1"/>
          <p:cNvSpPr/>
          <p:nvPr/>
        </p:nvSpPr>
        <p:spPr>
          <a:xfrm>
            <a:off x="222525" y="166425"/>
            <a:ext cx="8766000" cy="4690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1"/>
          <p:cNvSpPr/>
          <p:nvPr/>
        </p:nvSpPr>
        <p:spPr>
          <a:xfrm>
            <a:off x="419925" y="398625"/>
            <a:ext cx="8313300" cy="4237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3"/>
          <p:cNvSpPr txBox="1"/>
          <p:nvPr>
            <p:ph type="ctrTitle"/>
          </p:nvPr>
        </p:nvSpPr>
        <p:spPr>
          <a:xfrm>
            <a:off x="404625" y="2860875"/>
            <a:ext cx="8520600" cy="60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3500">
                <a:latin typeface="Times New Roman"/>
                <a:ea typeface="Times New Roman"/>
                <a:cs typeface="Times New Roman"/>
                <a:sym typeface="Times New Roman"/>
              </a:rPr>
              <a:t>Airlines Data Analysis using MySQL</a:t>
            </a:r>
            <a:endParaRPr b="1" sz="3500">
              <a:latin typeface="Times New Roman"/>
              <a:ea typeface="Times New Roman"/>
              <a:cs typeface="Times New Roman"/>
              <a:sym typeface="Times New Roman"/>
            </a:endParaRPr>
          </a:p>
        </p:txBody>
      </p:sp>
      <p:sp>
        <p:nvSpPr>
          <p:cNvPr id="58" name="Google Shape;58;p13"/>
          <p:cNvSpPr/>
          <p:nvPr/>
        </p:nvSpPr>
        <p:spPr>
          <a:xfrm>
            <a:off x="3121900" y="1871375"/>
            <a:ext cx="2744400" cy="91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600">
                <a:latin typeface="Times New Roman"/>
                <a:ea typeface="Times New Roman"/>
                <a:cs typeface="Times New Roman"/>
                <a:sym typeface="Times New Roman"/>
              </a:rPr>
              <a:t>Capstone</a:t>
            </a:r>
            <a:r>
              <a:rPr lang="en-GB" sz="2600">
                <a:solidFill>
                  <a:srgbClr val="000000"/>
                </a:solidFill>
                <a:latin typeface="Times New Roman"/>
                <a:ea typeface="Times New Roman"/>
                <a:cs typeface="Times New Roman"/>
                <a:sym typeface="Times New Roman"/>
              </a:rPr>
              <a:t> Project II   </a:t>
            </a:r>
            <a:endParaRPr sz="1200">
              <a:latin typeface="Times New Roman"/>
              <a:ea typeface="Times New Roman"/>
              <a:cs typeface="Times New Roman"/>
              <a:sym typeface="Times New Roman"/>
            </a:endParaRPr>
          </a:p>
          <a:p>
            <a:pPr indent="0" lvl="0" marL="0" marR="0" rtl="0" algn="l">
              <a:spcBef>
                <a:spcPts val="0"/>
              </a:spcBef>
              <a:spcAft>
                <a:spcPts val="0"/>
              </a:spcAft>
              <a:buNone/>
            </a:pPr>
            <a:r>
              <a:rPr lang="en-GB" sz="2600">
                <a:solidFill>
                  <a:srgbClr val="000000"/>
                </a:solidFill>
                <a:latin typeface="Times New Roman"/>
                <a:ea typeface="Times New Roman"/>
                <a:cs typeface="Times New Roman"/>
                <a:sym typeface="Times New Roman"/>
              </a:rPr>
              <a:t>    </a:t>
            </a:r>
            <a:r>
              <a:rPr b="1" lang="en-GB" sz="1600">
                <a:solidFill>
                  <a:srgbClr val="000000"/>
                </a:solidFill>
                <a:latin typeface="Times New Roman"/>
                <a:ea typeface="Times New Roman"/>
                <a:cs typeface="Times New Roman"/>
                <a:sym typeface="Times New Roman"/>
              </a:rPr>
              <a:t>(January- June 2024)</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600" u="sng">
              <a:solidFill>
                <a:srgbClr val="000000"/>
              </a:solidFill>
              <a:latin typeface="Times New Roman"/>
              <a:ea typeface="Times New Roman"/>
              <a:cs typeface="Times New Roman"/>
              <a:sym typeface="Times New Roman"/>
            </a:endParaRPr>
          </a:p>
        </p:txBody>
      </p:sp>
      <p:sp>
        <p:nvSpPr>
          <p:cNvPr id="59" name="Google Shape;59;p13"/>
          <p:cNvSpPr txBox="1"/>
          <p:nvPr/>
        </p:nvSpPr>
        <p:spPr>
          <a:xfrm>
            <a:off x="883850" y="3647175"/>
            <a:ext cx="30000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600">
                <a:solidFill>
                  <a:schemeClr val="dk1"/>
                </a:solidFill>
                <a:latin typeface="Times New Roman"/>
                <a:ea typeface="Times New Roman"/>
                <a:cs typeface="Times New Roman"/>
                <a:sym typeface="Times New Roman"/>
              </a:rPr>
              <a:t>Presented By </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Mansi Mishra</a:t>
            </a:r>
            <a:endParaRPr sz="1600">
              <a:solidFill>
                <a:schemeClr val="dk1"/>
              </a:solidFill>
              <a:latin typeface="Times New Roman"/>
              <a:ea typeface="Times New Roman"/>
              <a:cs typeface="Times New Roman"/>
              <a:sym typeface="Times New Roman"/>
            </a:endParaRPr>
          </a:p>
        </p:txBody>
      </p:sp>
      <p:sp>
        <p:nvSpPr>
          <p:cNvPr id="60" name="Google Shape;60;p13"/>
          <p:cNvSpPr txBox="1"/>
          <p:nvPr/>
        </p:nvSpPr>
        <p:spPr>
          <a:xfrm>
            <a:off x="5866300" y="3647175"/>
            <a:ext cx="26577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600">
                <a:solidFill>
                  <a:schemeClr val="dk1"/>
                </a:solidFill>
                <a:latin typeface="Times New Roman"/>
                <a:ea typeface="Times New Roman"/>
                <a:cs typeface="Times New Roman"/>
                <a:sym typeface="Times New Roman"/>
              </a:rPr>
              <a:t>Guided</a:t>
            </a:r>
            <a:r>
              <a:rPr b="1" lang="en-GB" sz="1600">
                <a:solidFill>
                  <a:schemeClr val="dk1"/>
                </a:solidFill>
                <a:latin typeface="Times New Roman"/>
                <a:ea typeface="Times New Roman"/>
                <a:cs typeface="Times New Roman"/>
                <a:sym typeface="Times New Roman"/>
              </a:rPr>
              <a:t> By </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Mrs. Gargi Mishra</a:t>
            </a:r>
            <a:endParaRPr sz="1600">
              <a:solidFill>
                <a:schemeClr val="dk1"/>
              </a:solidFill>
              <a:latin typeface="Times New Roman"/>
              <a:ea typeface="Times New Roman"/>
              <a:cs typeface="Times New Roman"/>
              <a:sym typeface="Times New Roman"/>
            </a:endParaRPr>
          </a:p>
        </p:txBody>
      </p:sp>
      <p:pic>
        <p:nvPicPr>
          <p:cNvPr id="61" name="Google Shape;61;p13"/>
          <p:cNvPicPr preferRelativeResize="0"/>
          <p:nvPr/>
        </p:nvPicPr>
        <p:blipFill>
          <a:blip r:embed="rId3">
            <a:alphaModFix/>
          </a:blip>
          <a:stretch>
            <a:fillRect/>
          </a:stretch>
        </p:blipFill>
        <p:spPr>
          <a:xfrm>
            <a:off x="3612825" y="445075"/>
            <a:ext cx="1509400" cy="1068200"/>
          </a:xfrm>
          <a:prstGeom prst="rect">
            <a:avLst/>
          </a:prstGeom>
          <a:noFill/>
          <a:ln>
            <a:noFill/>
          </a:ln>
        </p:spPr>
      </p:pic>
      <p:sp>
        <p:nvSpPr>
          <p:cNvPr id="62" name="Google Shape;62;p13"/>
          <p:cNvSpPr txBox="1"/>
          <p:nvPr>
            <p:ph type="ctrTitle"/>
          </p:nvPr>
        </p:nvSpPr>
        <p:spPr>
          <a:xfrm>
            <a:off x="605675" y="1195075"/>
            <a:ext cx="8077200" cy="60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250">
                <a:latin typeface="Times New Roman"/>
                <a:ea typeface="Times New Roman"/>
                <a:cs typeface="Times New Roman"/>
                <a:sym typeface="Times New Roman"/>
              </a:rPr>
              <a:t>Bhilai Institute of Technology Durg C.G.</a:t>
            </a:r>
            <a:endParaRPr b="1" sz="225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1447950"/>
            <a:ext cx="8520600" cy="112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nvSpPr>
        <p:spPr>
          <a:xfrm>
            <a:off x="476925" y="1741225"/>
            <a:ext cx="8175000" cy="195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2300">
                <a:solidFill>
                  <a:schemeClr val="dk1"/>
                </a:solidFill>
                <a:latin typeface="Times New Roman"/>
                <a:ea typeface="Times New Roman"/>
                <a:cs typeface="Times New Roman"/>
                <a:sym typeface="Times New Roman"/>
              </a:rPr>
              <a:t>Companies</a:t>
            </a:r>
            <a:r>
              <a:rPr lang="en-GB" sz="2300">
                <a:solidFill>
                  <a:schemeClr val="dk1"/>
                </a:solidFill>
                <a:latin typeface="Times New Roman"/>
                <a:ea typeface="Times New Roman"/>
                <a:cs typeface="Times New Roman"/>
                <a:sym typeface="Times New Roman"/>
              </a:rPr>
              <a:t> facing tough challenges from different directions. Things like stricter rules about the environment, higher taxes on flights, and rising costs are squeezing our profits. One plan they're focusing on is looking closely at our data to find ways to get more revenue.</a:t>
            </a:r>
            <a:endParaRPr sz="2300">
              <a:solidFill>
                <a:schemeClr val="dk1"/>
              </a:solidFill>
              <a:latin typeface="Times New Roman"/>
              <a:ea typeface="Times New Roman"/>
              <a:cs typeface="Times New Roman"/>
              <a:sym typeface="Times New Roman"/>
            </a:endParaRPr>
          </a:p>
        </p:txBody>
      </p:sp>
      <p:sp>
        <p:nvSpPr>
          <p:cNvPr id="68" name="Google Shape;68;p14"/>
          <p:cNvSpPr txBox="1"/>
          <p:nvPr/>
        </p:nvSpPr>
        <p:spPr>
          <a:xfrm>
            <a:off x="534825" y="745275"/>
            <a:ext cx="4714800" cy="9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u="sng">
                <a:solidFill>
                  <a:schemeClr val="dk1"/>
                </a:solidFill>
                <a:latin typeface="Times New Roman"/>
                <a:ea typeface="Times New Roman"/>
                <a:cs typeface="Times New Roman"/>
                <a:sym typeface="Times New Roman"/>
              </a:rPr>
              <a:t>Introduction</a:t>
            </a:r>
            <a:endParaRPr b="1" sz="30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5"/>
          <p:cNvSpPr txBox="1"/>
          <p:nvPr>
            <p:ph idx="1" type="body"/>
          </p:nvPr>
        </p:nvSpPr>
        <p:spPr>
          <a:xfrm>
            <a:off x="792200" y="828300"/>
            <a:ext cx="6408300" cy="85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300" u="sng">
                <a:solidFill>
                  <a:schemeClr val="dk1"/>
                </a:solidFill>
                <a:latin typeface="Times New Roman"/>
                <a:ea typeface="Times New Roman"/>
                <a:cs typeface="Times New Roman"/>
                <a:sym typeface="Times New Roman"/>
              </a:rPr>
              <a:t>Problem Statement 📈</a:t>
            </a:r>
            <a:endParaRPr b="1" sz="2300" u="sng">
              <a:solidFill>
                <a:schemeClr val="dk1"/>
              </a:solidFill>
              <a:latin typeface="Times New Roman"/>
              <a:ea typeface="Times New Roman"/>
              <a:cs typeface="Times New Roman"/>
              <a:sym typeface="Times New Roman"/>
            </a:endParaRPr>
          </a:p>
        </p:txBody>
      </p:sp>
      <p:sp>
        <p:nvSpPr>
          <p:cNvPr id="74" name="Google Shape;74;p15"/>
          <p:cNvSpPr txBox="1"/>
          <p:nvPr>
            <p:ph idx="1" type="body"/>
          </p:nvPr>
        </p:nvSpPr>
        <p:spPr>
          <a:xfrm>
            <a:off x="741300" y="1811200"/>
            <a:ext cx="6714600" cy="1868700"/>
          </a:xfrm>
          <a:prstGeom prst="rect">
            <a:avLst/>
          </a:prstGeom>
        </p:spPr>
        <p:txBody>
          <a:bodyPr anchorCtr="0" anchor="t" bIns="91425" lIns="91425" spcFirstLastPara="1" rIns="91425" wrap="square" tIns="91425">
            <a:normAutofit lnSpcReduction="10000"/>
          </a:bodyPr>
          <a:lstStyle/>
          <a:p>
            <a:pPr indent="-374650" lvl="0" marL="457200" rtl="0" algn="l">
              <a:lnSpc>
                <a:spcPct val="20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Environmental Regulatory Challenges</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Financial Implications of Flight Taxes</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Human Resource Pressures</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706450" y="584350"/>
            <a:ext cx="63198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Clr>
                <a:schemeClr val="dk1"/>
              </a:buClr>
              <a:buSzPct val="36666"/>
              <a:buFont typeface="Arial"/>
              <a:buNone/>
            </a:pPr>
            <a:r>
              <a:rPr b="1" lang="en-GB" sz="3000" u="sng">
                <a:latin typeface="Times New Roman"/>
                <a:ea typeface="Times New Roman"/>
                <a:cs typeface="Times New Roman"/>
                <a:sym typeface="Times New Roman"/>
              </a:rPr>
              <a:t>Objectives</a:t>
            </a:r>
            <a:endParaRPr u="sng"/>
          </a:p>
        </p:txBody>
      </p:sp>
      <p:sp>
        <p:nvSpPr>
          <p:cNvPr id="80" name="Google Shape;80;p16"/>
          <p:cNvSpPr txBox="1"/>
          <p:nvPr>
            <p:ph idx="1" type="body"/>
          </p:nvPr>
        </p:nvSpPr>
        <p:spPr>
          <a:xfrm>
            <a:off x="706450" y="1455525"/>
            <a:ext cx="6447600" cy="1819500"/>
          </a:xfrm>
          <a:prstGeom prst="rect">
            <a:avLst/>
          </a:prstGeom>
        </p:spPr>
        <p:txBody>
          <a:bodyPr anchorCtr="0" anchor="t" bIns="91425" lIns="91425" spcFirstLastPara="1" rIns="91425" wrap="square" tIns="91425">
            <a:noAutofit/>
          </a:bodyPr>
          <a:lstStyle/>
          <a:p>
            <a:pPr indent="-374650" lvl="0" marL="457200" rtl="0" algn="l">
              <a:lnSpc>
                <a:spcPct val="200000"/>
              </a:lnSpc>
              <a:spcBef>
                <a:spcPts val="150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Increase the Occupancy Rate</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Char char="●"/>
            </a:pPr>
            <a:r>
              <a:rPr lang="en-GB" sz="2300">
                <a:solidFill>
                  <a:schemeClr val="dk1"/>
                </a:solidFill>
                <a:latin typeface="Times New Roman"/>
                <a:ea typeface="Times New Roman"/>
                <a:cs typeface="Times New Roman"/>
                <a:sym typeface="Times New Roman"/>
              </a:rPr>
              <a:t>Improve Pricing Strategy</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Profit Maximization</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Char char="●"/>
            </a:pPr>
            <a:r>
              <a:rPr lang="en-GB" sz="2300">
                <a:solidFill>
                  <a:schemeClr val="dk1"/>
                </a:solidFill>
                <a:latin typeface="Times New Roman"/>
                <a:ea typeface="Times New Roman"/>
                <a:cs typeface="Times New Roman"/>
                <a:sym typeface="Times New Roman"/>
              </a:rPr>
              <a:t>Enhance Customer Experience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1047550" y="1219550"/>
            <a:ext cx="6367800" cy="3019500"/>
          </a:xfrm>
          <a:prstGeom prst="rect">
            <a:avLst/>
          </a:prstGeom>
        </p:spPr>
        <p:txBody>
          <a:bodyPr anchorCtr="0" anchor="ctr" bIns="91425" lIns="91425" spcFirstLastPara="1" rIns="91425" wrap="square" tIns="91425">
            <a:normAutofit/>
          </a:bodyPr>
          <a:lstStyle/>
          <a:p>
            <a:pPr indent="-374650" lvl="0" marL="457200" rtl="0" algn="l">
              <a:lnSpc>
                <a:spcPct val="100000"/>
              </a:lnSpc>
              <a:spcBef>
                <a:spcPts val="1500"/>
              </a:spcBef>
              <a:spcAft>
                <a:spcPts val="0"/>
              </a:spcAft>
              <a:buClr>
                <a:schemeClr val="dk1"/>
              </a:buClr>
              <a:buSzPts val="2300"/>
              <a:buFont typeface="Times New Roman"/>
              <a:buChar char="●"/>
            </a:pPr>
            <a:r>
              <a:rPr lang="en-GB" sz="2300">
                <a:latin typeface="Times New Roman"/>
                <a:ea typeface="Times New Roman"/>
                <a:cs typeface="Times New Roman"/>
                <a:sym typeface="Times New Roman"/>
              </a:rPr>
              <a:t>Python</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Char char="●"/>
            </a:pPr>
            <a:r>
              <a:rPr lang="en-GB" sz="2300">
                <a:latin typeface="Times New Roman"/>
                <a:ea typeface="Times New Roman"/>
                <a:cs typeface="Times New Roman"/>
                <a:sym typeface="Times New Roman"/>
              </a:rPr>
              <a:t>MySQL</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Char char="●"/>
            </a:pPr>
            <a:r>
              <a:rPr lang="en-GB" sz="2300">
                <a:latin typeface="Times New Roman"/>
                <a:ea typeface="Times New Roman"/>
                <a:cs typeface="Times New Roman"/>
                <a:sym typeface="Times New Roman"/>
              </a:rPr>
              <a:t>Streamlit</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GB" sz="2300">
                <a:latin typeface="Times New Roman"/>
                <a:ea typeface="Times New Roman"/>
                <a:cs typeface="Times New Roman"/>
                <a:sym typeface="Times New Roman"/>
              </a:rPr>
              <a:t>Matplotlib</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GB" sz="2300">
                <a:latin typeface="Times New Roman"/>
                <a:ea typeface="Times New Roman"/>
                <a:cs typeface="Times New Roman"/>
                <a:sym typeface="Times New Roman"/>
              </a:rPr>
              <a:t>Jupyter Notebook</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GB" sz="2300">
                <a:latin typeface="Times New Roman"/>
                <a:ea typeface="Times New Roman"/>
                <a:cs typeface="Times New Roman"/>
                <a:sym typeface="Times New Roman"/>
              </a:rPr>
              <a:t>Pandas</a:t>
            </a:r>
            <a:endParaRPr sz="2300">
              <a:latin typeface="Times New Roman"/>
              <a:ea typeface="Times New Roman"/>
              <a:cs typeface="Times New Roman"/>
              <a:sym typeface="Times New Roman"/>
            </a:endParaRPr>
          </a:p>
        </p:txBody>
      </p:sp>
      <p:sp>
        <p:nvSpPr>
          <p:cNvPr id="86" name="Google Shape;86;p17"/>
          <p:cNvSpPr txBox="1"/>
          <p:nvPr/>
        </p:nvSpPr>
        <p:spPr>
          <a:xfrm>
            <a:off x="1047550" y="475000"/>
            <a:ext cx="3000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GB" sz="3000" u="sng">
                <a:solidFill>
                  <a:schemeClr val="dk1"/>
                </a:solidFill>
                <a:latin typeface="Times New Roman"/>
                <a:ea typeface="Times New Roman"/>
                <a:cs typeface="Times New Roman"/>
                <a:sym typeface="Times New Roman"/>
              </a:rPr>
              <a:t>Technologies</a:t>
            </a:r>
            <a:endParaRPr u="sng">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txBox="1"/>
          <p:nvPr/>
        </p:nvSpPr>
        <p:spPr>
          <a:xfrm>
            <a:off x="593200" y="364775"/>
            <a:ext cx="2954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u="sng">
                <a:solidFill>
                  <a:schemeClr val="dk1"/>
                </a:solidFill>
                <a:latin typeface="Times New Roman"/>
                <a:ea typeface="Times New Roman"/>
                <a:cs typeface="Times New Roman"/>
                <a:sym typeface="Times New Roman"/>
              </a:rPr>
              <a:t>Workflow</a:t>
            </a:r>
            <a:r>
              <a:rPr b="1" lang="en-GB" sz="2300" u="sng">
                <a:solidFill>
                  <a:schemeClr val="dk1"/>
                </a:solidFill>
                <a:latin typeface="Times New Roman"/>
                <a:ea typeface="Times New Roman"/>
                <a:cs typeface="Times New Roman"/>
                <a:sym typeface="Times New Roman"/>
              </a:rPr>
              <a:t> Diagram</a:t>
            </a:r>
            <a:endParaRPr b="1" sz="2300" u="sng">
              <a:solidFill>
                <a:schemeClr val="dk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1360375" y="937475"/>
            <a:ext cx="6385824" cy="357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710175" y="445025"/>
            <a:ext cx="812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Times New Roman"/>
                <a:ea typeface="Times New Roman"/>
                <a:cs typeface="Times New Roman"/>
                <a:sym typeface="Times New Roman"/>
              </a:rPr>
              <a:t>Use Case Diagram</a:t>
            </a:r>
            <a:endParaRPr b="1" u="sng">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930325" y="1100450"/>
            <a:ext cx="6761575" cy="346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927050" y="630800"/>
            <a:ext cx="36450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None/>
            </a:pPr>
            <a:r>
              <a:rPr b="1" lang="en-GB" sz="3000" u="sng">
                <a:latin typeface="Times New Roman"/>
                <a:ea typeface="Times New Roman"/>
                <a:cs typeface="Times New Roman"/>
                <a:sym typeface="Times New Roman"/>
              </a:rPr>
              <a:t>Future Scope</a:t>
            </a:r>
            <a:endParaRPr u="sng"/>
          </a:p>
        </p:txBody>
      </p:sp>
      <p:sp>
        <p:nvSpPr>
          <p:cNvPr id="104" name="Google Shape;104;p20"/>
          <p:cNvSpPr txBox="1"/>
          <p:nvPr>
            <p:ph idx="1" type="body"/>
          </p:nvPr>
        </p:nvSpPr>
        <p:spPr>
          <a:xfrm>
            <a:off x="741450" y="1694100"/>
            <a:ext cx="6726000" cy="1755300"/>
          </a:xfrm>
          <a:prstGeom prst="rect">
            <a:avLst/>
          </a:prstGeom>
        </p:spPr>
        <p:txBody>
          <a:bodyPr anchorCtr="0" anchor="t" bIns="91425" lIns="91425" spcFirstLastPara="1" rIns="91425" wrap="square" tIns="91425">
            <a:noAutofit/>
          </a:bodyPr>
          <a:lstStyle/>
          <a:p>
            <a:pPr indent="-374650" lvl="0" marL="457200" rtl="0" algn="l">
              <a:lnSpc>
                <a:spcPct val="200000"/>
              </a:lnSpc>
              <a:spcBef>
                <a:spcPts val="150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Power BI Dashboard Integration</a:t>
            </a:r>
            <a:r>
              <a:rPr lang="en-GB" sz="1100">
                <a:solidFill>
                  <a:schemeClr val="dk1"/>
                </a:solidFill>
              </a:rPr>
              <a:t>:</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Char char="●"/>
            </a:pPr>
            <a:r>
              <a:rPr lang="en-GB" sz="2300">
                <a:solidFill>
                  <a:schemeClr val="dk1"/>
                </a:solidFill>
                <a:latin typeface="Times New Roman"/>
                <a:ea typeface="Times New Roman"/>
                <a:cs typeface="Times New Roman"/>
                <a:sym typeface="Times New Roman"/>
              </a:rPr>
              <a:t>Real time data Analysis</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Char char="●"/>
            </a:pPr>
            <a:r>
              <a:rPr lang="en-GB" sz="2300">
                <a:solidFill>
                  <a:schemeClr val="dk1"/>
                </a:solidFill>
                <a:latin typeface="Times New Roman"/>
                <a:ea typeface="Times New Roman"/>
                <a:cs typeface="Times New Roman"/>
                <a:sym typeface="Times New Roman"/>
              </a:rPr>
              <a:t>Enhance Customer UI//UX Experience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950300" y="584350"/>
            <a:ext cx="483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u="sng">
                <a:latin typeface="Times New Roman"/>
                <a:ea typeface="Times New Roman"/>
                <a:cs typeface="Times New Roman"/>
                <a:sym typeface="Times New Roman"/>
              </a:rPr>
              <a:t>Conclusion</a:t>
            </a:r>
            <a:endParaRPr u="sng"/>
          </a:p>
        </p:txBody>
      </p:sp>
      <p:sp>
        <p:nvSpPr>
          <p:cNvPr id="110" name="Google Shape;110;p21"/>
          <p:cNvSpPr txBox="1"/>
          <p:nvPr>
            <p:ph idx="1" type="body"/>
          </p:nvPr>
        </p:nvSpPr>
        <p:spPr>
          <a:xfrm>
            <a:off x="590550" y="1521900"/>
            <a:ext cx="7794300" cy="2283000"/>
          </a:xfrm>
          <a:prstGeom prst="rect">
            <a:avLst/>
          </a:prstGeom>
        </p:spPr>
        <p:txBody>
          <a:bodyPr anchorCtr="0" anchor="t" bIns="91425" lIns="91425" spcFirstLastPara="1" rIns="91425" wrap="square" tIns="91425">
            <a:normAutofit/>
          </a:bodyPr>
          <a:lstStyle/>
          <a:p>
            <a:pPr indent="-374650" lvl="0" marL="457200" marR="0" rtl="0" algn="just">
              <a:lnSpc>
                <a:spcPct val="100000"/>
              </a:lnSpc>
              <a:spcBef>
                <a:spcPts val="1500"/>
              </a:spcBef>
              <a:spcAft>
                <a:spcPts val="0"/>
              </a:spcAft>
              <a:buClr>
                <a:schemeClr val="dk1"/>
              </a:buClr>
              <a:buSzPts val="2300"/>
              <a:buFont typeface="Times New Roman"/>
              <a:buChar char="●"/>
            </a:pPr>
            <a:r>
              <a:rPr lang="en-GB" sz="2300">
                <a:solidFill>
                  <a:schemeClr val="dk1"/>
                </a:solidFill>
                <a:latin typeface="Times New Roman"/>
                <a:ea typeface="Times New Roman"/>
                <a:cs typeface="Times New Roman"/>
                <a:sym typeface="Times New Roman"/>
              </a:rPr>
              <a:t>In summary, a 10% increase in occupancy rate could drive a substantial uptick in our total annual turnover, amounting to approximately $2,076,698,090. This underscores the significance of optimizing our operations to seize growth opportunities and reinforce our position in the market.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