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FE7"/>
    <a:srgbClr val="EDF2DF"/>
    <a:srgbClr val="FEFEFE"/>
    <a:srgbClr val="EBF0DA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86364" autoAdjust="0"/>
  </p:normalViewPr>
  <p:slideViewPr>
    <p:cSldViewPr>
      <p:cViewPr varScale="1">
        <p:scale>
          <a:sx n="71" d="100"/>
          <a:sy n="71" d="100"/>
        </p:scale>
        <p:origin x="217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7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340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097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339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387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041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318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374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628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20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526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850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855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594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693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75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32000">
              <a:schemeClr val="accent3">
                <a:lumMod val="45000"/>
                <a:lumOff val="55000"/>
              </a:schemeClr>
            </a:gs>
            <a:gs pos="55000">
              <a:schemeClr val="accent3">
                <a:lumMod val="45000"/>
                <a:lumOff val="55000"/>
              </a:schemeClr>
            </a:gs>
            <a:gs pos="81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706502"/>
            <a:ext cx="8748464" cy="2088232"/>
          </a:xfrm>
        </p:spPr>
        <p:txBody>
          <a:bodyPr>
            <a:normAutofit/>
          </a:bodyPr>
          <a:lstStyle/>
          <a:p>
            <a:pPr algn="ctr"/>
            <a:r>
              <a:rPr lang="fr-FR" sz="3900" b="1" dirty="0" smtClean="0">
                <a:solidFill>
                  <a:srgbClr val="A53010"/>
                </a:solidFill>
                <a:latin typeface="Arabic Typesetting" pitchFamily="66" charset="-78"/>
                <a:cs typeface="Arabic Typesetting" pitchFamily="66" charset="-78"/>
              </a:rPr>
              <a:t>VOTRE SUJET:</a:t>
            </a:r>
            <a:r>
              <a:rPr lang="fr-FR" sz="3900" b="1" dirty="0" smtClean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fr-FR" sz="3900" b="1" dirty="0" smtClean="0">
                <a:solidFill>
                  <a:srgbClr val="0070C0"/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fr-FR" sz="2000" b="1" i="1" dirty="0" smtClean="0">
                <a:latin typeface="Cambria" panose="02040503050406030204" pitchFamily="18" charset="0"/>
                <a:ea typeface="Cambria" panose="02040503050406030204" pitchFamily="18" charset="0"/>
                <a:cs typeface="Arabic Typesetting" pitchFamily="66" charset="-78"/>
              </a:rPr>
              <a:t>« CONFIGURATION DU SERVEUR DNS ET DHCP SOUS LINUX</a:t>
            </a:r>
            <a:r>
              <a:rPr lang="fr-FR" sz="2400" b="1" i="1" dirty="0" smtClean="0">
                <a:latin typeface="Cambria" panose="02040503050406030204" pitchFamily="18" charset="0"/>
                <a:ea typeface="Cambria" panose="02040503050406030204" pitchFamily="18" charset="0"/>
                <a:cs typeface="Arabic Typesetting" pitchFamily="66" charset="-78"/>
              </a:rPr>
              <a:t> »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>Groupe N°20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475656" y="60171"/>
            <a:ext cx="709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Séminaire  SE I &amp; II 2021-2022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21830"/>
              </p:ext>
            </p:extLst>
          </p:nvPr>
        </p:nvGraphicFramePr>
        <p:xfrm>
          <a:off x="1746672" y="2999144"/>
          <a:ext cx="6096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BOLUKA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OTSHUDI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Ketsia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KALENGA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WA-KAMANDA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Anthonio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KAMUNA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MAYONG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Donatienne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LUWAWA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NAMATA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Glody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MBUYU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MALOBA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Jonathan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MUBARAKA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GEMBESSE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Ç’arrive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2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MUKE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DIBAKALA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Adonaï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0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OSANGO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WALOKAMBA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Stanislas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PHOLO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KUELA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Jean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SUAKA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TSHINIONGA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Glodi </a:t>
                      </a:r>
                      <a:endParaRPr lang="fr-FR" sz="1700" b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57032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060848"/>
            <a:ext cx="8229600" cy="114300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0070C0"/>
                </a:solidFill>
              </a:rPr>
              <a:t/>
            </a:r>
            <a:br>
              <a:rPr lang="fr-FR" sz="4800" b="1" dirty="0">
                <a:solidFill>
                  <a:srgbClr val="0070C0"/>
                </a:solidFill>
              </a:rPr>
            </a:br>
            <a:r>
              <a:rPr lang="fr-FR" sz="4800" b="1" dirty="0">
                <a:solidFill>
                  <a:srgbClr val="0070C0"/>
                </a:solidFill>
              </a:rPr>
              <a:t>Merci de votre attention</a:t>
            </a:r>
            <a:br>
              <a:rPr lang="fr-FR" sz="4800" b="1" dirty="0">
                <a:solidFill>
                  <a:srgbClr val="0070C0"/>
                </a:solidFill>
              </a:rPr>
            </a:br>
            <a:endParaRPr lang="fr-FR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60648"/>
            <a:ext cx="8496944" cy="64807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800" b="1" dirty="0" smtClean="0">
                <a:latin typeface="Century" panose="02040604050505020304" pitchFamily="18" charset="0"/>
              </a:rPr>
              <a:t>Notre Projet consiste à configurer le serveur DNS et DHCP sous Linux. </a:t>
            </a:r>
          </a:p>
          <a:p>
            <a:pPr marL="0" indent="0" algn="ctr">
              <a:buNone/>
            </a:pPr>
            <a:r>
              <a:rPr lang="fr-FR" sz="2800" b="1" dirty="0" smtClean="0">
                <a:latin typeface="Century" panose="02040604050505020304" pitchFamily="18" charset="0"/>
              </a:rPr>
              <a:t>Les serveurs DNS et DHCP sont essentiels pour assurer le bon fonctionnement et la connectivité  des appareils sur un réseau d’entreprise.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9DD5-791B-4340-D193-E410F448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476672"/>
            <a:ext cx="7632848" cy="6336704"/>
          </a:xfrm>
        </p:spPr>
        <p:txBody>
          <a:bodyPr>
            <a:normAutofit/>
          </a:bodyPr>
          <a:lstStyle/>
          <a:p>
            <a:pPr marL="400050" indent="-400050" algn="ctr">
              <a:buClrTx/>
              <a:buFont typeface="+mj-lt"/>
              <a:buAutoNum type="romanUcPeriod"/>
            </a:pPr>
            <a:r>
              <a:rPr lang="fr-FR" sz="1200" b="1" dirty="0" smtClean="0">
                <a:latin typeface="Century" panose="02040604050505020304" pitchFamily="18" charset="0"/>
              </a:rPr>
              <a:t>SERVEUR DNS </a:t>
            </a:r>
            <a:endParaRPr lang="fr-FR" dirty="0"/>
          </a:p>
          <a:p>
            <a:pPr marL="0" indent="0">
              <a:buClrTx/>
              <a:buNone/>
            </a:pPr>
            <a:r>
              <a:rPr lang="fr-FR" sz="1200" b="1" dirty="0" smtClean="0">
                <a:latin typeface="Century" panose="02040604050505020304" pitchFamily="18" charset="0"/>
              </a:rPr>
              <a:t>Nous commençons par l’installation du package bin9 en utilisant la commande : </a:t>
            </a:r>
          </a:p>
          <a:p>
            <a:pPr marL="0" indent="0">
              <a:buClrTx/>
              <a:buNone/>
            </a:pPr>
            <a:endParaRPr lang="fr-FR" sz="12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2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r>
              <a:rPr lang="fr-FR" sz="1200" b="1" dirty="0" smtClean="0">
                <a:latin typeface="Century" panose="02040604050505020304" pitchFamily="18" charset="0"/>
              </a:rPr>
              <a:t>Une fois l’installation faite nous devons obtenir le nom  de l’host qui n’est rien d’autre que le nom de la machine en utilisant la commande :</a:t>
            </a:r>
          </a:p>
          <a:p>
            <a:pPr marL="0" indent="0">
              <a:buClrTx/>
              <a:buNone/>
            </a:pPr>
            <a:endParaRPr lang="fr-FR" sz="12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r>
              <a:rPr lang="fr-FR" sz="1200" b="1" dirty="0" smtClean="0">
                <a:latin typeface="Century" panose="02040604050505020304" pitchFamily="18" charset="0"/>
              </a:rPr>
              <a:t>Nous devons vérifier l’adresse IP de la machine en utilisant la commande : </a:t>
            </a:r>
          </a:p>
          <a:p>
            <a:pPr marL="0" indent="0">
              <a:buClrTx/>
              <a:buNone/>
            </a:pPr>
            <a:endParaRPr lang="fr-FR" sz="12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2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2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2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2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2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2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2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r>
              <a:rPr lang="fr-FR" sz="1200" b="1" dirty="0" smtClean="0">
                <a:latin typeface="Century" panose="02040604050505020304" pitchFamily="18" charset="0"/>
              </a:rPr>
              <a:t>On remarque que la machine n’a pas d’adresse IP et par conséquent nous devons lui en créer une </a:t>
            </a:r>
            <a:r>
              <a:rPr lang="fr-FR" sz="1200" b="1" dirty="0" err="1" smtClean="0">
                <a:latin typeface="Century" panose="02040604050505020304" pitchFamily="18" charset="0"/>
              </a:rPr>
              <a:t>enn</a:t>
            </a:r>
            <a:r>
              <a:rPr lang="fr-FR" sz="1200" b="1" dirty="0" smtClean="0">
                <a:latin typeface="Century" panose="02040604050505020304" pitchFamily="18" charset="0"/>
              </a:rPr>
              <a:t> utilisant la commande : </a:t>
            </a:r>
          </a:p>
          <a:p>
            <a:pPr marL="0" indent="0">
              <a:buClrTx/>
              <a:buNone/>
            </a:pPr>
            <a:r>
              <a:rPr lang="fr-FR" sz="1200" b="1" dirty="0" smtClean="0">
                <a:latin typeface="Century" panose="02040604050505020304" pitchFamily="18" charset="0"/>
              </a:rPr>
              <a:t> </a:t>
            </a:r>
          </a:p>
          <a:p>
            <a:pPr marL="0" indent="0">
              <a:buClrTx/>
              <a:buNone/>
            </a:pPr>
            <a:r>
              <a:rPr lang="fr-FR" sz="1200" b="1" dirty="0" smtClean="0">
                <a:latin typeface="Century" panose="02040604050505020304" pitchFamily="18" charset="0"/>
              </a:rPr>
              <a:t>Avec le nom de l’interface enpOse3</a:t>
            </a:r>
            <a:endParaRPr lang="fr-FR" sz="1200" b="1" dirty="0">
              <a:latin typeface="Century" panose="02040604050505020304" pitchFamily="18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44" y="1196752"/>
            <a:ext cx="3960440" cy="36004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63713"/>
            <a:ext cx="4820285" cy="2571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4" y="2881002"/>
            <a:ext cx="5212532" cy="2453853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4" y="5835990"/>
            <a:ext cx="570611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13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2C52-F4E7-4707-3EEE-B3E23C0A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16632"/>
            <a:ext cx="7740352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Une fois l’adresse IP crée, nous devons maintenant configurer le nom du domaine pour cette adresse IP. </a:t>
            </a: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Vérifier le fichier de résolution qui donne le nom du domaine en adresse IP en utilisant la commande :</a:t>
            </a: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Au niveau de la racine, nous tapons la commande « nano » suivie du nom du fichier de configuration DNS de notre projet qui est « named.conf.local.</a:t>
            </a: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Une fois que nous sommes dans le fichier de configuration qui se présente comme suit :</a:t>
            </a: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 </a:t>
            </a:r>
          </a:p>
          <a:p>
            <a:pPr marL="0" indent="0">
              <a:buClrTx/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Nous devons copier le fichier en utilisant la commande : </a:t>
            </a: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en-SN" sz="1400" b="1" dirty="0">
              <a:latin typeface="Century" panose="02040604050505020304" pitchFamily="18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6752"/>
            <a:ext cx="5001260" cy="2381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5760720" cy="307340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938018"/>
            <a:ext cx="456311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55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476672"/>
            <a:ext cx="7632848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Pour pouvoir afficher le fichier copier pour y apporter les modifications nécessaires nous tapons la commande : « nano direct » et le fichier se présentera de la manière suivante :</a:t>
            </a: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Nous devons modifier le nom du serveur ainsi que l’adresse I</a:t>
            </a:r>
            <a:r>
              <a:rPr lang="fr-FR" sz="1400" b="1" dirty="0">
                <a:latin typeface="Century" panose="02040604050505020304" pitchFamily="18" charset="0"/>
              </a:rPr>
              <a:t>P</a:t>
            </a:r>
            <a:r>
              <a:rPr lang="fr-FR" sz="1400" b="1" dirty="0" smtClean="0">
                <a:latin typeface="Century" panose="02040604050505020304" pitchFamily="18" charset="0"/>
              </a:rPr>
              <a:t> :</a:t>
            </a: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On fait la copie du fichier direct en utilisant la commande : « cp direct inverse »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16" y="980728"/>
            <a:ext cx="5239385" cy="27336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16" y="4005064"/>
            <a:ext cx="4648603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7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116632"/>
            <a:ext cx="7632848" cy="669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smtClean="0">
                <a:latin typeface="Century" panose="02040604050505020304" pitchFamily="18" charset="0"/>
              </a:rPr>
              <a:t>On ouvre le fichier inverse qui contient le même contenue que le fichier direct pour y apporter une dernière modification :</a:t>
            </a:r>
          </a:p>
          <a:p>
            <a:pPr marL="0" indent="0">
              <a:buNone/>
            </a:pPr>
            <a:r>
              <a:rPr lang="fr-FR" sz="1400" dirty="0" smtClean="0">
                <a:latin typeface="Century" panose="02040604050505020304" pitchFamily="18" charset="0"/>
              </a:rPr>
              <a:t> </a:t>
            </a:r>
          </a:p>
          <a:p>
            <a:pPr marL="0" indent="0">
              <a:buNone/>
            </a:pPr>
            <a:endParaRPr lang="fr-FR" sz="1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fr-FR" sz="1400" dirty="0" smtClean="0">
                <a:latin typeface="Century" panose="02040604050505020304" pitchFamily="18" charset="0"/>
              </a:rPr>
              <a:t>On redémarre le système en utilisant la commande :</a:t>
            </a:r>
          </a:p>
          <a:p>
            <a:pPr marL="0" indent="0">
              <a:buNone/>
            </a:pPr>
            <a:r>
              <a:rPr lang="fr-FR" sz="1400" dirty="0" smtClean="0">
                <a:latin typeface="Century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1400" dirty="0" smtClean="0">
                <a:latin typeface="Century" panose="02040604050505020304" pitchFamily="18" charset="0"/>
              </a:rPr>
              <a:t>On l’active maintenant pour voir si la configuration de notre serveur a été fait : </a:t>
            </a:r>
            <a:endParaRPr lang="fr-FR" sz="1400" dirty="0">
              <a:latin typeface="Century" panose="02040604050505020304" pitchFamily="18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60" y="620688"/>
            <a:ext cx="5760720" cy="263461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715122"/>
            <a:ext cx="4972685" cy="36195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0" y="4378603"/>
            <a:ext cx="6624736" cy="24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9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55434"/>
            <a:ext cx="7632848" cy="6585934"/>
          </a:xfrm>
        </p:spPr>
        <p:txBody>
          <a:bodyPr>
            <a:normAutofit/>
          </a:bodyPr>
          <a:lstStyle/>
          <a:p>
            <a:pPr marL="400050" indent="-400050" algn="ctr">
              <a:buClrTx/>
              <a:buFont typeface="+mj-lt"/>
              <a:buAutoNum type="romanUcPeriod" startAt="2"/>
            </a:pPr>
            <a:r>
              <a:rPr lang="fr-FR" sz="1400" b="1" dirty="0" smtClean="0">
                <a:latin typeface="Century" panose="02040604050505020304" pitchFamily="18" charset="0"/>
              </a:rPr>
              <a:t>SERVEUR DHCP</a:t>
            </a: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 Nous commençons par l’installation du packages  « Isc-dhcp-server » pour le serveur DHCP avec la commande :</a:t>
            </a: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N.B : Cette commande ne s’exécute que quand nous sommes connectés en tant que super utilisateur et on doit aussi s’assurer que la configuration réseau ou le mode d’accès est sous NAT.</a:t>
            </a: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Une fois que l’installation est finie, nous devons changer le mode d’accès et se connecter en Réseaux interne pour avoir une communication entre la machine cliente et le serveur.</a:t>
            </a: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 </a:t>
            </a:r>
            <a:r>
              <a:rPr lang="fr-FR" sz="1400" b="1" dirty="0">
                <a:latin typeface="Century" panose="02040604050505020304" pitchFamily="18" charset="0"/>
              </a:rPr>
              <a:t>On change d’interface en utilisant la commande :</a:t>
            </a:r>
          </a:p>
          <a:p>
            <a:pPr marL="0" indent="0">
              <a:buClrTx/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Ouvrons maintenant le fichier de configuration pour ajouter les informations essentielles du paramétrage de configuration du serveur DHCP en utilisant la commande :</a:t>
            </a: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  </a:t>
            </a:r>
          </a:p>
          <a:p>
            <a:pPr marL="0" indent="0">
              <a:buClrTx/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Voici les informations ajouter :</a:t>
            </a:r>
          </a:p>
          <a:p>
            <a:pPr marL="0" indent="0">
              <a:buClrTx/>
              <a:buNone/>
            </a:pPr>
            <a:endParaRPr lang="fr-FR" sz="1400" b="1" dirty="0">
              <a:latin typeface="Century" panose="02040604050505020304" pitchFamily="18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52736"/>
            <a:ext cx="4972685" cy="62865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21" y="3356992"/>
            <a:ext cx="5372735" cy="257175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33" y="4270995"/>
            <a:ext cx="4572635" cy="2381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85" y="5013176"/>
            <a:ext cx="4724809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54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6399" y="155434"/>
            <a:ext cx="7600097" cy="6585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On doit maintenant configurer une adresse IP, mais nous devons vérifier premièrement si le serveur ne dispose pas déjà d’une adresse IP. </a:t>
            </a: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La vérification est faite à l’aide de la commande : « ifconfig »</a:t>
            </a: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Pour notre serveur après vérification nous avons remarquer qu’il n’avais aucune adresse IP, pour ce faire nous allons lui en a attribuer un avec la commande : </a:t>
            </a: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Voici les informations fournie :</a:t>
            </a:r>
          </a:p>
          <a:p>
            <a:pPr lvl="0"/>
            <a:r>
              <a:rPr lang="fr-FR" sz="1400" b="1" dirty="0">
                <a:latin typeface="Century" panose="02040604050505020304" pitchFamily="18" charset="0"/>
              </a:rPr>
              <a:t>Inet 192.168.20.1 : l’adresse du serveur</a:t>
            </a:r>
          </a:p>
          <a:p>
            <a:pPr lvl="0"/>
            <a:r>
              <a:rPr lang="fr-FR" sz="1400" b="1" dirty="0">
                <a:latin typeface="Century" panose="02040604050505020304" pitchFamily="18" charset="0"/>
              </a:rPr>
              <a:t>Netmask 255.255.255.0 : la masque de sous réseaux</a:t>
            </a:r>
          </a:p>
          <a:p>
            <a:pPr lvl="0"/>
            <a:r>
              <a:rPr lang="fr-FR" sz="1400" b="1" dirty="0">
                <a:latin typeface="Century" panose="02040604050505020304" pitchFamily="18" charset="0"/>
              </a:rPr>
              <a:t>Broadcast 192.168.20.255 : l’adresse de diffusion</a:t>
            </a: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On peut maintenant redémarrer le service en utilisant la commande :</a:t>
            </a: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 </a:t>
            </a: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Sans oublier le fichier de résolution pour fixer l’adresse du serveur et le nom du domaine en utilisant la commande : </a:t>
            </a: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Démarrons maintenant notre serveur DHCP :</a:t>
            </a: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5048885" cy="4191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71" y="4005064"/>
            <a:ext cx="5315585" cy="40005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4" y="5229200"/>
            <a:ext cx="4324350" cy="41910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13" y="6250260"/>
            <a:ext cx="525843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37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16632"/>
            <a:ext cx="7632848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Voici ce que ça donne : </a:t>
            </a: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fr-FR" sz="14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fr-FR" sz="1400" b="1" dirty="0" smtClean="0">
                <a:latin typeface="Century" panose="02040604050505020304" pitchFamily="18" charset="0"/>
              </a:rPr>
              <a:t>On démarre aussi le serveur DNS : </a:t>
            </a:r>
          </a:p>
          <a:p>
            <a:pPr marL="0" indent="0">
              <a:buNone/>
            </a:pPr>
            <a:endParaRPr lang="fr-FR" sz="1400" b="1" dirty="0">
              <a:latin typeface="Century" panose="02040604050505020304" pitchFamily="18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10" y="612269"/>
            <a:ext cx="6996430" cy="267271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1364"/>
            <a:ext cx="7056784" cy="28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46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330</Words>
  <Application>Microsoft Office PowerPoint</Application>
  <PresentationFormat>Affichage à l'écran 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Arabic Typesetting</vt:lpstr>
      <vt:lpstr>Arial</vt:lpstr>
      <vt:lpstr>Calibri</vt:lpstr>
      <vt:lpstr>Cambria</vt:lpstr>
      <vt:lpstr>Century</vt:lpstr>
      <vt:lpstr>Century Gothic</vt:lpstr>
      <vt:lpstr>Times New Roman</vt:lpstr>
      <vt:lpstr>Wingdings 3</vt:lpstr>
      <vt:lpstr>Brin</vt:lpstr>
      <vt:lpstr>VOTRE SUJET: « CONFIGURATION DU SERVEUR DNS ET DHCP SOUS LINUX » Groupe N°20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Merci de votre attention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Impression sous Linux  Groupe 38</dc:title>
  <dc:creator>CLEMENT</dc:creator>
  <cp:lastModifiedBy>Daniel KANYAMA</cp:lastModifiedBy>
  <cp:revision>44</cp:revision>
  <dcterms:created xsi:type="dcterms:W3CDTF">2017-04-14T13:54:07Z</dcterms:created>
  <dcterms:modified xsi:type="dcterms:W3CDTF">2023-04-13T04:42:41Z</dcterms:modified>
</cp:coreProperties>
</file>