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72" r:id="rId5"/>
    <p:sldId id="273" r:id="rId6"/>
    <p:sldId id="259" r:id="rId7"/>
    <p:sldId id="278" r:id="rId8"/>
    <p:sldId id="262" r:id="rId9"/>
    <p:sldId id="285" r:id="rId10"/>
    <p:sldId id="284" r:id="rId11"/>
    <p:sldId id="286" r:id="rId12"/>
    <p:sldId id="263"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266"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63" d="100"/>
          <a:sy n="63" d="100"/>
        </p:scale>
        <p:origin x="804" y="5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2/24/2024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23</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KitbogaShow"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Online Scams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Aniruddh Suresh</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827DC0C-5DCE-6E71-3650-FDABF2FF2B9D}"/>
              </a:ext>
            </a:extLst>
          </p:cNvPr>
          <p:cNvSpPr>
            <a:spLocks noGrp="1"/>
          </p:cNvSpPr>
          <p:nvPr>
            <p:ph type="title"/>
          </p:nvPr>
        </p:nvSpPr>
        <p:spPr/>
        <p:txBody>
          <a:bodyPr/>
          <a:lstStyle/>
          <a:p>
            <a:r>
              <a:rPr lang="en-IN" dirty="0"/>
              <a:t>HOW TO AVOID CRYPTO SCAMS</a:t>
            </a:r>
          </a:p>
        </p:txBody>
      </p:sp>
      <p:sp>
        <p:nvSpPr>
          <p:cNvPr id="13" name="Content Placeholder 12">
            <a:extLst>
              <a:ext uri="{FF2B5EF4-FFF2-40B4-BE49-F238E27FC236}">
                <a16:creationId xmlns:a16="http://schemas.microsoft.com/office/drawing/2014/main" id="{E26CA21F-2DCB-D962-F442-A26D88D7E69D}"/>
              </a:ext>
            </a:extLst>
          </p:cNvPr>
          <p:cNvSpPr>
            <a:spLocks noGrp="1"/>
          </p:cNvSpPr>
          <p:nvPr>
            <p:ph idx="1"/>
          </p:nvPr>
        </p:nvSpPr>
        <p:spPr>
          <a:xfrm>
            <a:off x="576072" y="1901952"/>
            <a:ext cx="9363456" cy="4326128"/>
          </a:xfrm>
        </p:spPr>
        <p:txBody>
          <a:bodyPr>
            <a:normAutofit fontScale="55000" lnSpcReduction="20000"/>
          </a:bodyPr>
          <a:lstStyle/>
          <a:p>
            <a:r>
              <a:rPr lang="en-US" sz="3300" b="1" dirty="0"/>
              <a:t>Research and Due Diligence</a:t>
            </a:r>
            <a:r>
              <a:rPr lang="en-US" sz="3300" dirty="0"/>
              <a:t>: Before investing in any cryptocurrency or participating in a crypto-related opportunity, thoroughly research the project, team, and technology behind it. Look for reviews, news articles, and community discussions to gain insights into its legitimacy.</a:t>
            </a:r>
          </a:p>
          <a:p>
            <a:r>
              <a:rPr lang="en-US" sz="3300" b="1" dirty="0"/>
              <a:t>Watch Out for Red Flags</a:t>
            </a:r>
            <a:r>
              <a:rPr lang="en-US" sz="3300" dirty="0"/>
              <a:t>: Be wary of investment opportunities that promise guaranteed returns, high profits with little or no risk, or pressure you to act quickly. Pay attention to warning signs such as unclear whitepapers, lack of transparency, and unverifiable claims.</a:t>
            </a:r>
          </a:p>
          <a:p>
            <a:r>
              <a:rPr lang="en-US" sz="3300" b="1" dirty="0"/>
              <a:t>Use Trusted Platforms and Exchanges: </a:t>
            </a:r>
            <a:r>
              <a:rPr lang="en-US" sz="3300" dirty="0"/>
              <a:t>Only use reputable cryptocurrency exchanges, wallets, and trading platforms that have a proven track record of security and reliability. Research user reviews and ratings before choosing a platform to ensure it has a good reputation for safeguarding users' funds and information.</a:t>
            </a:r>
          </a:p>
          <a:p>
            <a:r>
              <a:rPr lang="en-US" sz="3300" b="1" dirty="0"/>
              <a:t>Secure Your Private Keys and Wallets: </a:t>
            </a:r>
            <a:r>
              <a:rPr lang="en-US" sz="3300" dirty="0"/>
              <a:t>Keep your cryptocurrency holdings safe by using hardware wallets or reputable software wallets with robust security features. Never share your private keys or sensitive information with anyone and be cautious of phishing attempts and fake websites posing as legitimate wallet providers.</a:t>
            </a:r>
          </a:p>
          <a:p>
            <a:r>
              <a:rPr lang="en-US" sz="3300" b="1" dirty="0"/>
              <a:t>Stay Informed and Educated: </a:t>
            </a:r>
            <a:r>
              <a:rPr lang="en-US" sz="3300" dirty="0"/>
              <a:t>Stay up-to-date with the latest news, trends, and developments in the cryptocurrency space. Educate yourself about common scams and tactics used by fraudsters to deceive investors. Be skeptical of unsolicited advice or offers, and always verify information from multiple sources.</a:t>
            </a:r>
          </a:p>
          <a:p>
            <a:endParaRPr lang="en-IN" dirty="0"/>
          </a:p>
        </p:txBody>
      </p:sp>
      <p:sp>
        <p:nvSpPr>
          <p:cNvPr id="6" name="Date Placeholder 5">
            <a:extLst>
              <a:ext uri="{FF2B5EF4-FFF2-40B4-BE49-F238E27FC236}">
                <a16:creationId xmlns:a16="http://schemas.microsoft.com/office/drawing/2014/main" id="{1572FEF5-A4E2-0C45-5980-F96ED101CDBB}"/>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64C0A56E-BB7B-4E31-A05C-D2634EB3DC06}"/>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5F344048-AA56-3E3B-841A-8321A7179E29}"/>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271252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2447-C8E8-9577-B3A3-B9C83ECAC0AB}"/>
              </a:ext>
            </a:extLst>
          </p:cNvPr>
          <p:cNvSpPr>
            <a:spLocks noGrp="1"/>
          </p:cNvSpPr>
          <p:nvPr>
            <p:ph type="title"/>
          </p:nvPr>
        </p:nvSpPr>
        <p:spPr/>
        <p:txBody>
          <a:bodyPr/>
          <a:lstStyle/>
          <a:p>
            <a:r>
              <a:rPr lang="en-IN" sz="3600" dirty="0"/>
              <a:t>IMPORTANCE OF SELF RESEARCH IN CRYPTO INVESTMENTS</a:t>
            </a:r>
          </a:p>
        </p:txBody>
      </p:sp>
      <p:sp>
        <p:nvSpPr>
          <p:cNvPr id="3" name="Content Placeholder 2">
            <a:extLst>
              <a:ext uri="{FF2B5EF4-FFF2-40B4-BE49-F238E27FC236}">
                <a16:creationId xmlns:a16="http://schemas.microsoft.com/office/drawing/2014/main" id="{41BFBBAB-4ADC-EB63-64A0-24476505A936}"/>
              </a:ext>
            </a:extLst>
          </p:cNvPr>
          <p:cNvSpPr>
            <a:spLocks noGrp="1"/>
          </p:cNvSpPr>
          <p:nvPr>
            <p:ph idx="1"/>
          </p:nvPr>
        </p:nvSpPr>
        <p:spPr/>
        <p:txBody>
          <a:bodyPr>
            <a:normAutofit fontScale="70000" lnSpcReduction="20000"/>
          </a:bodyPr>
          <a:lstStyle/>
          <a:p>
            <a:pPr algn="l">
              <a:buFont typeface="+mj-lt"/>
              <a:buAutoNum type="arabicPeriod"/>
            </a:pPr>
            <a:r>
              <a:rPr lang="en-US" b="1" dirty="0"/>
              <a:t>Understanding the Investment: </a:t>
            </a:r>
            <a:r>
              <a:rPr lang="en-US" dirty="0"/>
              <a:t>Research helps investors understand the cryptocurrency project, its underlying technology, and its potential for adoption and growth. By understanding the fundamentals, investors can make informed decisions about whether the investment aligns with their goals and risk tolerance.</a:t>
            </a:r>
          </a:p>
          <a:p>
            <a:pPr algn="l">
              <a:buFont typeface="+mj-lt"/>
              <a:buAutoNum type="arabicPeriod"/>
            </a:pPr>
            <a:r>
              <a:rPr lang="en-US" b="1" dirty="0"/>
              <a:t>Assessing Credibility and Legitimacy: </a:t>
            </a:r>
            <a:r>
              <a:rPr lang="en-US" dirty="0"/>
              <a:t>Due diligence helps investors assess the credibility and legitimacy of the cryptocurrency project, its team, and its backers. By verifying the identities and backgrounds of the project team members and advisors, investors can gauge the project's integrity and likelihood of success.</a:t>
            </a:r>
          </a:p>
          <a:p>
            <a:pPr algn="l">
              <a:buFont typeface="+mj-lt"/>
              <a:buAutoNum type="arabicPeriod"/>
            </a:pPr>
            <a:r>
              <a:rPr lang="en-US" b="1" dirty="0"/>
              <a:t>Identifying Risks and Red Flags: </a:t>
            </a:r>
            <a:r>
              <a:rPr lang="en-US" dirty="0"/>
              <a:t>Thorough research enables investors to identify potential risks and red flags associated with the cryptocurrency project, such as regulatory concerns, security vulnerabilities, or governance issues. By being aware of these risks, investors can better evaluate the potential rewards and make risk-adjusted investment decisions.</a:t>
            </a:r>
          </a:p>
          <a:p>
            <a:pPr algn="l">
              <a:buFont typeface="+mj-lt"/>
              <a:buAutoNum type="arabicPeriod"/>
            </a:pPr>
            <a:r>
              <a:rPr lang="en-US" b="1" dirty="0"/>
              <a:t>Do Not Trust Celebrities &amp; Random Hype Trains: </a:t>
            </a:r>
            <a:r>
              <a:rPr lang="en-US" dirty="0"/>
              <a:t>Many celebrities and groups of people are notorious for promoting a new cryptocurrency in order to do a classic pump and dump scam, Due diligence will ensure one does not fall for scams like these.</a:t>
            </a:r>
          </a:p>
          <a:p>
            <a:endParaRPr lang="en-IN" dirty="0"/>
          </a:p>
        </p:txBody>
      </p:sp>
      <p:sp>
        <p:nvSpPr>
          <p:cNvPr id="4" name="Date Placeholder 3">
            <a:extLst>
              <a:ext uri="{FF2B5EF4-FFF2-40B4-BE49-F238E27FC236}">
                <a16:creationId xmlns:a16="http://schemas.microsoft.com/office/drawing/2014/main" id="{D47ED3D1-89E6-3E96-3F14-3701D3A999B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01C834-BA69-8EDB-01BE-0DE31CDD3B9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B413A6D-D9BC-0095-F287-77117B7126C8}"/>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1830239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1">
            <a:extLst>
              <a:ext uri="{FF2B5EF4-FFF2-40B4-BE49-F238E27FC236}">
                <a16:creationId xmlns:a16="http://schemas.microsoft.com/office/drawing/2014/main" id="{ECC7CFC1-E24E-E569-23FE-90BBA9C177FE}"/>
              </a:ext>
            </a:extLst>
          </p:cNvPr>
          <p:cNvSpPr>
            <a:spLocks noGrp="1"/>
          </p:cNvSpPr>
          <p:nvPr>
            <p:ph type="body" sz="half" idx="2"/>
          </p:nvPr>
        </p:nvSpPr>
        <p:spPr>
          <a:xfrm>
            <a:off x="576072" y="1947671"/>
            <a:ext cx="4572000" cy="4070729"/>
          </a:xfrm>
        </p:spPr>
        <p:txBody>
          <a:bodyPr/>
          <a:lstStyle/>
          <a:p>
            <a:r>
              <a:rPr lang="en-US" dirty="0"/>
              <a:t>Tech support scams are a type of fraudulent scheme where scammers pose as legitimate technical support representatives from reputable companies, such as Microsoft, Apple, or antivirus software providers. They typically target individuals through unsolicited phone calls, pop-up messages, or emails, claiming that the victim's computer has a virus, malware infection, or other technical issue.</a:t>
            </a:r>
          </a:p>
        </p:txBody>
      </p:sp>
      <p:sp>
        <p:nvSpPr>
          <p:cNvPr id="4" name="Date Placeholder 3">
            <a:extLst>
              <a:ext uri="{FF2B5EF4-FFF2-40B4-BE49-F238E27FC236}">
                <a16:creationId xmlns:a16="http://schemas.microsoft.com/office/drawing/2014/main" id="{B6351611-8DCC-E1A6-5DC0-BA4F109EC8D1}"/>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CC75A15B-4A88-2D74-5403-666609A1145C}"/>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B08BA5DB-4256-C6C8-CE87-A90E9117FA8D}"/>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12</a:t>
            </a:fld>
            <a:endParaRPr lang="en-US"/>
          </a:p>
        </p:txBody>
      </p:sp>
      <p:sp>
        <p:nvSpPr>
          <p:cNvPr id="21" name="Title 5">
            <a:extLst>
              <a:ext uri="{FF2B5EF4-FFF2-40B4-BE49-F238E27FC236}">
                <a16:creationId xmlns:a16="http://schemas.microsoft.com/office/drawing/2014/main" id="{7DD6A08E-2EBE-B5D0-CFED-F7762C2CA243}"/>
              </a:ext>
            </a:extLst>
          </p:cNvPr>
          <p:cNvSpPr>
            <a:spLocks noGrp="1"/>
          </p:cNvSpPr>
          <p:nvPr>
            <p:ph type="title"/>
          </p:nvPr>
        </p:nvSpPr>
        <p:spPr>
          <a:xfrm>
            <a:off x="576071" y="704088"/>
            <a:ext cx="9144000" cy="676656"/>
          </a:xfrm>
        </p:spPr>
        <p:txBody>
          <a:bodyPr anchor="b">
            <a:normAutofit/>
          </a:bodyPr>
          <a:lstStyle/>
          <a:p>
            <a:r>
              <a:rPr lang="en-US" sz="4100"/>
              <a:t>TECH SUPPORT SCAMS</a:t>
            </a:r>
          </a:p>
        </p:txBody>
      </p:sp>
      <p:pic>
        <p:nvPicPr>
          <p:cNvPr id="11" name="Picture Placeholder 10" descr="A person wearing a hoodie and holding his hand up&#10;&#10;Description automatically generated">
            <a:extLst>
              <a:ext uri="{FF2B5EF4-FFF2-40B4-BE49-F238E27FC236}">
                <a16:creationId xmlns:a16="http://schemas.microsoft.com/office/drawing/2014/main" id="{A6B3B8B5-8B4E-6BAA-1AC0-BD71A2BDFA82}"/>
              </a:ext>
            </a:extLst>
          </p:cNvPr>
          <p:cNvPicPr>
            <a:picLocks noGrp="1" noChangeAspect="1"/>
          </p:cNvPicPr>
          <p:nvPr>
            <p:ph type="pic" idx="1"/>
          </p:nvPr>
        </p:nvPicPr>
        <p:blipFill rotWithShape="1">
          <a:blip r:embed="rId2"/>
          <a:srcRect l="16830" r="22115" b="-1"/>
          <a:stretch/>
        </p:blipFill>
        <p:spPr>
          <a:xfrm>
            <a:off x="6646264" y="10"/>
            <a:ext cx="5545736" cy="6063082"/>
          </a:xfrm>
          <a:noFill/>
        </p:spPr>
      </p:pic>
    </p:spTree>
    <p:extLst>
      <p:ext uri="{BB962C8B-B14F-4D97-AF65-F5344CB8AC3E}">
        <p14:creationId xmlns:p14="http://schemas.microsoft.com/office/powerpoint/2010/main" val="171120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B5152B-E4F6-2EFC-3545-FADA2208A278}"/>
              </a:ext>
            </a:extLst>
          </p:cNvPr>
          <p:cNvSpPr>
            <a:spLocks noGrp="1"/>
          </p:cNvSpPr>
          <p:nvPr>
            <p:ph type="title"/>
          </p:nvPr>
        </p:nvSpPr>
        <p:spPr/>
        <p:txBody>
          <a:bodyPr/>
          <a:lstStyle/>
          <a:p>
            <a:r>
              <a:rPr lang="en-IN" dirty="0"/>
              <a:t>HOW DOES A TECH SUPPORT SCAM WORK?</a:t>
            </a:r>
          </a:p>
        </p:txBody>
      </p:sp>
      <p:sp>
        <p:nvSpPr>
          <p:cNvPr id="9" name="Content Placeholder 8">
            <a:extLst>
              <a:ext uri="{FF2B5EF4-FFF2-40B4-BE49-F238E27FC236}">
                <a16:creationId xmlns:a16="http://schemas.microsoft.com/office/drawing/2014/main" id="{FF59096C-C433-C7FB-58D7-7FBB04710F86}"/>
              </a:ext>
            </a:extLst>
          </p:cNvPr>
          <p:cNvSpPr>
            <a:spLocks noGrp="1"/>
          </p:cNvSpPr>
          <p:nvPr>
            <p:ph idx="1"/>
          </p:nvPr>
        </p:nvSpPr>
        <p:spPr/>
        <p:txBody>
          <a:bodyPr>
            <a:normAutofit fontScale="77500" lnSpcReduction="20000"/>
          </a:bodyPr>
          <a:lstStyle/>
          <a:p>
            <a:pPr marL="514350" indent="-514350">
              <a:buFont typeface="+mj-lt"/>
              <a:buAutoNum type="arabicPeriod"/>
            </a:pPr>
            <a:r>
              <a:rPr lang="en-US" b="1" dirty="0"/>
              <a:t>Initial Contact: </a:t>
            </a:r>
            <a:r>
              <a:rPr lang="en-US" dirty="0"/>
              <a:t>The scam begins with unsolicited contact from the scammer, often through a phone call, pop-up message on the victim's computer, or email. The scammer may claim to be from a reputable tech company, such as Microsoft, Apple, or a well-known antivirus provider.</a:t>
            </a:r>
          </a:p>
          <a:p>
            <a:pPr marL="514350" indent="-514350" algn="l">
              <a:buFont typeface="+mj-lt"/>
              <a:buAutoNum type="arabicPeriod"/>
            </a:pPr>
            <a:r>
              <a:rPr lang="en-US" b="1" dirty="0"/>
              <a:t>Creating a Sense of Urgency or Alarm: </a:t>
            </a:r>
            <a:r>
              <a:rPr lang="en-US" dirty="0"/>
              <a:t>The scammer uses various tactics to create a sense of urgency or alarm in the victim. They may claim that the victim's computer has been infected with a virus, malware, or other security threats. They might also warn the victim that their personal information is at risk or that their computer will become unusable if the issue is not addressed immediately.</a:t>
            </a:r>
          </a:p>
          <a:p>
            <a:pPr marL="514350" indent="-514350" algn="l">
              <a:buFont typeface="+mj-lt"/>
              <a:buAutoNum type="arabicPeriod"/>
            </a:pPr>
            <a:r>
              <a:rPr lang="en-US" b="1" dirty="0"/>
              <a:t>Remote Access Request: </a:t>
            </a:r>
            <a:r>
              <a:rPr lang="en-US" dirty="0"/>
              <a:t>To "fix" the supposed problem, the scammer requests remote access to the victim's computer. They may ask the victim to download and install remote access software(TeamViewer or Any desk) or visit a specific website where the scammer can gain control of the victim's computer.</a:t>
            </a:r>
          </a:p>
          <a:p>
            <a:endParaRPr lang="en-IN" dirty="0"/>
          </a:p>
        </p:txBody>
      </p:sp>
      <p:sp>
        <p:nvSpPr>
          <p:cNvPr id="3" name="Date Placeholder 2">
            <a:extLst>
              <a:ext uri="{FF2B5EF4-FFF2-40B4-BE49-F238E27FC236}">
                <a16:creationId xmlns:a16="http://schemas.microsoft.com/office/drawing/2014/main" id="{8F2462DA-6B1B-AEA5-9485-DEAC8401383B}"/>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8C7FBCCF-3094-F6CE-3C70-6984F6F51BB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AF1304C-C851-A062-9450-1BCC3B4F0278}"/>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137165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6440-DDB0-285C-DCFD-195F4D58A8B7}"/>
              </a:ext>
            </a:extLst>
          </p:cNvPr>
          <p:cNvSpPr>
            <a:spLocks noGrp="1"/>
          </p:cNvSpPr>
          <p:nvPr>
            <p:ph type="title"/>
          </p:nvPr>
        </p:nvSpPr>
        <p:spPr/>
        <p:txBody>
          <a:bodyPr/>
          <a:lstStyle/>
          <a:p>
            <a:r>
              <a:rPr lang="en-IN" dirty="0"/>
              <a:t>How does a tech support scam work?</a:t>
            </a:r>
          </a:p>
        </p:txBody>
      </p:sp>
      <p:sp>
        <p:nvSpPr>
          <p:cNvPr id="3" name="Content Placeholder 2">
            <a:extLst>
              <a:ext uri="{FF2B5EF4-FFF2-40B4-BE49-F238E27FC236}">
                <a16:creationId xmlns:a16="http://schemas.microsoft.com/office/drawing/2014/main" id="{03C98265-5D28-67BF-32C5-8E7DDD72BD2F}"/>
              </a:ext>
            </a:extLst>
          </p:cNvPr>
          <p:cNvSpPr>
            <a:spLocks noGrp="1"/>
          </p:cNvSpPr>
          <p:nvPr>
            <p:ph idx="1"/>
          </p:nvPr>
        </p:nvSpPr>
        <p:spPr/>
        <p:txBody>
          <a:bodyPr>
            <a:normAutofit fontScale="92500" lnSpcReduction="20000"/>
          </a:bodyPr>
          <a:lstStyle/>
          <a:p>
            <a:pPr marL="0" indent="0" algn="l">
              <a:buNone/>
            </a:pPr>
            <a:r>
              <a:rPr lang="en-US" dirty="0"/>
              <a:t>4. </a:t>
            </a:r>
            <a:r>
              <a:rPr lang="en-US" b="1" dirty="0"/>
              <a:t>Fake Diagnostics and Solutions: </a:t>
            </a:r>
            <a:r>
              <a:rPr lang="en-US" dirty="0"/>
              <a:t>Once the scammer has remote access to the victim's computer, they may perform fake diagnostic tests or show fabricated error messages to convince the victim that their computer is indeed infected or compromised. They may also offer to install fake antivirus software or other unnecessary programs for a fee.</a:t>
            </a:r>
          </a:p>
          <a:p>
            <a:pPr marL="0" indent="0" algn="l">
              <a:buNone/>
            </a:pPr>
            <a:r>
              <a:rPr lang="en-US" dirty="0"/>
              <a:t>5. </a:t>
            </a:r>
            <a:r>
              <a:rPr lang="en-US" b="1" dirty="0"/>
              <a:t>Payment or Personal Information Request: </a:t>
            </a:r>
            <a:r>
              <a:rPr lang="en-US" dirty="0"/>
              <a:t>In the final stage, the scammer attempts to extract money or personal information from the victim. They may request payment for the supposed tech support services rendered, often asking for credit card information or payment through wire transfer or gift cards. Alternatively, they may try to steal personal information such as usernames, passwords, or financial data for identity theft or other fraudulent purposes.</a:t>
            </a:r>
          </a:p>
          <a:p>
            <a:endParaRPr lang="en-IN" dirty="0"/>
          </a:p>
        </p:txBody>
      </p:sp>
      <p:sp>
        <p:nvSpPr>
          <p:cNvPr id="4" name="Date Placeholder 3">
            <a:extLst>
              <a:ext uri="{FF2B5EF4-FFF2-40B4-BE49-F238E27FC236}">
                <a16:creationId xmlns:a16="http://schemas.microsoft.com/office/drawing/2014/main" id="{800A457A-2260-5144-0EB7-95DA3DAA170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63A4225-8239-54DE-1969-122C973CCF7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C20B5AE-237E-23B5-1483-60A4B0BDC797}"/>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860402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480F-4E34-D777-3CFE-D472C74A9E6B}"/>
              </a:ext>
            </a:extLst>
          </p:cNvPr>
          <p:cNvSpPr>
            <a:spLocks noGrp="1"/>
          </p:cNvSpPr>
          <p:nvPr>
            <p:ph type="title"/>
          </p:nvPr>
        </p:nvSpPr>
        <p:spPr/>
        <p:txBody>
          <a:bodyPr/>
          <a:lstStyle/>
          <a:p>
            <a:r>
              <a:rPr lang="en-IN" dirty="0"/>
              <a:t>How to avoid tech support scams?</a:t>
            </a:r>
          </a:p>
        </p:txBody>
      </p:sp>
      <p:sp>
        <p:nvSpPr>
          <p:cNvPr id="3" name="Content Placeholder 2">
            <a:extLst>
              <a:ext uri="{FF2B5EF4-FFF2-40B4-BE49-F238E27FC236}">
                <a16:creationId xmlns:a16="http://schemas.microsoft.com/office/drawing/2014/main" id="{E5AA1773-6FA0-17E3-B81A-E28B1E3A5ED6}"/>
              </a:ext>
            </a:extLst>
          </p:cNvPr>
          <p:cNvSpPr>
            <a:spLocks noGrp="1"/>
          </p:cNvSpPr>
          <p:nvPr>
            <p:ph idx="1"/>
          </p:nvPr>
        </p:nvSpPr>
        <p:spPr/>
        <p:txBody>
          <a:bodyPr>
            <a:normAutofit fontScale="77500" lnSpcReduction="20000"/>
          </a:bodyPr>
          <a:lstStyle/>
          <a:p>
            <a:pPr algn="l">
              <a:buFont typeface="+mj-lt"/>
              <a:buAutoNum type="arabicPeriod"/>
            </a:pPr>
            <a:r>
              <a:rPr lang="en-US" b="1" dirty="0"/>
              <a:t>Be Skeptical of Unsolicited Contact: </a:t>
            </a:r>
            <a:r>
              <a:rPr lang="en-US" dirty="0"/>
              <a:t>Be cautious of unsolicited phone calls, pop-up messages on your computer, or emails claiming to be from tech support. Legitimate companies typically do not reach out to customers in this manner.</a:t>
            </a:r>
          </a:p>
          <a:p>
            <a:pPr algn="l">
              <a:buFont typeface="+mj-lt"/>
              <a:buAutoNum type="arabicPeriod"/>
            </a:pPr>
            <a:r>
              <a:rPr lang="en-US" b="1" dirty="0"/>
              <a:t>Verify the Caller's Identity: </a:t>
            </a:r>
            <a:r>
              <a:rPr lang="en-US" dirty="0"/>
              <a:t>If you receive a call from someone claiming to be from tech support, ask for their name, company, and contact information. Verify their identity by contacting the company directly using the official phone number or website listed on your account statement or the company's official website.</a:t>
            </a:r>
          </a:p>
          <a:p>
            <a:pPr algn="l">
              <a:buFont typeface="+mj-lt"/>
              <a:buAutoNum type="arabicPeriod"/>
            </a:pPr>
            <a:r>
              <a:rPr lang="en-US" b="1" dirty="0"/>
              <a:t>Do Not Grant Remote Access: </a:t>
            </a:r>
            <a:r>
              <a:rPr lang="en-US" dirty="0"/>
              <a:t>Never grant remote access to your computer to unknown parties unless you initiated the request and have verified the legitimacy of the service provider. Scammers may use remote access to install malware, steal personal information, or compromise your computer.</a:t>
            </a:r>
          </a:p>
          <a:p>
            <a:endParaRPr lang="en-IN" dirty="0"/>
          </a:p>
        </p:txBody>
      </p:sp>
      <p:sp>
        <p:nvSpPr>
          <p:cNvPr id="4" name="Date Placeholder 3">
            <a:extLst>
              <a:ext uri="{FF2B5EF4-FFF2-40B4-BE49-F238E27FC236}">
                <a16:creationId xmlns:a16="http://schemas.microsoft.com/office/drawing/2014/main" id="{A1337E22-6F9B-440E-C70B-57FE17C3B72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03E062C-D17F-AB56-FC22-F62DD9E65DC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A67FACB-F924-708F-BA6C-86CE4E43B170}"/>
              </a:ext>
            </a:extLst>
          </p:cNvPr>
          <p:cNvSpPr>
            <a:spLocks noGrp="1"/>
          </p:cNvSpPr>
          <p:nvPr>
            <p:ph type="sldNum" sz="quarter" idx="12"/>
          </p:nvPr>
        </p:nvSpPr>
        <p:spPr/>
        <p:txBody>
          <a:bodyPr/>
          <a:lstStyle/>
          <a:p>
            <a:fld id="{58FB4751-880F-D840-AAA9-3A15815CC996}" type="slidenum">
              <a:rPr lang="en-US" smtClean="0"/>
              <a:t>15</a:t>
            </a:fld>
            <a:endParaRPr lang="en-US" dirty="0"/>
          </a:p>
        </p:txBody>
      </p:sp>
    </p:spTree>
    <p:extLst>
      <p:ext uri="{BB962C8B-B14F-4D97-AF65-F5344CB8AC3E}">
        <p14:creationId xmlns:p14="http://schemas.microsoft.com/office/powerpoint/2010/main" val="515226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266D2010-DFF2-0575-33A8-45C88E352022}"/>
              </a:ext>
            </a:extLst>
          </p:cNvPr>
          <p:cNvSpPr>
            <a:spLocks noGrp="1"/>
          </p:cNvSpPr>
          <p:nvPr>
            <p:ph type="body" sz="half" idx="2"/>
          </p:nvPr>
        </p:nvSpPr>
        <p:spPr/>
        <p:txBody>
          <a:bodyPr/>
          <a:lstStyle/>
          <a:p>
            <a:r>
              <a:rPr lang="en-US" dirty="0"/>
              <a:t>A refund scam is a type of fraudulent scheme where scammers trick individuals into believing that they are owed a refund or reimbursement for a previous payment or transaction.</a:t>
            </a:r>
          </a:p>
          <a:p>
            <a:endParaRPr lang="en-US" dirty="0"/>
          </a:p>
          <a:p>
            <a:r>
              <a:rPr lang="en-US" dirty="0"/>
              <a:t>Refund scams exploit individuals' trust and desire to recoup lost funds or receive unexpected windfalls. They often target vulnerable populations, such as the elderly or individuals experiencing financial hardship, who may be more susceptible to persuasion and manipulation.</a:t>
            </a:r>
            <a:endParaRPr lang="en-IN" dirty="0"/>
          </a:p>
        </p:txBody>
      </p:sp>
      <p:sp>
        <p:nvSpPr>
          <p:cNvPr id="4" name="Date Placeholder 3">
            <a:extLst>
              <a:ext uri="{FF2B5EF4-FFF2-40B4-BE49-F238E27FC236}">
                <a16:creationId xmlns:a16="http://schemas.microsoft.com/office/drawing/2014/main" id="{2775D2E8-0855-27D7-8951-B80FC7D985D9}"/>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671A4D6-ED59-1BAA-3D0A-5B2FCEE33C8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56CC584-CF66-E214-8B90-ADCB74C19524}"/>
              </a:ext>
            </a:extLst>
          </p:cNvPr>
          <p:cNvSpPr>
            <a:spLocks noGrp="1"/>
          </p:cNvSpPr>
          <p:nvPr>
            <p:ph type="sldNum" sz="quarter" idx="12"/>
          </p:nvPr>
        </p:nvSpPr>
        <p:spPr/>
        <p:txBody>
          <a:bodyPr/>
          <a:lstStyle/>
          <a:p>
            <a:fld id="{58FB4751-880F-D840-AAA9-3A15815CC996}" type="slidenum">
              <a:rPr lang="en-US" smtClean="0"/>
              <a:t>16</a:t>
            </a:fld>
            <a:endParaRPr lang="en-US" dirty="0"/>
          </a:p>
        </p:txBody>
      </p:sp>
      <p:sp>
        <p:nvSpPr>
          <p:cNvPr id="7" name="Title 6">
            <a:extLst>
              <a:ext uri="{FF2B5EF4-FFF2-40B4-BE49-F238E27FC236}">
                <a16:creationId xmlns:a16="http://schemas.microsoft.com/office/drawing/2014/main" id="{589AE1CC-764D-EC51-DC53-BCD35D035B2B}"/>
              </a:ext>
            </a:extLst>
          </p:cNvPr>
          <p:cNvSpPr>
            <a:spLocks noGrp="1"/>
          </p:cNvSpPr>
          <p:nvPr>
            <p:ph type="title"/>
          </p:nvPr>
        </p:nvSpPr>
        <p:spPr/>
        <p:txBody>
          <a:bodyPr/>
          <a:lstStyle/>
          <a:p>
            <a:r>
              <a:rPr lang="en-IN" dirty="0"/>
              <a:t>REFUND SCAMS</a:t>
            </a:r>
          </a:p>
        </p:txBody>
      </p:sp>
      <p:sp>
        <p:nvSpPr>
          <p:cNvPr id="8" name="Picture Placeholder 7">
            <a:extLst>
              <a:ext uri="{FF2B5EF4-FFF2-40B4-BE49-F238E27FC236}">
                <a16:creationId xmlns:a16="http://schemas.microsoft.com/office/drawing/2014/main" id="{BCAEB878-0CA4-17DE-7385-8C0297A90A4F}"/>
              </a:ext>
            </a:extLst>
          </p:cNvPr>
          <p:cNvSpPr>
            <a:spLocks noGrp="1"/>
          </p:cNvSpPr>
          <p:nvPr>
            <p:ph type="pic" idx="1"/>
          </p:nvPr>
        </p:nvSpPr>
        <p:spPr/>
        <p:txBody>
          <a:bodyPr/>
          <a:lstStyle/>
          <a:p>
            <a:endParaRPr lang="en-IN"/>
          </a:p>
        </p:txBody>
      </p:sp>
    </p:spTree>
    <p:extLst>
      <p:ext uri="{BB962C8B-B14F-4D97-AF65-F5344CB8AC3E}">
        <p14:creationId xmlns:p14="http://schemas.microsoft.com/office/powerpoint/2010/main" val="1654036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7A882-10B6-9732-5B29-67852D6FF49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AEE4FE8-8104-7927-1406-DAB8BD574819}"/>
              </a:ext>
            </a:extLst>
          </p:cNvPr>
          <p:cNvSpPr>
            <a:spLocks noGrp="1"/>
          </p:cNvSpPr>
          <p:nvPr>
            <p:ph type="title"/>
          </p:nvPr>
        </p:nvSpPr>
        <p:spPr/>
        <p:txBody>
          <a:bodyPr/>
          <a:lstStyle/>
          <a:p>
            <a:r>
              <a:rPr lang="en-IN" dirty="0"/>
              <a:t>HOW DOES A REFUND SCAM WORK?</a:t>
            </a:r>
          </a:p>
        </p:txBody>
      </p:sp>
      <p:sp>
        <p:nvSpPr>
          <p:cNvPr id="9" name="Text Placeholder 8">
            <a:extLst>
              <a:ext uri="{FF2B5EF4-FFF2-40B4-BE49-F238E27FC236}">
                <a16:creationId xmlns:a16="http://schemas.microsoft.com/office/drawing/2014/main" id="{5F1E3631-8047-233E-C67F-3E31CC4E81C8}"/>
              </a:ext>
            </a:extLst>
          </p:cNvPr>
          <p:cNvSpPr>
            <a:spLocks noGrp="1"/>
          </p:cNvSpPr>
          <p:nvPr>
            <p:ph idx="1"/>
          </p:nvPr>
        </p:nvSpPr>
        <p:spPr/>
        <p:txBody>
          <a:bodyPr>
            <a:normAutofit fontScale="92500" lnSpcReduction="20000"/>
          </a:bodyPr>
          <a:lstStyle/>
          <a:p>
            <a:pPr algn="l">
              <a:buFont typeface="+mj-lt"/>
              <a:buAutoNum type="arabicPeriod"/>
            </a:pPr>
            <a:r>
              <a:rPr lang="en-US" b="1" dirty="0"/>
              <a:t>Initial Contact: </a:t>
            </a:r>
            <a:r>
              <a:rPr lang="en-US" dirty="0"/>
              <a:t>The scammer initiates contact with the victim through various means, such as phone calls, emails, or text messages. They may claim to represent a reputable company, financial institution, or government agency.</a:t>
            </a:r>
          </a:p>
          <a:p>
            <a:pPr algn="l">
              <a:buFont typeface="+mj-lt"/>
              <a:buAutoNum type="arabicPeriod"/>
            </a:pPr>
            <a:r>
              <a:rPr lang="en-US" b="1" dirty="0"/>
              <a:t>Access to victim’s System: </a:t>
            </a:r>
            <a:r>
              <a:rPr lang="en-US" dirty="0"/>
              <a:t>The scammer asks the victim to install remote software that gives them access to victim’s computer, they take victims personal information and download personal files</a:t>
            </a:r>
          </a:p>
          <a:p>
            <a:pPr algn="l">
              <a:buFont typeface="+mj-lt"/>
              <a:buAutoNum type="arabicPeriod"/>
            </a:pPr>
            <a:r>
              <a:rPr lang="en-US" b="1" dirty="0"/>
              <a:t>False Claim of Overpayment or Error: </a:t>
            </a:r>
            <a:r>
              <a:rPr lang="en-US" dirty="0"/>
              <a:t>The scammer informs the victim that they have been overcharged, mistakenly billed, or are eligible for a refund due to an error or technical issue. They may provide false information or fabricated documentation to support their claim.</a:t>
            </a:r>
          </a:p>
          <a:p>
            <a:endParaRPr lang="en-IN" dirty="0"/>
          </a:p>
        </p:txBody>
      </p:sp>
      <p:sp>
        <p:nvSpPr>
          <p:cNvPr id="4" name="Date Placeholder 3">
            <a:extLst>
              <a:ext uri="{FF2B5EF4-FFF2-40B4-BE49-F238E27FC236}">
                <a16:creationId xmlns:a16="http://schemas.microsoft.com/office/drawing/2014/main" id="{97DEAC2A-02EF-B690-C4BD-EB5F8CFCE932}"/>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D7989A-D8AC-B917-A7CB-3389A992D84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903D1AD-5912-9CE0-5A20-115A78F1C389}"/>
              </a:ext>
            </a:extLst>
          </p:cNvPr>
          <p:cNvSpPr>
            <a:spLocks noGrp="1"/>
          </p:cNvSpPr>
          <p:nvPr>
            <p:ph type="sldNum" sz="quarter" idx="12"/>
          </p:nvPr>
        </p:nvSpPr>
        <p:spPr/>
        <p:txBody>
          <a:bodyPr/>
          <a:lstStyle/>
          <a:p>
            <a:fld id="{58FB4751-880F-D840-AAA9-3A15815CC996}" type="slidenum">
              <a:rPr lang="en-US" smtClean="0"/>
              <a:t>17</a:t>
            </a:fld>
            <a:endParaRPr lang="en-US" dirty="0"/>
          </a:p>
        </p:txBody>
      </p:sp>
    </p:spTree>
    <p:extLst>
      <p:ext uri="{BB962C8B-B14F-4D97-AF65-F5344CB8AC3E}">
        <p14:creationId xmlns:p14="http://schemas.microsoft.com/office/powerpoint/2010/main" val="308611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D35A-D323-CAC6-4FD7-C3454CDEEFB1}"/>
              </a:ext>
            </a:extLst>
          </p:cNvPr>
          <p:cNvSpPr>
            <a:spLocks noGrp="1"/>
          </p:cNvSpPr>
          <p:nvPr>
            <p:ph type="title"/>
          </p:nvPr>
        </p:nvSpPr>
        <p:spPr/>
        <p:txBody>
          <a:bodyPr/>
          <a:lstStyle/>
          <a:p>
            <a:r>
              <a:rPr lang="en-IN" dirty="0"/>
              <a:t>Refund scam continued…</a:t>
            </a:r>
          </a:p>
        </p:txBody>
      </p:sp>
      <p:sp>
        <p:nvSpPr>
          <p:cNvPr id="3" name="Content Placeholder 2">
            <a:extLst>
              <a:ext uri="{FF2B5EF4-FFF2-40B4-BE49-F238E27FC236}">
                <a16:creationId xmlns:a16="http://schemas.microsoft.com/office/drawing/2014/main" id="{B9009402-D38D-6DEE-96CE-7B28F82154F5}"/>
              </a:ext>
            </a:extLst>
          </p:cNvPr>
          <p:cNvSpPr>
            <a:spLocks noGrp="1"/>
          </p:cNvSpPr>
          <p:nvPr>
            <p:ph idx="1"/>
          </p:nvPr>
        </p:nvSpPr>
        <p:spPr/>
        <p:txBody>
          <a:bodyPr>
            <a:normAutofit fontScale="92500"/>
          </a:bodyPr>
          <a:lstStyle/>
          <a:p>
            <a:r>
              <a:rPr lang="en-US" b="1" dirty="0"/>
              <a:t>Overpayment: </a:t>
            </a:r>
            <a:r>
              <a:rPr lang="en-US" dirty="0"/>
              <a:t>Scammers access the victims bank and edit the html code of the victim's bank account, in order to make it seem that the victim got more money that what they should have received</a:t>
            </a:r>
          </a:p>
          <a:p>
            <a:r>
              <a:rPr lang="en-US" b="1" dirty="0"/>
              <a:t>Emotional Blackmailing: </a:t>
            </a:r>
            <a:r>
              <a:rPr lang="en-US" dirty="0"/>
              <a:t>The scammers use emotional blackmailing (claiming that they will lose their job, or conflict self harm) if the victim does not give back the extra money that they “mistakenly sent”</a:t>
            </a:r>
          </a:p>
          <a:p>
            <a:r>
              <a:rPr lang="en-US" b="1" dirty="0"/>
              <a:t>Gift Card Payment: </a:t>
            </a:r>
            <a:r>
              <a:rPr lang="en-US" dirty="0"/>
              <a:t>Once victim agrees to return the money, the scammer asks victim to pay using gift cards (google play , Walmart, target etc.)</a:t>
            </a:r>
          </a:p>
          <a:p>
            <a:endParaRPr lang="en-US" dirty="0"/>
          </a:p>
          <a:p>
            <a:endParaRPr lang="en-IN" dirty="0"/>
          </a:p>
        </p:txBody>
      </p:sp>
      <p:sp>
        <p:nvSpPr>
          <p:cNvPr id="4" name="Date Placeholder 3">
            <a:extLst>
              <a:ext uri="{FF2B5EF4-FFF2-40B4-BE49-F238E27FC236}">
                <a16:creationId xmlns:a16="http://schemas.microsoft.com/office/drawing/2014/main" id="{90C2DFF2-BCAB-F097-6FFB-B89F9796A30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6F3014D-C973-B036-4315-110CA350089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9C87FFC-E29D-CDD3-7FBC-F0E81C05D6F3}"/>
              </a:ext>
            </a:extLst>
          </p:cNvPr>
          <p:cNvSpPr>
            <a:spLocks noGrp="1"/>
          </p:cNvSpPr>
          <p:nvPr>
            <p:ph type="sldNum" sz="quarter" idx="12"/>
          </p:nvPr>
        </p:nvSpPr>
        <p:spPr/>
        <p:txBody>
          <a:bodyPr/>
          <a:lstStyle/>
          <a:p>
            <a:fld id="{58FB4751-880F-D840-AAA9-3A15815CC996}" type="slidenum">
              <a:rPr lang="en-US" smtClean="0"/>
              <a:t>18</a:t>
            </a:fld>
            <a:endParaRPr lang="en-US" dirty="0"/>
          </a:p>
        </p:txBody>
      </p:sp>
    </p:spTree>
    <p:extLst>
      <p:ext uri="{BB962C8B-B14F-4D97-AF65-F5344CB8AC3E}">
        <p14:creationId xmlns:p14="http://schemas.microsoft.com/office/powerpoint/2010/main" val="3647289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C129-58E8-E2E1-C6BD-E5EFDCAD6DEA}"/>
              </a:ext>
            </a:extLst>
          </p:cNvPr>
          <p:cNvSpPr>
            <a:spLocks noGrp="1"/>
          </p:cNvSpPr>
          <p:nvPr>
            <p:ph type="title"/>
          </p:nvPr>
        </p:nvSpPr>
        <p:spPr/>
        <p:txBody>
          <a:bodyPr/>
          <a:lstStyle/>
          <a:p>
            <a:r>
              <a:rPr lang="en-IN" dirty="0"/>
              <a:t>RED FLAGS TO LOOK OUT FOR</a:t>
            </a:r>
          </a:p>
        </p:txBody>
      </p:sp>
      <p:sp>
        <p:nvSpPr>
          <p:cNvPr id="3" name="Content Placeholder 2">
            <a:extLst>
              <a:ext uri="{FF2B5EF4-FFF2-40B4-BE49-F238E27FC236}">
                <a16:creationId xmlns:a16="http://schemas.microsoft.com/office/drawing/2014/main" id="{830EEC3D-5BA2-B93A-512A-E2C418643F42}"/>
              </a:ext>
            </a:extLst>
          </p:cNvPr>
          <p:cNvSpPr>
            <a:spLocks noGrp="1"/>
          </p:cNvSpPr>
          <p:nvPr>
            <p:ph idx="1"/>
          </p:nvPr>
        </p:nvSpPr>
        <p:spPr/>
        <p:txBody>
          <a:bodyPr/>
          <a:lstStyle/>
          <a:p>
            <a:pPr marL="514350" indent="-514350">
              <a:buFont typeface="+mj-lt"/>
              <a:buAutoNum type="arabicPeriod"/>
            </a:pPr>
            <a:r>
              <a:rPr lang="en-IN" dirty="0"/>
              <a:t>No legitimate organization will make a mistake in issuing refunds.</a:t>
            </a:r>
          </a:p>
          <a:p>
            <a:pPr marL="514350" indent="-514350">
              <a:buFont typeface="+mj-lt"/>
              <a:buAutoNum type="arabicPeriod"/>
            </a:pPr>
            <a:r>
              <a:rPr lang="en-IN" dirty="0"/>
              <a:t>No organization will ask you to give refunds using informal sources (Gift Cards , Western Union , MoneyGram etc.)</a:t>
            </a:r>
          </a:p>
          <a:p>
            <a:pPr marL="514350" indent="-514350">
              <a:buFont typeface="+mj-lt"/>
              <a:buAutoNum type="arabicPeriod"/>
            </a:pPr>
            <a:r>
              <a:rPr lang="en-IN" dirty="0"/>
              <a:t>Refund processes do not require one to give remote access of your laptop to any company</a:t>
            </a:r>
          </a:p>
          <a:p>
            <a:pPr marL="514350" indent="-514350">
              <a:buFont typeface="+mj-lt"/>
              <a:buAutoNum type="arabicPeriod"/>
            </a:pPr>
            <a:r>
              <a:rPr lang="en-IN" dirty="0"/>
              <a:t>Scammers install software that blacks out your screen while they try and steal sensitive data</a:t>
            </a:r>
          </a:p>
          <a:p>
            <a:pPr marL="514350" indent="-514350">
              <a:buFont typeface="+mj-lt"/>
              <a:buAutoNum type="arabicPeriod"/>
            </a:pPr>
            <a:endParaRPr lang="en-IN" dirty="0"/>
          </a:p>
          <a:p>
            <a:pPr marL="514350" indent="-514350">
              <a:buFont typeface="+mj-lt"/>
              <a:buAutoNum type="arabicPeriod"/>
            </a:pPr>
            <a:endParaRPr lang="en-IN" dirty="0"/>
          </a:p>
        </p:txBody>
      </p:sp>
      <p:sp>
        <p:nvSpPr>
          <p:cNvPr id="4" name="Date Placeholder 3">
            <a:extLst>
              <a:ext uri="{FF2B5EF4-FFF2-40B4-BE49-F238E27FC236}">
                <a16:creationId xmlns:a16="http://schemas.microsoft.com/office/drawing/2014/main" id="{A49B8F28-731F-D039-7772-47EE969C2F3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33ED86A-8807-0870-7013-2792EF5151B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912F68D-4C42-FFF2-03C1-65A8C753E096}"/>
              </a:ext>
            </a:extLst>
          </p:cNvPr>
          <p:cNvSpPr>
            <a:spLocks noGrp="1"/>
          </p:cNvSpPr>
          <p:nvPr>
            <p:ph type="sldNum" sz="quarter" idx="12"/>
          </p:nvPr>
        </p:nvSpPr>
        <p:spPr/>
        <p:txBody>
          <a:bodyPr/>
          <a:lstStyle/>
          <a:p>
            <a:fld id="{58FB4751-880F-D840-AAA9-3A15815CC996}" type="slidenum">
              <a:rPr lang="en-US" smtClean="0"/>
              <a:t>19</a:t>
            </a:fld>
            <a:endParaRPr lang="en-US" dirty="0"/>
          </a:p>
        </p:txBody>
      </p:sp>
    </p:spTree>
    <p:extLst>
      <p:ext uri="{BB962C8B-B14F-4D97-AF65-F5344CB8AC3E}">
        <p14:creationId xmlns:p14="http://schemas.microsoft.com/office/powerpoint/2010/main" val="156300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Index</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140677301"/>
              </p:ext>
            </p:extLst>
          </p:nvPr>
        </p:nvGraphicFramePr>
        <p:xfrm>
          <a:off x="7791450" y="1169988"/>
          <a:ext cx="4014470" cy="5312250"/>
        </p:xfrm>
        <a:graphic>
          <a:graphicData uri="http://schemas.openxmlformats.org/drawingml/2006/table">
            <a:tbl>
              <a:tblPr firstRow="1" bandRow="1"/>
              <a:tblGrid>
                <a:gridCol w="4014470">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WHAT ARE ONLINE SCAMS?</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TYPES OF ONLINE SCAMS &amp; HOW TO AVOID THEM</a:t>
                      </a:r>
                    </a:p>
                    <a:p>
                      <a:pPr marL="0" algn="r" defTabSz="914400" rtl="0" eaLnBrk="1" latinLnBrk="0" hangingPunct="1"/>
                      <a:r>
                        <a:rPr lang="en-US" sz="1800" kern="1200" dirty="0">
                          <a:solidFill>
                            <a:schemeClr val="tx1"/>
                          </a:solidFill>
                          <a:latin typeface="+mj-lt"/>
                          <a:ea typeface="+mn-ea"/>
                          <a:cs typeface="+mn-cs"/>
                        </a:rPr>
                        <a:t>4-19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SCAM INDUSTRY</a:t>
                      </a:r>
                    </a:p>
                    <a:p>
                      <a:pPr marL="0" algn="r" defTabSz="914400" rtl="0" eaLnBrk="1" latinLnBrk="0" hangingPunct="1"/>
                      <a:r>
                        <a:rPr lang="en-US" sz="1800" kern="1200" dirty="0">
                          <a:solidFill>
                            <a:schemeClr val="tx1"/>
                          </a:solidFill>
                          <a:latin typeface="+mj-lt"/>
                          <a:ea typeface="+mn-ea"/>
                          <a:cs typeface="+mn-cs"/>
                        </a:rPr>
                        <a:t>20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DUE DILLIGENCE AND RESPONSIBILITIES</a:t>
                      </a:r>
                    </a:p>
                    <a:p>
                      <a:pPr marL="0" algn="r" defTabSz="914400" rtl="0" eaLnBrk="1" latinLnBrk="0" hangingPunct="1"/>
                      <a:r>
                        <a:rPr lang="en-US" sz="1800" kern="1200" dirty="0">
                          <a:solidFill>
                            <a:schemeClr val="tx1"/>
                          </a:solidFill>
                          <a:latin typeface="+mn-lt"/>
                          <a:ea typeface="+mn-ea"/>
                          <a:cs typeface="+mn-cs"/>
                        </a:rPr>
                        <a:t>21-23</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4186-E21C-A66B-0913-2C02D6DCE680}"/>
              </a:ext>
            </a:extLst>
          </p:cNvPr>
          <p:cNvSpPr>
            <a:spLocks noGrp="1"/>
          </p:cNvSpPr>
          <p:nvPr>
            <p:ph type="title"/>
          </p:nvPr>
        </p:nvSpPr>
        <p:spPr/>
        <p:txBody>
          <a:bodyPr/>
          <a:lstStyle/>
          <a:p>
            <a:r>
              <a:rPr lang="en-IN" dirty="0"/>
              <a:t>Scam Industry</a:t>
            </a:r>
          </a:p>
        </p:txBody>
      </p:sp>
      <p:sp>
        <p:nvSpPr>
          <p:cNvPr id="3" name="Content Placeholder 2">
            <a:extLst>
              <a:ext uri="{FF2B5EF4-FFF2-40B4-BE49-F238E27FC236}">
                <a16:creationId xmlns:a16="http://schemas.microsoft.com/office/drawing/2014/main" id="{10266A7F-1B9F-329C-1DB8-1CCA754DEF42}"/>
              </a:ext>
            </a:extLst>
          </p:cNvPr>
          <p:cNvSpPr>
            <a:spLocks noGrp="1"/>
          </p:cNvSpPr>
          <p:nvPr>
            <p:ph idx="1"/>
          </p:nvPr>
        </p:nvSpPr>
        <p:spPr/>
        <p:txBody>
          <a:bodyPr>
            <a:normAutofit fontScale="77500" lnSpcReduction="20000"/>
          </a:bodyPr>
          <a:lstStyle/>
          <a:p>
            <a:pPr marL="0" indent="0">
              <a:buNone/>
            </a:pPr>
            <a:r>
              <a:rPr lang="en-US" dirty="0"/>
              <a:t>In conclusion, the online scam industry is a complex network of actors perpetrating deceptive practices for financial gain. Operating on a global scale, it spans various scams and targets vulnerable internet users, causing significant economic losses and eroding trust. Despite efforts to combat it through collaboration and awareness, the industry's adaptive nature poses persistent challenges. Continued vigilance, education, and proactive measures are essential to mitigate the impact of online scams and safeguard individuals and businesses in the digital landscape.</a:t>
            </a:r>
          </a:p>
          <a:p>
            <a:pPr marL="0" indent="0" algn="l">
              <a:buNone/>
            </a:pPr>
            <a:r>
              <a:rPr lang="en-US" dirty="0"/>
              <a:t>Estimates of the global impact of scams vary widely. According to the Federal Trade Commission (FTC) in the United States, consumers reported losing over $3.3 billion to fraud in 2020 alone. However, this figure only represents reported losses and does not capture the full extent of scam activity.</a:t>
            </a:r>
          </a:p>
          <a:p>
            <a:pPr marL="0" indent="0" algn="l">
              <a:buNone/>
            </a:pPr>
            <a:r>
              <a:rPr lang="en-US" dirty="0"/>
              <a:t>The global impact of scams likely extends into the tens or even hundreds of billions of dollars annually when accounting for unreported losses, indirect costs, and the wide array of scam types and victims.</a:t>
            </a:r>
          </a:p>
          <a:p>
            <a:endParaRPr lang="en-IN" dirty="0"/>
          </a:p>
        </p:txBody>
      </p:sp>
      <p:sp>
        <p:nvSpPr>
          <p:cNvPr id="4" name="Date Placeholder 3">
            <a:extLst>
              <a:ext uri="{FF2B5EF4-FFF2-40B4-BE49-F238E27FC236}">
                <a16:creationId xmlns:a16="http://schemas.microsoft.com/office/drawing/2014/main" id="{FBFBBDC0-4CC7-4182-448C-25F0DDA1E3A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B615408-DDC4-01F2-D8E7-9849F32A24C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7231F38-ACDE-9328-D49C-5C4553F57647}"/>
              </a:ext>
            </a:extLst>
          </p:cNvPr>
          <p:cNvSpPr>
            <a:spLocks noGrp="1"/>
          </p:cNvSpPr>
          <p:nvPr>
            <p:ph type="sldNum" sz="quarter" idx="12"/>
          </p:nvPr>
        </p:nvSpPr>
        <p:spPr/>
        <p:txBody>
          <a:bodyPr/>
          <a:lstStyle/>
          <a:p>
            <a:fld id="{58FB4751-880F-D840-AAA9-3A15815CC996}" type="slidenum">
              <a:rPr lang="en-US" smtClean="0"/>
              <a:t>20</a:t>
            </a:fld>
            <a:endParaRPr lang="en-US" dirty="0"/>
          </a:p>
        </p:txBody>
      </p:sp>
    </p:spTree>
    <p:extLst>
      <p:ext uri="{BB962C8B-B14F-4D97-AF65-F5344CB8AC3E}">
        <p14:creationId xmlns:p14="http://schemas.microsoft.com/office/powerpoint/2010/main" val="3446642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3DAB-E26E-856D-BB92-5F82C37A1C81}"/>
              </a:ext>
            </a:extLst>
          </p:cNvPr>
          <p:cNvSpPr>
            <a:spLocks noGrp="1"/>
          </p:cNvSpPr>
          <p:nvPr>
            <p:ph type="title"/>
          </p:nvPr>
        </p:nvSpPr>
        <p:spPr/>
        <p:txBody>
          <a:bodyPr/>
          <a:lstStyle/>
          <a:p>
            <a:r>
              <a:rPr lang="en-IN" sz="3600" dirty="0"/>
              <a:t>RESPONSIBILITIES OF A CITIZEN TO AVOID SCAMS AND PROTECT OTHERS</a:t>
            </a:r>
          </a:p>
        </p:txBody>
      </p:sp>
      <p:sp>
        <p:nvSpPr>
          <p:cNvPr id="3" name="Content Placeholder 2">
            <a:extLst>
              <a:ext uri="{FF2B5EF4-FFF2-40B4-BE49-F238E27FC236}">
                <a16:creationId xmlns:a16="http://schemas.microsoft.com/office/drawing/2014/main" id="{CE4F3D48-0548-9653-42EE-0472AA214AB8}"/>
              </a:ext>
            </a:extLst>
          </p:cNvPr>
          <p:cNvSpPr>
            <a:spLocks noGrp="1"/>
          </p:cNvSpPr>
          <p:nvPr>
            <p:ph idx="1"/>
          </p:nvPr>
        </p:nvSpPr>
        <p:spPr>
          <a:xfrm>
            <a:off x="576072" y="1871472"/>
            <a:ext cx="9363456" cy="3877056"/>
          </a:xfrm>
        </p:spPr>
        <p:txBody>
          <a:bodyPr>
            <a:normAutofit fontScale="70000" lnSpcReduction="20000"/>
          </a:bodyPr>
          <a:lstStyle/>
          <a:p>
            <a:pPr algn="l">
              <a:buFont typeface="+mj-lt"/>
              <a:buAutoNum type="arabicPeriod"/>
            </a:pPr>
            <a:r>
              <a:rPr lang="en-US" b="1" dirty="0"/>
              <a:t>Stay Informed</a:t>
            </a:r>
            <a:r>
              <a:rPr lang="en-US" dirty="0"/>
              <a:t>: Citizens should stay informed about common scams, new tactics used by scammers, and emerging threats in the digital landscape. Awareness empowers individuals to recognize potential scams and take appropriate precautions.</a:t>
            </a:r>
          </a:p>
          <a:p>
            <a:pPr algn="l">
              <a:buFont typeface="+mj-lt"/>
              <a:buAutoNum type="arabicPeriod"/>
            </a:pPr>
            <a:r>
              <a:rPr lang="en-US" b="1" dirty="0"/>
              <a:t>Exercise Vigilance: </a:t>
            </a:r>
            <a:r>
              <a:rPr lang="en-US" dirty="0"/>
              <a:t>Being vigilant involves questioning unsolicited offers, requests for personal information, or deals that seem too good to be true. Citizens should verify the legitimacy of communications, websites, and individuals before providing sensitive information or making financial transactions.</a:t>
            </a:r>
          </a:p>
          <a:p>
            <a:pPr algn="l">
              <a:buFont typeface="+mj-lt"/>
              <a:buAutoNum type="arabicPeriod"/>
            </a:pPr>
            <a:r>
              <a:rPr lang="en-US" b="1" dirty="0"/>
              <a:t>Educate Others: </a:t>
            </a:r>
            <a:r>
              <a:rPr lang="en-US" dirty="0"/>
              <a:t>Citizens have a responsibility to educate family members, friends, colleagues, and community members about common scams and warning signs. Sharing knowledge and experiences helps raise awareness and prevent others from falling victim to fraudulent schemes.</a:t>
            </a:r>
          </a:p>
          <a:p>
            <a:pPr algn="l">
              <a:buFont typeface="+mj-lt"/>
              <a:buAutoNum type="arabicPeriod"/>
            </a:pPr>
            <a:r>
              <a:rPr lang="en-US" b="1" dirty="0"/>
              <a:t>Report Suspected Scams: </a:t>
            </a:r>
            <a:r>
              <a:rPr lang="en-US" dirty="0"/>
              <a:t>Citizens should report suspected scams to relevant authorities, such as consumer protection agencies, law enforcement, or financial institutions. Reporting scams helps authorities investigate and take action against fraudulent actors, preventing further harm to individuals and communities.</a:t>
            </a:r>
          </a:p>
          <a:p>
            <a:endParaRPr lang="en-IN" dirty="0"/>
          </a:p>
        </p:txBody>
      </p:sp>
      <p:sp>
        <p:nvSpPr>
          <p:cNvPr id="4" name="Date Placeholder 3">
            <a:extLst>
              <a:ext uri="{FF2B5EF4-FFF2-40B4-BE49-F238E27FC236}">
                <a16:creationId xmlns:a16="http://schemas.microsoft.com/office/drawing/2014/main" id="{9C47193F-37C9-1FD2-E3BD-D70E664882F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B14EE1F-99C0-B9D0-A4BC-DE2589DC58C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53E2F1D-ED8D-303A-2028-A1B2A018A023}"/>
              </a:ext>
            </a:extLst>
          </p:cNvPr>
          <p:cNvSpPr>
            <a:spLocks noGrp="1"/>
          </p:cNvSpPr>
          <p:nvPr>
            <p:ph type="sldNum" sz="quarter" idx="12"/>
          </p:nvPr>
        </p:nvSpPr>
        <p:spPr/>
        <p:txBody>
          <a:bodyPr/>
          <a:lstStyle/>
          <a:p>
            <a:fld id="{58FB4751-880F-D840-AAA9-3A15815CC996}" type="slidenum">
              <a:rPr lang="en-US" smtClean="0"/>
              <a:t>21</a:t>
            </a:fld>
            <a:endParaRPr lang="en-US" dirty="0"/>
          </a:p>
        </p:txBody>
      </p:sp>
    </p:spTree>
    <p:extLst>
      <p:ext uri="{BB962C8B-B14F-4D97-AF65-F5344CB8AC3E}">
        <p14:creationId xmlns:p14="http://schemas.microsoft.com/office/powerpoint/2010/main" val="3420481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750D-24FE-DA69-C326-F3327CF8F453}"/>
              </a:ext>
            </a:extLst>
          </p:cNvPr>
          <p:cNvSpPr>
            <a:spLocks noGrp="1"/>
          </p:cNvSpPr>
          <p:nvPr>
            <p:ph type="title"/>
          </p:nvPr>
        </p:nvSpPr>
        <p:spPr/>
        <p:txBody>
          <a:bodyPr/>
          <a:lstStyle/>
          <a:p>
            <a:r>
              <a:rPr lang="en-IN" sz="3600" dirty="0"/>
              <a:t>RESPONSIBILITIES OF A CITIZEN TO AVOID SCAMS AND PROTECT OTHERS</a:t>
            </a:r>
          </a:p>
        </p:txBody>
      </p:sp>
      <p:sp>
        <p:nvSpPr>
          <p:cNvPr id="3" name="Content Placeholder 2">
            <a:extLst>
              <a:ext uri="{FF2B5EF4-FFF2-40B4-BE49-F238E27FC236}">
                <a16:creationId xmlns:a16="http://schemas.microsoft.com/office/drawing/2014/main" id="{33D5A05F-8B20-55E7-817D-715E04A90E38}"/>
              </a:ext>
            </a:extLst>
          </p:cNvPr>
          <p:cNvSpPr>
            <a:spLocks noGrp="1"/>
          </p:cNvSpPr>
          <p:nvPr>
            <p:ph idx="1"/>
          </p:nvPr>
        </p:nvSpPr>
        <p:spPr/>
        <p:txBody>
          <a:bodyPr>
            <a:normAutofit fontScale="85000" lnSpcReduction="20000"/>
          </a:bodyPr>
          <a:lstStyle/>
          <a:p>
            <a:pPr marL="0" indent="0" algn="l">
              <a:buNone/>
            </a:pPr>
            <a:r>
              <a:rPr lang="en-US" b="1" dirty="0"/>
              <a:t>5. Support Vulnerable Populations: </a:t>
            </a:r>
            <a:r>
              <a:rPr lang="en-US" dirty="0"/>
              <a:t>Vulnerable populations, such as the elderly or individuals with limited digital literacy, are often targeted by scammers. Citizens should offer support and assistance to vulnerable individuals, helping them recognize potential scams and navigate online transactions safely.</a:t>
            </a:r>
          </a:p>
          <a:p>
            <a:pPr marL="0" indent="0" algn="l">
              <a:buNone/>
            </a:pPr>
            <a:r>
              <a:rPr lang="en-US" b="1" dirty="0"/>
              <a:t>6. Promote Cybersecurity: </a:t>
            </a:r>
            <a:r>
              <a:rPr lang="en-US" dirty="0"/>
              <a:t>Practicing good cybersecurity habits, such as using strong, unique passwords, enabling multi-factor authentication, and keeping software updated, helps protect against scams and cyber threats. Citizens should prioritize cybersecurity measures to safeguard personal information and devices.</a:t>
            </a:r>
          </a:p>
          <a:p>
            <a:pPr marL="0" indent="0" algn="l">
              <a:buNone/>
            </a:pPr>
            <a:r>
              <a:rPr lang="en-US" b="1" dirty="0"/>
              <a:t>7. Participate in Community Efforts: </a:t>
            </a:r>
            <a:r>
              <a:rPr lang="en-US" dirty="0"/>
              <a:t>Citizens can participate in community efforts, such as neighborhood watch programs or online forums, to share information about scams, discuss cybersecurity best practices, and support one another in staying safe online.</a:t>
            </a:r>
          </a:p>
          <a:p>
            <a:endParaRPr lang="en-IN" dirty="0"/>
          </a:p>
        </p:txBody>
      </p:sp>
      <p:sp>
        <p:nvSpPr>
          <p:cNvPr id="4" name="Date Placeholder 3">
            <a:extLst>
              <a:ext uri="{FF2B5EF4-FFF2-40B4-BE49-F238E27FC236}">
                <a16:creationId xmlns:a16="http://schemas.microsoft.com/office/drawing/2014/main" id="{121BF0A8-F963-F75B-1679-02D2A1637B2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13C7D1F-26FE-D347-4920-B196B4ADD02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6411276-D3CB-5487-143D-E92CF01386D2}"/>
              </a:ext>
            </a:extLst>
          </p:cNvPr>
          <p:cNvSpPr>
            <a:spLocks noGrp="1"/>
          </p:cNvSpPr>
          <p:nvPr>
            <p:ph type="sldNum" sz="quarter" idx="12"/>
          </p:nvPr>
        </p:nvSpPr>
        <p:spPr/>
        <p:txBody>
          <a:bodyPr/>
          <a:lstStyle/>
          <a:p>
            <a:fld id="{58FB4751-880F-D840-AAA9-3A15815CC996}" type="slidenum">
              <a:rPr lang="en-US" smtClean="0"/>
              <a:t>22</a:t>
            </a:fld>
            <a:endParaRPr lang="en-US" dirty="0"/>
          </a:p>
        </p:txBody>
      </p:sp>
    </p:spTree>
    <p:extLst>
      <p:ext uri="{BB962C8B-B14F-4D97-AF65-F5344CB8AC3E}">
        <p14:creationId xmlns:p14="http://schemas.microsoft.com/office/powerpoint/2010/main" val="3989556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HOW TO BE AWARE </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23</a:t>
            </a:fld>
            <a:endParaRPr lang="en-US" dirty="0"/>
          </a:p>
        </p:txBody>
      </p:sp>
      <p:sp>
        <p:nvSpPr>
          <p:cNvPr id="5" name="Content Placeholder 4">
            <a:extLst>
              <a:ext uri="{FF2B5EF4-FFF2-40B4-BE49-F238E27FC236}">
                <a16:creationId xmlns:a16="http://schemas.microsoft.com/office/drawing/2014/main" id="{B527A00E-8F41-6437-977A-931D24C64FC9}"/>
              </a:ext>
            </a:extLst>
          </p:cNvPr>
          <p:cNvSpPr>
            <a:spLocks noGrp="1"/>
          </p:cNvSpPr>
          <p:nvPr>
            <p:ph idx="1"/>
          </p:nvPr>
        </p:nvSpPr>
        <p:spPr/>
        <p:txBody>
          <a:bodyPr/>
          <a:lstStyle/>
          <a:p>
            <a:pPr marL="514350" indent="-514350">
              <a:buFont typeface="+mj-lt"/>
              <a:buAutoNum type="arabicPeriod"/>
            </a:pPr>
            <a:r>
              <a:rPr lang="en-IN" b="1" dirty="0"/>
              <a:t>YouTube Videos: </a:t>
            </a:r>
            <a:r>
              <a:rPr lang="en-IN" dirty="0"/>
              <a:t>Watch entertaining  YouTube videos that spread awareness about scams in an entertaining way</a:t>
            </a:r>
          </a:p>
          <a:p>
            <a:pPr marL="0" indent="0">
              <a:buNone/>
            </a:pPr>
            <a:r>
              <a:rPr lang="en-IN" dirty="0"/>
              <a:t>Examples  (</a:t>
            </a:r>
            <a:r>
              <a:rPr lang="en-IN" dirty="0">
                <a:hlinkClick r:id="rId3"/>
              </a:rPr>
              <a:t>https://www.youtube.com/@KitbogaShow</a:t>
            </a:r>
            <a:r>
              <a:rPr lang="en-IN" dirty="0"/>
              <a:t>)</a:t>
            </a:r>
          </a:p>
          <a:p>
            <a:pPr marL="0" indent="0">
              <a:buNone/>
            </a:pPr>
            <a:r>
              <a:rPr lang="en-IN" b="1" dirty="0"/>
              <a:t>2. Stay Updated: </a:t>
            </a:r>
            <a:r>
              <a:rPr lang="en-IN" dirty="0"/>
              <a:t>It is essential to stay updated about scams and latest cyber security updates through government forums</a:t>
            </a:r>
          </a:p>
        </p:txBody>
      </p:sp>
    </p:spTree>
    <p:extLst>
      <p:ext uri="{BB962C8B-B14F-4D97-AF65-F5344CB8AC3E}">
        <p14:creationId xmlns:p14="http://schemas.microsoft.com/office/powerpoint/2010/main" val="1234133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CFE15B-8654-47C0-F850-D82FD14884CC}"/>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171C8CDE-AC7A-374A-2CD6-B3E09EE9CD5B}"/>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932665C-01D0-1878-BE3D-BAFF9F48E7B5}"/>
              </a:ext>
            </a:extLst>
          </p:cNvPr>
          <p:cNvSpPr>
            <a:spLocks noGrp="1"/>
          </p:cNvSpPr>
          <p:nvPr>
            <p:ph type="sldNum" sz="quarter" idx="12"/>
          </p:nvPr>
        </p:nvSpPr>
        <p:spPr/>
        <p:txBody>
          <a:bodyPr/>
          <a:lstStyle/>
          <a:p>
            <a:fld id="{58FB4751-880F-D840-AAA9-3A15815CC996}" type="slidenum">
              <a:rPr lang="en-US" smtClean="0"/>
              <a:t>24</a:t>
            </a:fld>
            <a:endParaRPr lang="en-US" dirty="0"/>
          </a:p>
        </p:txBody>
      </p:sp>
      <p:sp>
        <p:nvSpPr>
          <p:cNvPr id="8" name="Text Placeholder 7">
            <a:extLst>
              <a:ext uri="{FF2B5EF4-FFF2-40B4-BE49-F238E27FC236}">
                <a16:creationId xmlns:a16="http://schemas.microsoft.com/office/drawing/2014/main" id="{9451CBAC-64AF-587B-15CC-7D6620E116BB}"/>
              </a:ext>
            </a:extLst>
          </p:cNvPr>
          <p:cNvSpPr>
            <a:spLocks noGrp="1"/>
          </p:cNvSpPr>
          <p:nvPr>
            <p:ph type="body" sz="quarter" idx="13"/>
          </p:nvPr>
        </p:nvSpPr>
        <p:spPr/>
        <p:txBody>
          <a:bodyPr/>
          <a:lstStyle/>
          <a:p>
            <a:endParaRPr lang="en-IN" dirty="0"/>
          </a:p>
        </p:txBody>
      </p:sp>
      <p:sp>
        <p:nvSpPr>
          <p:cNvPr id="7" name="Title 6">
            <a:extLst>
              <a:ext uri="{FF2B5EF4-FFF2-40B4-BE49-F238E27FC236}">
                <a16:creationId xmlns:a16="http://schemas.microsoft.com/office/drawing/2014/main" id="{32058461-978A-C4E6-9898-672C4E827B8B}"/>
              </a:ext>
            </a:extLst>
          </p:cNvPr>
          <p:cNvSpPr>
            <a:spLocks noGrp="1"/>
          </p:cNvSpPr>
          <p:nvPr>
            <p:ph type="title"/>
          </p:nvPr>
        </p:nvSpPr>
        <p:spPr/>
        <p:txBody>
          <a:bodyPr/>
          <a:lstStyle/>
          <a:p>
            <a:r>
              <a:rPr lang="en-IN" sz="4800" dirty="0"/>
              <a:t>THANK YOU</a:t>
            </a:r>
          </a:p>
        </p:txBody>
      </p:sp>
    </p:spTree>
    <p:extLst>
      <p:ext uri="{BB962C8B-B14F-4D97-AF65-F5344CB8AC3E}">
        <p14:creationId xmlns:p14="http://schemas.microsoft.com/office/powerpoint/2010/main" val="223477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What is an online scam?</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latin typeface="+mj-lt"/>
              </a:rPr>
              <a:t>An online scam is a deceptive scheme conducted over the internet to defraud individuals or organizations. Scammers use various tactics such as phishing, fake websites, and false promises to trick victims into providing personal or financial information.</a:t>
            </a:r>
          </a:p>
          <a:p>
            <a:endParaRPr lang="en-US" dirty="0">
              <a:latin typeface="+mj-lt"/>
            </a:endParaRPr>
          </a:p>
          <a:p>
            <a:r>
              <a:rPr lang="en-US" dirty="0">
                <a:latin typeface="+mj-lt"/>
              </a:rPr>
              <a:t>These scams exploit trust, vulnerability of internet users for their own financial gain.</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TYPES OF ONLINE SCAMS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dirty="0">
                <a:latin typeface="Sagona Book" panose="020F0502020204030204" pitchFamily="34" charset="0"/>
              </a:rPr>
              <a:t>Phishing Scam</a:t>
            </a:r>
            <a:endParaRPr lang="en-US" dirty="0"/>
          </a:p>
        </p:txBody>
      </p:sp>
      <p:sp>
        <p:nvSpPr>
          <p:cNvPr id="2" name="Text Placeholder 1">
            <a:extLst>
              <a:ext uri="{FF2B5EF4-FFF2-40B4-BE49-F238E27FC236}">
                <a16:creationId xmlns:a16="http://schemas.microsoft.com/office/drawing/2014/main" id="{F22DA92E-A134-A214-F2C1-1159E9D41538}"/>
              </a:ext>
            </a:extLst>
          </p:cNvPr>
          <p:cNvSpPr>
            <a:spLocks noGrp="1"/>
          </p:cNvSpPr>
          <p:nvPr>
            <p:ph type="body" sz="half" idx="2"/>
          </p:nvPr>
        </p:nvSpPr>
        <p:spPr/>
        <p:txBody>
          <a:bodyPr/>
          <a:lstStyle/>
          <a:p>
            <a:r>
              <a:rPr lang="en-US" dirty="0"/>
              <a:t>Phishing is a type of online scam where perpetrators impersonate legitimate entities, such as banks, government agencies, or reputable companies, to deceive individuals into divulging sensitive information like usernames, passwords, or credit card details. Typically, phishing scams occur through deceptive emails, text messages, or websites that appear authentic but are designed to steal personal or financial information.</a:t>
            </a:r>
            <a:endParaRPr lang="en-IN"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13" name="Picture Placeholder 12">
            <a:extLst>
              <a:ext uri="{FF2B5EF4-FFF2-40B4-BE49-F238E27FC236}">
                <a16:creationId xmlns:a16="http://schemas.microsoft.com/office/drawing/2014/main" id="{F07FD3C5-7693-6D8F-4AF5-3F30437573A9}"/>
              </a:ext>
            </a:extLst>
          </p:cNvPr>
          <p:cNvSpPr>
            <a:spLocks noGrp="1"/>
          </p:cNvSpPr>
          <p:nvPr>
            <p:ph type="pic" idx="1"/>
          </p:nvPr>
        </p:nvSpPr>
        <p:spPr/>
        <p:txBody>
          <a:bodyPr/>
          <a:lstStyle/>
          <a:p>
            <a:endParaRPr lang="en-IN"/>
          </a:p>
        </p:txBody>
      </p:sp>
      <p:pic>
        <p:nvPicPr>
          <p:cNvPr id="15" name="Picture 14">
            <a:extLst>
              <a:ext uri="{FF2B5EF4-FFF2-40B4-BE49-F238E27FC236}">
                <a16:creationId xmlns:a16="http://schemas.microsoft.com/office/drawing/2014/main" id="{31C16D37-2FD9-3BEB-7EB2-85D756AAABC7}"/>
              </a:ext>
            </a:extLst>
          </p:cNvPr>
          <p:cNvPicPr>
            <a:picLocks noChangeAspect="1"/>
          </p:cNvPicPr>
          <p:nvPr/>
        </p:nvPicPr>
        <p:blipFill>
          <a:blip r:embed="rId2"/>
          <a:stretch>
            <a:fillRect/>
          </a:stretch>
        </p:blipFill>
        <p:spPr>
          <a:xfrm>
            <a:off x="5689380" y="82296"/>
            <a:ext cx="6502620" cy="6071616"/>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87F03BE-FD38-2C19-D02A-34BD99E8925A}"/>
              </a:ext>
            </a:extLst>
          </p:cNvPr>
          <p:cNvSpPr>
            <a:spLocks noGrp="1"/>
          </p:cNvSpPr>
          <p:nvPr>
            <p:ph type="title"/>
          </p:nvPr>
        </p:nvSpPr>
        <p:spPr/>
        <p:txBody>
          <a:bodyPr/>
          <a:lstStyle/>
          <a:p>
            <a:r>
              <a:rPr lang="en-IN" dirty="0"/>
              <a:t>Signs of Phishing Attacks</a:t>
            </a:r>
          </a:p>
        </p:txBody>
      </p:sp>
      <p:sp>
        <p:nvSpPr>
          <p:cNvPr id="9" name="Content Placeholder 8">
            <a:extLst>
              <a:ext uri="{FF2B5EF4-FFF2-40B4-BE49-F238E27FC236}">
                <a16:creationId xmlns:a16="http://schemas.microsoft.com/office/drawing/2014/main" id="{7AADDBFB-EE50-B242-F8B8-D64DA6C85B2F}"/>
              </a:ext>
            </a:extLst>
          </p:cNvPr>
          <p:cNvSpPr>
            <a:spLocks noGrp="1"/>
          </p:cNvSpPr>
          <p:nvPr>
            <p:ph idx="1"/>
          </p:nvPr>
        </p:nvSpPr>
        <p:spPr/>
        <p:txBody>
          <a:bodyPr>
            <a:normAutofit fontScale="92500"/>
          </a:bodyPr>
          <a:lstStyle/>
          <a:p>
            <a:pPr marL="514350" indent="-514350">
              <a:buFont typeface="+mj-lt"/>
              <a:buAutoNum type="arabicPeriod"/>
            </a:pPr>
            <a:r>
              <a:rPr lang="en-IN" dirty="0"/>
              <a:t>Phishing emails have unusual attachments and links attached to it </a:t>
            </a:r>
          </a:p>
          <a:p>
            <a:pPr marL="514350" indent="-514350">
              <a:buFont typeface="+mj-lt"/>
              <a:buAutoNum type="arabicPeriod"/>
            </a:pPr>
            <a:r>
              <a:rPr lang="en-IN" dirty="0"/>
              <a:t>Phishing emails claim to be multinational companies; however, the email id has nothing to do with the organization they claim to be representing</a:t>
            </a:r>
          </a:p>
          <a:p>
            <a:pPr marL="514350" indent="-514350">
              <a:buFont typeface="+mj-lt"/>
              <a:buAutoNum type="arabicPeriod"/>
            </a:pPr>
            <a:r>
              <a:rPr lang="en-IN" dirty="0"/>
              <a:t>Phishing emails may have grammatical errors and may seem informally drafted</a:t>
            </a:r>
          </a:p>
          <a:p>
            <a:pPr marL="514350" indent="-514350">
              <a:buFont typeface="+mj-lt"/>
              <a:buAutoNum type="arabicPeriod"/>
            </a:pPr>
            <a:r>
              <a:rPr lang="en-IN" dirty="0"/>
              <a:t>Phishing emails and messages are usually written in an urgent style, victims are prompted to immediately click a link and give away their personal information.</a:t>
            </a:r>
          </a:p>
        </p:txBody>
      </p:sp>
      <p:sp>
        <p:nvSpPr>
          <p:cNvPr id="5" name="Date Placeholder 4">
            <a:extLst>
              <a:ext uri="{FF2B5EF4-FFF2-40B4-BE49-F238E27FC236}">
                <a16:creationId xmlns:a16="http://schemas.microsoft.com/office/drawing/2014/main" id="{8AB298B8-5DB8-C980-F6DC-A61168F2D90B}"/>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7CA979D-8F52-9FAF-7EDD-A4FF9889C62B}"/>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9A2612C5-5304-F437-DC46-B13D27C6CBEF}"/>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11" name="Picture 10">
            <a:extLst>
              <a:ext uri="{FF2B5EF4-FFF2-40B4-BE49-F238E27FC236}">
                <a16:creationId xmlns:a16="http://schemas.microsoft.com/office/drawing/2014/main" id="{56C8AA5E-D37C-F898-0CA4-2D315E541888}"/>
              </a:ext>
            </a:extLst>
          </p:cNvPr>
          <p:cNvPicPr>
            <a:picLocks noChangeAspect="1"/>
          </p:cNvPicPr>
          <p:nvPr/>
        </p:nvPicPr>
        <p:blipFill>
          <a:blip r:embed="rId2"/>
          <a:stretch>
            <a:fillRect/>
          </a:stretch>
        </p:blipFill>
        <p:spPr>
          <a:xfrm>
            <a:off x="9867237" y="5598006"/>
            <a:ext cx="1160427" cy="377654"/>
          </a:xfrm>
          <a:prstGeom prst="rect">
            <a:avLst/>
          </a:prstGeom>
        </p:spPr>
      </p:pic>
      <p:pic>
        <p:nvPicPr>
          <p:cNvPr id="13" name="Picture 12">
            <a:extLst>
              <a:ext uri="{FF2B5EF4-FFF2-40B4-BE49-F238E27FC236}">
                <a16:creationId xmlns:a16="http://schemas.microsoft.com/office/drawing/2014/main" id="{92F171EA-BC59-0B95-F144-062A995116E2}"/>
              </a:ext>
            </a:extLst>
          </p:cNvPr>
          <p:cNvPicPr>
            <a:picLocks noChangeAspect="1"/>
          </p:cNvPicPr>
          <p:nvPr/>
        </p:nvPicPr>
        <p:blipFill>
          <a:blip r:embed="rId3"/>
          <a:stretch>
            <a:fillRect/>
          </a:stretch>
        </p:blipFill>
        <p:spPr>
          <a:xfrm>
            <a:off x="10827705" y="4921846"/>
            <a:ext cx="1187511" cy="374023"/>
          </a:xfrm>
          <a:prstGeom prst="rect">
            <a:avLst/>
          </a:prstGeom>
        </p:spPr>
      </p:pic>
      <p:pic>
        <p:nvPicPr>
          <p:cNvPr id="15" name="Picture 14">
            <a:extLst>
              <a:ext uri="{FF2B5EF4-FFF2-40B4-BE49-F238E27FC236}">
                <a16:creationId xmlns:a16="http://schemas.microsoft.com/office/drawing/2014/main" id="{9108FCCA-6A31-4B4A-1CA3-2FA19D22DE59}"/>
              </a:ext>
            </a:extLst>
          </p:cNvPr>
          <p:cNvPicPr>
            <a:picLocks noChangeAspect="1"/>
          </p:cNvPicPr>
          <p:nvPr/>
        </p:nvPicPr>
        <p:blipFill>
          <a:blip r:embed="rId4"/>
          <a:stretch>
            <a:fillRect/>
          </a:stretch>
        </p:blipFill>
        <p:spPr>
          <a:xfrm>
            <a:off x="8235696" y="93955"/>
            <a:ext cx="3779520" cy="1807997"/>
          </a:xfrm>
          <a:prstGeom prst="rect">
            <a:avLst/>
          </a:prstGeom>
        </p:spPr>
      </p:pic>
    </p:spTree>
    <p:extLst>
      <p:ext uri="{BB962C8B-B14F-4D97-AF65-F5344CB8AC3E}">
        <p14:creationId xmlns:p14="http://schemas.microsoft.com/office/powerpoint/2010/main" val="244522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C2E86B-D8D0-AE3D-745D-A9C44B3377C9}"/>
              </a:ext>
            </a:extLst>
          </p:cNvPr>
          <p:cNvSpPr>
            <a:spLocks noGrp="1"/>
          </p:cNvSpPr>
          <p:nvPr>
            <p:ph type="title"/>
          </p:nvPr>
        </p:nvSpPr>
        <p:spPr/>
        <p:txBody>
          <a:bodyPr/>
          <a:lstStyle/>
          <a:p>
            <a:r>
              <a:rPr lang="en-IN" dirty="0"/>
              <a:t>How to avoid phishing scams?</a:t>
            </a:r>
          </a:p>
        </p:txBody>
      </p:sp>
      <p:sp>
        <p:nvSpPr>
          <p:cNvPr id="9" name="Content Placeholder 8">
            <a:extLst>
              <a:ext uri="{FF2B5EF4-FFF2-40B4-BE49-F238E27FC236}">
                <a16:creationId xmlns:a16="http://schemas.microsoft.com/office/drawing/2014/main" id="{44716560-9A7A-6789-737F-761D571426E2}"/>
              </a:ext>
            </a:extLst>
          </p:cNvPr>
          <p:cNvSpPr>
            <a:spLocks noGrp="1"/>
          </p:cNvSpPr>
          <p:nvPr>
            <p:ph idx="1"/>
          </p:nvPr>
        </p:nvSpPr>
        <p:spPr/>
        <p:txBody>
          <a:bodyPr>
            <a:normAutofit fontScale="85000" lnSpcReduction="20000"/>
          </a:bodyPr>
          <a:lstStyle/>
          <a:p>
            <a:pPr algn="l">
              <a:buFont typeface="+mj-lt"/>
              <a:buAutoNum type="arabicPeriod"/>
            </a:pPr>
            <a:r>
              <a:rPr lang="en-US" b="1" dirty="0"/>
              <a:t>Ignore Suspicious Communications: </a:t>
            </a:r>
            <a:r>
              <a:rPr lang="en-US" dirty="0"/>
              <a:t>Exercise caution when receiving unsolicited emails, text messages, or phone calls requesting personal or financial information. Be especially wary of messages urging urgent action or offering unexpected rewards.</a:t>
            </a:r>
          </a:p>
          <a:p>
            <a:pPr algn="l">
              <a:buFont typeface="+mj-lt"/>
              <a:buAutoNum type="arabicPeriod"/>
            </a:pPr>
            <a:r>
              <a:rPr lang="en-US" b="1" dirty="0"/>
              <a:t>Verify the Authenticity of Requests: </a:t>
            </a:r>
            <a:r>
              <a:rPr lang="en-US" dirty="0"/>
              <a:t>Before clicking on any links or providing sensitive information, independently verify the legitimacy of the communication. Contact the supposed sender through official channels using contact information obtained from a trusted source, such as the organization's official website or phone number listed on a bank statement.</a:t>
            </a:r>
          </a:p>
          <a:p>
            <a:pPr algn="l">
              <a:buFont typeface="+mj-lt"/>
              <a:buAutoNum type="arabicPeriod"/>
            </a:pPr>
            <a:r>
              <a:rPr lang="en-US" b="1" dirty="0"/>
              <a:t>Examine URLs and Email Addresses: </a:t>
            </a:r>
            <a:r>
              <a:rPr lang="en-US" dirty="0"/>
              <a:t>Scrutinize URLs in emails and website addresses for inconsistencies, misspellings, or unusual characters that may indicate a phishing attempt. Legitimate websites typically use secure connections (https://) and have recognizable domain names.</a:t>
            </a:r>
          </a:p>
          <a:p>
            <a:endParaRPr lang="en-IN" dirty="0"/>
          </a:p>
        </p:txBody>
      </p:sp>
      <p:sp>
        <p:nvSpPr>
          <p:cNvPr id="5" name="Date Placeholder 4">
            <a:extLst>
              <a:ext uri="{FF2B5EF4-FFF2-40B4-BE49-F238E27FC236}">
                <a16:creationId xmlns:a16="http://schemas.microsoft.com/office/drawing/2014/main" id="{D85470CD-1EEE-2DA0-2C68-B7AA159FB7A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CF1A3E76-805B-5BAF-C31A-B2FC8842A50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173F5AB-791B-BE60-DE48-26E700C8839A}"/>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137245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
            <a:extLst>
              <a:ext uri="{FF2B5EF4-FFF2-40B4-BE49-F238E27FC236}">
                <a16:creationId xmlns:a16="http://schemas.microsoft.com/office/drawing/2014/main" id="{EE8BD6AF-321F-F46F-E153-BD1BDC053EAA}"/>
              </a:ext>
            </a:extLst>
          </p:cNvPr>
          <p:cNvSpPr>
            <a:spLocks noGrp="1"/>
          </p:cNvSpPr>
          <p:nvPr>
            <p:ph sz="half" idx="1"/>
          </p:nvPr>
        </p:nvSpPr>
        <p:spPr>
          <a:xfrm>
            <a:off x="838200" y="1825625"/>
            <a:ext cx="5181600" cy="4351338"/>
          </a:xfrm>
        </p:spPr>
        <p:txBody>
          <a:bodyPr/>
          <a:lstStyle/>
          <a:p>
            <a:r>
              <a:rPr lang="en-US" dirty="0"/>
              <a:t>A crypto scam is a fraudulent scheme or deceptive practice within the cryptocurrency space aimed at unlawfully obtaining digital assets, funds, or personal information from individuals or organizations. These scams exploit the relative anonymity and decentralization of cryptocurrencies to deceive users.</a:t>
            </a:r>
          </a:p>
        </p:txBody>
      </p:sp>
      <p:pic>
        <p:nvPicPr>
          <p:cNvPr id="11" name="Picture Placeholder 10" descr="A white and orange bitcoin sign&#10;&#10;Description automatically generated">
            <a:extLst>
              <a:ext uri="{FF2B5EF4-FFF2-40B4-BE49-F238E27FC236}">
                <a16:creationId xmlns:a16="http://schemas.microsoft.com/office/drawing/2014/main" id="{85212761-DB23-A2B1-C878-873807C2ABA0}"/>
              </a:ext>
            </a:extLst>
          </p:cNvPr>
          <p:cNvPicPr>
            <a:picLocks noGrp="1" noChangeAspect="1"/>
          </p:cNvPicPr>
          <p:nvPr>
            <p:ph sz="half" idx="2"/>
          </p:nvPr>
        </p:nvPicPr>
        <p:blipFill rotWithShape="1">
          <a:blip r:embed="rId2"/>
          <a:srcRect t="8824" b="7200"/>
          <a:stretch/>
        </p:blipFill>
        <p:spPr>
          <a:xfrm>
            <a:off x="6172200" y="1825625"/>
            <a:ext cx="5181600" cy="4351338"/>
          </a:xfrm>
          <a:noFill/>
        </p:spPr>
      </p:pic>
      <p:sp>
        <p:nvSpPr>
          <p:cNvPr id="4" name="Date Placeholder 3">
            <a:extLst>
              <a:ext uri="{FF2B5EF4-FFF2-40B4-BE49-F238E27FC236}">
                <a16:creationId xmlns:a16="http://schemas.microsoft.com/office/drawing/2014/main" id="{33E4622B-6101-072F-1FC5-7C6B08236D3E}"/>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790A150D-E2E4-B04C-34AC-4BA2BEF56CD8}"/>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B9E6666-21F1-EC1D-111E-D362BB310FA8}"/>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8</a:t>
            </a:fld>
            <a:endParaRPr lang="en-US"/>
          </a:p>
        </p:txBody>
      </p:sp>
      <p:sp>
        <p:nvSpPr>
          <p:cNvPr id="18" name="Title 6">
            <a:extLst>
              <a:ext uri="{FF2B5EF4-FFF2-40B4-BE49-F238E27FC236}">
                <a16:creationId xmlns:a16="http://schemas.microsoft.com/office/drawing/2014/main" id="{D053336C-572D-1093-01DB-DC51E095C01D}"/>
              </a:ext>
            </a:extLst>
          </p:cNvPr>
          <p:cNvSpPr>
            <a:spLocks noGrp="1"/>
          </p:cNvSpPr>
          <p:nvPr>
            <p:ph type="title"/>
          </p:nvPr>
        </p:nvSpPr>
        <p:spPr>
          <a:xfrm>
            <a:off x="576071" y="704088"/>
            <a:ext cx="9144000" cy="676656"/>
          </a:xfrm>
        </p:spPr>
        <p:txBody>
          <a:bodyPr/>
          <a:lstStyle/>
          <a:p>
            <a:r>
              <a:rPr lang="en-US" dirty="0"/>
              <a:t>Crypto Scam’s</a:t>
            </a:r>
          </a:p>
        </p:txBody>
      </p:sp>
    </p:spTree>
    <p:extLst>
      <p:ext uri="{BB962C8B-B14F-4D97-AF65-F5344CB8AC3E}">
        <p14:creationId xmlns:p14="http://schemas.microsoft.com/office/powerpoint/2010/main" val="3515235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2CF93A0-BD0A-1159-A06E-F3DD76884209}"/>
              </a:ext>
            </a:extLst>
          </p:cNvPr>
          <p:cNvSpPr>
            <a:spLocks noGrp="1"/>
          </p:cNvSpPr>
          <p:nvPr>
            <p:ph type="body" idx="1"/>
          </p:nvPr>
        </p:nvSpPr>
        <p:spPr/>
        <p:txBody>
          <a:bodyPr/>
          <a:lstStyle/>
          <a:p>
            <a:r>
              <a:rPr lang="en-IN" dirty="0"/>
              <a:t>PUMP &amp; DUMP SCAMS</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sz="half" idx="2"/>
          </p:nvPr>
        </p:nvSpPr>
        <p:spPr/>
        <p:txBody>
          <a:bodyPr>
            <a:normAutofit fontScale="92500" lnSpcReduction="10000"/>
          </a:bodyPr>
          <a:lstStyle/>
          <a:p>
            <a:pPr marL="0" indent="0">
              <a:buNone/>
            </a:pPr>
            <a:r>
              <a:rPr lang="en-US" dirty="0"/>
              <a:t>Pump and dump scams involve artificially inflating the price of an asset through coordinated efforts and misinformation. Fraudsters spread false positive information to create a sense of urgency among investors, driving the price up rapidly</a:t>
            </a:r>
          </a:p>
          <a:p>
            <a:pPr marL="0" indent="0">
              <a:buNone/>
            </a:pPr>
            <a:endParaRPr lang="en-US" dirty="0"/>
          </a:p>
          <a:p>
            <a:pPr marL="0" indent="0">
              <a:buNone/>
            </a:pPr>
            <a:r>
              <a:rPr lang="en-US" dirty="0"/>
              <a:t>Once the price reaches peak, perpetrators sell their holdings for profit, causing the price to plummet. Unsuspecting investors who bought at inflated prices incur significant losses</a:t>
            </a:r>
            <a:r>
              <a:rPr lang="en-US" i="0" dirty="0">
                <a:solidFill>
                  <a:srgbClr val="ECECEC"/>
                </a:solidFill>
                <a:effectLst/>
                <a:latin typeface="Söhne"/>
              </a:rPr>
              <a:t>.</a:t>
            </a:r>
            <a:endParaRPr lang="en-US" dirty="0"/>
          </a:p>
        </p:txBody>
      </p:sp>
      <p:sp>
        <p:nvSpPr>
          <p:cNvPr id="7" name="Text Placeholder 6">
            <a:extLst>
              <a:ext uri="{FF2B5EF4-FFF2-40B4-BE49-F238E27FC236}">
                <a16:creationId xmlns:a16="http://schemas.microsoft.com/office/drawing/2014/main" id="{6179AFA9-A950-DD48-69B9-8C250877DFC0}"/>
              </a:ext>
            </a:extLst>
          </p:cNvPr>
          <p:cNvSpPr>
            <a:spLocks noGrp="1"/>
          </p:cNvSpPr>
          <p:nvPr>
            <p:ph type="body" sz="quarter" idx="3"/>
          </p:nvPr>
        </p:nvSpPr>
        <p:spPr/>
        <p:txBody>
          <a:bodyPr/>
          <a:lstStyle/>
          <a:p>
            <a:r>
              <a:rPr lang="en-IN" dirty="0"/>
              <a:t>Phishing wallets</a:t>
            </a:r>
          </a:p>
        </p:txBody>
      </p:sp>
      <p:sp>
        <p:nvSpPr>
          <p:cNvPr id="8" name="Content Placeholder 7">
            <a:extLst>
              <a:ext uri="{FF2B5EF4-FFF2-40B4-BE49-F238E27FC236}">
                <a16:creationId xmlns:a16="http://schemas.microsoft.com/office/drawing/2014/main" id="{9263C0A7-2655-D7BC-735B-D3979FC43BF4}"/>
              </a:ext>
            </a:extLst>
          </p:cNvPr>
          <p:cNvSpPr>
            <a:spLocks noGrp="1"/>
          </p:cNvSpPr>
          <p:nvPr>
            <p:ph sz="quarter" idx="4"/>
          </p:nvPr>
        </p:nvSpPr>
        <p:spPr/>
        <p:txBody>
          <a:bodyPr/>
          <a:lstStyle/>
          <a:p>
            <a:r>
              <a:rPr lang="en-US" dirty="0"/>
              <a:t>Scammers create fake cryptocurrency exchanges, wallets, or trading platforms that mimic legitimate services. They use these platforms to trick users into depositing funds or providing sensitive information, which is then stolen.</a:t>
            </a:r>
            <a:endParaRPr lang="en-IN"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Types of Crypto Scams</a:t>
            </a:r>
          </a:p>
        </p:txBody>
      </p:sp>
      <p:sp>
        <p:nvSpPr>
          <p:cNvPr id="9" name="Text Placeholder 8">
            <a:extLst>
              <a:ext uri="{FF2B5EF4-FFF2-40B4-BE49-F238E27FC236}">
                <a16:creationId xmlns:a16="http://schemas.microsoft.com/office/drawing/2014/main" id="{D78E71DA-3CB7-ACDB-F93E-BFC637FBF71E}"/>
              </a:ext>
            </a:extLst>
          </p:cNvPr>
          <p:cNvSpPr>
            <a:spLocks noGrp="1"/>
          </p:cNvSpPr>
          <p:nvPr>
            <p:ph type="body" sz="quarter" idx="13"/>
          </p:nvPr>
        </p:nvSpPr>
        <p:spPr/>
        <p:txBody>
          <a:bodyPr/>
          <a:lstStyle/>
          <a:p>
            <a:r>
              <a:rPr lang="en-IN" dirty="0"/>
              <a:t>Bitcoin ATM scams</a:t>
            </a:r>
          </a:p>
        </p:txBody>
      </p:sp>
      <p:sp>
        <p:nvSpPr>
          <p:cNvPr id="10" name="Content Placeholder 9">
            <a:extLst>
              <a:ext uri="{FF2B5EF4-FFF2-40B4-BE49-F238E27FC236}">
                <a16:creationId xmlns:a16="http://schemas.microsoft.com/office/drawing/2014/main" id="{6DF2D1D5-555F-7B9C-8FFF-82C15DA5229F}"/>
              </a:ext>
            </a:extLst>
          </p:cNvPr>
          <p:cNvSpPr>
            <a:spLocks noGrp="1"/>
          </p:cNvSpPr>
          <p:nvPr>
            <p:ph sz="quarter" idx="14"/>
          </p:nvPr>
        </p:nvSpPr>
        <p:spPr/>
        <p:txBody>
          <a:bodyPr>
            <a:normAutofit fontScale="85000" lnSpcReduction="10000"/>
          </a:bodyPr>
          <a:lstStyle/>
          <a:p>
            <a:r>
              <a:rPr lang="en-US" dirty="0"/>
              <a:t>Fake Bitcoin ATMs: Scammers set up counterfeit Bitcoin ATMs that look like legitimate ones. Users deposit cash expecting to receive Bitcoin, but they either receive nothing in return or get fake or invalid Bitcoin receipts.</a:t>
            </a:r>
          </a:p>
          <a:p>
            <a:r>
              <a:rPr lang="en-US" dirty="0"/>
              <a:t>False Instructions: Scammers may post fake instructions near Bitcoin ATMs, directing users to send cryptocurrency to a specified address in exchange for promised returns. However, users never receive the promised returns, and their funds are lost.</a:t>
            </a:r>
            <a:endParaRPr lang="en-IN" dirty="0"/>
          </a:p>
        </p:txBody>
      </p:sp>
    </p:spTree>
    <p:extLst>
      <p:ext uri="{BB962C8B-B14F-4D97-AF65-F5344CB8AC3E}">
        <p14:creationId xmlns:p14="http://schemas.microsoft.com/office/powerpoint/2010/main" val="109671749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{19518638-C489-4092-8203-640F0F1E3230}tf11964407_win32</Template>
  <TotalTime>1244</TotalTime>
  <Words>2674</Words>
  <Application>Microsoft Office PowerPoint</Application>
  <PresentationFormat>Widescreen</PresentationFormat>
  <Paragraphs>163</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Gill Sans Nova</vt:lpstr>
      <vt:lpstr>Gill Sans Nova Light</vt:lpstr>
      <vt:lpstr>Sagona Book</vt:lpstr>
      <vt:lpstr>Söhne</vt:lpstr>
      <vt:lpstr>Office Theme</vt:lpstr>
      <vt:lpstr>Online Scams</vt:lpstr>
      <vt:lpstr>Index</vt:lpstr>
      <vt:lpstr>What is an online scam?</vt:lpstr>
      <vt:lpstr>TYPES OF ONLINE SCAMS</vt:lpstr>
      <vt:lpstr>Phishing Scam</vt:lpstr>
      <vt:lpstr>Signs of Phishing Attacks</vt:lpstr>
      <vt:lpstr>How to avoid phishing scams?</vt:lpstr>
      <vt:lpstr>Crypto Scam’s</vt:lpstr>
      <vt:lpstr>Types of Crypto Scams</vt:lpstr>
      <vt:lpstr>HOW TO AVOID CRYPTO SCAMS</vt:lpstr>
      <vt:lpstr>IMPORTANCE OF SELF RESEARCH IN CRYPTO INVESTMENTS</vt:lpstr>
      <vt:lpstr>TECH SUPPORT SCAMS</vt:lpstr>
      <vt:lpstr>HOW DOES A TECH SUPPORT SCAM WORK?</vt:lpstr>
      <vt:lpstr>How does a tech support scam work?</vt:lpstr>
      <vt:lpstr>How to avoid tech support scams?</vt:lpstr>
      <vt:lpstr>REFUND SCAMS</vt:lpstr>
      <vt:lpstr>HOW DOES A REFUND SCAM WORK?</vt:lpstr>
      <vt:lpstr>Refund scam continued…</vt:lpstr>
      <vt:lpstr>RED FLAGS TO LOOK OUT FOR</vt:lpstr>
      <vt:lpstr>Scam Industry</vt:lpstr>
      <vt:lpstr>RESPONSIBILITIES OF A CITIZEN TO AVOID SCAMS AND PROTECT OTHERS</vt:lpstr>
      <vt:lpstr>RESPONSIBILITIES OF A CITIZEN TO AVOID SCAMS AND PROTECT OTHERS</vt:lpstr>
      <vt:lpstr>HOW TO BE AWARE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Aniruddh Suresh</dc:creator>
  <cp:lastModifiedBy>Aniruddh Suresh</cp:lastModifiedBy>
  <cp:revision>4</cp:revision>
  <dcterms:created xsi:type="dcterms:W3CDTF">2024-02-14T12:22:45Z</dcterms:created>
  <dcterms:modified xsi:type="dcterms:W3CDTF">2024-02-24T09:54:42Z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