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9" r:id="rId4"/>
    <p:sldId id="260" r:id="rId5"/>
    <p:sldId id="258" r:id="rId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69" d="100"/>
          <a:sy n="69" d="100"/>
        </p:scale>
        <p:origin x="37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2350E2-5691-4EAF-8834-07C47395A8B8}" type="datetimeFigureOut">
              <a:rPr lang="zh-TW" altLang="en-US" smtClean="0"/>
              <a:t>2024/1/13</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2B4A0F-72AD-45D4-85E2-CCFAC1B1E5FD}" type="slidenum">
              <a:rPr lang="zh-TW" altLang="en-US" smtClean="0"/>
              <a:t>‹#›</a:t>
            </a:fld>
            <a:endParaRPr lang="zh-TW" altLang="en-US"/>
          </a:p>
        </p:txBody>
      </p:sp>
    </p:spTree>
    <p:extLst>
      <p:ext uri="{BB962C8B-B14F-4D97-AF65-F5344CB8AC3E}">
        <p14:creationId xmlns:p14="http://schemas.microsoft.com/office/powerpoint/2010/main" val="2558236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019F4139-FB81-43D4-90DB-DA3280D3DF74}" type="datetimeFigureOut">
              <a:rPr lang="zh-TW" altLang="en-US" smtClean="0"/>
              <a:t>2024/1/13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6869997-7469-41AD-9541-693414E8FF18}" type="slidenum">
              <a:rPr lang="zh-TW" altLang="en-US" smtClean="0"/>
              <a:t>‹#›</a:t>
            </a:fld>
            <a:endParaRPr lang="zh-TW" altLang="en-US"/>
          </a:p>
        </p:txBody>
      </p:sp>
    </p:spTree>
    <p:extLst>
      <p:ext uri="{BB962C8B-B14F-4D97-AF65-F5344CB8AC3E}">
        <p14:creationId xmlns:p14="http://schemas.microsoft.com/office/powerpoint/2010/main" val="360006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19F4139-FB81-43D4-90DB-DA3280D3DF74}" type="datetimeFigureOut">
              <a:rPr lang="zh-TW" altLang="en-US" smtClean="0"/>
              <a:t>2024/1/13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6869997-7469-41AD-9541-693414E8FF18}" type="slidenum">
              <a:rPr lang="zh-TW" altLang="en-US" smtClean="0"/>
              <a:t>‹#›</a:t>
            </a:fld>
            <a:endParaRPr lang="zh-TW" altLang="en-US"/>
          </a:p>
        </p:txBody>
      </p:sp>
    </p:spTree>
    <p:extLst>
      <p:ext uri="{BB962C8B-B14F-4D97-AF65-F5344CB8AC3E}">
        <p14:creationId xmlns:p14="http://schemas.microsoft.com/office/powerpoint/2010/main" val="1394909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19F4139-FB81-43D4-90DB-DA3280D3DF74}" type="datetimeFigureOut">
              <a:rPr lang="zh-TW" altLang="en-US" smtClean="0"/>
              <a:t>2024/1/13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6869997-7469-41AD-9541-693414E8FF18}" type="slidenum">
              <a:rPr lang="zh-TW" altLang="en-US" smtClean="0"/>
              <a:t>‹#›</a:t>
            </a:fld>
            <a:endParaRPr lang="zh-TW" altLang="en-US"/>
          </a:p>
        </p:txBody>
      </p:sp>
    </p:spTree>
    <p:extLst>
      <p:ext uri="{BB962C8B-B14F-4D97-AF65-F5344CB8AC3E}">
        <p14:creationId xmlns:p14="http://schemas.microsoft.com/office/powerpoint/2010/main" val="2098733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19F4139-FB81-43D4-90DB-DA3280D3DF74}" type="datetimeFigureOut">
              <a:rPr lang="zh-TW" altLang="en-US" smtClean="0"/>
              <a:t>2024/1/13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6869997-7469-41AD-9541-693414E8FF18}" type="slidenum">
              <a:rPr lang="zh-TW" altLang="en-US" smtClean="0"/>
              <a:t>‹#›</a:t>
            </a:fld>
            <a:endParaRPr lang="zh-TW" altLang="en-US"/>
          </a:p>
        </p:txBody>
      </p:sp>
    </p:spTree>
    <p:extLst>
      <p:ext uri="{BB962C8B-B14F-4D97-AF65-F5344CB8AC3E}">
        <p14:creationId xmlns:p14="http://schemas.microsoft.com/office/powerpoint/2010/main" val="1297436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019F4139-FB81-43D4-90DB-DA3280D3DF74}" type="datetimeFigureOut">
              <a:rPr lang="zh-TW" altLang="en-US" smtClean="0"/>
              <a:t>2024/1/13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6869997-7469-41AD-9541-693414E8FF18}" type="slidenum">
              <a:rPr lang="zh-TW" altLang="en-US" smtClean="0"/>
              <a:t>‹#›</a:t>
            </a:fld>
            <a:endParaRPr lang="zh-TW" altLang="en-US"/>
          </a:p>
        </p:txBody>
      </p:sp>
    </p:spTree>
    <p:extLst>
      <p:ext uri="{BB962C8B-B14F-4D97-AF65-F5344CB8AC3E}">
        <p14:creationId xmlns:p14="http://schemas.microsoft.com/office/powerpoint/2010/main" val="340653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019F4139-FB81-43D4-90DB-DA3280D3DF74}" type="datetimeFigureOut">
              <a:rPr lang="zh-TW" altLang="en-US" smtClean="0"/>
              <a:t>2024/1/13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6869997-7469-41AD-9541-693414E8FF18}" type="slidenum">
              <a:rPr lang="zh-TW" altLang="en-US" smtClean="0"/>
              <a:t>‹#›</a:t>
            </a:fld>
            <a:endParaRPr lang="zh-TW" altLang="en-US"/>
          </a:p>
        </p:txBody>
      </p:sp>
    </p:spTree>
    <p:extLst>
      <p:ext uri="{BB962C8B-B14F-4D97-AF65-F5344CB8AC3E}">
        <p14:creationId xmlns:p14="http://schemas.microsoft.com/office/powerpoint/2010/main" val="2097945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019F4139-FB81-43D4-90DB-DA3280D3DF74}" type="datetimeFigureOut">
              <a:rPr lang="zh-TW" altLang="en-US" smtClean="0"/>
              <a:t>2024/1/13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66869997-7469-41AD-9541-693414E8FF18}" type="slidenum">
              <a:rPr lang="zh-TW" altLang="en-US" smtClean="0"/>
              <a:t>‹#›</a:t>
            </a:fld>
            <a:endParaRPr lang="zh-TW" altLang="en-US"/>
          </a:p>
        </p:txBody>
      </p:sp>
    </p:spTree>
    <p:extLst>
      <p:ext uri="{BB962C8B-B14F-4D97-AF65-F5344CB8AC3E}">
        <p14:creationId xmlns:p14="http://schemas.microsoft.com/office/powerpoint/2010/main" val="83846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019F4139-FB81-43D4-90DB-DA3280D3DF74}" type="datetimeFigureOut">
              <a:rPr lang="zh-TW" altLang="en-US" smtClean="0"/>
              <a:t>2024/1/13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66869997-7469-41AD-9541-693414E8FF18}" type="slidenum">
              <a:rPr lang="zh-TW" altLang="en-US" smtClean="0"/>
              <a:t>‹#›</a:t>
            </a:fld>
            <a:endParaRPr lang="zh-TW" altLang="en-US"/>
          </a:p>
        </p:txBody>
      </p:sp>
    </p:spTree>
    <p:extLst>
      <p:ext uri="{BB962C8B-B14F-4D97-AF65-F5344CB8AC3E}">
        <p14:creationId xmlns:p14="http://schemas.microsoft.com/office/powerpoint/2010/main" val="3617522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19F4139-FB81-43D4-90DB-DA3280D3DF74}" type="datetimeFigureOut">
              <a:rPr lang="zh-TW" altLang="en-US" smtClean="0"/>
              <a:t>2024/1/13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66869997-7469-41AD-9541-693414E8FF18}" type="slidenum">
              <a:rPr lang="zh-TW" altLang="en-US" smtClean="0"/>
              <a:t>‹#›</a:t>
            </a:fld>
            <a:endParaRPr lang="zh-TW" altLang="en-US"/>
          </a:p>
        </p:txBody>
      </p:sp>
    </p:spTree>
    <p:extLst>
      <p:ext uri="{BB962C8B-B14F-4D97-AF65-F5344CB8AC3E}">
        <p14:creationId xmlns:p14="http://schemas.microsoft.com/office/powerpoint/2010/main" val="1292001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019F4139-FB81-43D4-90DB-DA3280D3DF74}" type="datetimeFigureOut">
              <a:rPr lang="zh-TW" altLang="en-US" smtClean="0"/>
              <a:t>2024/1/13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6869997-7469-41AD-9541-693414E8FF18}" type="slidenum">
              <a:rPr lang="zh-TW" altLang="en-US" smtClean="0"/>
              <a:t>‹#›</a:t>
            </a:fld>
            <a:endParaRPr lang="zh-TW" altLang="en-US"/>
          </a:p>
        </p:txBody>
      </p:sp>
    </p:spTree>
    <p:extLst>
      <p:ext uri="{BB962C8B-B14F-4D97-AF65-F5344CB8AC3E}">
        <p14:creationId xmlns:p14="http://schemas.microsoft.com/office/powerpoint/2010/main" val="2265142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019F4139-FB81-43D4-90DB-DA3280D3DF74}" type="datetimeFigureOut">
              <a:rPr lang="zh-TW" altLang="en-US" smtClean="0"/>
              <a:t>2024/1/13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6869997-7469-41AD-9541-693414E8FF18}" type="slidenum">
              <a:rPr lang="zh-TW" altLang="en-US" smtClean="0"/>
              <a:t>‹#›</a:t>
            </a:fld>
            <a:endParaRPr lang="zh-TW" altLang="en-US"/>
          </a:p>
        </p:txBody>
      </p:sp>
    </p:spTree>
    <p:extLst>
      <p:ext uri="{BB962C8B-B14F-4D97-AF65-F5344CB8AC3E}">
        <p14:creationId xmlns:p14="http://schemas.microsoft.com/office/powerpoint/2010/main" val="254110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extLst>
              <a:ext uri="{BEBA8EAE-BF5A-486C-A8C5-ECC9F3942E4B}">
                <a14:imgProps xmlns:a14="http://schemas.microsoft.com/office/drawing/2010/main">
                  <a14:imgLayer r:embed="rId14">
                    <a14:imgEffect>
                      <a14:artisticPencilGrayscale/>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9F4139-FB81-43D4-90DB-DA3280D3DF74}" type="datetimeFigureOut">
              <a:rPr lang="zh-TW" altLang="en-US" smtClean="0"/>
              <a:t>2024/1/13</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869997-7469-41AD-9541-693414E8FF18}" type="slidenum">
              <a:rPr lang="zh-TW" altLang="en-US" smtClean="0"/>
              <a:t>‹#›</a:t>
            </a:fld>
            <a:endParaRPr lang="zh-TW" altLang="en-US"/>
          </a:p>
        </p:txBody>
      </p:sp>
    </p:spTree>
    <p:extLst>
      <p:ext uri="{BB962C8B-B14F-4D97-AF65-F5344CB8AC3E}">
        <p14:creationId xmlns:p14="http://schemas.microsoft.com/office/powerpoint/2010/main" val="1043057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zh.wikipedia.org/wiki/%E5%9C%96%E5%BD%A2%E8%99%95%E7%90%86%E5%99%A8" TargetMode="External"/><Relationship Id="rId2" Type="http://schemas.openxmlformats.org/officeDocument/2006/relationships/hyperlink" Target="https://zh.wikipedia.org/zh-tw/CUDA"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dirty="0"/>
              <a:t>GPU / CUDA </a:t>
            </a:r>
            <a:r>
              <a:rPr lang="zh-TW" altLang="en-US" dirty="0"/>
              <a:t>等繪圖處理器相關</a:t>
            </a:r>
            <a:r>
              <a:rPr lang="zh-TW" altLang="en-US" dirty="0" smtClean="0"/>
              <a:t>技術</a:t>
            </a:r>
            <a:endParaRPr lang="zh-TW" altLang="en-US" dirty="0"/>
          </a:p>
        </p:txBody>
      </p:sp>
      <p:sp>
        <p:nvSpPr>
          <p:cNvPr id="3" name="副標題 2"/>
          <p:cNvSpPr>
            <a:spLocks noGrp="1"/>
          </p:cNvSpPr>
          <p:nvPr>
            <p:ph type="subTitle" idx="1"/>
          </p:nvPr>
        </p:nvSpPr>
        <p:spPr/>
        <p:txBody>
          <a:bodyPr/>
          <a:lstStyle/>
          <a:p>
            <a:r>
              <a:rPr lang="zh-TW" altLang="en-US" dirty="0" smtClean="0"/>
              <a:t>資工二 </a:t>
            </a:r>
            <a:r>
              <a:rPr lang="en-US" altLang="zh-TW" dirty="0" smtClean="0"/>
              <a:t>111110558 </a:t>
            </a:r>
            <a:r>
              <a:rPr lang="zh-TW" altLang="en-US" dirty="0" smtClean="0"/>
              <a:t>楊云行</a:t>
            </a:r>
            <a:endParaRPr lang="zh-TW" altLang="en-US" dirty="0"/>
          </a:p>
        </p:txBody>
      </p:sp>
    </p:spTree>
    <p:extLst>
      <p:ext uri="{BB962C8B-B14F-4D97-AF65-F5344CB8AC3E}">
        <p14:creationId xmlns:p14="http://schemas.microsoft.com/office/powerpoint/2010/main" val="42762585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a:xfrm>
            <a:off x="831850" y="398175"/>
            <a:ext cx="10515600" cy="562407"/>
          </a:xfrm>
        </p:spPr>
        <p:txBody>
          <a:bodyPr>
            <a:normAutofit/>
          </a:bodyPr>
          <a:lstStyle/>
          <a:p>
            <a:r>
              <a:rPr lang="en-US" altLang="zh-TW" sz="3200" dirty="0" smtClean="0">
                <a:latin typeface="+mj-ea"/>
              </a:rPr>
              <a:t>GPU / CUDA</a:t>
            </a:r>
            <a:r>
              <a:rPr lang="zh-TW" altLang="en-US" sz="3200" dirty="0" smtClean="0">
                <a:latin typeface="+mj-ea"/>
              </a:rPr>
              <a:t>簡單介紹</a:t>
            </a:r>
            <a:endParaRPr lang="zh-TW" altLang="en-US" sz="3200" dirty="0">
              <a:latin typeface="+mj-ea"/>
            </a:endParaRPr>
          </a:p>
        </p:txBody>
      </p:sp>
      <p:sp>
        <p:nvSpPr>
          <p:cNvPr id="12" name="文字版面配置區 11"/>
          <p:cNvSpPr>
            <a:spLocks noGrp="1"/>
          </p:cNvSpPr>
          <p:nvPr>
            <p:ph type="body" idx="1"/>
          </p:nvPr>
        </p:nvSpPr>
        <p:spPr>
          <a:xfrm>
            <a:off x="831850" y="1144300"/>
            <a:ext cx="10515600" cy="1500187"/>
          </a:xfrm>
        </p:spPr>
        <p:txBody>
          <a:bodyPr/>
          <a:lstStyle/>
          <a:p>
            <a:pPr marL="342900" indent="-342900" algn="just">
              <a:buFont typeface="Arial" panose="020B0604020202020204" pitchFamily="34" charset="0"/>
              <a:buChar char="•"/>
            </a:pPr>
            <a:r>
              <a:rPr lang="zh-TW" altLang="en-US" b="1" i="0" dirty="0" smtClean="0">
                <a:solidFill>
                  <a:srgbClr val="202122"/>
                </a:solidFill>
                <a:effectLst/>
                <a:latin typeface="Arial" panose="020B0604020202020204" pitchFamily="34" charset="0"/>
              </a:rPr>
              <a:t>圖形處理器 </a:t>
            </a:r>
            <a:r>
              <a:rPr lang="en-US" altLang="zh-TW" b="1" i="0" dirty="0" smtClean="0">
                <a:solidFill>
                  <a:srgbClr val="202122"/>
                </a:solidFill>
                <a:effectLst/>
                <a:latin typeface="Arial" panose="020B0604020202020204" pitchFamily="34" charset="0"/>
              </a:rPr>
              <a:t>Graphics Processing Unit</a:t>
            </a:r>
            <a:r>
              <a:rPr lang="en-US" altLang="zh-TW" dirty="0">
                <a:solidFill>
                  <a:srgbClr val="202122"/>
                </a:solidFill>
                <a:latin typeface="Arial" panose="020B0604020202020204" pitchFamily="34" charset="0"/>
              </a:rPr>
              <a:t>(</a:t>
            </a:r>
            <a:r>
              <a:rPr lang="zh-TW" altLang="en-US" b="0" i="0" dirty="0" smtClean="0">
                <a:solidFill>
                  <a:srgbClr val="202122"/>
                </a:solidFill>
                <a:effectLst/>
                <a:latin typeface="Arial" panose="020B0604020202020204" pitchFamily="34" charset="0"/>
              </a:rPr>
              <a:t>縮寫</a:t>
            </a:r>
            <a:r>
              <a:rPr lang="en-US" altLang="zh-TW" dirty="0" smtClean="0">
                <a:solidFill>
                  <a:srgbClr val="202122"/>
                </a:solidFill>
                <a:latin typeface="Arial" panose="020B0604020202020204" pitchFamily="34" charset="0"/>
              </a:rPr>
              <a:t>GPU)</a:t>
            </a:r>
            <a:r>
              <a:rPr lang="en-US" altLang="zh-TW" dirty="0" smtClean="0">
                <a:solidFill>
                  <a:srgbClr val="202122"/>
                </a:solidFill>
                <a:latin typeface="+mn-ea"/>
              </a:rPr>
              <a:t>,</a:t>
            </a:r>
            <a:r>
              <a:rPr lang="zh-TW" altLang="en-US" b="0" i="0" dirty="0" smtClean="0">
                <a:solidFill>
                  <a:srgbClr val="202122"/>
                </a:solidFill>
                <a:effectLst/>
                <a:latin typeface="Arial" panose="020B0604020202020204" pitchFamily="34" charset="0"/>
              </a:rPr>
              <a:t>又稱</a:t>
            </a:r>
            <a:r>
              <a:rPr lang="zh-TW" altLang="en-US" b="1" i="0" dirty="0" smtClean="0">
                <a:solidFill>
                  <a:srgbClr val="202122"/>
                </a:solidFill>
                <a:effectLst/>
                <a:latin typeface="Arial" panose="020B0604020202020204" pitchFamily="34" charset="0"/>
              </a:rPr>
              <a:t>顯示核心</a:t>
            </a:r>
            <a:r>
              <a:rPr lang="en-US" altLang="zh-TW" dirty="0" smtClean="0">
                <a:solidFill>
                  <a:srgbClr val="202122"/>
                </a:solidFill>
                <a:latin typeface="Arial" panose="020B0604020202020204" pitchFamily="34" charset="0"/>
              </a:rPr>
              <a:t>,</a:t>
            </a:r>
            <a:r>
              <a:rPr lang="zh-TW" altLang="en-US" dirty="0" smtClean="0">
                <a:solidFill>
                  <a:srgbClr val="202122"/>
                </a:solidFill>
                <a:latin typeface="Arial" panose="020B0604020202020204" pitchFamily="34" charset="0"/>
              </a:rPr>
              <a:t>是一種專門在個人電腦、工作站、遊戲機和一些行動裝置（如平板電腦、智慧型手機等）上執行繪圖運算工作的微處理器。以圖形處理器為核心的主機板擴充卡也稱显示卡或「顯示卡」。</a:t>
            </a:r>
            <a:endParaRPr lang="zh-TW" altLang="en-US" b="1" dirty="0"/>
          </a:p>
        </p:txBody>
      </p:sp>
      <p:sp>
        <p:nvSpPr>
          <p:cNvPr id="13" name="文字方塊 12"/>
          <p:cNvSpPr txBox="1"/>
          <p:nvPr/>
        </p:nvSpPr>
        <p:spPr>
          <a:xfrm>
            <a:off x="831850" y="2802374"/>
            <a:ext cx="10396105" cy="1569660"/>
          </a:xfrm>
          <a:prstGeom prst="rect">
            <a:avLst/>
          </a:prstGeom>
          <a:noFill/>
        </p:spPr>
        <p:txBody>
          <a:bodyPr wrap="square" rtlCol="0">
            <a:spAutoFit/>
          </a:bodyPr>
          <a:lstStyle/>
          <a:p>
            <a:pPr marL="285750" indent="-285750" algn="just">
              <a:buFont typeface="Arial" panose="020B0604020202020204" pitchFamily="34" charset="0"/>
              <a:buChar char="•"/>
            </a:pPr>
            <a:r>
              <a:rPr lang="en-US" altLang="zh-TW" sz="2400" dirty="0" smtClean="0"/>
              <a:t>CUDA</a:t>
            </a:r>
            <a:r>
              <a:rPr lang="zh-TW" altLang="en-US" sz="2400" dirty="0" smtClean="0"/>
              <a:t>（</a:t>
            </a:r>
            <a:r>
              <a:rPr lang="en-US" altLang="zh-TW" sz="2400" dirty="0" smtClean="0"/>
              <a:t>ComputeUnifiedDeviceArchitecture</a:t>
            </a:r>
            <a:r>
              <a:rPr lang="en-US" altLang="zh-TW" sz="2400" dirty="0" smtClean="0">
                <a:solidFill>
                  <a:srgbClr val="202122"/>
                </a:solidFill>
                <a:latin typeface="+mn-ea"/>
              </a:rPr>
              <a:t>,</a:t>
            </a:r>
            <a:r>
              <a:rPr lang="zh-TW" altLang="en-US" sz="2400" dirty="0" smtClean="0"/>
              <a:t>統一計算架構）是由輝達</a:t>
            </a:r>
            <a:r>
              <a:rPr lang="en-US" altLang="zh-TW" sz="2400" dirty="0" smtClean="0"/>
              <a:t>NVIDIA</a:t>
            </a:r>
            <a:r>
              <a:rPr lang="zh-TW" altLang="en-US" sz="2400" dirty="0" smtClean="0"/>
              <a:t>所推出的一種軟硬體整合技術</a:t>
            </a:r>
            <a:r>
              <a:rPr lang="en-US" altLang="zh-TW" sz="2400" dirty="0" smtClean="0">
                <a:latin typeface="+mn-ea"/>
              </a:rPr>
              <a:t>,</a:t>
            </a:r>
            <a:r>
              <a:rPr lang="zh-TW" altLang="en-US" sz="2400" dirty="0" smtClean="0"/>
              <a:t>是該公司對於</a:t>
            </a:r>
            <a:r>
              <a:rPr lang="en-US" altLang="zh-TW" sz="2400" dirty="0" smtClean="0"/>
              <a:t>GPGPU</a:t>
            </a:r>
            <a:r>
              <a:rPr lang="zh-TW" altLang="en-US" sz="2400" dirty="0" smtClean="0"/>
              <a:t>的正式名稱。透過這個技術</a:t>
            </a:r>
            <a:r>
              <a:rPr lang="en-US" altLang="zh-TW" sz="2400" dirty="0" smtClean="0">
                <a:latin typeface="+mn-ea"/>
              </a:rPr>
              <a:t>,</a:t>
            </a:r>
            <a:r>
              <a:rPr lang="zh-TW" altLang="en-US" sz="2400" dirty="0" smtClean="0"/>
              <a:t>使用者可利用</a:t>
            </a:r>
            <a:r>
              <a:rPr lang="en-US" altLang="zh-TW" sz="2400" dirty="0" smtClean="0"/>
              <a:t>NVIDIA</a:t>
            </a:r>
            <a:r>
              <a:rPr lang="zh-TW" altLang="en-US" sz="2400" dirty="0" smtClean="0"/>
              <a:t>的</a:t>
            </a:r>
            <a:r>
              <a:rPr lang="en-US" altLang="zh-TW" sz="2400" dirty="0" smtClean="0"/>
              <a:t>GPU</a:t>
            </a:r>
            <a:r>
              <a:rPr lang="zh-TW" altLang="en-US" sz="2400" dirty="0" smtClean="0"/>
              <a:t>進行圖像處理之外的運算</a:t>
            </a:r>
            <a:r>
              <a:rPr lang="en-US" altLang="zh-TW" sz="2400" dirty="0" smtClean="0">
                <a:latin typeface="+mn-ea"/>
              </a:rPr>
              <a:t>,</a:t>
            </a:r>
            <a:r>
              <a:rPr lang="zh-TW" altLang="en-US" sz="2400" dirty="0" smtClean="0"/>
              <a:t>亦是首次可以利用</a:t>
            </a:r>
            <a:r>
              <a:rPr lang="en-US" altLang="zh-TW" sz="2400" dirty="0" smtClean="0"/>
              <a:t>GPU</a:t>
            </a:r>
            <a:r>
              <a:rPr lang="zh-TW" altLang="en-US" sz="2400" dirty="0" smtClean="0"/>
              <a:t>作為</a:t>
            </a:r>
            <a:r>
              <a:rPr lang="en-US" altLang="zh-TW" sz="2400" dirty="0" smtClean="0"/>
              <a:t>C-</a:t>
            </a:r>
            <a:r>
              <a:rPr lang="zh-TW" altLang="en-US" sz="2400" dirty="0" smtClean="0"/>
              <a:t>編譯器的開發環境。</a:t>
            </a:r>
            <a:endParaRPr lang="zh-TW" altLang="en-US" sz="2400" dirty="0">
              <a:latin typeface="+mn-ea"/>
            </a:endParaRPr>
          </a:p>
        </p:txBody>
      </p:sp>
    </p:spTree>
    <p:extLst>
      <p:ext uri="{BB962C8B-B14F-4D97-AF65-F5344CB8AC3E}">
        <p14:creationId xmlns:p14="http://schemas.microsoft.com/office/powerpoint/2010/main" val="20642089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2234555"/>
            <a:ext cx="10515600" cy="711845"/>
          </a:xfrm>
        </p:spPr>
        <p:txBody>
          <a:bodyPr>
            <a:normAutofit fontScale="90000"/>
          </a:bodyPr>
          <a:lstStyle/>
          <a:p>
            <a:r>
              <a:rPr lang="zh-TW" altLang="en-US" sz="2400" dirty="0" smtClean="0"/>
              <a:t/>
            </a:r>
            <a:br>
              <a:rPr lang="zh-TW" altLang="en-US" sz="2400" dirty="0" smtClean="0"/>
            </a:br>
            <a:r>
              <a:rPr lang="zh-TW" altLang="en-US" sz="2400" b="1" dirty="0" smtClean="0"/>
              <a:t>優點</a:t>
            </a:r>
            <a:r>
              <a:rPr lang="en-US" altLang="zh-TW" sz="2400" b="1" dirty="0" smtClean="0"/>
              <a:t>					</a:t>
            </a:r>
            <a:r>
              <a:rPr lang="zh-TW" altLang="en-US" sz="2400" b="1" dirty="0" smtClean="0"/>
              <a:t>缺點</a:t>
            </a:r>
            <a:r>
              <a:rPr lang="en-US" altLang="zh-TW" sz="2400" dirty="0" smtClean="0"/>
              <a:t/>
            </a:r>
            <a:br>
              <a:rPr lang="en-US" altLang="zh-TW" sz="2400" dirty="0" smtClean="0"/>
            </a:br>
            <a:endParaRPr lang="zh-TW" altLang="en-US" sz="2400" dirty="0"/>
          </a:p>
        </p:txBody>
      </p:sp>
      <p:sp>
        <p:nvSpPr>
          <p:cNvPr id="3" name="文字方塊 2"/>
          <p:cNvSpPr txBox="1"/>
          <p:nvPr/>
        </p:nvSpPr>
        <p:spPr>
          <a:xfrm>
            <a:off x="898237" y="295563"/>
            <a:ext cx="10455563" cy="1938992"/>
          </a:xfrm>
          <a:prstGeom prst="rect">
            <a:avLst/>
          </a:prstGeom>
          <a:noFill/>
        </p:spPr>
        <p:txBody>
          <a:bodyPr wrap="square" rtlCol="0">
            <a:spAutoFit/>
          </a:bodyPr>
          <a:lstStyle/>
          <a:p>
            <a:pPr marL="342900" indent="-342900" algn="just">
              <a:buFont typeface="Arial" panose="020B0604020202020204" pitchFamily="34" charset="0"/>
              <a:buChar char="•"/>
            </a:pPr>
            <a:r>
              <a:rPr lang="zh-TW" altLang="en-US" sz="2400" b="1" dirty="0" smtClean="0"/>
              <a:t>獨立顯示卡</a:t>
            </a:r>
            <a:r>
              <a:rPr lang="en-US" altLang="zh-TW" sz="2400" dirty="0" smtClean="0"/>
              <a:t>(</a:t>
            </a:r>
            <a:r>
              <a:rPr lang="en-US" altLang="zh-TW" sz="2400" dirty="0" err="1" smtClean="0"/>
              <a:t>DiscreteGraphicsProcessingUnit</a:t>
            </a:r>
            <a:r>
              <a:rPr lang="en-US" altLang="zh-TW" sz="2400" dirty="0" err="1" smtClean="0">
                <a:latin typeface="+mn-ea"/>
              </a:rPr>
              <a:t>,</a:t>
            </a:r>
            <a:r>
              <a:rPr lang="en-US" altLang="zh-TW" sz="2400" dirty="0" err="1" smtClean="0"/>
              <a:t>dGPU</a:t>
            </a:r>
            <a:r>
              <a:rPr lang="en-US" altLang="zh-TW" sz="2400" dirty="0" smtClean="0">
                <a:latin typeface="+mn-ea"/>
              </a:rPr>
              <a:t>,</a:t>
            </a:r>
            <a:r>
              <a:rPr lang="zh-TW" altLang="en-US" sz="2400" dirty="0" smtClean="0"/>
              <a:t>簡稱獨顯</a:t>
            </a:r>
            <a:r>
              <a:rPr lang="en-US" altLang="zh-TW" sz="2400" dirty="0" smtClean="0"/>
              <a:t>)</a:t>
            </a:r>
            <a:r>
              <a:rPr lang="zh-TW" altLang="en-US" sz="2400" dirty="0" smtClean="0"/>
              <a:t>透過</a:t>
            </a:r>
            <a:r>
              <a:rPr lang="en-US" altLang="zh-TW" sz="2400" dirty="0" err="1" smtClean="0"/>
              <a:t>PCIExpress</a:t>
            </a:r>
            <a:r>
              <a:rPr lang="zh-TW" altLang="en-US" sz="2400" dirty="0" smtClean="0"/>
              <a:t>、</a:t>
            </a:r>
            <a:r>
              <a:rPr lang="en-US" altLang="zh-TW" sz="2400" dirty="0" smtClean="0"/>
              <a:t>AGP</a:t>
            </a:r>
            <a:r>
              <a:rPr lang="zh-TW" altLang="en-US" sz="2400" dirty="0" smtClean="0"/>
              <a:t>或</a:t>
            </a:r>
            <a:r>
              <a:rPr lang="en-US" altLang="zh-TW" sz="2400" dirty="0" smtClean="0"/>
              <a:t>PCI</a:t>
            </a:r>
            <a:r>
              <a:rPr lang="zh-TW" altLang="en-US" sz="2400" dirty="0" smtClean="0"/>
              <a:t>等擴展槽介面與主機板連接。所謂的「獨立</a:t>
            </a:r>
            <a:r>
              <a:rPr lang="en-US" altLang="zh-TW" sz="2400" dirty="0" smtClean="0"/>
              <a:t>(</a:t>
            </a:r>
            <a:r>
              <a:rPr lang="zh-TW" altLang="en-US" sz="2400" dirty="0" smtClean="0"/>
              <a:t>專用</a:t>
            </a:r>
            <a:r>
              <a:rPr lang="en-US" altLang="zh-TW" sz="2400" dirty="0" smtClean="0"/>
              <a:t>)</a:t>
            </a:r>
            <a:r>
              <a:rPr lang="zh-TW" altLang="en-US" sz="2400" dirty="0" smtClean="0"/>
              <a:t>」即是指獨立顯示卡（或稱專用顯示卡）內的</a:t>
            </a:r>
            <a:r>
              <a:rPr lang="en-US" altLang="zh-TW" sz="2400" dirty="0" smtClean="0"/>
              <a:t>RAM</a:t>
            </a:r>
            <a:r>
              <a:rPr lang="zh-TW" altLang="en-US" sz="2400" dirty="0" smtClean="0"/>
              <a:t>只會被該卡專用</a:t>
            </a:r>
            <a:r>
              <a:rPr lang="en-US" altLang="zh-TW" sz="2400" dirty="0" smtClean="0"/>
              <a:t>,</a:t>
            </a:r>
            <a:r>
              <a:rPr lang="zh-TW" altLang="en-US" sz="2400" dirty="0" smtClean="0"/>
              <a:t>而不是指顯示卡是否可從主機板上獨立移除。基於體積和重量的限制</a:t>
            </a:r>
            <a:r>
              <a:rPr lang="en-US" altLang="zh-TW" sz="2400" dirty="0" smtClean="0"/>
              <a:t>,</a:t>
            </a:r>
            <a:r>
              <a:rPr lang="zh-TW" altLang="en-US" sz="2400" dirty="0" smtClean="0"/>
              <a:t>供筆記型電腦使用的獨立繪圖處理器通常會透過非標準或獨特的介面作連接。</a:t>
            </a:r>
            <a:endParaRPr lang="zh-TW" altLang="en-US" sz="2400" dirty="0"/>
          </a:p>
        </p:txBody>
      </p:sp>
      <p:sp>
        <p:nvSpPr>
          <p:cNvPr id="5" name="文字方塊 4"/>
          <p:cNvSpPr txBox="1"/>
          <p:nvPr/>
        </p:nvSpPr>
        <p:spPr>
          <a:xfrm>
            <a:off x="838200" y="3011055"/>
            <a:ext cx="4574309" cy="2031325"/>
          </a:xfrm>
          <a:prstGeom prst="rect">
            <a:avLst/>
          </a:prstGeom>
          <a:noFill/>
        </p:spPr>
        <p:txBody>
          <a:bodyPr wrap="square" rtlCol="0">
            <a:spAutoFit/>
          </a:bodyPr>
          <a:lstStyle/>
          <a:p>
            <a:pPr marL="285750" indent="-285750">
              <a:buFont typeface="Arial" panose="020B0604020202020204" pitchFamily="34" charset="0"/>
              <a:buChar char="•"/>
            </a:pPr>
            <a:r>
              <a:rPr lang="zh-TW" altLang="en-US" dirty="0" smtClean="0"/>
              <a:t>相對整合顯示卡</a:t>
            </a:r>
            <a:r>
              <a:rPr lang="en-US" altLang="zh-TW" dirty="0" smtClean="0"/>
              <a:t>,</a:t>
            </a:r>
            <a:r>
              <a:rPr lang="zh-TW" altLang="en-US" dirty="0" smtClean="0"/>
              <a:t>獨立顯示卡一般擁有更強勁的效能；</a:t>
            </a:r>
          </a:p>
          <a:p>
            <a:pPr marL="285750" indent="-285750">
              <a:buFont typeface="Arial" panose="020B0604020202020204" pitchFamily="34" charset="0"/>
              <a:buChar char="•"/>
            </a:pPr>
            <a:r>
              <a:rPr lang="zh-TW" altLang="en-US" dirty="0" smtClean="0"/>
              <a:t>消耗的系統資源更少</a:t>
            </a:r>
            <a:r>
              <a:rPr lang="en-US" altLang="zh-TW" dirty="0" smtClean="0"/>
              <a:t>(</a:t>
            </a:r>
            <a:r>
              <a:rPr lang="zh-TW" altLang="en-US" dirty="0" smtClean="0"/>
              <a:t>目前的獨立顯示卡都有獨立的顯示記憶體</a:t>
            </a:r>
            <a:r>
              <a:rPr lang="en-US" altLang="zh-TW" dirty="0" smtClean="0"/>
              <a:t>)</a:t>
            </a:r>
            <a:r>
              <a:rPr lang="zh-TW" altLang="en-US" dirty="0" smtClean="0"/>
              <a:t>；</a:t>
            </a:r>
          </a:p>
          <a:p>
            <a:pPr marL="285750" indent="-285750">
              <a:buFont typeface="Arial" panose="020B0604020202020204" pitchFamily="34" charset="0"/>
              <a:buChar char="•"/>
            </a:pPr>
            <a:r>
              <a:rPr lang="zh-TW" altLang="en-US" dirty="0" smtClean="0"/>
              <a:t>擁有例如</a:t>
            </a:r>
            <a:r>
              <a:rPr lang="en-US" altLang="zh-TW" dirty="0" smtClean="0"/>
              <a:t>CUDA</a:t>
            </a:r>
            <a:r>
              <a:rPr lang="zh-TW" altLang="en-US" dirty="0" smtClean="0"/>
              <a:t>一類的在部分領域</a:t>
            </a:r>
            <a:r>
              <a:rPr lang="en-US" altLang="zh-TW" dirty="0" smtClean="0"/>
              <a:t>(</a:t>
            </a:r>
            <a:r>
              <a:rPr lang="zh-TW" altLang="en-US" dirty="0" smtClean="0"/>
              <a:t>例如影視後期等</a:t>
            </a:r>
            <a:r>
              <a:rPr lang="en-US" altLang="zh-TW" dirty="0" smtClean="0"/>
              <a:t>)</a:t>
            </a:r>
            <a:r>
              <a:rPr lang="zh-TW" altLang="en-US" dirty="0" smtClean="0"/>
              <a:t>可以起到輔助工作作用的處理單元。</a:t>
            </a:r>
            <a:endParaRPr lang="zh-TW" altLang="en-US" dirty="0"/>
          </a:p>
        </p:txBody>
      </p:sp>
      <p:sp>
        <p:nvSpPr>
          <p:cNvPr id="7" name="文字方塊 6"/>
          <p:cNvSpPr txBox="1"/>
          <p:nvPr/>
        </p:nvSpPr>
        <p:spPr>
          <a:xfrm>
            <a:off x="5412510" y="3061517"/>
            <a:ext cx="5052290" cy="1200329"/>
          </a:xfrm>
          <a:prstGeom prst="rect">
            <a:avLst/>
          </a:prstGeom>
          <a:noFill/>
        </p:spPr>
        <p:txBody>
          <a:bodyPr wrap="square" rtlCol="0">
            <a:spAutoFit/>
          </a:bodyPr>
          <a:lstStyle/>
          <a:p>
            <a:pPr marL="285750" indent="-285750">
              <a:buFont typeface="Arial" panose="020B0604020202020204" pitchFamily="34" charset="0"/>
              <a:buChar char="•"/>
            </a:pPr>
            <a:r>
              <a:rPr lang="zh-TW" altLang="en-US" dirty="0" smtClean="0"/>
              <a:t>購置電腦需要更多金錢；</a:t>
            </a:r>
          </a:p>
          <a:p>
            <a:pPr marL="285750" indent="-285750">
              <a:buFont typeface="Arial" panose="020B0604020202020204" pitchFamily="34" charset="0"/>
              <a:buChar char="•"/>
            </a:pPr>
            <a:r>
              <a:rPr lang="zh-TW" altLang="en-US" dirty="0" smtClean="0"/>
              <a:t>消耗的功率更多</a:t>
            </a:r>
            <a:r>
              <a:rPr lang="en-US" altLang="zh-TW" dirty="0" smtClean="0"/>
              <a:t>,</a:t>
            </a:r>
            <a:r>
              <a:rPr lang="zh-TW" altLang="en-US" dirty="0" smtClean="0"/>
              <a:t>使電腦功率增加；</a:t>
            </a:r>
          </a:p>
          <a:p>
            <a:pPr marL="285750" indent="-285750">
              <a:buFont typeface="Arial" panose="020B0604020202020204" pitchFamily="34" charset="0"/>
              <a:buChar char="•"/>
            </a:pPr>
            <a:r>
              <a:rPr lang="zh-TW" altLang="en-US" dirty="0" smtClean="0"/>
              <a:t>體積更大；</a:t>
            </a:r>
          </a:p>
          <a:p>
            <a:pPr marL="285750" indent="-285750">
              <a:buFont typeface="Arial" panose="020B0604020202020204" pitchFamily="34" charset="0"/>
              <a:buChar char="•"/>
            </a:pPr>
            <a:r>
              <a:rPr lang="zh-TW" altLang="en-US" dirty="0" smtClean="0"/>
              <a:t>部分低階獨立顯示卡效能可能不如核心顯示卡。</a:t>
            </a:r>
            <a:endParaRPr lang="zh-TW" altLang="en-US" dirty="0"/>
          </a:p>
        </p:txBody>
      </p:sp>
    </p:spTree>
    <p:extLst>
      <p:ext uri="{BB962C8B-B14F-4D97-AF65-F5344CB8AC3E}">
        <p14:creationId xmlns:p14="http://schemas.microsoft.com/office/powerpoint/2010/main" val="4290707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15600" cy="1509857"/>
          </a:xfrm>
        </p:spPr>
        <p:txBody>
          <a:bodyPr>
            <a:noAutofit/>
          </a:bodyPr>
          <a:lstStyle/>
          <a:p>
            <a:pPr marL="342900" indent="-342900" algn="just">
              <a:buFont typeface="Arial" panose="020B0604020202020204" pitchFamily="34" charset="0"/>
              <a:buChar char="•"/>
            </a:pPr>
            <a:r>
              <a:rPr lang="zh-TW" altLang="en-US" sz="2400" b="1" dirty="0">
                <a:solidFill>
                  <a:prstClr val="black"/>
                </a:solidFill>
              </a:rPr>
              <a:t>整合繪圖處理器</a:t>
            </a:r>
            <a:r>
              <a:rPr lang="en-US" altLang="zh-TW" sz="2400" dirty="0">
                <a:solidFill>
                  <a:prstClr val="black"/>
                </a:solidFill>
              </a:rPr>
              <a:t>(Integrated Graphics Processing </a:t>
            </a:r>
            <a:r>
              <a:rPr lang="en-US" altLang="zh-TW" sz="2400" dirty="0" err="1" smtClean="0">
                <a:solidFill>
                  <a:prstClr val="black"/>
                </a:solidFill>
              </a:rPr>
              <a:t>Unit</a:t>
            </a:r>
            <a:r>
              <a:rPr lang="en-US" altLang="zh-TW" sz="2400" dirty="0" err="1" smtClean="0">
                <a:solidFill>
                  <a:prstClr val="black"/>
                </a:solidFill>
                <a:latin typeface="新細明體" panose="02020500000000000000" pitchFamily="18" charset="-120"/>
              </a:rPr>
              <a:t>,</a:t>
            </a:r>
            <a:r>
              <a:rPr lang="en-US" altLang="zh-TW" sz="2400" dirty="0" err="1" smtClean="0">
                <a:solidFill>
                  <a:prstClr val="black"/>
                </a:solidFill>
              </a:rPr>
              <a:t>iGPU</a:t>
            </a:r>
            <a:r>
              <a:rPr lang="en-US" altLang="zh-TW" sz="2400" dirty="0">
                <a:solidFill>
                  <a:prstClr val="black"/>
                </a:solidFill>
              </a:rPr>
              <a:t>)(</a:t>
            </a:r>
            <a:r>
              <a:rPr lang="zh-TW" altLang="en-US" sz="2400" dirty="0">
                <a:solidFill>
                  <a:prstClr val="black"/>
                </a:solidFill>
              </a:rPr>
              <a:t>或稱內建顯示核心</a:t>
            </a:r>
            <a:r>
              <a:rPr lang="en-US" altLang="zh-TW" sz="2400" dirty="0">
                <a:solidFill>
                  <a:prstClr val="black"/>
                </a:solidFill>
              </a:rPr>
              <a:t>)</a:t>
            </a:r>
            <a:r>
              <a:rPr lang="zh-TW" altLang="en-US" sz="2400" dirty="0">
                <a:solidFill>
                  <a:prstClr val="black"/>
                </a:solidFill>
              </a:rPr>
              <a:t>是整合在主機板或</a:t>
            </a:r>
            <a:r>
              <a:rPr lang="en-US" altLang="zh-TW" sz="2400" dirty="0">
                <a:solidFill>
                  <a:prstClr val="black"/>
                </a:solidFill>
              </a:rPr>
              <a:t>CPU</a:t>
            </a:r>
            <a:r>
              <a:rPr lang="zh-TW" altLang="en-US" sz="2400" dirty="0">
                <a:solidFill>
                  <a:prstClr val="black"/>
                </a:solidFill>
              </a:rPr>
              <a:t>上的繪圖</a:t>
            </a:r>
            <a:r>
              <a:rPr lang="zh-TW" altLang="en-US" sz="2400" dirty="0" smtClean="0">
                <a:solidFill>
                  <a:prstClr val="black"/>
                </a:solidFill>
              </a:rPr>
              <a:t>處理器</a:t>
            </a:r>
            <a:r>
              <a:rPr lang="en-US" altLang="zh-TW" sz="2400" dirty="0" smtClean="0">
                <a:solidFill>
                  <a:prstClr val="black"/>
                </a:solidFill>
              </a:rPr>
              <a:t>,</a:t>
            </a:r>
            <a:r>
              <a:rPr lang="zh-TW" altLang="en-US" sz="2400" dirty="0" smtClean="0">
                <a:solidFill>
                  <a:prstClr val="black"/>
                </a:solidFill>
              </a:rPr>
              <a:t>運作</a:t>
            </a:r>
            <a:r>
              <a:rPr lang="zh-TW" altLang="en-US" sz="2400" dirty="0">
                <a:solidFill>
                  <a:prstClr val="black"/>
                </a:solidFill>
              </a:rPr>
              <a:t>時會借用部分的系統記憶體。</a:t>
            </a:r>
            <a:r>
              <a:rPr lang="en-US" altLang="zh-TW" sz="2400" dirty="0">
                <a:solidFill>
                  <a:prstClr val="black"/>
                </a:solidFill>
              </a:rPr>
              <a:t>2007</a:t>
            </a:r>
            <a:r>
              <a:rPr lang="zh-TW" altLang="en-US" sz="2400" dirty="0">
                <a:solidFill>
                  <a:prstClr val="black"/>
                </a:solidFill>
              </a:rPr>
              <a:t>年裝設整合顯示卡的個人電腦約佔總出貨量的</a:t>
            </a:r>
            <a:r>
              <a:rPr lang="en-US" altLang="zh-TW" sz="2400" dirty="0">
                <a:solidFill>
                  <a:prstClr val="black"/>
                </a:solidFill>
              </a:rPr>
              <a:t>90%[8</a:t>
            </a:r>
            <a:r>
              <a:rPr lang="en-US" altLang="zh-TW" sz="2400" dirty="0" smtClean="0">
                <a:solidFill>
                  <a:prstClr val="black"/>
                </a:solidFill>
              </a:rPr>
              <a:t>]</a:t>
            </a:r>
            <a:r>
              <a:rPr lang="en-US" altLang="zh-TW" sz="2400" dirty="0" smtClean="0">
                <a:solidFill>
                  <a:prstClr val="black"/>
                </a:solidFill>
                <a:latin typeface="新細明體" panose="02020500000000000000" pitchFamily="18" charset="-120"/>
              </a:rPr>
              <a:t>,</a:t>
            </a:r>
            <a:r>
              <a:rPr lang="zh-TW" altLang="en-US" sz="2400" dirty="0" smtClean="0">
                <a:solidFill>
                  <a:prstClr val="black"/>
                </a:solidFill>
              </a:rPr>
              <a:t>相比</a:t>
            </a:r>
            <a:r>
              <a:rPr lang="zh-TW" altLang="en-US" sz="2400" dirty="0">
                <a:solidFill>
                  <a:prstClr val="black"/>
                </a:solidFill>
              </a:rPr>
              <a:t>起使用獨立顯示卡的</a:t>
            </a:r>
            <a:r>
              <a:rPr lang="zh-TW" altLang="en-US" sz="2400" dirty="0" smtClean="0">
                <a:solidFill>
                  <a:prstClr val="black"/>
                </a:solidFill>
              </a:rPr>
              <a:t>方案</a:t>
            </a:r>
            <a:r>
              <a:rPr lang="en-US" altLang="zh-TW" sz="2400" dirty="0" smtClean="0">
                <a:solidFill>
                  <a:prstClr val="black"/>
                </a:solidFill>
              </a:rPr>
              <a:t>,</a:t>
            </a:r>
            <a:r>
              <a:rPr lang="zh-TW" altLang="en-US" sz="2400" dirty="0" smtClean="0">
                <a:solidFill>
                  <a:prstClr val="black"/>
                </a:solidFill>
              </a:rPr>
              <a:t>這</a:t>
            </a:r>
            <a:r>
              <a:rPr lang="zh-TW" altLang="en-US" sz="2400" dirty="0">
                <a:solidFill>
                  <a:prstClr val="black"/>
                </a:solidFill>
              </a:rPr>
              <a:t>種方案可能較為</a:t>
            </a:r>
            <a:r>
              <a:rPr lang="zh-TW" altLang="en-US" sz="2400" dirty="0" smtClean="0">
                <a:solidFill>
                  <a:prstClr val="black"/>
                </a:solidFill>
              </a:rPr>
              <a:t>便宜</a:t>
            </a:r>
            <a:r>
              <a:rPr lang="en-US" altLang="zh-TW" sz="2400" dirty="0" smtClean="0">
                <a:solidFill>
                  <a:prstClr val="black"/>
                </a:solidFill>
              </a:rPr>
              <a:t>,</a:t>
            </a:r>
            <a:r>
              <a:rPr lang="zh-TW" altLang="en-US" sz="2400" dirty="0" smtClean="0">
                <a:solidFill>
                  <a:prstClr val="black"/>
                </a:solidFill>
              </a:rPr>
              <a:t>但</a:t>
            </a:r>
            <a:r>
              <a:rPr lang="zh-TW" altLang="en-US" sz="2400" dirty="0">
                <a:solidFill>
                  <a:prstClr val="black"/>
                </a:solidFill>
              </a:rPr>
              <a:t>效能也相對較低。</a:t>
            </a:r>
            <a:r>
              <a:rPr lang="zh-TW" altLang="en-US" sz="2400" dirty="0" smtClean="0">
                <a:solidFill>
                  <a:prstClr val="black"/>
                </a:solidFill>
              </a:rPr>
              <a:t>從前</a:t>
            </a:r>
            <a:r>
              <a:rPr lang="en-US" altLang="zh-TW" sz="2400" dirty="0" smtClean="0">
                <a:solidFill>
                  <a:prstClr val="black"/>
                </a:solidFill>
              </a:rPr>
              <a:t>,</a:t>
            </a:r>
            <a:r>
              <a:rPr lang="zh-TW" altLang="en-US" sz="2400" dirty="0" smtClean="0">
                <a:solidFill>
                  <a:prstClr val="black"/>
                </a:solidFill>
              </a:rPr>
              <a:t>整合</a:t>
            </a:r>
            <a:r>
              <a:rPr lang="zh-TW" altLang="en-US" sz="2400" dirty="0">
                <a:solidFill>
                  <a:prstClr val="black"/>
                </a:solidFill>
              </a:rPr>
              <a:t>繪圖處理器往往會被認為是不適合於執行</a:t>
            </a:r>
            <a:r>
              <a:rPr lang="en-US" altLang="zh-TW" sz="2400" dirty="0">
                <a:solidFill>
                  <a:prstClr val="black"/>
                </a:solidFill>
              </a:rPr>
              <a:t>3D</a:t>
            </a:r>
            <a:r>
              <a:rPr lang="zh-TW" altLang="en-US" sz="2400" dirty="0">
                <a:solidFill>
                  <a:prstClr val="black"/>
                </a:solidFill>
              </a:rPr>
              <a:t>遊戲或精密的圖形運算。</a:t>
            </a:r>
            <a:endParaRPr lang="zh-TW" altLang="en-US" sz="2400" dirty="0"/>
          </a:p>
        </p:txBody>
      </p:sp>
      <p:sp>
        <p:nvSpPr>
          <p:cNvPr id="4" name="文字方塊 3"/>
          <p:cNvSpPr txBox="1"/>
          <p:nvPr/>
        </p:nvSpPr>
        <p:spPr>
          <a:xfrm>
            <a:off x="838200" y="2050473"/>
            <a:ext cx="10515599" cy="3416320"/>
          </a:xfrm>
          <a:prstGeom prst="rect">
            <a:avLst/>
          </a:prstGeom>
          <a:noFill/>
        </p:spPr>
        <p:txBody>
          <a:bodyPr wrap="square" rtlCol="0">
            <a:spAutoFit/>
          </a:bodyPr>
          <a:lstStyle/>
          <a:p>
            <a:pPr marL="342900" indent="-342900" algn="just">
              <a:buFont typeface="Arial" panose="020B0604020202020204" pitchFamily="34" charset="0"/>
              <a:buChar char="•"/>
            </a:pPr>
            <a:r>
              <a:rPr lang="zh-TW" altLang="en-US" sz="2400" b="1" i="0" dirty="0" smtClean="0">
                <a:solidFill>
                  <a:srgbClr val="202122"/>
                </a:solidFill>
                <a:effectLst/>
                <a:latin typeface="Arial" panose="020B0604020202020204" pitchFamily="34" charset="0"/>
              </a:rPr>
              <a:t>人工智慧</a:t>
            </a:r>
            <a:r>
              <a:rPr lang="zh-TW" altLang="en-US" sz="2400" b="0" i="0" dirty="0" smtClean="0">
                <a:solidFill>
                  <a:srgbClr val="202122"/>
                </a:solidFill>
                <a:effectLst/>
                <a:latin typeface="Arial" panose="020B0604020202020204" pitchFamily="34" charset="0"/>
              </a:rPr>
              <a:t>要用</a:t>
            </a:r>
            <a:r>
              <a:rPr lang="en-US" altLang="zh-TW" sz="2400" b="0" i="0" dirty="0" smtClean="0">
                <a:solidFill>
                  <a:srgbClr val="202122"/>
                </a:solidFill>
                <a:effectLst/>
                <a:latin typeface="Arial" panose="020B0604020202020204" pitchFamily="34" charset="0"/>
              </a:rPr>
              <a:t>GPU</a:t>
            </a:r>
            <a:r>
              <a:rPr lang="zh-TW" altLang="en-US" sz="2400" b="0" i="0" dirty="0" smtClean="0">
                <a:solidFill>
                  <a:srgbClr val="202122"/>
                </a:solidFill>
                <a:effectLst/>
                <a:latin typeface="Arial" panose="020B0604020202020204" pitchFamily="34" charset="0"/>
              </a:rPr>
              <a:t>的主要原因是因為</a:t>
            </a:r>
            <a:r>
              <a:rPr lang="en-US" altLang="zh-TW" sz="2400" b="0" i="0" dirty="0" smtClean="0">
                <a:solidFill>
                  <a:srgbClr val="202122"/>
                </a:solidFill>
                <a:effectLst/>
                <a:latin typeface="Arial" panose="020B0604020202020204" pitchFamily="34" charset="0"/>
              </a:rPr>
              <a:t>GPU</a:t>
            </a:r>
            <a:r>
              <a:rPr lang="zh-TW" altLang="en-US" sz="2400" b="0" i="0" dirty="0" smtClean="0">
                <a:solidFill>
                  <a:srgbClr val="202122"/>
                </a:solidFill>
                <a:effectLst/>
                <a:latin typeface="Arial" panose="020B0604020202020204" pitchFamily="34" charset="0"/>
              </a:rPr>
              <a:t>擁有強大的平行計算能力</a:t>
            </a:r>
            <a:r>
              <a:rPr lang="en-US" altLang="zh-TW" sz="2400" b="0" i="0" dirty="0" smtClean="0">
                <a:solidFill>
                  <a:srgbClr val="202122"/>
                </a:solidFill>
                <a:effectLst/>
                <a:latin typeface="+mn-ea"/>
              </a:rPr>
              <a:t>,</a:t>
            </a:r>
            <a:r>
              <a:rPr lang="zh-TW" altLang="en-US" sz="2400" b="0" i="0" dirty="0" smtClean="0">
                <a:solidFill>
                  <a:srgbClr val="202122"/>
                </a:solidFill>
                <a:effectLst/>
                <a:latin typeface="Arial" panose="020B0604020202020204" pitchFamily="34" charset="0"/>
              </a:rPr>
              <a:t>適合處理大規模的矩陣運算和向量計算</a:t>
            </a:r>
            <a:r>
              <a:rPr lang="en-US" altLang="zh-TW" sz="2400" b="0" i="0" dirty="0" smtClean="0">
                <a:solidFill>
                  <a:srgbClr val="202122"/>
                </a:solidFill>
                <a:effectLst/>
                <a:latin typeface="+mn-ea"/>
              </a:rPr>
              <a:t>,</a:t>
            </a:r>
            <a:r>
              <a:rPr lang="zh-TW" altLang="en-US" sz="2400" b="0" i="0" dirty="0" smtClean="0">
                <a:solidFill>
                  <a:srgbClr val="202122"/>
                </a:solidFill>
                <a:effectLst/>
                <a:latin typeface="Arial" panose="020B0604020202020204" pitchFamily="34" charset="0"/>
              </a:rPr>
              <a:t>而這些計算在人工智慧演算法中非常常見。在傳統的中央處理器</a:t>
            </a:r>
            <a:r>
              <a:rPr lang="en-US" altLang="zh-TW" sz="2400" b="0" i="0" dirty="0" smtClean="0">
                <a:solidFill>
                  <a:srgbClr val="202122"/>
                </a:solidFill>
                <a:effectLst/>
                <a:latin typeface="Arial" panose="020B0604020202020204" pitchFamily="34" charset="0"/>
              </a:rPr>
              <a:t>(CPU</a:t>
            </a:r>
            <a:r>
              <a:rPr lang="en-US" altLang="zh-TW" sz="2400" dirty="0">
                <a:solidFill>
                  <a:srgbClr val="202122"/>
                </a:solidFill>
                <a:latin typeface="Arial" panose="020B0604020202020204" pitchFamily="34" charset="0"/>
              </a:rPr>
              <a:t>)</a:t>
            </a:r>
            <a:r>
              <a:rPr lang="zh-TW" altLang="en-US" sz="2400" b="0" i="0" dirty="0" smtClean="0">
                <a:solidFill>
                  <a:srgbClr val="202122"/>
                </a:solidFill>
                <a:effectLst/>
                <a:latin typeface="Arial" panose="020B0604020202020204" pitchFamily="34" charset="0"/>
              </a:rPr>
              <a:t>中</a:t>
            </a:r>
            <a:r>
              <a:rPr lang="en-US" altLang="zh-TW" sz="2400" b="0" i="0" dirty="0" smtClean="0">
                <a:solidFill>
                  <a:srgbClr val="202122"/>
                </a:solidFill>
                <a:effectLst/>
                <a:latin typeface="+mn-ea"/>
              </a:rPr>
              <a:t>,</a:t>
            </a:r>
            <a:r>
              <a:rPr lang="zh-TW" altLang="en-US" sz="2400" b="0" i="0" dirty="0" smtClean="0">
                <a:solidFill>
                  <a:srgbClr val="202122"/>
                </a:solidFill>
                <a:effectLst/>
                <a:latin typeface="Arial" panose="020B0604020202020204" pitchFamily="34" charset="0"/>
              </a:rPr>
              <a:t>每個核心通常只能處理一個任務</a:t>
            </a:r>
            <a:r>
              <a:rPr lang="en-US" altLang="zh-TW" sz="2400" b="0" i="0" dirty="0" smtClean="0">
                <a:solidFill>
                  <a:srgbClr val="202122"/>
                </a:solidFill>
                <a:effectLst/>
                <a:latin typeface="+mn-ea"/>
              </a:rPr>
              <a:t>,</a:t>
            </a:r>
            <a:r>
              <a:rPr lang="zh-TW" altLang="en-US" sz="2400" b="0" i="0" dirty="0" smtClean="0">
                <a:solidFill>
                  <a:srgbClr val="202122"/>
                </a:solidFill>
                <a:effectLst/>
                <a:latin typeface="Arial" panose="020B0604020202020204" pitchFamily="34" charset="0"/>
              </a:rPr>
              <a:t>因此在處理大量資料時速度會相對較慢。而</a:t>
            </a:r>
            <a:r>
              <a:rPr lang="en-US" altLang="zh-TW" sz="2400" b="0" i="0" dirty="0" smtClean="0">
                <a:solidFill>
                  <a:srgbClr val="202122"/>
                </a:solidFill>
                <a:effectLst/>
                <a:latin typeface="Arial" panose="020B0604020202020204" pitchFamily="34" charset="0"/>
              </a:rPr>
              <a:t>GPU</a:t>
            </a:r>
            <a:r>
              <a:rPr lang="zh-TW" altLang="en-US" sz="2400" b="0" i="0" dirty="0" smtClean="0">
                <a:solidFill>
                  <a:srgbClr val="202122"/>
                </a:solidFill>
                <a:effectLst/>
                <a:latin typeface="Arial" panose="020B0604020202020204" pitchFamily="34" charset="0"/>
              </a:rPr>
              <a:t>擁有大量的計算單元</a:t>
            </a:r>
            <a:r>
              <a:rPr lang="en-US" altLang="zh-TW" sz="2400" b="0" i="0" dirty="0" smtClean="0">
                <a:solidFill>
                  <a:srgbClr val="202122"/>
                </a:solidFill>
                <a:effectLst/>
                <a:latin typeface="Arial" panose="020B0604020202020204" pitchFamily="34" charset="0"/>
              </a:rPr>
              <a:t>(CUDA</a:t>
            </a:r>
            <a:r>
              <a:rPr lang="zh-TW" altLang="en-US" sz="2400" b="0" i="0" dirty="0" smtClean="0">
                <a:solidFill>
                  <a:srgbClr val="202122"/>
                </a:solidFill>
                <a:effectLst/>
                <a:latin typeface="Arial" panose="020B0604020202020204" pitchFamily="34" charset="0"/>
              </a:rPr>
              <a:t>核心</a:t>
            </a:r>
            <a:r>
              <a:rPr lang="en-US" altLang="zh-TW" sz="2400" b="0" i="0" dirty="0" smtClean="0">
                <a:solidFill>
                  <a:srgbClr val="202122"/>
                </a:solidFill>
                <a:effectLst/>
                <a:latin typeface="Arial" panose="020B0604020202020204" pitchFamily="34" charset="0"/>
              </a:rPr>
              <a:t>),</a:t>
            </a:r>
            <a:r>
              <a:rPr lang="zh-TW" altLang="en-US" sz="2400" b="0" i="0" dirty="0" smtClean="0">
                <a:solidFill>
                  <a:srgbClr val="202122"/>
                </a:solidFill>
                <a:effectLst/>
                <a:latin typeface="Arial" panose="020B0604020202020204" pitchFamily="34" charset="0"/>
              </a:rPr>
              <a:t>可以同時執行許多相似的計算任務</a:t>
            </a:r>
            <a:r>
              <a:rPr lang="en-US" altLang="zh-TW" sz="2400" b="0" i="0" dirty="0" smtClean="0">
                <a:solidFill>
                  <a:srgbClr val="202122"/>
                </a:solidFill>
                <a:effectLst/>
                <a:latin typeface="+mn-ea"/>
              </a:rPr>
              <a:t>,</a:t>
            </a:r>
            <a:r>
              <a:rPr lang="zh-TW" altLang="en-US" sz="2400" b="0" i="0" dirty="0" smtClean="0">
                <a:solidFill>
                  <a:srgbClr val="202122"/>
                </a:solidFill>
                <a:effectLst/>
                <a:latin typeface="Arial" panose="020B0604020202020204" pitchFamily="34" charset="0"/>
              </a:rPr>
              <a:t>因此能夠在短時間內處理大量的資料。這對於機器學習和深度學習等人工智慧任務來說非常重要</a:t>
            </a:r>
            <a:r>
              <a:rPr lang="en-US" altLang="zh-TW" sz="2400" b="0" i="0" dirty="0" smtClean="0">
                <a:solidFill>
                  <a:srgbClr val="202122"/>
                </a:solidFill>
                <a:effectLst/>
                <a:latin typeface="+mn-ea"/>
              </a:rPr>
              <a:t>,</a:t>
            </a:r>
            <a:r>
              <a:rPr lang="zh-TW" altLang="en-US" sz="2400" b="0" i="0" dirty="0" smtClean="0">
                <a:solidFill>
                  <a:srgbClr val="202122"/>
                </a:solidFill>
                <a:effectLst/>
                <a:latin typeface="Arial" panose="020B0604020202020204" pitchFamily="34" charset="0"/>
              </a:rPr>
              <a:t>另外</a:t>
            </a:r>
            <a:r>
              <a:rPr lang="en-US" altLang="zh-TW" sz="2400" b="0" i="0" dirty="0" smtClean="0">
                <a:solidFill>
                  <a:srgbClr val="202122"/>
                </a:solidFill>
                <a:effectLst/>
                <a:latin typeface="+mn-ea"/>
              </a:rPr>
              <a:t>,</a:t>
            </a:r>
            <a:r>
              <a:rPr lang="zh-TW" altLang="en-US" sz="2400" b="0" i="0" dirty="0" smtClean="0">
                <a:solidFill>
                  <a:srgbClr val="202122"/>
                </a:solidFill>
                <a:effectLst/>
                <a:latin typeface="Arial" panose="020B0604020202020204" pitchFamily="34" charset="0"/>
              </a:rPr>
              <a:t>人工智慧演算法中經常使用到深度神經網路</a:t>
            </a:r>
            <a:r>
              <a:rPr lang="en-US" altLang="zh-TW" sz="2400" b="0" i="0" dirty="0" smtClean="0">
                <a:solidFill>
                  <a:srgbClr val="202122"/>
                </a:solidFill>
                <a:effectLst/>
                <a:latin typeface="Arial" panose="020B0604020202020204" pitchFamily="34" charset="0"/>
              </a:rPr>
              <a:t>,</a:t>
            </a:r>
            <a:r>
              <a:rPr lang="zh-TW" altLang="en-US" sz="2400" b="0" i="0" dirty="0" smtClean="0">
                <a:solidFill>
                  <a:srgbClr val="202122"/>
                </a:solidFill>
                <a:effectLst/>
                <a:latin typeface="Arial" panose="020B0604020202020204" pitchFamily="34" charset="0"/>
              </a:rPr>
              <a:t>這些網路擁有大量的參數需要進行訓練。傳統的</a:t>
            </a:r>
            <a:r>
              <a:rPr lang="en-US" altLang="zh-TW" sz="2400" b="0" i="0" dirty="0" smtClean="0">
                <a:solidFill>
                  <a:srgbClr val="202122"/>
                </a:solidFill>
                <a:effectLst/>
                <a:latin typeface="Arial" panose="020B0604020202020204" pitchFamily="34" charset="0"/>
              </a:rPr>
              <a:t>CPU</a:t>
            </a:r>
            <a:r>
              <a:rPr lang="zh-TW" altLang="en-US" sz="2400" b="0" i="0" dirty="0" smtClean="0">
                <a:solidFill>
                  <a:srgbClr val="202122"/>
                </a:solidFill>
                <a:effectLst/>
                <a:latin typeface="Arial" panose="020B0604020202020204" pitchFamily="34" charset="0"/>
              </a:rPr>
              <a:t>在處理這些大規模神經網路時效率較低</a:t>
            </a:r>
            <a:r>
              <a:rPr lang="en-US" altLang="zh-TW" sz="2400" b="0" i="0" dirty="0" smtClean="0">
                <a:solidFill>
                  <a:srgbClr val="202122"/>
                </a:solidFill>
                <a:effectLst/>
                <a:latin typeface="+mn-ea"/>
              </a:rPr>
              <a:t>,</a:t>
            </a:r>
            <a:r>
              <a:rPr lang="zh-TW" altLang="en-US" sz="2400" b="0" i="0" dirty="0" smtClean="0">
                <a:solidFill>
                  <a:srgbClr val="202122"/>
                </a:solidFill>
                <a:effectLst/>
                <a:latin typeface="Arial" panose="020B0604020202020204" pitchFamily="34" charset="0"/>
              </a:rPr>
              <a:t>而</a:t>
            </a:r>
            <a:r>
              <a:rPr lang="en-US" altLang="zh-TW" sz="2400" b="0" i="0" dirty="0" smtClean="0">
                <a:solidFill>
                  <a:srgbClr val="202122"/>
                </a:solidFill>
                <a:effectLst/>
                <a:latin typeface="Arial" panose="020B0604020202020204" pitchFamily="34" charset="0"/>
              </a:rPr>
              <a:t>GPU</a:t>
            </a:r>
            <a:r>
              <a:rPr lang="zh-TW" altLang="en-US" sz="2400" b="0" i="0" dirty="0" smtClean="0">
                <a:solidFill>
                  <a:srgbClr val="202122"/>
                </a:solidFill>
                <a:effectLst/>
                <a:latin typeface="Arial" panose="020B0604020202020204" pitchFamily="34" charset="0"/>
              </a:rPr>
              <a:t>能夠通過平行計算加速神經網路的訓練過程</a:t>
            </a:r>
            <a:r>
              <a:rPr lang="en-US" altLang="zh-TW" sz="2400" b="0" i="0" dirty="0" smtClean="0">
                <a:solidFill>
                  <a:srgbClr val="202122"/>
                </a:solidFill>
                <a:effectLst/>
                <a:latin typeface="+mn-ea"/>
              </a:rPr>
              <a:t>,</a:t>
            </a:r>
            <a:r>
              <a:rPr lang="zh-TW" altLang="en-US" sz="2400" b="0" i="0" dirty="0" smtClean="0">
                <a:solidFill>
                  <a:srgbClr val="202122"/>
                </a:solidFill>
                <a:effectLst/>
                <a:latin typeface="Arial" panose="020B0604020202020204" pitchFamily="34" charset="0"/>
              </a:rPr>
              <a:t>從而大大縮短了訓練時間。</a:t>
            </a:r>
            <a:endParaRPr lang="zh-TW" altLang="en-US" sz="2400" b="0"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2192291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a:xfrm>
            <a:off x="1524000" y="438872"/>
            <a:ext cx="9144000" cy="614073"/>
          </a:xfrm>
        </p:spPr>
        <p:txBody>
          <a:bodyPr>
            <a:normAutofit/>
          </a:bodyPr>
          <a:lstStyle/>
          <a:p>
            <a:pPr algn="l"/>
            <a:r>
              <a:rPr lang="zh-TW" altLang="en-US" sz="3200" dirty="0" smtClean="0"/>
              <a:t>資料來源</a:t>
            </a:r>
            <a:endParaRPr lang="zh-TW" altLang="en-US" sz="3200" dirty="0"/>
          </a:p>
        </p:txBody>
      </p:sp>
      <p:sp>
        <p:nvSpPr>
          <p:cNvPr id="5" name="副標題 4"/>
          <p:cNvSpPr>
            <a:spLocks noGrp="1"/>
          </p:cNvSpPr>
          <p:nvPr>
            <p:ph type="subTitle" idx="1"/>
          </p:nvPr>
        </p:nvSpPr>
        <p:spPr>
          <a:xfrm>
            <a:off x="1524000" y="1311419"/>
            <a:ext cx="9144000" cy="1655762"/>
          </a:xfrm>
        </p:spPr>
        <p:txBody>
          <a:bodyPr/>
          <a:lstStyle/>
          <a:p>
            <a:pPr marL="342900" indent="-342900" algn="l">
              <a:buFont typeface="Arial" panose="020B0604020202020204" pitchFamily="34" charset="0"/>
              <a:buChar char="•"/>
            </a:pPr>
            <a:r>
              <a:rPr lang="zh-TW" altLang="en-US" dirty="0" smtClean="0"/>
              <a:t>維基</a:t>
            </a:r>
            <a:r>
              <a:rPr lang="zh-TW" altLang="en-US" dirty="0"/>
              <a:t> </a:t>
            </a:r>
            <a:r>
              <a:rPr lang="en-US" altLang="zh-TW" dirty="0" smtClean="0">
                <a:hlinkClick r:id="rId2"/>
              </a:rPr>
              <a:t>https://zh.wikipedia.org/zh-tw/CUDA</a:t>
            </a:r>
            <a:endParaRPr lang="en-US" altLang="zh-TW" dirty="0" smtClean="0"/>
          </a:p>
          <a:p>
            <a:pPr marL="342900" indent="-342900" algn="l">
              <a:buFont typeface="Arial" panose="020B0604020202020204" pitchFamily="34" charset="0"/>
              <a:buChar char="•"/>
            </a:pPr>
            <a:r>
              <a:rPr lang="en-US" altLang="zh-TW" dirty="0" smtClean="0">
                <a:hlinkClick r:id="rId3"/>
              </a:rPr>
              <a:t>https://zh.wikipedia.org/wiki/%E5%9C%96%E5%BD%A2%E8%99%95%E7%90%86%E5%99%A8</a:t>
            </a:r>
            <a:endParaRPr lang="zh-TW" altLang="en-US" dirty="0"/>
          </a:p>
        </p:txBody>
      </p:sp>
    </p:spTree>
    <p:extLst>
      <p:ext uri="{BB962C8B-B14F-4D97-AF65-F5344CB8AC3E}">
        <p14:creationId xmlns:p14="http://schemas.microsoft.com/office/powerpoint/2010/main" val="36675695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608</Words>
  <Application>Microsoft Office PowerPoint</Application>
  <PresentationFormat>寬螢幕</PresentationFormat>
  <Paragraphs>19</Paragraphs>
  <Slides>5</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5</vt:i4>
      </vt:variant>
    </vt:vector>
  </HeadingPairs>
  <TitlesOfParts>
    <vt:vector size="10" baseType="lpstr">
      <vt:lpstr>新細明體</vt:lpstr>
      <vt:lpstr>Arial</vt:lpstr>
      <vt:lpstr>Calibri</vt:lpstr>
      <vt:lpstr>Calibri Light</vt:lpstr>
      <vt:lpstr>Office 佈景主題</vt:lpstr>
      <vt:lpstr>GPU / CUDA 等繪圖處理器相關技術</vt:lpstr>
      <vt:lpstr>GPU / CUDA簡單介紹</vt:lpstr>
      <vt:lpstr> 優點     缺點 </vt:lpstr>
      <vt:lpstr>整合繪圖處理器(Integrated Graphics Processing Unit,iGPU)(或稱內建顯示核心)是整合在主機板或CPU上的繪圖處理器,運作時會借用部分的系統記憶體。2007年裝設整合顯示卡的個人電腦約佔總出貨量的90%[8],相比起使用獨立顯示卡的方案,這種方案可能較為便宜,但效能也相對較低。從前,整合繪圖處理器往往會被認為是不適合於執行3D遊戲或精密的圖形運算。</vt:lpstr>
      <vt:lpstr>資料來源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GPU / CUDA 等繪圖處理器相關技術</dc:title>
  <dc:creator>genuine</dc:creator>
  <cp:lastModifiedBy>genuine</cp:lastModifiedBy>
  <cp:revision>10</cp:revision>
  <dcterms:created xsi:type="dcterms:W3CDTF">2024-01-12T16:43:12Z</dcterms:created>
  <dcterms:modified xsi:type="dcterms:W3CDTF">2024-01-12T17:59:52Z</dcterms:modified>
</cp:coreProperties>
</file>