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5" r:id="rId8"/>
    <p:sldId id="262" r:id="rId9"/>
    <p:sldId id="261" r:id="rId10"/>
    <p:sldId id="264" r:id="rId11"/>
    <p:sldId id="263" r:id="rId12"/>
    <p:sldId id="265" r:id="rId13"/>
    <p:sldId id="266" r:id="rId14"/>
    <p:sldId id="272" r:id="rId15"/>
    <p:sldId id="273" r:id="rId16"/>
    <p:sldId id="267" r:id="rId17"/>
    <p:sldId id="268" r:id="rId18"/>
    <p:sldId id="269" r:id="rId19"/>
    <p:sldId id="270" r:id="rId20"/>
    <p:sldId id="271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>
        <p:scale>
          <a:sx n="80" d="100"/>
          <a:sy n="80" d="100"/>
        </p:scale>
        <p:origin x="-1560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CFEA568-10E7-49A7-90FA-5D7323028899}" type="datetimeFigureOut">
              <a:rPr lang="en-US" smtClean="0"/>
              <a:pPr/>
              <a:t>14-Aug-18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B28F81A-8C18-43FD-BFD5-9B9B5F62AE3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Operations_research" TargetMode="External"/><Relationship Id="rId3" Type="http://schemas.openxmlformats.org/officeDocument/2006/relationships/hyperlink" Target="https://en.wikipedia.org/wiki/Diagram" TargetMode="External"/><Relationship Id="rId7" Type="http://schemas.openxmlformats.org/officeDocument/2006/relationships/hyperlink" Target="https://en.wikipedia.org/wiki/Algorithm" TargetMode="External"/><Relationship Id="rId12" Type="http://schemas.openxmlformats.org/officeDocument/2006/relationships/image" Target="../media/image13.jpeg"/><Relationship Id="rId2" Type="http://schemas.openxmlformats.org/officeDocument/2006/relationships/hyperlink" Target="https://en.wikipedia.org/wiki/Decision_support_system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Utility" TargetMode="External"/><Relationship Id="rId11" Type="http://schemas.openxmlformats.org/officeDocument/2006/relationships/hyperlink" Target="https://en.wikipedia.org/wiki/Decision_tree_learning" TargetMode="External"/><Relationship Id="rId5" Type="http://schemas.openxmlformats.org/officeDocument/2006/relationships/hyperlink" Target="https://en.wikipedia.org/wiki/Probability" TargetMode="External"/><Relationship Id="rId10" Type="http://schemas.openxmlformats.org/officeDocument/2006/relationships/hyperlink" Target="https://en.wikipedia.org/wiki/Goal" TargetMode="External"/><Relationship Id="rId4" Type="http://schemas.openxmlformats.org/officeDocument/2006/relationships/hyperlink" Target="https://en.wikipedia.org/wiki/Causal_model" TargetMode="External"/><Relationship Id="rId9" Type="http://schemas.openxmlformats.org/officeDocument/2006/relationships/hyperlink" Target="https://en.wikipedia.org/wiki/Decision_analysi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relationship" TargetMode="External"/><Relationship Id="rId2" Type="http://schemas.openxmlformats.org/officeDocument/2006/relationships/hyperlink" Target="https://en.wikipedia.org/wiki/Artificial_neural_network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7" Type="http://schemas.openxmlformats.org/officeDocument/2006/relationships/image" Target="../media/image17.jpeg"/><Relationship Id="rId2" Type="http://schemas.openxmlformats.org/officeDocument/2006/relationships/hyperlink" Target="https://en.wikipedia.org/wiki/Supervised_learning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Kernel_trick" TargetMode="External"/><Relationship Id="rId5" Type="http://schemas.openxmlformats.org/officeDocument/2006/relationships/hyperlink" Target="https://en.wikipedia.org/wiki/Regression_analysis" TargetMode="External"/><Relationship Id="rId4" Type="http://schemas.openxmlformats.org/officeDocument/2006/relationships/hyperlink" Target="https://en.wikipedia.org/wiki/Statistical_classificati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analyticsvidhy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ikipedia.com/" TargetMode="External"/><Relationship Id="rId5" Type="http://schemas.openxmlformats.org/officeDocument/2006/relationships/hyperlink" Target="http://www.eckovation.com/" TargetMode="External"/><Relationship Id="rId4" Type="http://schemas.openxmlformats.org/officeDocument/2006/relationships/hyperlink" Target="http://www.kaggle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0"/>
            <a:ext cx="8458200" cy="122237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  FOREST COVER TYPE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295400"/>
            <a:ext cx="8458200" cy="9144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Algerian" pitchFamily="82" charset="0"/>
              </a:rPr>
              <a:t>MACHINE LEARNING PROJECT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48006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SUBMITTED BY:</a:t>
            </a:r>
          </a:p>
          <a:p>
            <a:r>
              <a:rPr lang="en-US" b="1" dirty="0" smtClean="0">
                <a:sym typeface="Wingdings" pitchFamily="2" charset="2"/>
              </a:rPr>
              <a:t></a:t>
            </a:r>
            <a:r>
              <a:rPr lang="en-US" b="1" dirty="0" smtClean="0"/>
              <a:t>VAIBHAV TAYAL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Picture 3" descr="naive bayes.png"/>
          <p:cNvPicPr>
            <a:picLocks noChangeAspect="1"/>
          </p:cNvPicPr>
          <p:nvPr/>
        </p:nvPicPr>
        <p:blipFill>
          <a:blip r:embed="rId2"/>
          <a:srcRect l="1802" t="9090" r="34234" b="2273"/>
          <a:stretch>
            <a:fillRect/>
          </a:stretch>
        </p:blipFill>
        <p:spPr>
          <a:xfrm>
            <a:off x="762000" y="2209800"/>
            <a:ext cx="7620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Random forest algorithm is a supervised classification algorithm. As the name  suggest, this algorithm creates the forest with a number of trees.</a:t>
            </a:r>
          </a:p>
          <a:p>
            <a:r>
              <a:rPr lang="en-US" sz="2400" dirty="0" smtClean="0"/>
              <a:t>In general, the </a:t>
            </a:r>
            <a:r>
              <a:rPr lang="en-US" sz="2400" b="1" dirty="0" smtClean="0"/>
              <a:t>more trees in the forest the more robust the forest looks like. In </a:t>
            </a:r>
            <a:r>
              <a:rPr lang="en-US" sz="2400" dirty="0" smtClean="0"/>
              <a:t>the same way in the random forest classifier, the </a:t>
            </a:r>
            <a:r>
              <a:rPr lang="en-US" sz="2400" b="1" dirty="0" smtClean="0"/>
              <a:t>higher the number of trees in </a:t>
            </a:r>
            <a:r>
              <a:rPr lang="en-US" sz="2400" dirty="0" smtClean="0"/>
              <a:t>the forest gives </a:t>
            </a:r>
            <a:r>
              <a:rPr lang="en-US" sz="2400" b="1" dirty="0" smtClean="0"/>
              <a:t>the high accuracy results.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985642"/>
            <a:ext cx="7956608" cy="2872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4" name="Content Placeholder 3" descr="random forest.png"/>
          <p:cNvPicPr>
            <a:picLocks noGrp="1" noChangeAspect="1"/>
          </p:cNvPicPr>
          <p:nvPr>
            <p:ph idx="1"/>
          </p:nvPr>
        </p:nvPicPr>
        <p:blipFill>
          <a:blip r:embed="rId2"/>
          <a:srcRect r="45614"/>
          <a:stretch>
            <a:fillRect/>
          </a:stretch>
        </p:blipFill>
        <p:spPr>
          <a:xfrm>
            <a:off x="381000" y="1828800"/>
            <a:ext cx="8305800" cy="2791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 </a:t>
            </a:r>
            <a:r>
              <a:rPr lang="en-US" sz="2000" b="1" dirty="0" smtClean="0"/>
              <a:t>decision tree</a:t>
            </a:r>
            <a:r>
              <a:rPr lang="en-US" sz="2000" dirty="0" smtClean="0"/>
              <a:t> is a </a:t>
            </a:r>
            <a:r>
              <a:rPr lang="en-US" sz="2000" dirty="0" smtClean="0">
                <a:hlinkClick r:id="rId2" tooltip="Decision support system"/>
              </a:rPr>
              <a:t>decision support</a:t>
            </a:r>
            <a:r>
              <a:rPr lang="en-US" sz="2000" dirty="0" smtClean="0"/>
              <a:t> tool that uses a tree-like </a:t>
            </a:r>
            <a:r>
              <a:rPr lang="en-US" sz="2000" dirty="0" smtClean="0">
                <a:hlinkClick r:id="rId3" tooltip="Diagram"/>
              </a:rPr>
              <a:t>graph</a:t>
            </a:r>
            <a:r>
              <a:rPr lang="en-US" sz="2000" dirty="0" smtClean="0"/>
              <a:t> or </a:t>
            </a:r>
            <a:r>
              <a:rPr lang="en-US" sz="2000" dirty="0" smtClean="0">
                <a:hlinkClick r:id="rId4" tooltip="Causal model"/>
              </a:rPr>
              <a:t>model</a:t>
            </a:r>
            <a:r>
              <a:rPr lang="en-US" sz="2000" dirty="0" smtClean="0"/>
              <a:t> of decisions and their possible consequences, including </a:t>
            </a:r>
            <a:r>
              <a:rPr lang="en-US" sz="2000" dirty="0" smtClean="0">
                <a:hlinkClick r:id="rId5" tooltip="Probability"/>
              </a:rPr>
              <a:t>chance</a:t>
            </a:r>
            <a:r>
              <a:rPr lang="en-US" sz="2000" dirty="0" smtClean="0"/>
              <a:t> event outcomes, resource costs, and </a:t>
            </a:r>
            <a:r>
              <a:rPr lang="en-US" sz="2000" dirty="0" smtClean="0">
                <a:hlinkClick r:id="rId6" tooltip="Utility"/>
              </a:rPr>
              <a:t>utility</a:t>
            </a:r>
            <a:r>
              <a:rPr lang="en-US" sz="2000" dirty="0" smtClean="0"/>
              <a:t>. It is one way to display an </a:t>
            </a:r>
            <a:r>
              <a:rPr lang="en-US" sz="2000" dirty="0" smtClean="0">
                <a:hlinkClick r:id="rId7" tooltip="Algorithm"/>
              </a:rPr>
              <a:t>algorithm</a:t>
            </a:r>
            <a:r>
              <a:rPr lang="en-US" sz="2000" dirty="0" smtClean="0"/>
              <a:t> that only contains conditional control statements.</a:t>
            </a:r>
          </a:p>
          <a:p>
            <a:r>
              <a:rPr lang="en-US" sz="2000" dirty="0" smtClean="0"/>
              <a:t>Decision trees are commonly used in </a:t>
            </a:r>
            <a:r>
              <a:rPr lang="en-US" sz="2000" dirty="0" smtClean="0">
                <a:hlinkClick r:id="rId8" tooltip="Operations research"/>
              </a:rPr>
              <a:t>operations research</a:t>
            </a:r>
            <a:r>
              <a:rPr lang="en-US" sz="2000" dirty="0" smtClean="0"/>
              <a:t>, specifically in </a:t>
            </a:r>
            <a:r>
              <a:rPr lang="en-US" sz="2000" dirty="0" smtClean="0">
                <a:hlinkClick r:id="rId9" tooltip="Decision analysis"/>
              </a:rPr>
              <a:t>decision analysis</a:t>
            </a:r>
            <a:r>
              <a:rPr lang="en-US" sz="2000" dirty="0" smtClean="0"/>
              <a:t>, to help identify a strategy most likely to reach a </a:t>
            </a:r>
            <a:r>
              <a:rPr lang="en-US" sz="2000" dirty="0" smtClean="0">
                <a:hlinkClick r:id="rId10" tooltip="Goal"/>
              </a:rPr>
              <a:t>goal</a:t>
            </a:r>
            <a:r>
              <a:rPr lang="en-US" sz="2000" dirty="0" smtClean="0"/>
              <a:t>, but are also a popular tool in </a:t>
            </a:r>
            <a:r>
              <a:rPr lang="en-US" sz="2000" dirty="0" smtClean="0">
                <a:hlinkClick r:id="rId11" tooltip="Decision tree learning"/>
              </a:rPr>
              <a:t>machine learning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Image result for decision tree classifi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Decision-tre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1524000"/>
            <a:ext cx="4648200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5" name="Picture 4" descr="decision tree.png"/>
          <p:cNvPicPr>
            <a:picLocks noChangeAspect="1"/>
          </p:cNvPicPr>
          <p:nvPr/>
        </p:nvPicPr>
        <p:blipFill>
          <a:blip r:embed="rId2"/>
          <a:srcRect r="7500"/>
          <a:stretch>
            <a:fillRect/>
          </a:stretch>
        </p:blipFill>
        <p:spPr>
          <a:xfrm>
            <a:off x="381000" y="1828800"/>
            <a:ext cx="8229600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DNN CLASSIFIER: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deep neural network (DNN) is an </a:t>
            </a:r>
            <a:r>
              <a:rPr lang="en-US" sz="2000" dirty="0" smtClean="0">
                <a:hlinkClick r:id="rId2" tooltip="Artificial neural network"/>
              </a:rPr>
              <a:t>artificial neural network</a:t>
            </a:r>
            <a:r>
              <a:rPr lang="en-US" sz="2000" dirty="0" smtClean="0"/>
              <a:t> (ANN) with multiple layers between the input and output layers.</a:t>
            </a:r>
            <a:endParaRPr lang="en-US" sz="2000" baseline="30000" dirty="0" smtClean="0"/>
          </a:p>
          <a:p>
            <a:r>
              <a:rPr lang="en-US" sz="2000" dirty="0" smtClean="0"/>
              <a:t> The DNN finds the correct mathematical manipulation to turn the input into the output, whether it be a </a:t>
            </a:r>
            <a:r>
              <a:rPr lang="en-US" sz="2000" dirty="0" smtClean="0">
                <a:hlinkClick r:id="rId3" tooltip="Linear relationship"/>
              </a:rPr>
              <a:t>linear relationship</a:t>
            </a:r>
            <a:r>
              <a:rPr lang="en-US" sz="2000" dirty="0" smtClean="0"/>
              <a:t> or a non-linear relationship.</a:t>
            </a:r>
          </a:p>
          <a:p>
            <a:r>
              <a:rPr lang="en-US" sz="2000" dirty="0" smtClean="0"/>
              <a:t> The network moves through the layers calculating the probability of each output. </a:t>
            </a:r>
            <a:endParaRPr lang="en-US" sz="2000" dirty="0"/>
          </a:p>
        </p:txBody>
      </p:sp>
      <p:pic>
        <p:nvPicPr>
          <p:cNvPr id="5" name="Picture 4" descr="1200px-Colored_neural_network.sv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295400"/>
            <a:ext cx="3928815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5" name="Picture 4" descr="DNN.png"/>
          <p:cNvPicPr>
            <a:picLocks noChangeAspect="1"/>
          </p:cNvPicPr>
          <p:nvPr/>
        </p:nvPicPr>
        <p:blipFill>
          <a:blip r:embed="rId2"/>
          <a:srcRect r="10280"/>
          <a:stretch>
            <a:fillRect/>
          </a:stretch>
        </p:blipFill>
        <p:spPr>
          <a:xfrm>
            <a:off x="304800" y="1447800"/>
            <a:ext cx="8458200" cy="5073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</a:t>
            </a:r>
            <a:r>
              <a:rPr lang="en-US" smtClean="0"/>
              <a:t>VECTOR CLASSIFIER(SVC)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support vector machines</a:t>
            </a:r>
            <a:r>
              <a:rPr lang="en-US" sz="2000" dirty="0" smtClean="0"/>
              <a:t>  are </a:t>
            </a:r>
            <a:r>
              <a:rPr lang="en-US" sz="2000" dirty="0" smtClean="0">
                <a:hlinkClick r:id="rId2" tooltip="Supervised learning"/>
              </a:rPr>
              <a:t>supervised learning</a:t>
            </a:r>
            <a:r>
              <a:rPr lang="en-US" sz="2000" dirty="0" smtClean="0"/>
              <a:t> models with associated learning </a:t>
            </a:r>
            <a:r>
              <a:rPr lang="en-US" sz="2000" dirty="0" smtClean="0">
                <a:hlinkClick r:id="rId3" tooltip="Algorithm"/>
              </a:rPr>
              <a:t>algorithms</a:t>
            </a:r>
            <a:r>
              <a:rPr lang="en-US" sz="2000" dirty="0" smtClean="0"/>
              <a:t> that analyze data used for </a:t>
            </a:r>
            <a:r>
              <a:rPr lang="en-US" sz="2000" dirty="0" smtClean="0">
                <a:hlinkClick r:id="rId4" tooltip="Statistical classification"/>
              </a:rPr>
              <a:t>classification</a:t>
            </a:r>
            <a:r>
              <a:rPr lang="en-US" sz="2000" dirty="0" smtClean="0"/>
              <a:t> and </a:t>
            </a:r>
            <a:r>
              <a:rPr lang="en-US" sz="2000" dirty="0" smtClean="0">
                <a:hlinkClick r:id="rId5" tooltip="Regression analysis"/>
              </a:rPr>
              <a:t>regression analysis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addition to performing linear classification, SVMs can efficiently perform a non-linear classification using what is called the </a:t>
            </a:r>
            <a:r>
              <a:rPr lang="en-US" sz="2000" dirty="0" smtClean="0">
                <a:hlinkClick r:id="rId6" tooltip="Kernel trick"/>
              </a:rPr>
              <a:t>kernel trick</a:t>
            </a:r>
            <a:r>
              <a:rPr lang="en-US" sz="2000" dirty="0" smtClean="0"/>
              <a:t>, implicitly mapping their inputs into high-dimensional feature spaces.</a:t>
            </a:r>
            <a:endParaRPr lang="en-US" sz="2000" dirty="0"/>
          </a:p>
        </p:txBody>
      </p:sp>
      <p:pic>
        <p:nvPicPr>
          <p:cNvPr id="6" name="Picture 5" descr="svc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2057400"/>
            <a:ext cx="4572000" cy="41557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CODE:</a:t>
            </a:r>
            <a:endParaRPr lang="en-US" dirty="0"/>
          </a:p>
        </p:txBody>
      </p:sp>
      <p:pic>
        <p:nvPicPr>
          <p:cNvPr id="5" name="Picture 4" descr="SVC.png"/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228600" y="1600200"/>
            <a:ext cx="8677765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conclusion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Efficiencies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DECISION TREE  ~ 67%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RANDOM FOREST ~ 82.4%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NAÏVE BAYES ~ 59%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SVC ~ 13%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DNN CLASSIFIER ~ 15%   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95300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FOREST  </a:t>
            </a:r>
            <a:r>
              <a:rPr lang="en-US" sz="2400" dirty="0" smtClean="0"/>
              <a:t>comes out to be the best fitted model for this problem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                        OBJECTIVE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To predict type of forest cover using different machine learning models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2"/>
              </a:rPr>
              <a:t>www.analyticsvidhya.com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3"/>
              </a:rPr>
              <a:t>www.stackoverflow.com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4"/>
              </a:rPr>
              <a:t>www.kaggle.com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5"/>
              </a:rPr>
              <a:t>www.eckovation.com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>
                <a:hlinkClick r:id="rId6"/>
              </a:rPr>
              <a:t>www.wikipedia.com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Image result for thank you images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6875" y="1707356"/>
            <a:ext cx="596265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</a:t>
            </a:r>
            <a:r>
              <a:rPr lang="en-US" sz="4400" dirty="0" smtClean="0">
                <a:latin typeface="Algerian" pitchFamily="82" charset="0"/>
              </a:rPr>
              <a:t>DESCRIPTION</a:t>
            </a:r>
            <a:endParaRPr lang="en-US" sz="44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In The given task predict the forest cover type (the predominant kind of tree cover) from strictly cartographic variables (as opposed to remotely sensed data). </a:t>
            </a:r>
          </a:p>
          <a:p>
            <a:r>
              <a:rPr lang="en-US" sz="2000" dirty="0" smtClean="0"/>
              <a:t>The actual forest cover type for a given 30 x 30 meter cell was determined from US Forest Service (USFS) Region 2 Resource Information System data. Independent variables were then derived from data obtained from the US Geological Survey and USFS. </a:t>
            </a:r>
          </a:p>
          <a:p>
            <a:r>
              <a:rPr lang="en-US" sz="2000" dirty="0" smtClean="0"/>
              <a:t>The data is in raw form (not scaled) and contains binary columns of data for qualitative independent variables such as wilderness areas and soil type.</a:t>
            </a:r>
          </a:p>
          <a:p>
            <a:r>
              <a:rPr lang="en-US" sz="2000" dirty="0" smtClean="0"/>
              <a:t>This study area includes four wilderness areas located in the Roosevelt National Forest of northern</a:t>
            </a:r>
          </a:p>
          <a:p>
            <a:r>
              <a:rPr lang="en-US" sz="2000" dirty="0" smtClean="0"/>
              <a:t>Colorado.</a:t>
            </a:r>
          </a:p>
          <a:p>
            <a:r>
              <a:rPr lang="en-US" sz="2000" dirty="0" smtClean="0"/>
              <a:t> These areas represent forests with minimal human-caused disturbances, so that existing forest cover types are more a result of ecological processes rather than forest management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248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study area includes four wilderness areas located in the Roosevelt National Forest of northern Colorado.</a:t>
            </a:r>
          </a:p>
          <a:p>
            <a:r>
              <a:rPr lang="en-US" sz="2400" dirty="0" smtClean="0"/>
              <a:t>Each observation is a 30m x 30m patch. You are asked to predict an integer classification for the forest cover type. The seven types are:</a:t>
            </a:r>
          </a:p>
          <a:p>
            <a:pPr>
              <a:buNone/>
            </a:pPr>
            <a:r>
              <a:rPr lang="en-US" sz="2400" dirty="0" smtClean="0"/>
              <a:t>    1 - Spruce/Fir</a:t>
            </a:r>
          </a:p>
          <a:p>
            <a:pPr>
              <a:buNone/>
            </a:pPr>
            <a:r>
              <a:rPr lang="en-US" sz="2400" dirty="0" smtClean="0"/>
              <a:t>    2 - Lodgepole Pine</a:t>
            </a:r>
          </a:p>
          <a:p>
            <a:pPr>
              <a:buNone/>
            </a:pPr>
            <a:r>
              <a:rPr lang="en-US" sz="2400" dirty="0" smtClean="0"/>
              <a:t>    3 - Ponderosa Pine</a:t>
            </a:r>
          </a:p>
          <a:p>
            <a:pPr>
              <a:buNone/>
            </a:pPr>
            <a:r>
              <a:rPr lang="en-US" sz="2400" dirty="0" smtClean="0"/>
              <a:t>    4 - Cottonwood/Willow</a:t>
            </a:r>
          </a:p>
          <a:p>
            <a:pPr>
              <a:buNone/>
            </a:pPr>
            <a:r>
              <a:rPr lang="en-US" sz="2400" dirty="0" smtClean="0"/>
              <a:t>    5 - Aspen</a:t>
            </a:r>
          </a:p>
          <a:p>
            <a:pPr>
              <a:buNone/>
            </a:pPr>
            <a:r>
              <a:rPr lang="en-US" sz="2400" dirty="0" smtClean="0"/>
              <a:t>    6 - Douglas-fir</a:t>
            </a:r>
          </a:p>
          <a:p>
            <a:pPr>
              <a:buNone/>
            </a:pPr>
            <a:r>
              <a:rPr lang="en-US" sz="2400" dirty="0" smtClean="0"/>
              <a:t>    7 - Krummholz</a:t>
            </a:r>
          </a:p>
          <a:p>
            <a:r>
              <a:rPr lang="en-US" sz="2400" dirty="0" smtClean="0"/>
              <a:t>The training set (15120 observations) contains both features and the Cover Type. </a:t>
            </a:r>
          </a:p>
          <a:p>
            <a:r>
              <a:rPr lang="en-US" sz="2400" dirty="0" smtClean="0"/>
              <a:t>The test set contains only the features. You must predict the </a:t>
            </a:r>
            <a:r>
              <a:rPr lang="en-US" sz="2400" dirty="0" err="1" smtClean="0"/>
              <a:t>Cover_Type</a:t>
            </a:r>
            <a:r>
              <a:rPr lang="en-US" sz="2400" dirty="0" smtClean="0"/>
              <a:t> for every row in the test set (565892 observations).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Algorithms used: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7543800" cy="43132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RANDOM FOREST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NAÏVE BAYES </a:t>
            </a:r>
          </a:p>
          <a:p>
            <a:pPr marL="514350" indent="-514350">
              <a:buAutoNum type="arabicPeriod"/>
            </a:pPr>
            <a:r>
              <a:rPr lang="en-US" dirty="0" smtClean="0"/>
              <a:t>DECISION TREE CLASSIFIER</a:t>
            </a:r>
          </a:p>
          <a:p>
            <a:pPr marL="514350" indent="-514350">
              <a:buAutoNum type="arabicPeriod"/>
            </a:pPr>
            <a:r>
              <a:rPr lang="en-US" dirty="0" smtClean="0"/>
              <a:t>SUPPORT VECTOR CLASSIFIER(SVC)</a:t>
            </a:r>
          </a:p>
          <a:p>
            <a:pPr marL="514350" indent="-514350">
              <a:buAutoNum type="arabicPeriod"/>
            </a:pPr>
            <a:r>
              <a:rPr lang="en-US" dirty="0" smtClean="0"/>
              <a:t>DNN CLASSIFIER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Visualization</a:t>
            </a:r>
            <a:endParaRPr lang="en-US" dirty="0"/>
          </a:p>
        </p:txBody>
      </p:sp>
      <p:sp>
        <p:nvSpPr>
          <p:cNvPr id="1026" name="AutoShape 2" descr="blob:https://web.whatsapp.com/eaa2839c-392d-4230-a245-b3b3a0ec9c1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c1.jpg"/>
          <p:cNvPicPr>
            <a:picLocks noChangeAspect="1"/>
          </p:cNvPicPr>
          <p:nvPr/>
        </p:nvPicPr>
        <p:blipFill>
          <a:blip r:embed="rId2"/>
          <a:srcRect l="6667" t="10000" r="8333" b="11481"/>
          <a:stretch>
            <a:fillRect/>
          </a:stretch>
        </p:blipFill>
        <p:spPr>
          <a:xfrm>
            <a:off x="304800" y="762000"/>
            <a:ext cx="8610600" cy="2819400"/>
          </a:xfrm>
          <a:prstGeom prst="rect">
            <a:avLst/>
          </a:prstGeom>
        </p:spPr>
      </p:pic>
      <p:pic>
        <p:nvPicPr>
          <p:cNvPr id="6" name="Picture 5" descr="c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33800"/>
            <a:ext cx="86106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4.jpg"/>
          <p:cNvPicPr>
            <a:picLocks noChangeAspect="1"/>
          </p:cNvPicPr>
          <p:nvPr/>
        </p:nvPicPr>
        <p:blipFill>
          <a:blip r:embed="rId2"/>
          <a:srcRect l="4303" r="47500" b="7077"/>
          <a:stretch>
            <a:fillRect/>
          </a:stretch>
        </p:blipFill>
        <p:spPr>
          <a:xfrm>
            <a:off x="228600" y="228600"/>
            <a:ext cx="8458200" cy="2133600"/>
          </a:xfrm>
          <a:prstGeom prst="rect">
            <a:avLst/>
          </a:prstGeom>
        </p:spPr>
      </p:pic>
      <p:pic>
        <p:nvPicPr>
          <p:cNvPr id="5" name="Picture 4" descr="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819400"/>
            <a:ext cx="4114800" cy="3086100"/>
          </a:xfrm>
          <a:prstGeom prst="rect">
            <a:avLst/>
          </a:prstGeom>
        </p:spPr>
      </p:pic>
      <p:pic>
        <p:nvPicPr>
          <p:cNvPr id="6" name="Picture 5" descr="7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19400"/>
            <a:ext cx="3962400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Importing files </a:t>
            </a:r>
            <a:endParaRPr lang="en-US" sz="2800" dirty="0"/>
          </a:p>
        </p:txBody>
      </p:sp>
      <p:pic>
        <p:nvPicPr>
          <p:cNvPr id="4" name="Picture 3" descr="gsdhgdf.jpg"/>
          <p:cNvPicPr>
            <a:picLocks noChangeAspect="1"/>
          </p:cNvPicPr>
          <p:nvPr/>
        </p:nvPicPr>
        <p:blipFill>
          <a:blip r:embed="rId2"/>
          <a:srcRect l="2500" t="11212" r="15833"/>
          <a:stretch>
            <a:fillRect/>
          </a:stretch>
        </p:blipFill>
        <p:spPr>
          <a:xfrm>
            <a:off x="457200" y="1676400"/>
            <a:ext cx="8399685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BAYES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Naive Bayesian classifier is based on </a:t>
            </a:r>
            <a:r>
              <a:rPr lang="en-US" sz="2400" dirty="0" err="1" smtClean="0"/>
              <a:t>Bayes</a:t>
            </a:r>
            <a:r>
              <a:rPr lang="en-US" sz="2400" dirty="0" smtClean="0"/>
              <a:t>’ theorem with the independence assumptions between predictors.</a:t>
            </a:r>
          </a:p>
          <a:p>
            <a:r>
              <a:rPr lang="en-US" sz="2400" dirty="0" smtClean="0"/>
              <a:t>A Naive Bayesian model is easy to build, with no complicated iterative parameter estimation which makes it particularly useful for very large datasets.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057400"/>
            <a:ext cx="4470036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1289</TotalTime>
  <Words>499</Words>
  <Application>Microsoft Office PowerPoint</Application>
  <PresentationFormat>On-screen Show (4:3)</PresentationFormat>
  <Paragraphs>67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Trek</vt:lpstr>
      <vt:lpstr>               FOREST COVER TYPE</vt:lpstr>
      <vt:lpstr>                        OBJECTIVE</vt:lpstr>
      <vt:lpstr>   DESCRIPTION</vt:lpstr>
      <vt:lpstr>PowerPoint Presentation</vt:lpstr>
      <vt:lpstr>Algorithms used:</vt:lpstr>
      <vt:lpstr>Data Visualization</vt:lpstr>
      <vt:lpstr>PowerPoint Presentation</vt:lpstr>
      <vt:lpstr>Importing files </vt:lpstr>
      <vt:lpstr>NAÏVE BAYES</vt:lpstr>
      <vt:lpstr>CODE:</vt:lpstr>
      <vt:lpstr>RANDOM FOREST</vt:lpstr>
      <vt:lpstr>CODE:</vt:lpstr>
      <vt:lpstr>DECISION TREE CLASSIFIER</vt:lpstr>
      <vt:lpstr>CODE:</vt:lpstr>
      <vt:lpstr>DNN CLASSIFIER:</vt:lpstr>
      <vt:lpstr>CODE:</vt:lpstr>
      <vt:lpstr>SUPPORT VECTOR CLASSIFIER(SVC)</vt:lpstr>
      <vt:lpstr>CODE:</vt:lpstr>
      <vt:lpstr>conclusion</vt:lpstr>
      <vt:lpstr>BIBLIOGRAPHY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FOREST COVER TYPE</dc:title>
  <dc:creator>Windows User</dc:creator>
  <cp:lastModifiedBy>Windows User</cp:lastModifiedBy>
  <cp:revision>25</cp:revision>
  <dcterms:created xsi:type="dcterms:W3CDTF">2018-07-21T07:53:17Z</dcterms:created>
  <dcterms:modified xsi:type="dcterms:W3CDTF">2018-08-14T12:19:29Z</dcterms:modified>
</cp:coreProperties>
</file>