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3" r:id="rId4"/>
    <p:sldId id="258" r:id="rId5"/>
    <p:sldId id="265" r:id="rId6"/>
    <p:sldId id="260" r:id="rId7"/>
    <p:sldId id="267"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012" autoAdjust="0"/>
  </p:normalViewPr>
  <p:slideViewPr>
    <p:cSldViewPr snapToGrid="0">
      <p:cViewPr varScale="1">
        <p:scale>
          <a:sx n="100" d="100"/>
          <a:sy n="100" d="100"/>
        </p:scale>
        <p:origin x="9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5EA18-F66C-4D75-8C80-0C1A1E868DE6}" type="datetimeFigureOut">
              <a:rPr lang="en-US" smtClean="0"/>
              <a:t>11/25/2016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8DDF4-253B-4E36-BE28-46B8E6426B7B}" type="slidenum">
              <a:rPr lang="en-US" smtClean="0"/>
              <a:t>‹#›</a:t>
            </a:fld>
            <a:endParaRPr lang="en-US"/>
          </a:p>
        </p:txBody>
      </p:sp>
    </p:spTree>
    <p:extLst>
      <p:ext uri="{BB962C8B-B14F-4D97-AF65-F5344CB8AC3E}">
        <p14:creationId xmlns:p14="http://schemas.microsoft.com/office/powerpoint/2010/main" val="3301106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enter project details and your</a:t>
            </a:r>
            <a:r>
              <a:rPr lang="en-US" baseline="0" dirty="0"/>
              <a:t> details here.</a:t>
            </a:r>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1</a:t>
            </a:fld>
            <a:endParaRPr lang="en-US"/>
          </a:p>
        </p:txBody>
      </p:sp>
    </p:spTree>
    <p:extLst>
      <p:ext uri="{BB962C8B-B14F-4D97-AF65-F5344CB8AC3E}">
        <p14:creationId xmlns:p14="http://schemas.microsoft.com/office/powerpoint/2010/main" val="247267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NOT assessed. We just want to get to know</a:t>
            </a:r>
            <a:r>
              <a:rPr lang="en-US" baseline="0" dirty="0"/>
              <a:t> you </a:t>
            </a:r>
            <a:r>
              <a:rPr lang="en-US" baseline="0"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2</a:t>
            </a:fld>
            <a:endParaRPr lang="en-US"/>
          </a:p>
        </p:txBody>
      </p:sp>
    </p:spTree>
    <p:extLst>
      <p:ext uri="{BB962C8B-B14F-4D97-AF65-F5344CB8AC3E}">
        <p14:creationId xmlns:p14="http://schemas.microsoft.com/office/powerpoint/2010/main" val="3078341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Experience</a:t>
            </a:r>
          </a:p>
        </p:txBody>
      </p:sp>
      <p:sp>
        <p:nvSpPr>
          <p:cNvPr id="4" name="Slide Number Placeholder 3"/>
          <p:cNvSpPr>
            <a:spLocks noGrp="1"/>
          </p:cNvSpPr>
          <p:nvPr>
            <p:ph type="sldNum" sz="quarter" idx="10"/>
          </p:nvPr>
        </p:nvSpPr>
        <p:spPr/>
        <p:txBody>
          <a:bodyPr/>
          <a:lstStyle/>
          <a:p>
            <a:fld id="{A008DDF4-253B-4E36-BE28-46B8E6426B7B}" type="slidenum">
              <a:rPr lang="en-US" smtClean="0"/>
              <a:t>3</a:t>
            </a:fld>
            <a:endParaRPr lang="en-US"/>
          </a:p>
        </p:txBody>
      </p:sp>
    </p:spTree>
    <p:extLst>
      <p:ext uri="{BB962C8B-B14F-4D97-AF65-F5344CB8AC3E}">
        <p14:creationId xmlns:p14="http://schemas.microsoft.com/office/powerpoint/2010/main" val="3826695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your database, what schema you used and what data you used</a:t>
            </a:r>
          </a:p>
        </p:txBody>
      </p:sp>
      <p:sp>
        <p:nvSpPr>
          <p:cNvPr id="4" name="Slide Number Placeholder 3"/>
          <p:cNvSpPr>
            <a:spLocks noGrp="1"/>
          </p:cNvSpPr>
          <p:nvPr>
            <p:ph type="sldNum" sz="quarter" idx="10"/>
          </p:nvPr>
        </p:nvSpPr>
        <p:spPr/>
        <p:txBody>
          <a:bodyPr/>
          <a:lstStyle/>
          <a:p>
            <a:fld id="{A008DDF4-253B-4E36-BE28-46B8E6426B7B}" type="slidenum">
              <a:rPr lang="en-US" smtClean="0"/>
              <a:t>4</a:t>
            </a:fld>
            <a:endParaRPr lang="en-US"/>
          </a:p>
        </p:txBody>
      </p:sp>
    </p:spTree>
    <p:extLst>
      <p:ext uri="{BB962C8B-B14F-4D97-AF65-F5344CB8AC3E}">
        <p14:creationId xmlns:p14="http://schemas.microsoft.com/office/powerpoint/2010/main" val="2860620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a:t>
            </a:r>
            <a:r>
              <a:rPr lang="en-US" baseline="0" dirty="0"/>
              <a:t> features…</a:t>
            </a:r>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5</a:t>
            </a:fld>
            <a:endParaRPr lang="en-US"/>
          </a:p>
        </p:txBody>
      </p:sp>
    </p:spTree>
    <p:extLst>
      <p:ext uri="{BB962C8B-B14F-4D97-AF65-F5344CB8AC3E}">
        <p14:creationId xmlns:p14="http://schemas.microsoft.com/office/powerpoint/2010/main" val="587569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your Azure features here</a:t>
            </a:r>
          </a:p>
        </p:txBody>
      </p:sp>
      <p:sp>
        <p:nvSpPr>
          <p:cNvPr id="4" name="Slide Number Placeholder 3"/>
          <p:cNvSpPr>
            <a:spLocks noGrp="1"/>
          </p:cNvSpPr>
          <p:nvPr>
            <p:ph type="sldNum" sz="quarter" idx="10"/>
          </p:nvPr>
        </p:nvSpPr>
        <p:spPr/>
        <p:txBody>
          <a:bodyPr/>
          <a:lstStyle/>
          <a:p>
            <a:fld id="{A008DDF4-253B-4E36-BE28-46B8E6426B7B}" type="slidenum">
              <a:rPr lang="en-US" smtClean="0"/>
              <a:t>6</a:t>
            </a:fld>
            <a:endParaRPr lang="en-US"/>
          </a:p>
        </p:txBody>
      </p:sp>
    </p:spTree>
    <p:extLst>
      <p:ext uri="{BB962C8B-B14F-4D97-AF65-F5344CB8AC3E}">
        <p14:creationId xmlns:p14="http://schemas.microsoft.com/office/powerpoint/2010/main" val="3424210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a:t>
            </a:r>
            <a:r>
              <a:rPr lang="en-US" baseline="0" dirty="0"/>
              <a:t> considerations…</a:t>
            </a:r>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8</a:t>
            </a:fld>
            <a:endParaRPr lang="en-US"/>
          </a:p>
        </p:txBody>
      </p:sp>
    </p:spTree>
    <p:extLst>
      <p:ext uri="{BB962C8B-B14F-4D97-AF65-F5344CB8AC3E}">
        <p14:creationId xmlns:p14="http://schemas.microsoft.com/office/powerpoint/2010/main" val="65477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final</a:t>
            </a:r>
            <a:r>
              <a:rPr lang="en-US" baseline="0" dirty="0"/>
              <a:t> things you want to tell us</a:t>
            </a:r>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9</a:t>
            </a:fld>
            <a:endParaRPr lang="en-US"/>
          </a:p>
        </p:txBody>
      </p:sp>
    </p:spTree>
    <p:extLst>
      <p:ext uri="{BB962C8B-B14F-4D97-AF65-F5344CB8AC3E}">
        <p14:creationId xmlns:p14="http://schemas.microsoft.com/office/powerpoint/2010/main" val="3392905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BFC623A-4806-45FB-9E07-894B153158FF}"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2874579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BFC623A-4806-45FB-9E07-894B153158FF}"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1920372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Segoe UI Light" panose="020B0502040204020203" pitchFamily="34" charset="0"/>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4BFC623A-4806-45FB-9E07-894B153158FF}" type="datetimeFigureOut">
              <a:rPr lang="en-US" smtClean="0"/>
              <a:t>11/25/2016</a:t>
            </a:fld>
            <a:endParaRPr lang="en-US"/>
          </a:p>
        </p:txBody>
      </p:sp>
      <p:sp>
        <p:nvSpPr>
          <p:cNvPr id="5" name="Footer Placeholder 4"/>
          <p:cNvSpPr>
            <a:spLocks noGrp="1"/>
          </p:cNvSpPr>
          <p:nvPr>
            <p:ph type="ftr" sz="quarter" idx="11"/>
          </p:nvPr>
        </p:nvSpPr>
        <p:spPr/>
        <p:txBody>
          <a:bodyPr/>
          <a:lstStyle>
            <a:lvl1pPr>
              <a:defRPr>
                <a:latin typeface="Segoe UI Light" panose="020B0502040204020203" pitchFamily="34" charset="0"/>
                <a:cs typeface="Segoe UI Light" panose="020B0502040204020203" pitchFamily="34" charset="0"/>
              </a:defRPr>
            </a:lvl1pPr>
          </a:lstStyle>
          <a:p>
            <a:endParaRPr lang="en-US" dirty="0"/>
          </a:p>
        </p:txBody>
      </p:sp>
      <p:sp>
        <p:nvSpPr>
          <p:cNvPr id="6" name="Slide Number Placeholder 5"/>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170079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FC623A-4806-45FB-9E07-894B153158FF}" type="datetimeFigureOut">
              <a:rPr lang="en-US" smtClean="0"/>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231185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BFC623A-4806-45FB-9E07-894B153158FF}" type="datetimeFigureOut">
              <a:rPr lang="en-US" smtClean="0"/>
              <a:t>11/25/2016</a:t>
            </a:fld>
            <a:endParaRPr lang="en-US"/>
          </a:p>
        </p:txBody>
      </p:sp>
      <p:sp>
        <p:nvSpPr>
          <p:cNvPr id="4" name="Footer Placeholder 3"/>
          <p:cNvSpPr>
            <a:spLocks noGrp="1"/>
          </p:cNvSpPr>
          <p:nvPr>
            <p:ph type="ftr" sz="quarter" idx="11"/>
          </p:nvPr>
        </p:nvSpPr>
        <p:spPr/>
        <p:txBody>
          <a:bodyPr/>
          <a:lstStyle>
            <a:lvl1pPr>
              <a:defRPr>
                <a:solidFill>
                  <a:schemeClr val="bg1"/>
                </a:solidFill>
                <a:latin typeface="Segoe UI Light" panose="020B0502040204020203" pitchFamily="34" charset="0"/>
                <a:cs typeface="Segoe UI Light" panose="020B0502040204020203" pitchFamily="34" charset="0"/>
              </a:defRPr>
            </a:lvl1pPr>
          </a:lstStyle>
          <a:p>
            <a:endParaRPr lang="en-US" dirty="0"/>
          </a:p>
        </p:txBody>
      </p:sp>
      <p:sp>
        <p:nvSpPr>
          <p:cNvPr id="5" name="Slide Number Placeholder 4"/>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1478415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C623A-4806-45FB-9E07-894B153158FF}" type="datetimeFigureOut">
              <a:rPr lang="en-US" smtClean="0"/>
              <a:t>11/25/2016</a:t>
            </a:fld>
            <a:endParaRPr lang="en-US"/>
          </a:p>
        </p:txBody>
      </p:sp>
      <p:sp>
        <p:nvSpPr>
          <p:cNvPr id="3" name="Footer Placeholder 2"/>
          <p:cNvSpPr>
            <a:spLocks noGrp="1"/>
          </p:cNvSpPr>
          <p:nvPr>
            <p:ph type="ftr" sz="quarter" idx="11"/>
          </p:nvPr>
        </p:nvSpPr>
        <p:spPr/>
        <p:txBody>
          <a:bodyPr/>
          <a:lstStyle>
            <a:lvl1pPr>
              <a:defRPr>
                <a:solidFill>
                  <a:schemeClr val="bg1"/>
                </a:solidFill>
                <a:latin typeface="Segoe UI Light" panose="020B0502040204020203" pitchFamily="34" charset="0"/>
                <a:cs typeface="Segoe UI Light" panose="020B0502040204020203" pitchFamily="34" charset="0"/>
              </a:defRPr>
            </a:lvl1pPr>
          </a:lstStyle>
          <a:p>
            <a:endParaRPr lang="en-US" dirty="0"/>
          </a:p>
        </p:txBody>
      </p:sp>
      <p:sp>
        <p:nvSpPr>
          <p:cNvPr id="4" name="Slide Number Placeholder 3"/>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3489345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FC623A-4806-45FB-9E07-894B153158FF}" type="datetimeFigureOut">
              <a:rPr lang="en-US" smtClean="0"/>
              <a:t>11/25/2016</a:t>
            </a:fld>
            <a:endParaRPr lang="en-US"/>
          </a:p>
        </p:txBody>
      </p:sp>
      <p:sp>
        <p:nvSpPr>
          <p:cNvPr id="6" name="Footer Placeholder 5"/>
          <p:cNvSpPr>
            <a:spLocks noGrp="1"/>
          </p:cNvSpPr>
          <p:nvPr>
            <p:ph type="ftr" sz="quarter" idx="11"/>
          </p:nvPr>
        </p:nvSpPr>
        <p:spPr/>
        <p:txBody>
          <a:bodyPr/>
          <a:lstStyle>
            <a:lvl1pPr>
              <a:defRPr>
                <a:solidFill>
                  <a:schemeClr val="bg1"/>
                </a:solidFill>
                <a:latin typeface="Segoe UI Light" panose="020B0502040204020203" pitchFamily="34" charset="0"/>
                <a:cs typeface="Segoe UI Light" panose="020B0502040204020203" pitchFamily="34" charset="0"/>
              </a:defRPr>
            </a:lvl1pPr>
          </a:lstStyle>
          <a:p>
            <a:endParaRPr lang="en-US" dirty="0"/>
          </a:p>
        </p:txBody>
      </p:sp>
      <p:sp>
        <p:nvSpPr>
          <p:cNvPr id="7" name="Slide Number Placeholder 6"/>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266126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alphaModFix amt="99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C623A-4806-45FB-9E07-894B153158FF}" type="datetimeFigureOut">
              <a:rPr lang="en-US" smtClean="0"/>
              <a:t>11/25/2016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40A02-DE93-4198-A724-80FE5D834E84}" type="slidenum">
              <a:rPr lang="en-US" smtClean="0"/>
              <a:t>‹#›</a:t>
            </a:fld>
            <a:endParaRPr lang="en-US"/>
          </a:p>
        </p:txBody>
      </p:sp>
    </p:spTree>
    <p:extLst>
      <p:ext uri="{BB962C8B-B14F-4D97-AF65-F5344CB8AC3E}">
        <p14:creationId xmlns:p14="http://schemas.microsoft.com/office/powerpoint/2010/main" val="317483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09118/ContosoBankBotAp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&lt;Contoso </a:t>
            </a:r>
            <a:r>
              <a:rPr lang="en-US" dirty="0" smtClean="0"/>
              <a:t>Bank Project</a:t>
            </a:r>
            <a:r>
              <a:rPr lang="en-US" dirty="0"/>
              <a:t>&gt;</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1"/>
          </p:nvPr>
        </p:nvSpPr>
        <p:spPr/>
        <p:txBody>
          <a:bodyPr/>
          <a:lstStyle/>
          <a:p>
            <a:pPr algn="l"/>
            <a:r>
              <a:rPr lang="en-US" dirty="0" smtClean="0">
                <a:latin typeface="Segoe UI Light" panose="020B0502040204020203" pitchFamily="34" charset="0"/>
                <a:cs typeface="Segoe UI Light" panose="020B0502040204020203" pitchFamily="34" charset="0"/>
              </a:rPr>
              <a:t>&lt;Man Ngo Johnson Cheung&gt;</a:t>
            </a:r>
            <a:endParaRPr lang="en-US" dirty="0">
              <a:latin typeface="Segoe UI Light" panose="020B0502040204020203" pitchFamily="34" charset="0"/>
              <a:cs typeface="Segoe UI Light" panose="020B0502040204020203" pitchFamily="34" charset="0"/>
            </a:endParaRPr>
          </a:p>
          <a:p>
            <a:pPr algn="l"/>
            <a:r>
              <a:rPr lang="en-US" dirty="0" smtClean="0">
                <a:latin typeface="Segoe UI Light" panose="020B0502040204020203" pitchFamily="34" charset="0"/>
                <a:cs typeface="Segoe UI Light" panose="020B0502040204020203" pitchFamily="34" charset="0"/>
              </a:rPr>
              <a:t>&lt;mnj.cheung@hotmail.com&gt;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66508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 bit about yourself </a:t>
            </a:r>
            <a:r>
              <a:rPr lang="en-US" dirty="0">
                <a:latin typeface="Segoe UI Light" panose="020B0502040204020203" pitchFamily="34" charset="0"/>
                <a:cs typeface="Segoe UI Light" panose="020B0502040204020203" pitchFamily="34" charset="0"/>
                <a:sym typeface="Wingdings" panose="05000000000000000000" pitchFamily="2" charset="2"/>
              </a:rPr>
              <a:t> </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idx="1"/>
          </p:nvPr>
        </p:nvSpPr>
        <p:spPr>
          <a:xfrm>
            <a:off x="838200" y="1600200"/>
            <a:ext cx="10515600" cy="4576763"/>
          </a:xfrm>
        </p:spPr>
        <p:txBody>
          <a:bodyPr>
            <a:normAutofit/>
          </a:bodyPr>
          <a:lstStyle/>
          <a:p>
            <a:r>
              <a:rPr lang="en-US" dirty="0" smtClean="0">
                <a:latin typeface="Segoe UI Light" panose="020B0502040204020203" pitchFamily="34" charset="0"/>
                <a:cs typeface="Segoe UI Light" panose="020B0502040204020203" pitchFamily="34" charset="0"/>
              </a:rPr>
              <a:t>Interests </a:t>
            </a:r>
            <a:r>
              <a:rPr lang="en-US" dirty="0">
                <a:latin typeface="Segoe UI Light" panose="020B0502040204020203" pitchFamily="34" charset="0"/>
                <a:cs typeface="Segoe UI Light" panose="020B0502040204020203" pitchFamily="34" charset="0"/>
              </a:rPr>
              <a:t>/ hobbies </a:t>
            </a:r>
            <a:r>
              <a:rPr lang="en-US" dirty="0" smtClean="0">
                <a:latin typeface="Segoe UI Light" panose="020B0502040204020203" pitchFamily="34" charset="0"/>
                <a:cs typeface="Segoe UI Light" panose="020B0502040204020203" pitchFamily="34" charset="0"/>
              </a:rPr>
              <a:t>are reading and watching videos of new tech reviews (computer hardware, phones), playing music from the radio on piano.</a:t>
            </a:r>
            <a:endParaRPr lang="en-US" dirty="0">
              <a:latin typeface="Segoe UI Light" panose="020B0502040204020203" pitchFamily="34" charset="0"/>
              <a:cs typeface="Segoe UI Light" panose="020B0502040204020203" pitchFamily="34" charset="0"/>
            </a:endParaRPr>
          </a:p>
          <a:p>
            <a:pPr algn="l"/>
            <a:r>
              <a:rPr lang="en-US" dirty="0" smtClean="0">
                <a:latin typeface="Segoe UI Light" panose="020B0502040204020203" pitchFamily="34" charset="0"/>
                <a:cs typeface="Segoe UI Light" panose="020B0502040204020203" pitchFamily="34" charset="0"/>
              </a:rPr>
              <a:t>Studying: </a:t>
            </a:r>
            <a:r>
              <a:rPr lang="en-US" dirty="0" err="1" smtClean="0">
                <a:latin typeface="Segoe UI Light" panose="020B0502040204020203" pitchFamily="34" charset="0"/>
                <a:cs typeface="Segoe UI Light" panose="020B0502040204020203" pitchFamily="34" charset="0"/>
              </a:rPr>
              <a:t>Bcom</a:t>
            </a:r>
            <a:r>
              <a:rPr lang="en-US" dirty="0" smtClean="0">
                <a:latin typeface="Segoe UI Light" panose="020B0502040204020203" pitchFamily="34" charset="0"/>
                <a:cs typeface="Segoe UI Light" panose="020B0502040204020203" pitchFamily="34" charset="0"/>
              </a:rPr>
              <a:t>/</a:t>
            </a:r>
            <a:r>
              <a:rPr lang="en-US" dirty="0" err="1" smtClean="0">
                <a:latin typeface="Segoe UI Light" panose="020B0502040204020203" pitchFamily="34" charset="0"/>
                <a:cs typeface="Segoe UI Light" panose="020B0502040204020203" pitchFamily="34" charset="0"/>
              </a:rPr>
              <a:t>Bsc</a:t>
            </a:r>
            <a:r>
              <a:rPr lang="en-US" dirty="0" smtClean="0">
                <a:latin typeface="Segoe UI Light" panose="020B0502040204020203" pitchFamily="34" charset="0"/>
                <a:cs typeface="Segoe UI Light" panose="020B0502040204020203" pitchFamily="34" charset="0"/>
              </a:rPr>
              <a:t> in Information Systems and Computer Science</a:t>
            </a:r>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Best part of </a:t>
            </a:r>
            <a:r>
              <a:rPr lang="en-US" dirty="0" smtClean="0">
                <a:latin typeface="Segoe UI Light" panose="020B0502040204020203" pitchFamily="34" charset="0"/>
                <a:cs typeface="Segoe UI Light" panose="020B0502040204020203" pitchFamily="34" charset="0"/>
              </a:rPr>
              <a:t>MSA: The different exposure of new </a:t>
            </a:r>
            <a:r>
              <a:rPr lang="en-US" dirty="0"/>
              <a:t>tech (cognitive </a:t>
            </a:r>
            <a:r>
              <a:rPr lang="en-US" dirty="0" smtClean="0"/>
              <a:t>services, APIs</a:t>
            </a:r>
            <a:r>
              <a:rPr lang="en-US" dirty="0"/>
              <a:t>, bots, </a:t>
            </a:r>
            <a:r>
              <a:rPr lang="en-US" dirty="0" err="1"/>
              <a:t>X</a:t>
            </a:r>
            <a:r>
              <a:rPr lang="en-US" dirty="0" err="1" smtClean="0"/>
              <a:t>amarin</a:t>
            </a:r>
            <a:r>
              <a:rPr lang="en-US" dirty="0" smtClean="0"/>
              <a:t>) and </a:t>
            </a:r>
            <a:r>
              <a:rPr lang="en-US" dirty="0" smtClean="0">
                <a:latin typeface="Segoe UI Light" panose="020B0502040204020203" pitchFamily="34" charset="0"/>
                <a:cs typeface="Segoe UI Light" panose="020B0502040204020203" pitchFamily="34" charset="0"/>
              </a:rPr>
              <a:t>hands on practical getting familiarize with them. Developer Day.</a:t>
            </a:r>
            <a:endParaRPr lang="en-US" dirty="0">
              <a:latin typeface="Segoe UI Light" panose="020B0502040204020203" pitchFamily="34" charset="0"/>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What we could </a:t>
            </a:r>
            <a:r>
              <a:rPr lang="en-US" dirty="0" smtClean="0">
                <a:latin typeface="Segoe UI Light" panose="020B0502040204020203" pitchFamily="34" charset="0"/>
                <a:cs typeface="Segoe UI Light" panose="020B0502040204020203" pitchFamily="34" charset="0"/>
              </a:rPr>
              <a:t>improve: Documentation ready before training day?</a:t>
            </a:r>
            <a:endParaRPr lang="en-US" dirty="0">
              <a:latin typeface="Segoe UI Light" panose="020B0502040204020203" pitchFamily="34" charset="0"/>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Future </a:t>
            </a:r>
            <a:r>
              <a:rPr lang="en-US" dirty="0" smtClean="0">
                <a:latin typeface="Segoe UI Light" panose="020B0502040204020203" pitchFamily="34" charset="0"/>
                <a:cs typeface="Segoe UI Light" panose="020B0502040204020203" pitchFamily="34" charset="0"/>
              </a:rPr>
              <a:t>Goals: The ability to read different coding languages quickly and accurately. Continue to stay up to date on tech.</a:t>
            </a:r>
            <a:endParaRPr lang="en-US" dirty="0">
              <a:latin typeface="Segoe UI Light" panose="020B0502040204020203" pitchFamily="34" charset="0"/>
              <a:cs typeface="Segoe UI Light" panose="020B0502040204020203" pitchFamily="34" charset="0"/>
            </a:endParaRPr>
          </a:p>
        </p:txBody>
      </p:sp>
      <p:sp>
        <p:nvSpPr>
          <p:cNvPr id="4" name="TextBox 3"/>
          <p:cNvSpPr txBox="1"/>
          <p:nvPr/>
        </p:nvSpPr>
        <p:spPr>
          <a:xfrm>
            <a:off x="2882900" y="6261100"/>
            <a:ext cx="7213600" cy="646331"/>
          </a:xfrm>
          <a:prstGeom prst="rect">
            <a:avLst/>
          </a:prstGeom>
          <a:noFill/>
        </p:spPr>
        <p:txBody>
          <a:bodyPr wrap="square" rtlCol="0">
            <a:spAutoFit/>
          </a:bodyPr>
          <a:lstStyle/>
          <a:p>
            <a:r>
              <a:rPr lang="en-US" dirty="0">
                <a:solidFill>
                  <a:schemeClr val="bg1"/>
                </a:solidFill>
              </a:rPr>
              <a:t>This section is NOT assessed. We just want to get to know</a:t>
            </a:r>
            <a:r>
              <a:rPr lang="en-US" baseline="0" dirty="0">
                <a:solidFill>
                  <a:schemeClr val="bg1"/>
                </a:solidFill>
              </a:rPr>
              <a:t> you </a:t>
            </a:r>
            <a:r>
              <a:rPr lang="en-US" baseline="0" dirty="0">
                <a:solidFill>
                  <a:schemeClr val="bg1"/>
                </a:solidFill>
                <a:sym typeface="Wingdings" panose="05000000000000000000" pitchFamily="2" charset="2"/>
              </a:rPr>
              <a:t>.</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38645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User Experience</a:t>
            </a:r>
          </a:p>
        </p:txBody>
      </p:sp>
      <p:sp>
        <p:nvSpPr>
          <p:cNvPr id="3" name="Subtitle 2"/>
          <p:cNvSpPr>
            <a:spLocks noGrp="1"/>
          </p:cNvSpPr>
          <p:nvPr>
            <p:ph idx="1"/>
          </p:nvPr>
        </p:nvSpPr>
        <p:spPr/>
        <p:txBody>
          <a:bodyPr/>
          <a:lstStyle/>
          <a:p>
            <a:r>
              <a:rPr lang="en-US" dirty="0">
                <a:latin typeface="Segoe UI Light" panose="020B0502040204020203" pitchFamily="34" charset="0"/>
                <a:cs typeface="Segoe UI Light" panose="020B0502040204020203" pitchFamily="34" charset="0"/>
              </a:rPr>
              <a:t>What you did and why you did </a:t>
            </a:r>
            <a:r>
              <a:rPr lang="en-US" dirty="0" smtClean="0">
                <a:latin typeface="Segoe UI Light" panose="020B0502040204020203" pitchFamily="34" charset="0"/>
                <a:cs typeface="Segoe UI Light" panose="020B0502040204020203" pitchFamily="34" charset="0"/>
              </a:rPr>
              <a:t>it:</a:t>
            </a:r>
          </a:p>
          <a:p>
            <a:r>
              <a:rPr lang="en-US" dirty="0" smtClean="0"/>
              <a:t>Developed a Bot application for Contoso enable users to view different currency exchange rates and the staff to add and view their customers’ data. </a:t>
            </a:r>
            <a:r>
              <a:rPr lang="en-US" dirty="0"/>
              <a:t>Bot application </a:t>
            </a:r>
            <a:r>
              <a:rPr lang="en-US" dirty="0" smtClean="0"/>
              <a:t>enables the user to feel more interactive and engage while provide functionality in dialogue conversion (ask and respond).</a:t>
            </a:r>
            <a:endParaRPr lang="en-US" dirty="0">
              <a:latin typeface="Segoe UI Light" panose="020B0502040204020203" pitchFamily="34" charset="0"/>
              <a:cs typeface="Segoe UI Light" panose="020B0502040204020203" pitchFamily="34" charset="0"/>
            </a:endParaRPr>
          </a:p>
          <a:p>
            <a:r>
              <a:rPr lang="en-US" dirty="0" smtClean="0">
                <a:latin typeface="Segoe UI Light" panose="020B0502040204020203" pitchFamily="34" charset="0"/>
                <a:cs typeface="Segoe UI Light" panose="020B0502040204020203" pitchFamily="34" charset="0"/>
              </a:rPr>
              <a:t>Branding</a:t>
            </a:r>
            <a:r>
              <a:rPr lang="en-US" dirty="0" smtClean="0"/>
              <a:t>: Contoso Bank the capital C with special icon effect (reference </a:t>
            </a:r>
            <a:r>
              <a:rPr lang="en-US" dirty="0"/>
              <a:t>to </a:t>
            </a:r>
            <a:r>
              <a:rPr lang="en-US" sz="1600" dirty="0"/>
              <a:t>http://</a:t>
            </a:r>
            <a:r>
              <a:rPr lang="en-US" sz="1600" dirty="0" smtClean="0"/>
              <a:t>4seizoenen-public.sharepoint.com/SiteAssets/logo/Contoso-Blue.png</a:t>
            </a:r>
            <a:r>
              <a:rPr lang="en-US" dirty="0" smtClean="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9212" y="604043"/>
            <a:ext cx="2066925" cy="847725"/>
          </a:xfrm>
          <a:prstGeom prst="rect">
            <a:avLst/>
          </a:prstGeom>
        </p:spPr>
      </p:pic>
    </p:spTree>
    <p:extLst>
      <p:ext uri="{BB962C8B-B14F-4D97-AF65-F5344CB8AC3E}">
        <p14:creationId xmlns:p14="http://schemas.microsoft.com/office/powerpoint/2010/main" val="338787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idx="1"/>
          </p:nvPr>
        </p:nvSpPr>
        <p:spPr/>
        <p:txBody>
          <a:bodyPr/>
          <a:lstStyle/>
          <a:p>
            <a:pPr>
              <a:buFontTx/>
              <a:buChar char="-"/>
            </a:pPr>
            <a:r>
              <a:rPr lang="en-US" dirty="0" smtClean="0">
                <a:latin typeface="Segoe UI Light" panose="020B0502040204020203" pitchFamily="34" charset="0"/>
                <a:cs typeface="Segoe UI Light" panose="020B0502040204020203" pitchFamily="34" charset="0"/>
              </a:rPr>
              <a:t>Your </a:t>
            </a:r>
            <a:r>
              <a:rPr lang="en-US" dirty="0">
                <a:latin typeface="Segoe UI Light" panose="020B0502040204020203" pitchFamily="34" charset="0"/>
                <a:cs typeface="Segoe UI Light" panose="020B0502040204020203" pitchFamily="34" charset="0"/>
              </a:rPr>
              <a:t>Schema, </a:t>
            </a:r>
            <a:r>
              <a:rPr lang="en-US" dirty="0" err="1" smtClean="0">
                <a:latin typeface="Segoe UI Light" panose="020B0502040204020203" pitchFamily="34" charset="0"/>
                <a:cs typeface="Segoe UI Light" panose="020B0502040204020203" pitchFamily="34" charset="0"/>
              </a:rPr>
              <a:t>EasyTables</a:t>
            </a:r>
            <a:r>
              <a:rPr lang="en-US" dirty="0" smtClean="0"/>
              <a:t>: The extra columns I added in the schema are </a:t>
            </a:r>
            <a:r>
              <a:rPr lang="en-US" dirty="0" err="1" smtClean="0"/>
              <a:t>firstname</a:t>
            </a:r>
            <a:r>
              <a:rPr lang="en-US" dirty="0" smtClean="0"/>
              <a:t>, </a:t>
            </a:r>
            <a:r>
              <a:rPr lang="en-US" dirty="0" err="1" smtClean="0"/>
              <a:t>lastname</a:t>
            </a:r>
            <a:r>
              <a:rPr lang="en-US" dirty="0" smtClean="0"/>
              <a:t>, balance and </a:t>
            </a:r>
            <a:r>
              <a:rPr lang="en-US" dirty="0" err="1" smtClean="0"/>
              <a:t>joindate</a:t>
            </a:r>
            <a:r>
              <a:rPr lang="en-US" dirty="0" smtClean="0"/>
              <a:t>.</a:t>
            </a:r>
          </a:p>
          <a:p>
            <a:pPr>
              <a:buFontTx/>
              <a:buChar char="-"/>
            </a:pPr>
            <a:r>
              <a:rPr lang="en-US" dirty="0" smtClean="0">
                <a:latin typeface="Segoe UI Light" panose="020B0502040204020203" pitchFamily="34" charset="0"/>
                <a:cs typeface="Segoe UI Light" panose="020B0502040204020203" pitchFamily="34" charset="0"/>
              </a:rPr>
              <a:t>User can specify </a:t>
            </a:r>
            <a:r>
              <a:rPr lang="en-US" dirty="0" err="1" smtClean="0">
                <a:latin typeface="Segoe UI Light" panose="020B0502040204020203" pitchFamily="34" charset="0"/>
                <a:cs typeface="Segoe UI Light" panose="020B0502040204020203" pitchFamily="34" charset="0"/>
              </a:rPr>
              <a:t>joindate</a:t>
            </a:r>
            <a:r>
              <a:rPr lang="en-US" dirty="0" smtClean="0">
                <a:latin typeface="Segoe UI Light" panose="020B0502040204020203" pitchFamily="34" charset="0"/>
                <a:cs typeface="Segoe UI Light" panose="020B0502040204020203" pitchFamily="34" charset="0"/>
              </a:rPr>
              <a:t> for the year only, as the </a:t>
            </a:r>
            <a:r>
              <a:rPr lang="en-US" dirty="0" smtClean="0"/>
              <a:t>column </a:t>
            </a:r>
            <a:r>
              <a:rPr lang="en-US" dirty="0" smtClean="0">
                <a:latin typeface="Segoe UI Light" panose="020B0502040204020203" pitchFamily="34" charset="0"/>
                <a:cs typeface="Segoe UI Light" panose="020B0502040204020203" pitchFamily="34" charset="0"/>
              </a:rPr>
              <a:t>type is String not date, therefore specific date detail such as month and day is not necessary.</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813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idx="1"/>
          </p:nvPr>
        </p:nvSpPr>
        <p:spPr/>
        <p:txBody>
          <a:bodyPr/>
          <a:lstStyle/>
          <a:p>
            <a:r>
              <a:rPr lang="en-US" dirty="0">
                <a:latin typeface="Segoe UI Light" panose="020B0502040204020203" pitchFamily="34" charset="0"/>
                <a:cs typeface="Segoe UI Light" panose="020B0502040204020203" pitchFamily="34" charset="0"/>
              </a:rPr>
              <a:t>What API you used and </a:t>
            </a:r>
            <a:r>
              <a:rPr lang="en-US" dirty="0" smtClean="0">
                <a:latin typeface="Segoe UI Light" panose="020B0502040204020203" pitchFamily="34" charset="0"/>
                <a:cs typeface="Segoe UI Light" panose="020B0502040204020203" pitchFamily="34" charset="0"/>
              </a:rPr>
              <a:t>why</a:t>
            </a:r>
            <a:r>
              <a:rPr lang="en-US" dirty="0"/>
              <a:t>: Used </a:t>
            </a:r>
            <a:r>
              <a:rPr lang="en-US" dirty="0" smtClean="0"/>
              <a:t>fixer.io API, it’s the more simple </a:t>
            </a:r>
            <a:r>
              <a:rPr lang="en-US" dirty="0"/>
              <a:t>API compare to </a:t>
            </a:r>
            <a:r>
              <a:rPr lang="en-US" dirty="0" smtClean="0"/>
              <a:t>openexchangerates.org API, it also does not need registration and API key. </a:t>
            </a:r>
            <a:r>
              <a:rPr lang="en-US" dirty="0" smtClean="0">
                <a:latin typeface="Segoe UI Light" panose="020B0502040204020203" pitchFamily="34" charset="0"/>
                <a:cs typeface="Segoe UI Light" panose="020B0502040204020203" pitchFamily="34" charset="0"/>
              </a:rPr>
              <a:t> </a:t>
            </a:r>
          </a:p>
          <a:p>
            <a:r>
              <a:rPr lang="en-US" dirty="0" smtClean="0">
                <a:latin typeface="Segoe UI Light" panose="020B0502040204020203" pitchFamily="34" charset="0"/>
                <a:cs typeface="Segoe UI Light" panose="020B0502040204020203" pitchFamily="34" charset="0"/>
              </a:rPr>
              <a:t>How </a:t>
            </a:r>
            <a:r>
              <a:rPr lang="en-US" dirty="0">
                <a:latin typeface="Segoe UI Light" panose="020B0502040204020203" pitchFamily="34" charset="0"/>
                <a:cs typeface="Segoe UI Light" panose="020B0502040204020203" pitchFamily="34" charset="0"/>
              </a:rPr>
              <a:t>it integrates with your </a:t>
            </a:r>
            <a:r>
              <a:rPr lang="en-US" dirty="0" smtClean="0">
                <a:latin typeface="Segoe UI Light" panose="020B0502040204020203" pitchFamily="34" charset="0"/>
                <a:cs typeface="Segoe UI Light" panose="020B0502040204020203" pitchFamily="34" charset="0"/>
              </a:rPr>
              <a:t>app: It is the main functionality of the bot application, the app allows users the personalize their base currency that suits to their daily needs. It also give user the ability to go back in time (&gt;1999) to check the historical currency rate. This enable user to make better business decisions</a:t>
            </a:r>
            <a:r>
              <a:rPr lang="en-US" dirty="0" smtClean="0"/>
              <a:t> such investments, stocks.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89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Azure Setup</a:t>
            </a:r>
          </a:p>
        </p:txBody>
      </p:sp>
      <p:sp>
        <p:nvSpPr>
          <p:cNvPr id="3" name="Subtitle 2"/>
          <p:cNvSpPr>
            <a:spLocks noGrp="1"/>
          </p:cNvSpPr>
          <p:nvPr>
            <p:ph idx="1"/>
          </p:nvPr>
        </p:nvSpPr>
        <p:spPr/>
        <p:txBody>
          <a:bodyPr/>
          <a:lstStyle/>
          <a:p>
            <a:r>
              <a:rPr lang="en-US" dirty="0" smtClean="0">
                <a:latin typeface="Segoe UI Light" panose="020B0502040204020203" pitchFamily="34" charset="0"/>
                <a:cs typeface="Segoe UI Light" panose="020B0502040204020203" pitchFamily="34" charset="0"/>
              </a:rPr>
              <a:t>Deployment of the Bot application to Azure App service</a:t>
            </a:r>
          </a:p>
          <a:p>
            <a:r>
              <a:rPr lang="en-US" dirty="0" smtClean="0"/>
              <a:t>Application Insights for the </a:t>
            </a:r>
            <a:r>
              <a:rPr lang="en-US" dirty="0"/>
              <a:t>App </a:t>
            </a:r>
            <a:r>
              <a:rPr lang="en-US" dirty="0" smtClean="0"/>
              <a:t>service </a:t>
            </a:r>
            <a:r>
              <a:rPr lang="en-US" dirty="0"/>
              <a:t>Bot </a:t>
            </a:r>
            <a:r>
              <a:rPr lang="en-US" dirty="0" smtClean="0"/>
              <a:t>application</a:t>
            </a:r>
          </a:p>
          <a:p>
            <a:r>
              <a:rPr lang="en-US" dirty="0" smtClean="0"/>
              <a:t>Mobile App service for functionality of </a:t>
            </a:r>
            <a:r>
              <a:rPr lang="en-US" dirty="0" err="1" smtClean="0"/>
              <a:t>easytable</a:t>
            </a:r>
            <a:r>
              <a:rPr lang="en-US" dirty="0" smtClean="0"/>
              <a:t>.</a:t>
            </a:r>
          </a:p>
          <a:p>
            <a:r>
              <a:rPr lang="en-US" dirty="0" smtClean="0"/>
              <a:t>SQL database + server for the Mobile App service </a:t>
            </a:r>
            <a:r>
              <a:rPr lang="en-US" dirty="0" err="1" smtClean="0"/>
              <a:t>easytable</a:t>
            </a:r>
            <a:r>
              <a:rPr lang="en-US" dirty="0" smtClean="0"/>
              <a:t> populated customer data record and storage. </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3553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a:t>Features</a:t>
            </a:r>
          </a:p>
        </p:txBody>
      </p:sp>
      <p:sp>
        <p:nvSpPr>
          <p:cNvPr id="3" name="Content Placeholder 2"/>
          <p:cNvSpPr>
            <a:spLocks noGrp="1"/>
          </p:cNvSpPr>
          <p:nvPr>
            <p:ph idx="1"/>
          </p:nvPr>
        </p:nvSpPr>
        <p:spPr/>
        <p:txBody>
          <a:bodyPr/>
          <a:lstStyle/>
          <a:p>
            <a:r>
              <a:rPr lang="en-US" dirty="0" smtClean="0"/>
              <a:t>A </a:t>
            </a:r>
            <a:r>
              <a:rPr lang="en-US" dirty="0"/>
              <a:t>method of authentication and authorization with the </a:t>
            </a:r>
            <a:r>
              <a:rPr lang="en-US" dirty="0" smtClean="0"/>
              <a:t>database: to obtain full access and modification functionality, SQL server Management Studio is used (SSMS) it requires user to login with credentials.</a:t>
            </a:r>
            <a:endParaRPr lang="en-US" dirty="0"/>
          </a:p>
          <a:p>
            <a:r>
              <a:rPr lang="en-US" dirty="0"/>
              <a:t>Interaction with the bot in methods other than just </a:t>
            </a:r>
            <a:r>
              <a:rPr lang="en-US" dirty="0" smtClean="0"/>
              <a:t>text(currency): methods such as “set base” = change base currency, “set time” = change currency rate according to specify historical date, “clear” = clear all user data and preferences. </a:t>
            </a:r>
            <a:endParaRPr lang="en-US" dirty="0"/>
          </a:p>
        </p:txBody>
      </p:sp>
    </p:spTree>
    <p:extLst>
      <p:ext uri="{BB962C8B-B14F-4D97-AF65-F5344CB8AC3E}">
        <p14:creationId xmlns:p14="http://schemas.microsoft.com/office/powerpoint/2010/main" val="138897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Advanced Considerations</a:t>
            </a:r>
          </a:p>
        </p:txBody>
      </p:sp>
      <p:sp>
        <p:nvSpPr>
          <p:cNvPr id="3" name="Subtitle 2"/>
          <p:cNvSpPr>
            <a:spLocks noGrp="1"/>
          </p:cNvSpPr>
          <p:nvPr>
            <p:ph idx="1"/>
          </p:nvPr>
        </p:nvSpPr>
        <p:spPr/>
        <p:txBody>
          <a:bodyPr/>
          <a:lstStyle/>
          <a:p>
            <a:r>
              <a:rPr lang="en-US" dirty="0" smtClean="0"/>
              <a:t>Integration </a:t>
            </a:r>
            <a:r>
              <a:rPr lang="en-US" dirty="0"/>
              <a:t>with a </a:t>
            </a:r>
            <a:r>
              <a:rPr lang="en-US" dirty="0" smtClean="0"/>
              <a:t>mobile</a:t>
            </a:r>
            <a:r>
              <a:rPr lang="en-US" dirty="0"/>
              <a:t>, cross platform </a:t>
            </a:r>
            <a:r>
              <a:rPr lang="en-US" dirty="0" smtClean="0"/>
              <a:t>app: Not </a:t>
            </a:r>
            <a:r>
              <a:rPr lang="en-US" dirty="0" err="1" smtClean="0"/>
              <a:t>Xamarin</a:t>
            </a:r>
            <a:r>
              <a:rPr lang="en-US" dirty="0" smtClean="0"/>
              <a:t> but Facebook Messenger and Skype. It should work in all Android, IOS and Windows.</a:t>
            </a:r>
          </a:p>
          <a:p>
            <a:r>
              <a:rPr lang="en-US" dirty="0" smtClean="0"/>
              <a:t>Business </a:t>
            </a:r>
            <a:r>
              <a:rPr lang="en-US" dirty="0"/>
              <a:t>justification for the use of </a:t>
            </a:r>
            <a:r>
              <a:rPr lang="en-US" dirty="0" smtClean="0"/>
              <a:t>feature: This allows user to use the bot application without additional installation, user can use their already installed mobile app such as Facebook </a:t>
            </a:r>
            <a:r>
              <a:rPr lang="en-US" dirty="0"/>
              <a:t>Messenger and </a:t>
            </a:r>
            <a:r>
              <a:rPr lang="en-US" dirty="0" smtClean="0"/>
              <a:t>Skype to access the bot functionalities, this provides more convince and portability to the user.   </a:t>
            </a:r>
            <a:endParaRPr lang="en-US" dirty="0"/>
          </a:p>
          <a:p>
            <a:endParaRPr lang="en-US" dirty="0"/>
          </a:p>
        </p:txBody>
      </p:sp>
    </p:spTree>
    <p:extLst>
      <p:ext uri="{BB962C8B-B14F-4D97-AF65-F5344CB8AC3E}">
        <p14:creationId xmlns:p14="http://schemas.microsoft.com/office/powerpoint/2010/main" val="287066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Final Comments</a:t>
            </a:r>
          </a:p>
        </p:txBody>
      </p:sp>
      <p:sp>
        <p:nvSpPr>
          <p:cNvPr id="3" name="Subtitle 2"/>
          <p:cNvSpPr>
            <a:spLocks noGrp="1"/>
          </p:cNvSpPr>
          <p:nvPr>
            <p:ph idx="1"/>
          </p:nvPr>
        </p:nvSpPr>
        <p:spPr/>
        <p:txBody>
          <a:bodyPr/>
          <a:lstStyle/>
          <a:p>
            <a:r>
              <a:rPr lang="en-US" dirty="0" smtClean="0"/>
              <a:t>The bot Application project source control used: </a:t>
            </a:r>
            <a:r>
              <a:rPr lang="en-US" dirty="0" err="1" smtClean="0"/>
              <a:t>Github</a:t>
            </a:r>
            <a:r>
              <a:rPr lang="en-US" dirty="0" smtClean="0"/>
              <a:t>, my </a:t>
            </a:r>
            <a:r>
              <a:rPr lang="en-US" dirty="0" err="1" smtClean="0"/>
              <a:t>github</a:t>
            </a:r>
            <a:r>
              <a:rPr lang="en-US" dirty="0"/>
              <a:t> link: </a:t>
            </a:r>
            <a:r>
              <a:rPr lang="en-US" dirty="0">
                <a:hlinkClick r:id="rId3"/>
              </a:rPr>
              <a:t>https://</a:t>
            </a:r>
            <a:r>
              <a:rPr lang="en-US" dirty="0" smtClean="0">
                <a:hlinkClick r:id="rId3"/>
              </a:rPr>
              <a:t>github.com/09118/ContosoBankBotApp</a:t>
            </a:r>
            <a:endParaRPr lang="en-US" dirty="0" smtClean="0"/>
          </a:p>
          <a:p>
            <a:r>
              <a:rPr lang="en-US" dirty="0" smtClean="0"/>
              <a:t>Presentation </a:t>
            </a:r>
            <a:r>
              <a:rPr lang="en-US" dirty="0" err="1" smtClean="0"/>
              <a:t>Powerpoint</a:t>
            </a:r>
            <a:r>
              <a:rPr lang="en-US" dirty="0" smtClean="0"/>
              <a:t> should be on </a:t>
            </a:r>
            <a:r>
              <a:rPr lang="en-US" dirty="0" err="1" smtClean="0"/>
              <a:t>Github</a:t>
            </a:r>
            <a:r>
              <a:rPr lang="en-US" dirty="0" smtClean="0"/>
              <a:t> too!</a:t>
            </a:r>
          </a:p>
          <a:p>
            <a:r>
              <a:rPr lang="en-US" dirty="0" smtClean="0"/>
              <a:t>Stay tune </a:t>
            </a:r>
            <a:r>
              <a:rPr lang="en-US" smtClean="0"/>
              <a:t>for updates!</a:t>
            </a:r>
            <a:endParaRPr lang="en-US" dirty="0" smtClean="0"/>
          </a:p>
          <a:p>
            <a:pPr marL="0" indent="0">
              <a:buNone/>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5715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676</Words>
  <Application>Microsoft Office PowerPoint</Application>
  <PresentationFormat>Widescreen</PresentationFormat>
  <Paragraphs>51</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 Light</vt:lpstr>
      <vt:lpstr>Wingdings</vt:lpstr>
      <vt:lpstr>Office Theme</vt:lpstr>
      <vt:lpstr>&lt;Contoso Bank Project&gt;</vt:lpstr>
      <vt:lpstr>A bit about yourself  </vt:lpstr>
      <vt:lpstr>User Experience</vt:lpstr>
      <vt:lpstr>Databases</vt:lpstr>
      <vt:lpstr>API</vt:lpstr>
      <vt:lpstr>Azure Setup</vt:lpstr>
      <vt:lpstr>Additional Features</vt:lpstr>
      <vt:lpstr>Advanced Considerations</vt:lpstr>
      <vt:lpstr>Final Comments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&lt;Name of Project&gt;</dc:title>
  <dc:creator>Jay Janarthanan</dc:creator>
  <cp:lastModifiedBy>acer</cp:lastModifiedBy>
  <cp:revision>62</cp:revision>
  <dcterms:created xsi:type="dcterms:W3CDTF">2016-10-16T03:02:52Z</dcterms:created>
  <dcterms:modified xsi:type="dcterms:W3CDTF">2016-11-24T22:29:24Z</dcterms:modified>
</cp:coreProperties>
</file>