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8" r:id="rId3"/>
    <p:sldId id="263" r:id="rId4"/>
    <p:sldId id="298" r:id="rId5"/>
    <p:sldId id="259" r:id="rId6"/>
    <p:sldId id="257" r:id="rId7"/>
    <p:sldId id="262" r:id="rId8"/>
    <p:sldId id="264" r:id="rId9"/>
    <p:sldId id="265" r:id="rId10"/>
    <p:sldId id="267" r:id="rId11"/>
    <p:sldId id="266" r:id="rId12"/>
    <p:sldId id="29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  <p:sldId id="280" r:id="rId25"/>
    <p:sldId id="277" r:id="rId26"/>
    <p:sldId id="281" r:id="rId27"/>
    <p:sldId id="306" r:id="rId28"/>
    <p:sldId id="261" r:id="rId29"/>
    <p:sldId id="260" r:id="rId30"/>
    <p:sldId id="294" r:id="rId31"/>
    <p:sldId id="282" r:id="rId32"/>
    <p:sldId id="285" r:id="rId33"/>
    <p:sldId id="287" r:id="rId34"/>
    <p:sldId id="283" r:id="rId35"/>
    <p:sldId id="290" r:id="rId36"/>
    <p:sldId id="288" r:id="rId37"/>
    <p:sldId id="291" r:id="rId38"/>
    <p:sldId id="303" r:id="rId39"/>
    <p:sldId id="284" r:id="rId40"/>
    <p:sldId id="289" r:id="rId41"/>
    <p:sldId id="300" r:id="rId42"/>
    <p:sldId id="293" r:id="rId43"/>
    <p:sldId id="295" r:id="rId44"/>
    <p:sldId id="296" r:id="rId45"/>
    <p:sldId id="305" r:id="rId46"/>
    <p:sldId id="292" r:id="rId47"/>
    <p:sldId id="286" r:id="rId48"/>
    <p:sldId id="297" r:id="rId49"/>
    <p:sldId id="301" r:id="rId50"/>
    <p:sldId id="302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F4026-CF18-472A-B4DE-F2B442FB8B54}" type="datetimeFigureOut">
              <a:rPr lang="en-GB" smtClean="0"/>
              <a:t>15/12/2014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2D7CA-6CE3-45DF-8A30-AE9A6D6791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54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http://www.algolist.net/Data_structures/Binary_heap/Array-based_int_repr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2D7CA-6CE3-45DF-8A30-AE9A6D67911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08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http://andromeda.rutgers.edu/~loftin/datafal06/answers/practicehw3.pdf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2D7CA-6CE3-45DF-8A30-AE9A6D67911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22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First tree: </a:t>
            </a:r>
          </a:p>
          <a:p>
            <a:r>
              <a:rPr lang="en-GB" dirty="0" smtClean="0"/>
              <a:t>(1) </a:t>
            </a:r>
            <a:r>
              <a:rPr lang="en-GB" dirty="0" err="1" smtClean="0"/>
              <a:t>preorder</a:t>
            </a:r>
            <a:r>
              <a:rPr lang="en-GB" dirty="0" smtClean="0"/>
              <a:t> =&gt; 1,2,3,5,7,8,6,4</a:t>
            </a:r>
          </a:p>
          <a:p>
            <a:r>
              <a:rPr lang="en-GB" dirty="0" smtClean="0"/>
              <a:t>(2) </a:t>
            </a:r>
            <a:r>
              <a:rPr lang="en-GB" dirty="0" err="1" smtClean="0"/>
              <a:t>inorder</a:t>
            </a:r>
            <a:r>
              <a:rPr lang="en-GB" dirty="0" smtClean="0"/>
              <a:t> =&gt; 1,7,5,8,3,6,2,4</a:t>
            </a:r>
          </a:p>
          <a:p>
            <a:r>
              <a:rPr lang="en-GB" dirty="0" smtClean="0"/>
              <a:t>(3) </a:t>
            </a:r>
            <a:r>
              <a:rPr lang="en-GB" dirty="0" err="1" smtClean="0"/>
              <a:t>postorder</a:t>
            </a:r>
            <a:r>
              <a:rPr lang="en-GB" dirty="0" smtClean="0"/>
              <a:t> =&gt;7,8,5,6,3,4,2,1</a:t>
            </a:r>
          </a:p>
          <a:p>
            <a:endParaRPr lang="en-GB" dirty="0" smtClean="0"/>
          </a:p>
          <a:p>
            <a:r>
              <a:rPr lang="en-GB" dirty="0" smtClean="0"/>
              <a:t>Second tree:</a:t>
            </a:r>
          </a:p>
          <a:p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PreOrder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- 8, 5, 9, 7, 1, 12, 2, 4, 11, 3 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InOrder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- 9, 5, 1, 7, 2, 12, 8, 4, 3, 11 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PostOrder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- 9, 1, 2, 12, 7, 5, 3, 11, 4, 8 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2D7CA-6CE3-45DF-8A30-AE9A6D67911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62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54AF2-527D-4AE4-85B2-1BB7775857A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0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1BFF2-D93D-4705-BB24-381E17BEC669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6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BE88-D816-43DC-B24C-D499F6F5A8A8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618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DEC89-426A-453B-BF48-D00FC50BEFF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97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1A60-197C-49F7-86A3-1630494D3B8D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4A66AC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681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DB7B1-D3B3-42B9-91F1-D4323E10C1C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3BDF-4569-4721-A571-85E0DC35557A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03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0E23-83ED-4F6C-AD55-95D6B0EB9300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4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2DEC-5C6E-4491-BF0B-EA498D4E9FCB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C92C-2104-4A5A-B598-D894566A56F4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5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E1153-50C2-4CE9-B5EE-3973A16B6CE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4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C159-C55D-45DC-B4A3-6C33D45AE7CE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9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AA4B-68A4-46D1-86A0-5E3C4D6303F7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6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5FB0-C62B-49ED-A7A5-5C4BA752E292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64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661DD-CC26-4A5A-9ABC-DEA77C0EC71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CE05-9CEC-46F9-A226-9CCAD8202D75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4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1C82-A776-48E4-B6F4-195D61CBF8AF}" type="datetime1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15/12/2014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>
                <a:solidFill>
                  <a:srgbClr val="4A66AC">
                    <a:lumMod val="75000"/>
                  </a:srgbClr>
                </a:solidFill>
              </a:rPr>
              <a:pPr/>
              <a:t>‹#›</a:t>
            </a:fld>
            <a:endParaRPr lang="en-GB">
              <a:solidFill>
                <a:srgbClr val="4A66AC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1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ostg@hr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6/docs/api/java/util/TreeSet.html" TargetMode="External"/><Relationship Id="rId2" Type="http://schemas.openxmlformats.org/officeDocument/2006/relationships/hyperlink" Target="http://msdn.microsoft.com/en-us/library/ms379572(v=vs.80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dd412070.asp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 smtClean="0"/>
              <a:t>Week 4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Development 6a </a:t>
            </a:r>
            <a:r>
              <a:rPr lang="en-GB" dirty="0" smtClean="0"/>
              <a:t>- </a:t>
            </a:r>
            <a:r>
              <a:rPr lang="en-GB" dirty="0" err="1" smtClean="0"/>
              <a:t>Algoritmiek</a:t>
            </a:r>
            <a:r>
              <a:rPr lang="en-GB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000" dirty="0"/>
              <a:t>INFDEV016A</a:t>
            </a:r>
            <a:endParaRPr lang="en-GB" sz="2000" b="1" dirty="0" smtClean="0"/>
          </a:p>
          <a:p>
            <a:r>
              <a:rPr lang="en-GB" sz="2000" dirty="0" smtClean="0"/>
              <a:t>Giulia Costantini</a:t>
            </a:r>
          </a:p>
          <a:p>
            <a:r>
              <a:rPr lang="en-GB" sz="2000" dirty="0" smtClean="0">
                <a:hlinkClick r:id="rId2"/>
              </a:rPr>
              <a:t>costg@hr.nl</a:t>
            </a:r>
            <a:r>
              <a:rPr lang="en-GB" sz="2000" dirty="0" smtClean="0"/>
              <a:t> – Office H4.204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846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trees </a:t>
            </a:r>
            <a:r>
              <a:rPr lang="en-GB" dirty="0" smtClean="0"/>
              <a:t>properties (3/3)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Level</a:t>
                </a:r>
              </a:p>
              <a:p>
                <a:pPr lvl="1"/>
                <a:r>
                  <a:rPr lang="en-GB" dirty="0" smtClean="0"/>
                  <a:t>Set of all nodes at a given depth </a:t>
                </a:r>
              </a:p>
              <a:p>
                <a:r>
                  <a:rPr lang="en-GB" b="1" dirty="0" smtClean="0"/>
                  <a:t>Height </a:t>
                </a:r>
              </a:p>
              <a:p>
                <a:pPr lvl="1"/>
                <a:r>
                  <a:rPr lang="en-GB" dirty="0" smtClean="0"/>
                  <a:t>Greatest depth among its nodes</a:t>
                </a:r>
              </a:p>
              <a:p>
                <a:pPr lvl="2"/>
                <a:r>
                  <a:rPr lang="en-GB" dirty="0" smtClean="0"/>
                  <a:t>Height of a singleton is 0</a:t>
                </a:r>
              </a:p>
              <a:p>
                <a:pPr lvl="2"/>
                <a:r>
                  <a:rPr lang="en-GB" dirty="0" smtClean="0"/>
                  <a:t>Height of the empty tree is -1</a:t>
                </a:r>
              </a:p>
              <a:p>
                <a:r>
                  <a:rPr lang="en-GB" b="1" dirty="0" smtClean="0"/>
                  <a:t>Ancestor and descendant</a:t>
                </a:r>
              </a:p>
              <a:p>
                <a:pPr lvl="1"/>
                <a:r>
                  <a:rPr lang="en-GB" dirty="0" smtClean="0"/>
                  <a:t>A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 smtClean="0"/>
                  <a:t> is ancestor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if it’s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’s root path.</a:t>
                </a:r>
              </a:p>
              <a:p>
                <a:pPr lvl="1"/>
                <a:r>
                  <a:rPr lang="en-GB" dirty="0" smtClean="0"/>
                  <a:t>A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is descendant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 smtClean="0"/>
                  <a:t>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 smtClean="0"/>
                  <a:t> is ancestor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.</a:t>
                </a:r>
              </a:p>
              <a:p>
                <a:pPr lvl="1"/>
                <a:r>
                  <a:rPr lang="en-GB" dirty="0" smtClean="0"/>
                  <a:t>Set of a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 smtClean="0"/>
                  <a:t> and all its descendants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 smtClean="0"/>
                  <a:t>subtree</a:t>
                </a:r>
                <a:r>
                  <a:rPr lang="en-GB" dirty="0" smtClean="0"/>
                  <a:t> rooted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dirty="0" smtClean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9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properties – Example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dirty="0" smtClean="0"/>
                  <a:t>Size? </a:t>
                </a:r>
              </a:p>
              <a:p>
                <a:pPr lvl="1"/>
                <a:r>
                  <a:rPr lang="en-GB" sz="1800" dirty="0" smtClean="0"/>
                  <a:t>10</a:t>
                </a:r>
              </a:p>
              <a:p>
                <a:r>
                  <a:rPr lang="en-GB" sz="2000" dirty="0" smtClean="0"/>
                  <a:t>Height? </a:t>
                </a:r>
              </a:p>
              <a:p>
                <a:pPr lvl="1"/>
                <a:r>
                  <a:rPr lang="en-GB" sz="1800" dirty="0" smtClean="0"/>
                  <a:t>3</a:t>
                </a:r>
              </a:p>
              <a:p>
                <a:r>
                  <a:rPr lang="en-GB" sz="2000" dirty="0" smtClean="0"/>
                  <a:t>Root node? </a:t>
                </a:r>
              </a:p>
              <a:p>
                <a:pPr lvl="1"/>
                <a:r>
                  <a:rPr lang="en-GB" sz="1800" dirty="0" smtClean="0"/>
                  <a:t>a</a:t>
                </a:r>
              </a:p>
              <a:p>
                <a:r>
                  <a:rPr lang="en-GB" sz="2000" dirty="0" smtClean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/>
                  <a:t> is valid? </a:t>
                </a:r>
              </a:p>
              <a:p>
                <a:pPr lvl="1"/>
                <a:r>
                  <a:rPr lang="en-GB" sz="1800" dirty="0" smtClean="0"/>
                  <a:t>No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856" t="8678" r="9440"/>
          <a:stretch/>
        </p:blipFill>
        <p:spPr>
          <a:xfrm>
            <a:off x="5913303" y="1930400"/>
            <a:ext cx="4589273" cy="38585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properties – Example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000" dirty="0" smtClean="0"/>
                  <a:t>Path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 smtClean="0"/>
                  <a:t> is valid? </a:t>
                </a:r>
              </a:p>
              <a:p>
                <a:pPr lvl="1"/>
                <a:r>
                  <a:rPr lang="en-GB" sz="1800" dirty="0" smtClean="0"/>
                  <a:t>Yes. Length of the path? </a:t>
                </a:r>
              </a:p>
              <a:p>
                <a:pPr lvl="2"/>
                <a:r>
                  <a:rPr lang="en-GB" sz="1600" dirty="0" smtClean="0"/>
                  <a:t>2</a:t>
                </a:r>
              </a:p>
              <a:p>
                <a:r>
                  <a:rPr lang="en-GB" sz="2000" dirty="0" smtClean="0"/>
                  <a:t>Level 2 of the tree?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{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GB" sz="1800" dirty="0" smtClean="0"/>
                  <a:t> </a:t>
                </a:r>
              </a:p>
              <a:p>
                <a:r>
                  <a:rPr lang="en-GB" sz="2000" dirty="0" smtClean="0"/>
                  <a:t>Depth of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 smtClean="0"/>
                  <a:t>? </a:t>
                </a:r>
              </a:p>
              <a:p>
                <a:pPr lvl="1"/>
                <a:r>
                  <a:rPr lang="en-GB" sz="1800" dirty="0" smtClean="0"/>
                  <a:t>1</a:t>
                </a:r>
              </a:p>
              <a:p>
                <a:r>
                  <a:rPr lang="en-GB" sz="2000" dirty="0" err="1" smtClean="0"/>
                  <a:t>Subtree</a:t>
                </a:r>
                <a:r>
                  <a:rPr lang="en-GB" sz="2000" dirty="0" smtClean="0"/>
                  <a:t> rooted 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 smtClean="0"/>
                  <a:t>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GB" sz="1800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 binary trees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binary tree is said to be </a:t>
                </a:r>
                <a:r>
                  <a:rPr lang="en-US" b="1" dirty="0"/>
                  <a:t>full </a:t>
                </a:r>
                <a:r>
                  <a:rPr lang="en-US" dirty="0"/>
                  <a:t>if all its </a:t>
                </a:r>
                <a:r>
                  <a:rPr lang="en-US" i="1" dirty="0"/>
                  <a:t>leaves </a:t>
                </a:r>
                <a:r>
                  <a:rPr lang="en-US" dirty="0"/>
                  <a:t>are at the </a:t>
                </a:r>
                <a:r>
                  <a:rPr lang="en-US" i="1" dirty="0"/>
                  <a:t>same level </a:t>
                </a:r>
                <a:r>
                  <a:rPr lang="en-US" dirty="0"/>
                  <a:t>and every interior node has two children.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Properties</a:t>
                </a:r>
              </a:p>
              <a:p>
                <a:pPr lvl="1"/>
                <a:r>
                  <a:rPr lang="en-US" dirty="0"/>
                  <a:t>The full binary tree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leaves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en-US" dirty="0"/>
                  <a:t> internal nodes</a:t>
                </a:r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The </a:t>
                </a:r>
                <a:r>
                  <a:rPr lang="en-US" dirty="0"/>
                  <a:t>full binary tree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a total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en-US" dirty="0"/>
                  <a:t> nodes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full binary tree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nodes has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⁡ – 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 smtClean="0"/>
                  <a:t>[ In </a:t>
                </a:r>
                <a:r>
                  <a:rPr lang="en-US" dirty="0"/>
                  <a:t>any binary tree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–1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its nodes</a:t>
                </a:r>
                <a:r>
                  <a:rPr lang="en-US" dirty="0" smtClean="0"/>
                  <a:t>. ]</a:t>
                </a:r>
                <a:endParaRPr lang="en-US" dirty="0"/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comjnl.oxfordjournals.org/content/51/2/216/F1.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624" y="122410"/>
            <a:ext cx="3047164" cy="200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91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Full binary trees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Example: consider the full binary tree of height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full binary tree of height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dirty="0"/>
                  <a:t> leaves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</m:oMath>
                </a14:m>
                <a:r>
                  <a:rPr lang="en-US" dirty="0"/>
                  <a:t> internal </a:t>
                </a:r>
                <a:r>
                  <a:rPr lang="en-US" dirty="0" smtClean="0"/>
                  <a:t>nodes</a:t>
                </a:r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leaves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internal </a:t>
                </a:r>
                <a:r>
                  <a:rPr lang="en-US" dirty="0" smtClean="0"/>
                  <a:t>nodes</a:t>
                </a:r>
              </a:p>
              <a:p>
                <a:pPr lvl="1"/>
                <a:r>
                  <a:rPr lang="en-US" dirty="0"/>
                  <a:t>Total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– 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−1=16−1=15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nodes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342900" lvl="1" indent="-342900"/>
                <a:r>
                  <a:rPr lang="en-US" sz="1800" dirty="0"/>
                  <a:t>The full binary tree with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nodes has height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GB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sz="1800" i="1" dirty="0">
                        <a:latin typeface="Cambria Math" panose="02040503050406030204" pitchFamily="18" charset="0"/>
                      </a:rPr>
                      <m:t>⁡ – 1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dirty="0" smtClean="0"/>
                  <a:t>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– 1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15+1</m:t>
                            </m:r>
                          </m:e>
                        </m:d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</m:t>
                        </m:r>
                        <m:func>
                          <m:func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d>
                          </m:e>
                        </m:func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−1=4−1=3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768" y="132753"/>
            <a:ext cx="4328746" cy="28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 comparison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Two objects are </a:t>
                </a:r>
                <a:r>
                  <a:rPr lang="en-GB" b="1" i="1" dirty="0" smtClean="0"/>
                  <a:t>identically equal </a:t>
                </a:r>
                <a:r>
                  <a:rPr lang="en-GB" dirty="0" smtClean="0"/>
                  <a:t>if </a:t>
                </a:r>
                <a:r>
                  <a:rPr lang="en-US" dirty="0" smtClean="0"/>
                  <a:t>they </a:t>
                </a:r>
                <a:r>
                  <a:rPr lang="en-US" dirty="0"/>
                  <a:t>occupy the same space in memory, so they have the same </a:t>
                </a:r>
                <a:r>
                  <a:rPr lang="en-US" dirty="0" smtClean="0"/>
                  <a:t>address</a:t>
                </a:r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Two objects are </a:t>
                </a:r>
                <a:r>
                  <a:rPr lang="en-GB" b="1" i="1" dirty="0" smtClean="0"/>
                  <a:t>(mathematically) equal</a:t>
                </a:r>
                <a:r>
                  <a:rPr lang="en-GB" b="1" dirty="0" smtClean="0"/>
                  <a:t> </a:t>
                </a:r>
                <a:r>
                  <a:rPr lang="en-GB" dirty="0" smtClean="0"/>
                  <a:t>if they have the same value</a:t>
                </a:r>
              </a:p>
              <a:p>
                <a:pPr lvl="1"/>
                <a:r>
                  <a:rPr lang="en-GB" dirty="0" smtClean="0"/>
                  <a:t>In the trees case, same structure and values of the nodes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Two trees are </a:t>
                </a:r>
                <a:r>
                  <a:rPr lang="en-GB" b="1" i="1" dirty="0" smtClean="0"/>
                  <a:t>isomorphic</a:t>
                </a:r>
                <a:r>
                  <a:rPr lang="en-GB" dirty="0" smtClean="0"/>
                  <a:t> if </a:t>
                </a:r>
                <a:r>
                  <a:rPr lang="en-US" dirty="0"/>
                  <a:t>one tree can be rearranged to match the </a:t>
                </a:r>
                <a:r>
                  <a:rPr lang="en-US" dirty="0" smtClean="0"/>
                  <a:t>other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(sometimes written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if there is a one-to-one mapping (an isomorphism) between them that preserves parent-child relationship between all nodes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0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binary trees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Important because they can be stored very simply in an array</a:t>
            </a:r>
          </a:p>
          <a:p>
            <a:endParaRPr lang="en-GB" dirty="0"/>
          </a:p>
          <a:p>
            <a:r>
              <a:rPr lang="en-GB" dirty="0" smtClean="0"/>
              <a:t>Definition: either a full binary tree or </a:t>
            </a:r>
            <a:r>
              <a:rPr lang="en-US" dirty="0" smtClean="0"/>
              <a:t>one </a:t>
            </a:r>
            <a:r>
              <a:rPr lang="en-US" dirty="0"/>
              <a:t>that is full except for a </a:t>
            </a:r>
            <a:r>
              <a:rPr lang="en-US" i="1" dirty="0"/>
              <a:t>segment of missing leaves on the right side of the bottom level</a:t>
            </a:r>
            <a:endParaRPr lang="en-GB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9830"/>
          <a:stretch/>
        </p:blipFill>
        <p:spPr>
          <a:xfrm>
            <a:off x="5537483" y="3659238"/>
            <a:ext cx="2952381" cy="1433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981" y="5028923"/>
            <a:ext cx="7247619" cy="10761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29" t="2960" r="-329" b="51076"/>
          <a:stretch/>
        </p:blipFill>
        <p:spPr>
          <a:xfrm>
            <a:off x="1631218" y="3659238"/>
            <a:ext cx="2952381" cy="131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032" r="3544" b="29071"/>
          <a:stretch/>
        </p:blipFill>
        <p:spPr>
          <a:xfrm>
            <a:off x="4975668" y="1411144"/>
            <a:ext cx="5205588" cy="2720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binary trees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4283771" cy="3880773"/>
              </a:xfrm>
            </p:spPr>
            <p:txBody>
              <a:bodyPr/>
              <a:lstStyle/>
              <a:p>
                <a:r>
                  <a:rPr lang="en-GB" dirty="0" smtClean="0"/>
                  <a:t>Natural mapping to arrays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nl-NL" dirty="0" err="1" smtClean="0"/>
                  <a:t>Assign</a:t>
                </a:r>
                <a:r>
                  <a:rPr lang="nl-NL" dirty="0" smtClean="0"/>
                  <a:t> a </a:t>
                </a:r>
                <a:r>
                  <a:rPr lang="nl-NL" dirty="0" err="1" smtClean="0"/>
                  <a:t>unique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positive</a:t>
                </a:r>
                <a:r>
                  <a:rPr lang="nl-NL" dirty="0" smtClean="0"/>
                  <a:t> integer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each</a:t>
                </a:r>
                <a:r>
                  <a:rPr lang="nl-NL" dirty="0" smtClean="0"/>
                  <a:t> node</a:t>
                </a:r>
                <a:endParaRPr lang="en-GB" dirty="0" smtClean="0"/>
              </a:p>
              <a:p>
                <a:pPr lvl="2"/>
                <a:r>
                  <a:rPr lang="en-GB" dirty="0" smtClean="0"/>
                  <a:t>1 is the root</a:t>
                </a:r>
              </a:p>
              <a:p>
                <a:pPr lvl="2"/>
                <a:r>
                  <a:rPr lang="en-GB" dirty="0" smtClean="0"/>
                  <a:t>for any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 smtClean="0"/>
                  <a:t>, assign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 smtClean="0"/>
                  <a:t> to its left child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 smtClean="0"/>
                  <a:t> to its right child (if they exists)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nl-NL" dirty="0" smtClean="0"/>
                  <a:t>Store the </a:t>
                </a:r>
                <a:r>
                  <a:rPr lang="nl-NL" dirty="0" err="1" smtClean="0"/>
                  <a:t>value</a:t>
                </a:r>
                <a:r>
                  <a:rPr lang="nl-NL" dirty="0" smtClean="0"/>
                  <a:t> of node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 smtClean="0"/>
                  <a:t> in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 smtClean="0"/>
                  <a:t> (where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GB" dirty="0" smtClean="0"/>
                  <a:t> is an array)</a:t>
                </a:r>
              </a:p>
              <a:p>
                <a:r>
                  <a:rPr lang="nl-NL" dirty="0" smtClean="0"/>
                  <a:t>T</a:t>
                </a:r>
                <a:r>
                  <a:rPr lang="en-US" dirty="0" smtClean="0"/>
                  <a:t>his mapping stores </a:t>
                </a:r>
                <a:r>
                  <a:rPr lang="en-US" dirty="0"/>
                  <a:t>the tree nodes “completely” in an array with </a:t>
                </a:r>
                <a:r>
                  <a:rPr lang="en-US" b="1" u="sng" dirty="0"/>
                  <a:t>no gaps</a:t>
                </a:r>
                <a:endParaRPr lang="en-GB" b="1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4283771" cy="3880773"/>
              </a:xfrm>
              <a:blipFill rotWithShape="0">
                <a:blip r:embed="rId4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032" t="79190" r="3544" b="106"/>
          <a:stretch/>
        </p:blipFill>
        <p:spPr>
          <a:xfrm>
            <a:off x="5120047" y="4406362"/>
            <a:ext cx="5205588" cy="7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9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32" r="3544"/>
          <a:stretch/>
        </p:blipFill>
        <p:spPr>
          <a:xfrm>
            <a:off x="4863829" y="1648294"/>
            <a:ext cx="4795736" cy="35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Complete binary trees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4283771" cy="4502858"/>
              </a:xfrm>
            </p:spPr>
            <p:txBody>
              <a:bodyPr/>
              <a:lstStyle/>
              <a:p>
                <a:r>
                  <a:rPr lang="en-GB" dirty="0" smtClean="0"/>
                  <a:t>Natural mapping to arrays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parent </a:t>
                </a:r>
                <a:r>
                  <a:rPr lang="en-US" dirty="0"/>
                  <a:t>of the node stored at location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stored at location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dirty="0"/>
                  <a:t>left child </a:t>
                </a:r>
                <a:r>
                  <a:rPr lang="en-US" dirty="0"/>
                  <a:t>of the node stored at location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stored at location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right child </a:t>
                </a:r>
                <a:r>
                  <a:rPr lang="en-US" dirty="0"/>
                  <a:t>of the node stored at location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stored at location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endParaRPr lang="en-GB" dirty="0" smtClean="0"/>
              </a:p>
              <a:p>
                <a:r>
                  <a:rPr lang="nl-NL" dirty="0" err="1" smtClean="0"/>
                  <a:t>Example</a:t>
                </a:r>
                <a:endParaRPr lang="nl-NL" dirty="0" smtClean="0"/>
              </a:p>
              <a:p>
                <a:pPr lvl="1"/>
                <a:r>
                  <a:rPr lang="nl-NL" dirty="0" smtClean="0"/>
                  <a:t>Parent of 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nl-NL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 smtClean="0"/>
                  <a:t> (b)</a:t>
                </a:r>
              </a:p>
              <a:p>
                <a:pPr lvl="1"/>
                <a:r>
                  <a:rPr lang="nl-NL" dirty="0" err="1" smtClean="0"/>
                  <a:t>Left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child</a:t>
                </a:r>
                <a:r>
                  <a:rPr lang="nl-NL" dirty="0" smtClean="0"/>
                  <a:t> of e: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5×2=10</m:t>
                    </m:r>
                  </m:oMath>
                </a14:m>
                <a:r>
                  <a:rPr lang="nl-NL" b="0" dirty="0" smtClean="0"/>
                  <a:t> (j)</a:t>
                </a:r>
              </a:p>
              <a:p>
                <a:pPr lvl="1"/>
                <a:r>
                  <a:rPr lang="nl-NL" dirty="0" smtClean="0"/>
                  <a:t>Right </a:t>
                </a:r>
                <a:r>
                  <a:rPr lang="nl-NL" dirty="0" err="1" smtClean="0"/>
                  <a:t>child</a:t>
                </a:r>
                <a:r>
                  <a:rPr lang="nl-NL" dirty="0" smtClean="0"/>
                  <a:t> of 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5×2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+1=11</m:t>
                    </m:r>
                  </m:oMath>
                </a14:m>
                <a:r>
                  <a:rPr lang="en-GB" dirty="0" smtClean="0"/>
                  <a:t> (k)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4283771" cy="4502858"/>
              </a:xfrm>
              <a:blipFill rotWithShape="0">
                <a:blip r:embed="rId3"/>
                <a:stretch>
                  <a:fillRect l="-284" t="-812" r="-1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Incomplete </a:t>
            </a:r>
            <a:r>
              <a:rPr lang="nl-NL" dirty="0" err="1" smtClean="0"/>
              <a:t>binary</a:t>
            </a:r>
            <a:r>
              <a:rPr lang="nl-NL" dirty="0" smtClean="0"/>
              <a:t> 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Using the </a:t>
            </a:r>
            <a:r>
              <a:rPr lang="nl-NL" dirty="0" err="1" smtClean="0"/>
              <a:t>same</a:t>
            </a:r>
            <a:r>
              <a:rPr lang="nl-NL" dirty="0" smtClean="0"/>
              <a:t> </a:t>
            </a:r>
            <a:r>
              <a:rPr lang="nl-NL" dirty="0" err="1" smtClean="0"/>
              <a:t>mapping</a:t>
            </a:r>
            <a:r>
              <a:rPr lang="nl-NL" dirty="0" smtClean="0"/>
              <a:t> on </a:t>
            </a:r>
            <a:r>
              <a:rPr lang="nl-NL" dirty="0" err="1" smtClean="0"/>
              <a:t>an</a:t>
            </a:r>
            <a:r>
              <a:rPr lang="nl-NL" dirty="0" smtClean="0"/>
              <a:t> incomplete </a:t>
            </a:r>
            <a:r>
              <a:rPr lang="nl-NL" dirty="0" err="1" smtClean="0"/>
              <a:t>binary</a:t>
            </a:r>
            <a:r>
              <a:rPr lang="nl-NL" dirty="0" smtClean="0"/>
              <a:t> tree…</a:t>
            </a:r>
          </a:p>
          <a:p>
            <a:pPr lvl="1"/>
            <a:r>
              <a:rPr lang="nl-NL" dirty="0" err="1" smtClean="0"/>
              <a:t>Gaps</a:t>
            </a:r>
            <a:r>
              <a:rPr lang="nl-NL" dirty="0" smtClean="0"/>
              <a:t> in the array!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22" y="2948608"/>
            <a:ext cx="3144222" cy="2695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8" y="3905655"/>
            <a:ext cx="5228571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Arrays </a:t>
            </a:r>
          </a:p>
          <a:p>
            <a:r>
              <a:rPr lang="en-GB" strike="sngStrike" dirty="0">
                <a:solidFill>
                  <a:schemeClr val="tx1"/>
                </a:solidFill>
              </a:rPr>
              <a:t>Complexity theory</a:t>
            </a:r>
          </a:p>
          <a:p>
            <a:r>
              <a:rPr lang="en-GB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strike="sngStrike" dirty="0">
                <a:solidFill>
                  <a:schemeClr val="tx1"/>
                </a:solidFill>
              </a:rPr>
              <a:t>Lists </a:t>
            </a:r>
          </a:p>
          <a:p>
            <a:r>
              <a:rPr lang="en-GB" strike="sngStrike" dirty="0">
                <a:solidFill>
                  <a:schemeClr val="tx1"/>
                </a:solidFill>
              </a:rPr>
              <a:t>Stacks &amp; Queues</a:t>
            </a:r>
          </a:p>
          <a:p>
            <a:r>
              <a:rPr lang="en-GB" dirty="0">
                <a:solidFill>
                  <a:srgbClr val="FF0000"/>
                </a:solidFill>
              </a:rPr>
              <a:t>Binary trees </a:t>
            </a:r>
          </a:p>
          <a:p>
            <a:r>
              <a:rPr lang="en-GB" dirty="0"/>
              <a:t>Hash tables</a:t>
            </a:r>
          </a:p>
          <a:p>
            <a:r>
              <a:rPr lang="en-GB" dirty="0" smtClean="0"/>
              <a:t>Graphs</a:t>
            </a:r>
            <a:endParaRPr lang="en-GB" dirty="0"/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6251569" y="4241290"/>
            <a:ext cx="175688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BINARY TREES</a:t>
            </a:r>
            <a:endParaRPr lang="en-GB" dirty="0"/>
          </a:p>
        </p:txBody>
      </p:sp>
      <p:pic>
        <p:nvPicPr>
          <p:cNvPr id="1026" name="Picture 2" descr="http://www.clipartbest.com/cliparts/9ac/qej/9acqejRTM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2" t="11865" r="5850" b="13920"/>
          <a:stretch/>
        </p:blipFill>
        <p:spPr bwMode="auto">
          <a:xfrm>
            <a:off x="5396112" y="992085"/>
            <a:ext cx="3877890" cy="320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9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Traversing</a:t>
            </a:r>
            <a:r>
              <a:rPr lang="nl-NL" dirty="0" smtClean="0"/>
              <a:t> a </a:t>
            </a:r>
            <a:r>
              <a:rPr lang="nl-NL" dirty="0" err="1" smtClean="0"/>
              <a:t>binary</a:t>
            </a:r>
            <a:r>
              <a:rPr lang="nl-NL" dirty="0" smtClean="0"/>
              <a:t> tree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b="1" dirty="0" smtClean="0"/>
                  <a:t>Tree </a:t>
                </a:r>
                <a:r>
                  <a:rPr lang="nl-NL" b="1" dirty="0" err="1" smtClean="0"/>
                  <a:t>traversal</a:t>
                </a:r>
                <a:r>
                  <a:rPr lang="nl-NL" b="1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process of visiting (examining and/or updating) each node in a tree data structure, exactly once, in a systematic way</a:t>
                </a:r>
                <a:endParaRPr lang="nl-NL" dirty="0" smtClean="0"/>
              </a:p>
              <a:p>
                <a:endParaRPr lang="nl-NL" dirty="0"/>
              </a:p>
              <a:p>
                <a:r>
                  <a:rPr lang="nl-NL" dirty="0" err="1" smtClean="0"/>
                  <a:t>Possible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traversal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algorithms</a:t>
                </a:r>
                <a:r>
                  <a:rPr lang="nl-NL" dirty="0" smtClean="0"/>
                  <a:t> (</a:t>
                </a:r>
                <a:r>
                  <a:rPr lang="nl-NL" dirty="0" err="1" smtClean="0"/>
                  <a:t>classified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by</a:t>
                </a:r>
                <a:r>
                  <a:rPr lang="nl-NL" dirty="0" smtClean="0"/>
                  <a:t> the order in </a:t>
                </a:r>
                <a:r>
                  <a:rPr lang="nl-NL" dirty="0" err="1" smtClean="0"/>
                  <a:t>which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nodes</a:t>
                </a:r>
                <a:r>
                  <a:rPr lang="nl-NL" dirty="0" smtClean="0"/>
                  <a:t> are </a:t>
                </a:r>
                <a:r>
                  <a:rPr lang="nl-NL" dirty="0" err="1" smtClean="0"/>
                  <a:t>visited</a:t>
                </a:r>
                <a:r>
                  <a:rPr lang="nl-NL" dirty="0" smtClean="0"/>
                  <a:t>)</a:t>
                </a:r>
              </a:p>
              <a:p>
                <a:pPr lvl="1"/>
                <a:r>
                  <a:rPr lang="nl-NL" dirty="0" smtClean="0"/>
                  <a:t>Pre-order </a:t>
                </a:r>
              </a:p>
              <a:p>
                <a:pPr lvl="1"/>
                <a:r>
                  <a:rPr lang="nl-NL" dirty="0" smtClean="0"/>
                  <a:t>In-order (</a:t>
                </a:r>
                <a:r>
                  <a:rPr lang="nl-NL" dirty="0" err="1" smtClean="0"/>
                  <a:t>symmetric</a:t>
                </a:r>
                <a:r>
                  <a:rPr lang="nl-NL" dirty="0" smtClean="0"/>
                  <a:t>)</a:t>
                </a:r>
              </a:p>
              <a:p>
                <a:pPr lvl="1"/>
                <a:r>
                  <a:rPr lang="nl-NL" dirty="0" err="1" smtClean="0"/>
                  <a:t>Post-order</a:t>
                </a:r>
                <a:r>
                  <a:rPr lang="nl-NL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 rotWithShape="0">
                <a:blip r:embed="rId2"/>
                <a:stretch>
                  <a:fillRect l="-139" t="-942" r="-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8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 smtClean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 smtClean="0"/>
              <a:t>Visit</a:t>
            </a:r>
            <a:r>
              <a:rPr lang="nl-NL" b="1" dirty="0" smtClean="0"/>
              <a:t> the root</a:t>
            </a:r>
          </a:p>
          <a:p>
            <a:pPr lvl="1"/>
            <a:r>
              <a:rPr lang="nl-NL" b="1" dirty="0" smtClean="0"/>
              <a:t>Traverse the </a:t>
            </a:r>
            <a:r>
              <a:rPr lang="nl-NL" b="1" dirty="0" err="1" smtClean="0"/>
              <a:t>left</a:t>
            </a:r>
            <a:r>
              <a:rPr lang="nl-NL" b="1" dirty="0" smtClean="0"/>
              <a:t>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pPr lvl="1"/>
            <a:r>
              <a:rPr lang="nl-NL" b="1" dirty="0" smtClean="0"/>
              <a:t>Traverse the right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endParaRPr lang="nl-NL" dirty="0"/>
          </a:p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upload.wikimedia.org/wikipedia/commons/thumb/d/d4/Sorted_binary_tree_preorder.svg/220px-Sorted_binary_tree_pre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3699104"/>
            <a:ext cx="3696578" cy="31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3186" y="4063597"/>
            <a:ext cx="362163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b="0" i="0" dirty="0" smtClean="0">
                <a:solidFill>
                  <a:srgbClr val="252525"/>
                </a:solidFill>
                <a:effectLst/>
              </a:rPr>
              <a:t>Pre-order: F, B, A, D, C, E, G, I, H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08" y="82713"/>
            <a:ext cx="3914286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b="1" dirty="0" smtClean="0">
                <a:solidFill>
                  <a:srgbClr val="FF0000"/>
                </a:solidFill>
              </a:rPr>
              <a:t>Pre-order </a:t>
            </a:r>
          </a:p>
          <a:p>
            <a:pPr lvl="1"/>
            <a:r>
              <a:rPr lang="nl-NL" b="1" dirty="0" err="1" smtClean="0"/>
              <a:t>Visit</a:t>
            </a:r>
            <a:r>
              <a:rPr lang="nl-NL" b="1" dirty="0" smtClean="0"/>
              <a:t> the root</a:t>
            </a:r>
          </a:p>
          <a:p>
            <a:pPr lvl="1"/>
            <a:r>
              <a:rPr lang="nl-NL" b="1" dirty="0" smtClean="0"/>
              <a:t>Traverse the </a:t>
            </a:r>
            <a:r>
              <a:rPr lang="nl-NL" b="1" dirty="0" err="1" smtClean="0"/>
              <a:t>left</a:t>
            </a:r>
            <a:r>
              <a:rPr lang="nl-NL" b="1" dirty="0" smtClean="0"/>
              <a:t>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pPr lvl="1"/>
            <a:r>
              <a:rPr lang="nl-NL" b="1" dirty="0" smtClean="0"/>
              <a:t>Traverse the right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endParaRPr lang="nl-NL" dirty="0"/>
          </a:p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24" y="4231533"/>
            <a:ext cx="4212318" cy="2083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719" y="3986689"/>
            <a:ext cx="3079888" cy="2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 smtClean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 smtClean="0"/>
              <a:t>Traverse </a:t>
            </a:r>
            <a:r>
              <a:rPr lang="nl-NL" b="1" dirty="0"/>
              <a:t>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</a:t>
            </a:r>
            <a:r>
              <a:rPr lang="nl-NL" b="1" dirty="0" smtClean="0"/>
              <a:t>root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50942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/>
              <a:t>In-order: A, B, C, D, E, F, G, H, I</a:t>
            </a:r>
          </a:p>
        </p:txBody>
      </p:sp>
      <p:pic>
        <p:nvPicPr>
          <p:cNvPr id="4098" name="Picture 2" descr="http://upload.wikimedia.org/wikipedia/commons/thumb/7/77/Sorted_binary_tree_inorder.svg/220px-Sorted_binary_tree_in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677" y="3690329"/>
            <a:ext cx="3615780" cy="30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11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/>
          </a:p>
          <a:p>
            <a:r>
              <a:rPr lang="nl-NL" b="1" dirty="0" smtClean="0">
                <a:solidFill>
                  <a:srgbClr val="FF0000"/>
                </a:solidFill>
              </a:rPr>
              <a:t>In-order </a:t>
            </a:r>
          </a:p>
          <a:p>
            <a:pPr lvl="1"/>
            <a:r>
              <a:rPr lang="nl-NL" b="1" dirty="0" smtClean="0"/>
              <a:t>Traverse </a:t>
            </a:r>
            <a:r>
              <a:rPr lang="nl-NL" b="1" dirty="0"/>
              <a:t>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 smtClean="0"/>
              <a:t>subtree</a:t>
            </a:r>
            <a:endParaRPr lang="nl-NL" b="1" dirty="0" smtClean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</a:t>
            </a:r>
            <a:r>
              <a:rPr lang="nl-NL" b="1" dirty="0" smtClean="0"/>
              <a:t>root</a:t>
            </a:r>
            <a:endParaRPr lang="nl-NL" b="1" dirty="0"/>
          </a:p>
          <a:p>
            <a:pPr lvl="1"/>
            <a:r>
              <a:rPr lang="nl-NL" b="1" dirty="0"/>
              <a:t>Traverse 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endParaRPr lang="nl-NL" dirty="0" smtClean="0"/>
          </a:p>
          <a:p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Post-order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610" y="4536600"/>
            <a:ext cx="4165460" cy="1985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340" y="4249691"/>
            <a:ext cx="3233240" cy="2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 smtClean="0"/>
          </a:p>
          <a:p>
            <a:r>
              <a:rPr lang="nl-NL" b="1" dirty="0" err="1" smtClean="0">
                <a:solidFill>
                  <a:srgbClr val="FF0000"/>
                </a:solidFill>
              </a:rPr>
              <a:t>Post-order</a:t>
            </a:r>
            <a:r>
              <a:rPr lang="nl-NL" b="1" dirty="0" smtClean="0">
                <a:solidFill>
                  <a:srgbClr val="FF0000"/>
                </a:solidFill>
              </a:rPr>
              <a:t> </a:t>
            </a:r>
            <a:endParaRPr lang="nl-NL" b="1" dirty="0">
              <a:solidFill>
                <a:srgbClr val="FF0000"/>
              </a:solidFill>
            </a:endParaRP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smtClean="0"/>
              <a:t>Traverse </a:t>
            </a:r>
            <a:r>
              <a:rPr lang="nl-NL" b="1" dirty="0"/>
              <a:t>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63186" y="4063597"/>
            <a:ext cx="374980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Post-order: A, C, E, D, B, H, I, G, F</a:t>
            </a:r>
            <a:endParaRPr lang="en-GB" dirty="0"/>
          </a:p>
        </p:txBody>
      </p:sp>
      <p:pic>
        <p:nvPicPr>
          <p:cNvPr id="5122" name="Picture 2" descr="http://upload.wikimedia.org/wikipedia/commons/thumb/9/9d/Sorted_binary_tree_postorder.svg/220px-Sorted_binary_tree_postor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583" y="3769715"/>
            <a:ext cx="3599301" cy="30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Pre-order </a:t>
            </a:r>
          </a:p>
          <a:p>
            <a:pPr lvl="1"/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the root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In-order </a:t>
            </a:r>
          </a:p>
          <a:p>
            <a:pPr lvl="1"/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Traverse 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left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NL" dirty="0" err="1" smtClean="0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Visit</a:t>
            </a: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 the </a:t>
            </a:r>
            <a:r>
              <a:rPr lang="nl-NL" dirty="0" smtClean="0">
                <a:solidFill>
                  <a:schemeClr val="bg1">
                    <a:lumMod val="65000"/>
                  </a:schemeClr>
                </a:solidFill>
              </a:rPr>
              <a:t>root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Traverse the right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subtree</a:t>
            </a: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endParaRPr lang="nl-NL" dirty="0" smtClean="0"/>
          </a:p>
          <a:p>
            <a:r>
              <a:rPr lang="nl-NL" b="1" dirty="0" err="1" smtClean="0">
                <a:solidFill>
                  <a:srgbClr val="FF0000"/>
                </a:solidFill>
              </a:rPr>
              <a:t>Post-order</a:t>
            </a:r>
            <a:r>
              <a:rPr lang="nl-NL" b="1" dirty="0" smtClean="0">
                <a:solidFill>
                  <a:srgbClr val="FF0000"/>
                </a:solidFill>
              </a:rPr>
              <a:t> </a:t>
            </a:r>
            <a:endParaRPr lang="nl-NL" b="1" dirty="0">
              <a:solidFill>
                <a:srgbClr val="FF0000"/>
              </a:solidFill>
            </a:endParaRPr>
          </a:p>
          <a:p>
            <a:pPr lvl="1"/>
            <a:r>
              <a:rPr lang="nl-NL" b="1" dirty="0"/>
              <a:t>Traverse the </a:t>
            </a:r>
            <a:r>
              <a:rPr lang="nl-NL" b="1" dirty="0" err="1"/>
              <a:t>left</a:t>
            </a:r>
            <a:r>
              <a:rPr lang="nl-NL" b="1" dirty="0"/>
              <a:t>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smtClean="0"/>
              <a:t>Traverse </a:t>
            </a:r>
            <a:r>
              <a:rPr lang="nl-NL" b="1" dirty="0"/>
              <a:t>the right </a:t>
            </a:r>
            <a:r>
              <a:rPr lang="nl-NL" b="1" dirty="0" err="1"/>
              <a:t>subtree</a:t>
            </a:r>
            <a:endParaRPr lang="nl-NL" b="1" dirty="0"/>
          </a:p>
          <a:p>
            <a:pPr lvl="1"/>
            <a:r>
              <a:rPr lang="nl-NL" b="1" dirty="0" err="1"/>
              <a:t>Visit</a:t>
            </a:r>
            <a:r>
              <a:rPr lang="nl-NL" b="1" dirty="0"/>
              <a:t> the root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17" y="4171915"/>
            <a:ext cx="4769309" cy="2234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292" y="4016311"/>
            <a:ext cx="3267680" cy="3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4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Traversing</a:t>
            </a:r>
            <a:r>
              <a:rPr lang="nl-NL" dirty="0"/>
              <a:t> a </a:t>
            </a:r>
            <a:r>
              <a:rPr lang="nl-NL" dirty="0" err="1"/>
              <a:t>binary</a:t>
            </a:r>
            <a:r>
              <a:rPr lang="nl-NL" dirty="0"/>
              <a:t> tree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</a:p>
          <a:p>
            <a:pPr lvl="1"/>
            <a:r>
              <a:rPr lang="en-GB" dirty="0" smtClean="0"/>
              <a:t>Show the resulting sequence of numbers obtained by traversing the following binary tree using the following traversal algorithms</a:t>
            </a:r>
          </a:p>
          <a:p>
            <a:pPr lvl="2"/>
            <a:r>
              <a:rPr lang="en-GB" dirty="0" err="1" smtClean="0"/>
              <a:t>Preorder</a:t>
            </a:r>
            <a:endParaRPr lang="en-GB" dirty="0" smtClean="0"/>
          </a:p>
          <a:p>
            <a:pPr lvl="2"/>
            <a:r>
              <a:rPr lang="en-GB" dirty="0" err="1" smtClean="0"/>
              <a:t>Inorder</a:t>
            </a:r>
            <a:endParaRPr lang="en-GB" dirty="0"/>
          </a:p>
          <a:p>
            <a:pPr lvl="2"/>
            <a:r>
              <a:rPr lang="en-GB" dirty="0" err="1" smtClean="0"/>
              <a:t>Postorder</a:t>
            </a:r>
            <a:r>
              <a:rPr lang="en-GB" dirty="0" smtClean="0"/>
              <a:t> 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73" y="3647806"/>
            <a:ext cx="2866534" cy="239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06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Binary Search Trees</a:t>
            </a:r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INFDEV016A - G. Costantini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0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:r>
                  <a:rPr lang="en-US" b="1" dirty="0"/>
                  <a:t>binary search tree </a:t>
                </a:r>
                <a:r>
                  <a:rPr lang="en-US" dirty="0"/>
                  <a:t>is a binary tree whose elements include a key field of some </a:t>
                </a:r>
                <a:r>
                  <a:rPr lang="en-US" i="1" dirty="0"/>
                  <a:t>ordinal </a:t>
                </a:r>
                <a:r>
                  <a:rPr lang="en-US" dirty="0"/>
                  <a:t>type and which has this property: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key value at any node,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every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the node’s left </a:t>
                </a:r>
                <a:r>
                  <a:rPr lang="en-US" dirty="0" err="1"/>
                  <a:t>subtree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every </a:t>
                </a:r>
                <a:r>
                  <a:rPr lang="en-US" dirty="0"/>
                  <a:t>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the node’s right </a:t>
                </a:r>
                <a:r>
                  <a:rPr lang="en-US" dirty="0" err="1" smtClean="0"/>
                  <a:t>subtree</a:t>
                </a:r>
                <a:endParaRPr lang="en-US" dirty="0"/>
              </a:p>
              <a:p>
                <a:pPr lvl="1"/>
                <a:r>
                  <a:rPr lang="en-US" dirty="0" smtClean="0"/>
                  <a:t>Also called “BST property”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908" y="4023890"/>
            <a:ext cx="4419890" cy="2382597"/>
          </a:xfrm>
          <a:prstGeom prst="rect">
            <a:avLst/>
          </a:prstGeom>
        </p:spPr>
      </p:pic>
      <p:pic>
        <p:nvPicPr>
          <p:cNvPr id="102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12" y="4153831"/>
            <a:ext cx="2697792" cy="22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11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 definition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</p:spPr>
            <p:txBody>
              <a:bodyPr/>
              <a:lstStyle/>
              <a:p>
                <a:r>
                  <a:rPr lang="nl-NL" dirty="0" smtClean="0"/>
                  <a:t>Tree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en-US" dirty="0" smtClean="0"/>
                  <a:t>nonlinear </a:t>
                </a:r>
                <a:r>
                  <a:rPr lang="en-US" dirty="0"/>
                  <a:t>data structure </a:t>
                </a:r>
                <a:r>
                  <a:rPr lang="en-US" dirty="0" smtClean="0"/>
                  <a:t>made of </a:t>
                </a:r>
                <a:r>
                  <a:rPr lang="en-US" i="1" dirty="0" smtClean="0"/>
                  <a:t>nodes</a:t>
                </a:r>
                <a:r>
                  <a:rPr lang="en-US" dirty="0" smtClean="0"/>
                  <a:t> that </a:t>
                </a:r>
                <a:r>
                  <a:rPr lang="en-US" dirty="0"/>
                  <a:t>models a hierarchical </a:t>
                </a:r>
                <a:r>
                  <a:rPr lang="en-US" dirty="0" smtClean="0"/>
                  <a:t>organization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Very common structure in computer science</a:t>
                </a:r>
              </a:p>
              <a:p>
                <a:pPr lvl="1"/>
                <a:r>
                  <a:rPr lang="en-US" dirty="0" smtClean="0"/>
                  <a:t>file systems, inheritance structure of Java classes, classification of Java types, etc…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Tree </a:t>
                </a:r>
                <a:r>
                  <a:rPr lang="en-US" dirty="0"/>
                  <a:t>with no nodes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n-US" i="1" dirty="0" smtClean="0"/>
                  <a:t>null </a:t>
                </a:r>
                <a:r>
                  <a:rPr lang="en-US" dirty="0"/>
                  <a:t>or </a:t>
                </a:r>
                <a:r>
                  <a:rPr lang="en-US" i="1" dirty="0"/>
                  <a:t>empty </a:t>
                </a:r>
                <a:r>
                  <a:rPr lang="en-US" dirty="0"/>
                  <a:t>tree</a:t>
                </a:r>
              </a:p>
              <a:p>
                <a:r>
                  <a:rPr lang="en-US" dirty="0"/>
                  <a:t>Tree that is not empty </a:t>
                </a:r>
              </a:p>
              <a:p>
                <a:pPr lvl="1"/>
                <a:r>
                  <a:rPr lang="en-US" i="1" dirty="0"/>
                  <a:t>root </a:t>
                </a:r>
                <a:r>
                  <a:rPr lang="en-US" dirty="0"/>
                  <a:t>node and potentially many levels of additional nodes that form a hierarchy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8787679" cy="3880773"/>
              </a:xfrm>
              <a:blipFill rotWithShape="0">
                <a:blip r:embed="rId2"/>
                <a:stretch>
                  <a:fillRect l="-139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http://www.mit.edu/~6.005/sp11/psets/ps2/Figure%2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63" y="1930400"/>
            <a:ext cx="5147810" cy="3680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</a:t>
            </a:r>
            <a:r>
              <a:rPr lang="en-GB" dirty="0" smtClean="0"/>
              <a:t>tree property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Because of the BST property…</a:t>
                </a:r>
              </a:p>
              <a:p>
                <a:pPr lvl="1"/>
                <a:r>
                  <a:rPr lang="en-US" dirty="0"/>
                  <a:t>in-order traversal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sorted sequence of elements in increasing </a:t>
                </a:r>
                <a:r>
                  <a:rPr lang="en-GB" dirty="0" smtClean="0"/>
                  <a:t>order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  <a:p>
                <a:pPr lvl="1"/>
                <a:endParaRPr lang="en-GB" dirty="0"/>
              </a:p>
              <a:p>
                <a:pPr lvl="1"/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 smtClean="0"/>
                  <a:t>					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1, 3, 4, 6, 7, 8, 10, 13, 14</m:t>
                    </m:r>
                  </m:oMath>
                </a14:m>
                <a:endParaRPr lang="en-GB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800" y="2881385"/>
            <a:ext cx="4133769" cy="2228360"/>
          </a:xfrm>
          <a:prstGeom prst="rect">
            <a:avLst/>
          </a:prstGeom>
        </p:spPr>
      </p:pic>
      <p:pic>
        <p:nvPicPr>
          <p:cNvPr id="6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64" y="3069638"/>
            <a:ext cx="2217788" cy="185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62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Searching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look for a specific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Recursive definition</a:t>
                </a:r>
                <a:r>
                  <a:rPr lang="nl-NL" dirty="0" smtClean="0"/>
                  <a:t> (</a:t>
                </a:r>
                <a:r>
                  <a:rPr lang="nl-NL" dirty="0" err="1" smtClean="0"/>
                  <a:t>starting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from</a:t>
                </a:r>
                <a:r>
                  <a:rPr lang="nl-NL" dirty="0" smtClean="0"/>
                  <a:t> the root node)</a:t>
                </a:r>
                <a:endParaRPr lang="en-GB" dirty="0" smtClean="0"/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Examine the current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If it’s null </a:t>
                </a:r>
                <a:r>
                  <a:rPr lang="en-GB" dirty="0" smtClean="0">
                    <a:sym typeface="Wingdings" panose="05000000000000000000" pitchFamily="2" charset="2"/>
                  </a:rPr>
                  <a:t>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not found in the tree</a:t>
                </a: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If its value is equal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 return the node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GB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Otherwise…</a:t>
                </a: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if its value is greater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 smtClean="0">
                    <a:sym typeface="Wingdings" panose="05000000000000000000" pitchFamily="2" charset="2"/>
                  </a:rPr>
                  <a:t>left</a:t>
                </a:r>
                <a:r>
                  <a:rPr lang="en-GB" dirty="0" smtClean="0">
                    <a:sym typeface="Wingdings" panose="05000000000000000000" pitchFamily="2" charset="2"/>
                  </a:rPr>
                  <a:t>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if its value is smaller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 continue the search (recursive call) on the </a:t>
                </a:r>
                <a:r>
                  <a:rPr lang="en-GB" i="1" u="sng" dirty="0" smtClean="0">
                    <a:sym typeface="Wingdings" panose="05000000000000000000" pitchFamily="2" charset="2"/>
                  </a:rPr>
                  <a:t>right</a:t>
                </a:r>
                <a:r>
                  <a:rPr lang="en-GB" dirty="0" smtClean="0">
                    <a:sym typeface="Wingdings" panose="05000000000000000000" pitchFamily="2" charset="2"/>
                  </a:rPr>
                  <a:t>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3"/>
                <a:endParaRPr lang="en-GB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0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Searching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8&lt;13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 search in the right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10&lt;13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smtClean="0">
                    <a:sym typeface="Wingdings" panose="05000000000000000000" pitchFamily="2" charset="2"/>
                  </a:rPr>
                  <a:t> </a:t>
                </a:r>
                <a:r>
                  <a:rPr lang="en-GB" dirty="0">
                    <a:sym typeface="Wingdings" panose="05000000000000000000" pitchFamily="2" charset="2"/>
                  </a:rPr>
                  <a:t>search in the right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14&gt;13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13=13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value</a:t>
                </a:r>
                <a:r>
                  <a:rPr lang="nl-NL" dirty="0" smtClean="0">
                    <a:sym typeface="Wingdings" panose="05000000000000000000" pitchFamily="2" charset="2"/>
                  </a:rPr>
                  <a:t> found!</a:t>
                </a:r>
              </a:p>
              <a:p>
                <a:endParaRPr lang="en-GB" dirty="0" smtClean="0">
                  <a:sym typeface="Wingdings" panose="05000000000000000000" pitchFamily="2" charset="2"/>
                </a:endParaRPr>
              </a:p>
              <a:p>
                <a:r>
                  <a:rPr lang="en-GB" dirty="0" smtClean="0">
                    <a:sym typeface="Wingdings" panose="05000000000000000000" pitchFamily="2" charset="2"/>
                  </a:rPr>
                  <a:t>Example,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endParaRPr lang="nl-NL" dirty="0" smtClean="0"/>
              </a:p>
              <a:p>
                <a:pPr lvl="1"/>
                <a:r>
                  <a:rPr lang="en-GB" dirty="0" smtClean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search in the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search in the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null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 value not found!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45898"/>
              </a:xfrm>
              <a:blipFill rotWithShape="0">
                <a:blip r:embed="rId2"/>
                <a:stretch>
                  <a:fillRect l="-142" t="-8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814" y="30264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62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 want to insert the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nl-NL" dirty="0" smtClean="0"/>
                  <a:t> in the tree, </a:t>
                </a:r>
                <a:r>
                  <a:rPr lang="nl-NL" u="sng" dirty="0" err="1" smtClean="0"/>
                  <a:t>maintaining</a:t>
                </a:r>
                <a:r>
                  <a:rPr lang="nl-NL" u="sng" dirty="0" smtClean="0"/>
                  <a:t> the BST property</a:t>
                </a:r>
              </a:p>
              <a:p>
                <a:r>
                  <a:rPr lang="en-GB" dirty="0" smtClean="0"/>
                  <a:t>Recursive definition, similar to the search</a:t>
                </a:r>
              </a:p>
              <a:p>
                <a:endParaRPr lang="en-GB" dirty="0"/>
              </a:p>
              <a:p>
                <a:r>
                  <a:rPr lang="en-GB" dirty="0"/>
                  <a:t>Examine the current node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 smtClean="0"/>
                  <a:t> (starting with the root)</a:t>
                </a:r>
                <a:endParaRPr lang="en-GB" dirty="0"/>
              </a:p>
              <a:p>
                <a:pPr lvl="1"/>
                <a:r>
                  <a:rPr lang="en-GB" dirty="0" smtClean="0">
                    <a:sym typeface="Wingdings" panose="05000000000000000000" pitchFamily="2" charset="2"/>
                  </a:rPr>
                  <a:t>If </a:t>
                </a:r>
                <a:r>
                  <a:rPr lang="en-GB" dirty="0">
                    <a:sym typeface="Wingdings" panose="05000000000000000000" pitchFamily="2" charset="2"/>
                  </a:rPr>
                  <a:t>its value is greater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has a left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  continue </a:t>
                </a:r>
                <a:r>
                  <a:rPr lang="en-GB" dirty="0">
                    <a:sym typeface="Wingdings" panose="05000000000000000000" pitchFamily="2" charset="2"/>
                  </a:rPr>
                  <a:t>the </a:t>
                </a:r>
                <a:r>
                  <a:rPr lang="en-GB" dirty="0" smtClean="0">
                    <a:sym typeface="Wingdings" panose="05000000000000000000" pitchFamily="2" charset="2"/>
                  </a:rPr>
                  <a:t>insertion </a:t>
                </a:r>
                <a:r>
                  <a:rPr lang="en-GB" dirty="0">
                    <a:sym typeface="Wingdings" panose="05000000000000000000" pitchFamily="2" charset="2"/>
                  </a:rPr>
                  <a:t>(recursive call) on the </a:t>
                </a:r>
                <a:r>
                  <a:rPr lang="en-GB" i="1" u="sng" dirty="0">
                    <a:sym typeface="Wingdings" panose="05000000000000000000" pitchFamily="2" charset="2"/>
                  </a:rPr>
                  <a:t>left</a:t>
                </a:r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r>
                  <a:rPr lang="en-GB" dirty="0" err="1" smtClean="0">
                    <a:sym typeface="Wingdings" panose="05000000000000000000" pitchFamily="2" charset="2"/>
                  </a:rPr>
                  <a:t>subtree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 smtClean="0">
                    <a:sym typeface="Wingdings" panose="05000000000000000000" pitchFamily="2" charset="2"/>
                  </a:rPr>
                  <a:t>Otherwise  insert the new node (with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’s left child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If its </a:t>
                </a:r>
                <a:r>
                  <a:rPr lang="en-GB" dirty="0" smtClean="0">
                    <a:sym typeface="Wingdings" panose="05000000000000000000" pitchFamily="2" charset="2"/>
                  </a:rPr>
                  <a:t>value </a:t>
                </a:r>
                <a:r>
                  <a:rPr lang="en-GB" dirty="0">
                    <a:sym typeface="Wingdings" panose="05000000000000000000" pitchFamily="2" charset="2"/>
                  </a:rPr>
                  <a:t>is smaller than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</a:t>
                </a:r>
                <a:endParaRPr lang="en-GB" dirty="0" smtClean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has a </a:t>
                </a:r>
                <a:r>
                  <a:rPr lang="en-GB" dirty="0" smtClean="0">
                    <a:sym typeface="Wingdings" panose="05000000000000000000" pitchFamily="2" charset="2"/>
                  </a:rPr>
                  <a:t>right child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 continue the insertion (recursive call) on the </a:t>
                </a:r>
                <a:r>
                  <a:rPr lang="en-GB" i="1" u="sng" dirty="0" smtClean="0">
                    <a:sym typeface="Wingdings" panose="05000000000000000000" pitchFamily="2" charset="2"/>
                  </a:rPr>
                  <a:t>right</a:t>
                </a:r>
                <a:r>
                  <a:rPr lang="en-GB" dirty="0" smtClean="0">
                    <a:sym typeface="Wingdings" panose="05000000000000000000" pitchFamily="2" charset="2"/>
                  </a:rPr>
                  <a:t> </a:t>
                </a:r>
                <a:r>
                  <a:rPr lang="en-GB" dirty="0" err="1">
                    <a:sym typeface="Wingdings" panose="05000000000000000000" pitchFamily="2" charset="2"/>
                  </a:rPr>
                  <a:t>subtree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GB" dirty="0">
                    <a:sym typeface="Wingdings" panose="05000000000000000000" pitchFamily="2" charset="2"/>
                  </a:rPr>
                  <a:t>Otherwise  insert </a:t>
                </a:r>
                <a:r>
                  <a:rPr lang="en-GB" dirty="0" smtClean="0">
                    <a:sym typeface="Wingdings" panose="05000000000000000000" pitchFamily="2" charset="2"/>
                  </a:rPr>
                  <a:t>the </a:t>
                </a:r>
                <a:r>
                  <a:rPr lang="en-GB" dirty="0">
                    <a:sym typeface="Wingdings" panose="05000000000000000000" pitchFamily="2" charset="2"/>
                  </a:rPr>
                  <a:t>new node (with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) as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GB" dirty="0" smtClean="0">
                    <a:sym typeface="Wingdings" panose="05000000000000000000" pitchFamily="2" charset="2"/>
                  </a:rPr>
                  <a:t>’s right </a:t>
                </a:r>
                <a:r>
                  <a:rPr lang="en-GB" dirty="0">
                    <a:sym typeface="Wingdings" panose="05000000000000000000" pitchFamily="2" charset="2"/>
                  </a:rPr>
                  <a:t>child</a:t>
                </a:r>
                <a:endParaRPr lang="en-GB" dirty="0" smtClean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4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insert</a:t>
                </a:r>
                <a:r>
                  <a:rPr lang="nl-NL" dirty="0" smtClean="0">
                    <a:sym typeface="Wingdings" panose="05000000000000000000" pitchFamily="2" charset="2"/>
                  </a:rPr>
                  <a:t> in </a:t>
                </a:r>
                <a:r>
                  <a:rPr lang="nl-NL" dirty="0">
                    <a:sym typeface="Wingdings" panose="05000000000000000000" pitchFamily="2" charset="2"/>
                  </a:rPr>
                  <a:t>the </a:t>
                </a:r>
                <a:r>
                  <a:rPr lang="nl-NL" dirty="0" smtClean="0">
                    <a:sym typeface="Wingdings" panose="05000000000000000000" pitchFamily="2" charset="2"/>
                  </a:rPr>
                  <a:t>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10&lt;11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 smtClean="0">
                    <a:sym typeface="Wingdings" panose="05000000000000000000" pitchFamily="2" charset="2"/>
                  </a:rPr>
                  <a:t>Examine</a:t>
                </a:r>
                <a:r>
                  <a:rPr lang="nl-NL" dirty="0" smtClean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14&gt;11 </m:t>
                    </m:r>
                  </m:oMath>
                </a14:m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insert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it</a:t>
                </a:r>
                <a:r>
                  <a:rPr lang="nl-NL" dirty="0" smtClean="0">
                    <a:sym typeface="Wingdings" panose="05000000000000000000" pitchFamily="2" charset="2"/>
                  </a:rPr>
                  <a:t> in the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nl-NL" dirty="0" err="1" smtClean="0">
                    <a:sym typeface="Wingdings" panose="05000000000000000000" pitchFamily="2" charset="2"/>
                  </a:rPr>
                  <a:t>Examine</a:t>
                </a:r>
                <a:r>
                  <a:rPr lang="nl-NL" dirty="0" smtClean="0">
                    <a:sym typeface="Wingdings" panose="05000000000000000000" pitchFamily="2" charset="2"/>
                  </a:rPr>
                  <a:t>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13&gt;11</m:t>
                    </m:r>
                  </m:oMath>
                </a14:m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</a:t>
                </a:r>
                <a:r>
                  <a:rPr lang="nl-NL" i="1" dirty="0" smtClean="0">
                    <a:sym typeface="Wingdings" panose="05000000000000000000" pitchFamily="2" charset="2"/>
                  </a:rPr>
                  <a:t>no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create</a:t>
                </a:r>
                <a:r>
                  <a:rPr lang="nl-NL" dirty="0" smtClean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13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40" y="4079336"/>
            <a:ext cx="2568368" cy="214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5158860" y="6435421"/>
            <a:ext cx="634868" cy="4225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11</a:t>
            </a:r>
            <a:endParaRPr lang="en-GB" dirty="0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5476294" y="6137647"/>
            <a:ext cx="210431" cy="29777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4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Insertion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Example, inserting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8&gt;2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insert</a:t>
                </a:r>
                <a:r>
                  <a:rPr lang="nl-NL" dirty="0" smtClean="0">
                    <a:sym typeface="Wingdings" panose="05000000000000000000" pitchFamily="2" charset="2"/>
                  </a:rPr>
                  <a:t> in </a:t>
                </a:r>
                <a:r>
                  <a:rPr lang="nl-NL" dirty="0">
                    <a:sym typeface="Wingdings" panose="05000000000000000000" pitchFamily="2" charset="2"/>
                  </a:rPr>
                  <a:t>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3&gt;2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a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insert</a:t>
                </a:r>
                <a:r>
                  <a:rPr lang="nl-NL" dirty="0" smtClean="0">
                    <a:sym typeface="Wingdings" panose="05000000000000000000" pitchFamily="2" charset="2"/>
                  </a:rPr>
                  <a:t> in </a:t>
                </a:r>
                <a:r>
                  <a:rPr lang="nl-NL" dirty="0">
                    <a:sym typeface="Wingdings" panose="05000000000000000000" pitchFamily="2" charset="2"/>
                  </a:rPr>
                  <a:t>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1&lt;2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there</a:t>
                </a:r>
                <a:r>
                  <a:rPr lang="nl-NL" dirty="0" smtClean="0">
                    <a:sym typeface="Wingdings" panose="05000000000000000000" pitchFamily="2" charset="2"/>
                  </a:rPr>
                  <a:t> is </a:t>
                </a:r>
                <a:r>
                  <a:rPr lang="nl-NL" i="1" dirty="0" smtClean="0">
                    <a:sym typeface="Wingdings" panose="05000000000000000000" pitchFamily="2" charset="2"/>
                  </a:rPr>
                  <a:t>no</a:t>
                </a:r>
                <a:r>
                  <a:rPr lang="nl-NL" dirty="0" smtClean="0">
                    <a:sym typeface="Wingdings" panose="05000000000000000000" pitchFamily="2" charset="2"/>
                  </a:rPr>
                  <a:t>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smtClean="0">
                    <a:sym typeface="Wingdings" panose="05000000000000000000" pitchFamily="2" charset="2"/>
                  </a:rPr>
                  <a:t>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create</a:t>
                </a:r>
                <a:r>
                  <a:rPr lang="nl-NL" dirty="0" smtClean="0">
                    <a:sym typeface="Wingdings" panose="05000000000000000000" pitchFamily="2" charset="2"/>
                  </a:rPr>
                  <a:t> the new node as 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upload.wikimedia.org/wikipedia/commons/thumb/d/da/Binary_search_tree.svg/200px-Binary_search_tre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04" y="4100975"/>
            <a:ext cx="3010928" cy="251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3667328" y="6164689"/>
            <a:ext cx="398834" cy="386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>
            <a:off x="3667328" y="5875506"/>
            <a:ext cx="199417" cy="2891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44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Insertion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Example, inserting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smtClean="0">
                    <a:sym typeface="Wingdings" panose="05000000000000000000" pitchFamily="2" charset="2"/>
                  </a:rPr>
                  <a:t>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smtClean="0">
                    <a:sym typeface="Wingdings" panose="05000000000000000000" pitchFamily="2" charset="2"/>
                  </a:rPr>
                  <a:t>right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a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child</a:t>
                </a:r>
                <a:r>
                  <a:rPr lang="nl-NL" dirty="0">
                    <a:sym typeface="Wingdings" panose="05000000000000000000" pitchFamily="2" charset="2"/>
                  </a:rPr>
                  <a:t>  </a:t>
                </a:r>
                <a:r>
                  <a:rPr lang="nl-NL" dirty="0" err="1">
                    <a:sym typeface="Wingdings" panose="05000000000000000000" pitchFamily="2" charset="2"/>
                  </a:rPr>
                  <a:t>insert</a:t>
                </a:r>
                <a:r>
                  <a:rPr lang="nl-NL" dirty="0">
                    <a:sym typeface="Wingdings" panose="05000000000000000000" pitchFamily="2" charset="2"/>
                  </a:rPr>
                  <a:t> in the </a:t>
                </a:r>
                <a:r>
                  <a:rPr lang="nl-NL" dirty="0" err="1">
                    <a:sym typeface="Wingdings" panose="05000000000000000000" pitchFamily="2" charset="2"/>
                  </a:rPr>
                  <a:t>left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>
                    <a:sym typeface="Wingdings" panose="05000000000000000000" pitchFamily="2" charset="2"/>
                  </a:rPr>
                  <a:t>subtree</a:t>
                </a:r>
                <a:endParaRPr lang="nl-NL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Examine the root: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there</a:t>
                </a:r>
                <a:r>
                  <a:rPr lang="nl-NL" dirty="0">
                    <a:sym typeface="Wingdings" panose="05000000000000000000" pitchFamily="2" charset="2"/>
                  </a:rPr>
                  <a:t> is </a:t>
                </a:r>
                <a:r>
                  <a:rPr lang="nl-NL" i="1" dirty="0">
                    <a:sym typeface="Wingdings" panose="05000000000000000000" pitchFamily="2" charset="2"/>
                  </a:rPr>
                  <a:t>no</a:t>
                </a:r>
                <a:r>
                  <a:rPr lang="nl-NL" dirty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 </a:t>
                </a:r>
                <a:r>
                  <a:rPr lang="nl-NL" dirty="0" err="1">
                    <a:sym typeface="Wingdings" panose="05000000000000000000" pitchFamily="2" charset="2"/>
                  </a:rPr>
                  <a:t>create</a:t>
                </a:r>
                <a:r>
                  <a:rPr lang="nl-NL" dirty="0">
                    <a:sym typeface="Wingdings" panose="05000000000000000000" pitchFamily="2" charset="2"/>
                  </a:rPr>
                  <a:t> the new node as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left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 err="1" smtClean="0">
                    <a:sym typeface="Wingdings" panose="05000000000000000000" pitchFamily="2" charset="2"/>
                  </a:rPr>
                  <a:t>child</a:t>
                </a:r>
                <a:r>
                  <a:rPr lang="nl-NL" dirty="0" smtClean="0">
                    <a:sym typeface="Wingdings" panose="05000000000000000000" pitchFamily="2" charset="2"/>
                  </a:rPr>
                  <a:t> </a:t>
                </a:r>
                <a:r>
                  <a:rPr lang="nl-NL" dirty="0">
                    <a:sym typeface="Wingdings" panose="05000000000000000000" pitchFamily="2" charset="2"/>
                  </a:rPr>
                  <a:t>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endParaRPr lang="nl-NL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71" y="4325006"/>
            <a:ext cx="3333333" cy="1780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36" y="4384219"/>
            <a:ext cx="3133333" cy="165714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640094" y="5212790"/>
            <a:ext cx="690663" cy="3027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19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Insertion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Exercise</a:t>
                </a:r>
              </a:p>
              <a:p>
                <a:pPr lvl="1"/>
                <a:r>
                  <a:rPr lang="en-US" dirty="0" smtClean="0"/>
                  <a:t>Given the following sequence </a:t>
                </a:r>
                <a:r>
                  <a:rPr lang="en-US" dirty="0"/>
                  <a:t>of </a:t>
                </a:r>
                <a:r>
                  <a:rPr lang="en-US" dirty="0" smtClean="0"/>
                  <a:t>numbers, draw </a:t>
                </a:r>
                <a:r>
                  <a:rPr lang="en-US" dirty="0"/>
                  <a:t>a binary search tree by inserting </a:t>
                </a:r>
                <a:r>
                  <a:rPr lang="en-US" dirty="0" smtClean="0"/>
                  <a:t>such numbers </a:t>
                </a:r>
                <a:r>
                  <a:rPr lang="en-US" dirty="0"/>
                  <a:t>from left to </a:t>
                </a:r>
                <a:r>
                  <a:rPr lang="en-US" dirty="0" smtClean="0"/>
                  <a:t>right</a:t>
                </a:r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Deletion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We want </a:t>
                </a:r>
                <a:r>
                  <a:rPr lang="nl-NL" dirty="0" err="1" smtClean="0"/>
                  <a:t>to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remove</a:t>
                </a:r>
                <a:r>
                  <a:rPr lang="nl-NL" dirty="0" smtClean="0"/>
                  <a:t> the node </a:t>
                </a:r>
                <a:r>
                  <a:rPr lang="nl-NL" dirty="0" err="1" smtClean="0"/>
                  <a:t>with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value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nl-NL" dirty="0" smtClean="0"/>
              </a:p>
              <a:p>
                <a:r>
                  <a:rPr lang="nl-NL" dirty="0" smtClean="0"/>
                  <a:t>Three cases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</a:t>
                </a:r>
                <a:r>
                  <a:rPr lang="en-US" b="1" dirty="0" smtClean="0"/>
                  <a:t>leaf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we </a:t>
                </a:r>
                <a:r>
                  <a:rPr lang="en-US" dirty="0"/>
                  <a:t>can simply remove it from the </a:t>
                </a:r>
                <a:r>
                  <a:rPr lang="en-US" dirty="0" smtClean="0"/>
                  <a:t>tree (easy!)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one </a:t>
                </a:r>
                <a:r>
                  <a:rPr lang="en-US" b="1" dirty="0" smtClean="0"/>
                  <a:t>child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remove </a:t>
                </a:r>
                <a:r>
                  <a:rPr lang="en-US" dirty="0"/>
                  <a:t>the node and replace it with its </a:t>
                </a:r>
                <a:r>
                  <a:rPr lang="en-US" dirty="0" smtClean="0"/>
                  <a:t>child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b="1" dirty="0"/>
                  <a:t>Deleting a node with two </a:t>
                </a:r>
                <a:r>
                  <a:rPr lang="en-US" b="1" dirty="0" smtClean="0"/>
                  <a:t>children</a:t>
                </a:r>
                <a:r>
                  <a:rPr lang="en-US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more complicated recursive procedure</a:t>
                </a:r>
              </a:p>
              <a:p>
                <a:pPr marL="1200150" lvl="2" indent="-342900"/>
                <a:r>
                  <a:rPr lang="en-US" dirty="0" smtClean="0"/>
                  <a:t>call </a:t>
                </a:r>
                <a:r>
                  <a:rPr lang="en-US" dirty="0"/>
                  <a:t>the node to be deleted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but do </a:t>
                </a:r>
                <a:r>
                  <a:rPr lang="en-US" dirty="0"/>
                  <a:t>not delete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nl-NL" b="0" dirty="0" smtClean="0"/>
              </a:p>
              <a:p>
                <a:pPr marL="1200150" lvl="2" indent="-342900"/>
                <a:r>
                  <a:rPr lang="en-US" dirty="0" smtClean="0"/>
                  <a:t>choose </a:t>
                </a:r>
                <a:r>
                  <a:rPr lang="en-US" dirty="0"/>
                  <a:t>either its in-order successor node or its in-order predecessor node,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nl-NL" b="0" dirty="0" smtClean="0"/>
              </a:p>
              <a:p>
                <a:pPr marL="1200150" lvl="2" indent="-342900"/>
                <a:r>
                  <a:rPr lang="en-US" dirty="0" smtClean="0"/>
                  <a:t>copy </a:t>
                </a:r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recursively call delete on </a:t>
                </a: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until reaching one of the first two </a:t>
                </a:r>
                <a:r>
                  <a:rPr lang="en-US" dirty="0" smtClean="0"/>
                  <a:t>cases</a:t>
                </a:r>
                <a:endParaRPr lang="nl-NL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0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u="sng" dirty="0" smtClean="0"/>
                  <a:t>Recursive definition</a:t>
                </a:r>
              </a:p>
              <a:p>
                <a:pPr lvl="1"/>
                <a:r>
                  <a:rPr lang="en-US" dirty="0"/>
                  <a:t>A tree is a pair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of disjoint trees, none of which contains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/>
                  <a:t> is the root of the tree</a:t>
                </a:r>
              </a:p>
              <a:p>
                <a:pPr lvl="2"/>
                <a:r>
                  <a:rPr lang="en-GB" b="0" dirty="0" smtClean="0"/>
                  <a:t>Elements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 smtClean="0"/>
                  <a:t> are the </a:t>
                </a:r>
                <a:r>
                  <a:rPr lang="en-GB" dirty="0" err="1" smtClean="0"/>
                  <a:t>subtrees</a:t>
                </a:r>
                <a:r>
                  <a:rPr lang="en-GB" dirty="0" smtClean="0"/>
                  <a:t>;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 smtClean="0"/>
                  <a:t> can be empty</a:t>
                </a:r>
              </a:p>
              <a:p>
                <a:pPr lvl="2"/>
                <a:endParaRPr lang="en-GB" dirty="0"/>
              </a:p>
              <a:p>
                <a:r>
                  <a:rPr lang="en-US" dirty="0"/>
                  <a:t>Each element may have several successors (called its “</a:t>
                </a:r>
                <a:r>
                  <a:rPr lang="en-US" i="1" dirty="0"/>
                  <a:t>children</a:t>
                </a:r>
                <a:r>
                  <a:rPr lang="en-US" dirty="0"/>
                  <a:t>”) and every element except one (called the “</a:t>
                </a:r>
                <a:r>
                  <a:rPr lang="en-US" i="1" dirty="0"/>
                  <a:t>root</a:t>
                </a:r>
                <a:r>
                  <a:rPr lang="en-US" dirty="0"/>
                  <a:t>”) has a unique predecessor (called its “</a:t>
                </a:r>
                <a:r>
                  <a:rPr lang="en-US" i="1" dirty="0"/>
                  <a:t>parent</a:t>
                </a:r>
                <a:r>
                  <a:rPr lang="en-US" dirty="0"/>
                  <a:t>”)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8" name="Picture 4" descr="http://collegelabs.co/clabs/nld/images/tree%20(1)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4"/>
          <a:stretch/>
        </p:blipFill>
        <p:spPr bwMode="auto">
          <a:xfrm>
            <a:off x="9339522" y="4432143"/>
            <a:ext cx="2323941" cy="224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ustudy.in/imagebrowser/view/image/4565/_origin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323" y="4857474"/>
            <a:ext cx="3569983" cy="198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h3.ggpht.com/_1SkEgLzvHUY/S0G0qRIE13I/AAAAAAAAAZM/6lcrYFw6EnE/s400/un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792" y="60158"/>
            <a:ext cx="3586038" cy="237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63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Case 3 (node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children</a:t>
            </a:r>
            <a:r>
              <a:rPr lang="nl-NL" dirty="0" smtClean="0"/>
              <a:t>) is the most </a:t>
            </a:r>
            <a:r>
              <a:rPr lang="nl-NL" dirty="0" err="1" smtClean="0"/>
              <a:t>difficult</a:t>
            </a:r>
            <a:endParaRPr lang="nl-NL" dirty="0" smtClean="0"/>
          </a:p>
          <a:p>
            <a:r>
              <a:rPr lang="en-US" dirty="0"/>
              <a:t>As with all binary </a:t>
            </a:r>
            <a:r>
              <a:rPr lang="en-US" dirty="0" smtClean="0"/>
              <a:t>trees…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</a:t>
            </a:r>
            <a:r>
              <a:rPr lang="en-US" i="1" dirty="0" smtClean="0"/>
              <a:t>child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</a:t>
            </a:r>
            <a:r>
              <a:rPr lang="en-US" i="1" dirty="0" smtClean="0"/>
              <a:t>child</a:t>
            </a:r>
            <a:endParaRPr lang="en-US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Smallest element of the right </a:t>
            </a:r>
            <a:r>
              <a:rPr lang="en-GB" sz="1400" dirty="0" err="1" smtClean="0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Biggest element of the left </a:t>
            </a:r>
            <a:r>
              <a:rPr lang="en-GB" sz="1400" dirty="0" err="1" smtClean="0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759672" y="4388350"/>
            <a:ext cx="5264542" cy="21561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Case 3 (node </a:t>
            </a:r>
            <a:r>
              <a:rPr lang="nl-NL" dirty="0" err="1" smtClean="0"/>
              <a:t>with</a:t>
            </a:r>
            <a:r>
              <a:rPr lang="nl-NL" dirty="0" smtClean="0"/>
              <a:t> </a:t>
            </a:r>
            <a:r>
              <a:rPr lang="nl-NL" dirty="0" err="1" smtClean="0"/>
              <a:t>two</a:t>
            </a:r>
            <a:r>
              <a:rPr lang="nl-NL" dirty="0" smtClean="0"/>
              <a:t> </a:t>
            </a:r>
            <a:r>
              <a:rPr lang="nl-NL" dirty="0" err="1" smtClean="0"/>
              <a:t>children</a:t>
            </a:r>
            <a:r>
              <a:rPr lang="nl-NL" dirty="0" smtClean="0"/>
              <a:t>) is the most </a:t>
            </a:r>
            <a:r>
              <a:rPr lang="nl-NL" dirty="0" err="1" smtClean="0"/>
              <a:t>difficult</a:t>
            </a:r>
            <a:endParaRPr lang="nl-NL" dirty="0" smtClean="0"/>
          </a:p>
          <a:p>
            <a:r>
              <a:rPr lang="en-US" dirty="0"/>
              <a:t>As with all binary </a:t>
            </a:r>
            <a:r>
              <a:rPr lang="en-US" dirty="0" smtClean="0"/>
              <a:t>trees…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node's </a:t>
            </a:r>
            <a:r>
              <a:rPr lang="en-US" i="1" dirty="0"/>
              <a:t>in-order successor</a:t>
            </a:r>
            <a:r>
              <a:rPr lang="en-US" dirty="0"/>
              <a:t> is its </a:t>
            </a:r>
            <a:r>
              <a:rPr lang="en-US" i="1" dirty="0"/>
              <a:t>right </a:t>
            </a:r>
            <a:r>
              <a:rPr lang="en-US" i="1" dirty="0" err="1"/>
              <a:t>subtree's</a:t>
            </a:r>
            <a:r>
              <a:rPr lang="en-US" i="1" dirty="0"/>
              <a:t> left-most </a:t>
            </a:r>
            <a:r>
              <a:rPr lang="en-US" i="1" dirty="0" smtClean="0"/>
              <a:t>child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node's </a:t>
            </a:r>
            <a:r>
              <a:rPr lang="en-US" i="1" dirty="0"/>
              <a:t>in-order predecessor</a:t>
            </a:r>
            <a:r>
              <a:rPr lang="en-US" dirty="0"/>
              <a:t> is the </a:t>
            </a:r>
            <a:r>
              <a:rPr lang="en-US" i="1" dirty="0"/>
              <a:t>left </a:t>
            </a:r>
            <a:r>
              <a:rPr lang="en-US" i="1" dirty="0" err="1"/>
              <a:t>subtree's</a:t>
            </a:r>
            <a:r>
              <a:rPr lang="en-US" i="1" dirty="0"/>
              <a:t> right-most </a:t>
            </a:r>
            <a:r>
              <a:rPr lang="en-US" i="1" dirty="0" smtClean="0"/>
              <a:t>child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either case, this node will have zero or one children. Delete it according to one of the two simpler </a:t>
            </a:r>
            <a:r>
              <a:rPr lang="en-US" dirty="0" smtClean="0"/>
              <a:t>cases.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upload.wikimedia.org/wikipedia/commons/thumb/4/46/Binary_search_tree_delete.svg/640px-Binary_search_tree_delet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694" y="4401080"/>
            <a:ext cx="7210448" cy="200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loud 4"/>
          <p:cNvSpPr/>
          <p:nvPr/>
        </p:nvSpPr>
        <p:spPr>
          <a:xfrm>
            <a:off x="7957227" y="1645547"/>
            <a:ext cx="2159540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Smallest element of the right </a:t>
            </a:r>
            <a:r>
              <a:rPr lang="en-GB" sz="1400" dirty="0" err="1" smtClean="0"/>
              <a:t>subtree</a:t>
            </a:r>
            <a:endParaRPr lang="en-GB" sz="1400" dirty="0"/>
          </a:p>
        </p:txBody>
      </p:sp>
      <p:sp>
        <p:nvSpPr>
          <p:cNvPr id="6" name="Right Arrow 5"/>
          <p:cNvSpPr/>
          <p:nvPr/>
        </p:nvSpPr>
        <p:spPr>
          <a:xfrm rot="8141722">
            <a:off x="7081737" y="2445805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/>
          <p:cNvSpPr/>
          <p:nvPr/>
        </p:nvSpPr>
        <p:spPr>
          <a:xfrm>
            <a:off x="8771108" y="2822769"/>
            <a:ext cx="2221148" cy="7090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Biggest element of the left </a:t>
            </a:r>
            <a:r>
              <a:rPr lang="en-GB" sz="1400" dirty="0" err="1" smtClean="0"/>
              <a:t>subtree</a:t>
            </a:r>
            <a:endParaRPr lang="en-GB" sz="1400" dirty="0"/>
          </a:p>
        </p:txBody>
      </p:sp>
      <p:sp>
        <p:nvSpPr>
          <p:cNvPr id="9" name="Right Arrow 8"/>
          <p:cNvSpPr/>
          <p:nvPr/>
        </p:nvSpPr>
        <p:spPr>
          <a:xfrm rot="9984557">
            <a:off x="7633205" y="3175938"/>
            <a:ext cx="1383206" cy="262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4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Deletion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Examples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47"/>
          <a:stretch/>
        </p:blipFill>
        <p:spPr bwMode="auto">
          <a:xfrm>
            <a:off x="1019817" y="2817184"/>
            <a:ext cx="4086225" cy="32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codeproject.com/KB/recipes/BinarySearchTree/treeDelete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" t="63590" r="-238" b="-1487"/>
          <a:stretch/>
        </p:blipFill>
        <p:spPr bwMode="auto">
          <a:xfrm>
            <a:off x="5448525" y="3127700"/>
            <a:ext cx="4405594" cy="22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8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 smtClean="0"/>
                  <a:t>Example</a:t>
                </a:r>
                <a:r>
                  <a:rPr lang="nl-NL" dirty="0" smtClean="0"/>
                  <a:t>, </a:t>
                </a:r>
                <a:r>
                  <a:rPr lang="nl-NL" dirty="0" err="1" smtClean="0"/>
                  <a:t>deleting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nl-NL" dirty="0" smtClean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 descr="http://1.bp.blogspot.com/-mKznUgB6cfE/UdA88VjiZKI/AAAAAAAAADk/pQWxhZgTLCc/s1229/binarysearchtree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30" y="2530207"/>
            <a:ext cx="7363838" cy="351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58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Deletion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r>
              <a:rPr lang="nl-NL" dirty="0" smtClean="0"/>
              <a:t>, </a:t>
            </a:r>
            <a:r>
              <a:rPr lang="nl-NL" dirty="0" err="1" smtClean="0"/>
              <a:t>deleting</a:t>
            </a:r>
            <a:r>
              <a:rPr lang="nl-NL" dirty="0" smtClean="0"/>
              <a:t> 11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http://www.augustana.ualberta.ca/~hackw/csc210/exhibit/chap07/bstDeletion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1" t="60958" r="6158" b="10934"/>
          <a:stretch/>
        </p:blipFill>
        <p:spPr bwMode="auto">
          <a:xfrm>
            <a:off x="1624520" y="2718731"/>
            <a:ext cx="7425746" cy="304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3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 tree – Deletion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Exercise</a:t>
                </a:r>
              </a:p>
              <a:p>
                <a:pPr lvl="1"/>
                <a:r>
                  <a:rPr lang="en-US" dirty="0" smtClean="0"/>
                  <a:t>Given the following sequence </a:t>
                </a:r>
                <a:r>
                  <a:rPr lang="en-US" dirty="0"/>
                  <a:t>of </a:t>
                </a:r>
                <a:r>
                  <a:rPr lang="en-US" dirty="0" smtClean="0"/>
                  <a:t>numbers, draw </a:t>
                </a:r>
                <a:r>
                  <a:rPr lang="en-US" dirty="0"/>
                  <a:t>a binary search tree by inserting </a:t>
                </a:r>
                <a:r>
                  <a:rPr lang="en-US" dirty="0" smtClean="0"/>
                  <a:t>such numbers </a:t>
                </a:r>
                <a:r>
                  <a:rPr lang="en-US" dirty="0"/>
                  <a:t>from left to </a:t>
                </a:r>
                <a:r>
                  <a:rPr lang="en-US" dirty="0" smtClean="0"/>
                  <a:t>right and </a:t>
                </a:r>
                <a:r>
                  <a:rPr lang="en-US" dirty="0"/>
                  <a:t>then show the two trees that can be the result after the removal of 11.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, 6, 8, 19, 4, 10, 5, 17, 43, 49, 31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 r="-4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17" y="4869587"/>
            <a:ext cx="2447903" cy="1569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</a:t>
            </a:r>
            <a:r>
              <a:rPr lang="en-GB" dirty="0" smtClean="0"/>
              <a:t>tree – Balanced </a:t>
            </a:r>
            <a:r>
              <a:rPr lang="en-GB" dirty="0" err="1" smtClean="0"/>
              <a:t>vs</a:t>
            </a:r>
            <a:r>
              <a:rPr lang="en-GB" dirty="0" smtClean="0"/>
              <a:t> unbalanced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486121" cy="1604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Very efficient </a:t>
            </a:r>
            <a:r>
              <a:rPr lang="en-US" dirty="0" smtClean="0"/>
              <a:t>searching if a binary </a:t>
            </a:r>
            <a:r>
              <a:rPr lang="en-US" dirty="0"/>
              <a:t>search tree is </a:t>
            </a:r>
            <a:r>
              <a:rPr lang="en-US" dirty="0" smtClean="0"/>
              <a:t>balanced</a:t>
            </a:r>
          </a:p>
          <a:p>
            <a:r>
              <a:rPr lang="en-US" dirty="0" smtClean="0"/>
              <a:t>Without </a:t>
            </a:r>
            <a:r>
              <a:rPr lang="en-US" dirty="0"/>
              <a:t>further restrictions, a binary search tree may grow to be very </a:t>
            </a:r>
            <a:r>
              <a:rPr lang="en-US" dirty="0" smtClean="0"/>
              <a:t>unbalanced</a:t>
            </a:r>
          </a:p>
          <a:p>
            <a:pPr lvl="1"/>
            <a:r>
              <a:rPr lang="en-US" dirty="0" smtClean="0"/>
              <a:t>worst </a:t>
            </a:r>
            <a:r>
              <a:rPr lang="en-US" dirty="0"/>
              <a:t>case </a:t>
            </a:r>
            <a:r>
              <a:rPr lang="en-US" dirty="0" smtClean="0"/>
              <a:t>when </a:t>
            </a:r>
            <a:r>
              <a:rPr lang="en-US" dirty="0"/>
              <a:t>the elements are inserted in sorted </a:t>
            </a:r>
            <a:r>
              <a:rPr lang="en-US" dirty="0" smtClean="0"/>
              <a:t>order </a:t>
            </a:r>
            <a:r>
              <a:rPr lang="en-US" dirty="0" smtClean="0">
                <a:sym typeface="Wingdings" panose="05000000000000000000" pitchFamily="2" charset="2"/>
              </a:rPr>
              <a:t> the tree becomes almost linear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49" y="4264060"/>
            <a:ext cx="1057143" cy="2428571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3192" y="3976258"/>
            <a:ext cx="9387192" cy="1291022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Inserting the input sequence </a:t>
            </a:r>
          </a:p>
          <a:p>
            <a:pPr lvl="1"/>
            <a:r>
              <a:rPr lang="en-US" sz="1400" dirty="0" smtClean="0"/>
              <a:t>44, 22, 77, 55, 99, 88, 33 </a:t>
            </a:r>
          </a:p>
          <a:p>
            <a:endParaRPr lang="en-US" sz="1600" dirty="0" smtClean="0"/>
          </a:p>
          <a:p>
            <a:r>
              <a:rPr lang="en-US" sz="1600" dirty="0" smtClean="0"/>
              <a:t>Inserting the input sequence </a:t>
            </a:r>
          </a:p>
          <a:p>
            <a:pPr lvl="1"/>
            <a:r>
              <a:rPr lang="en-US" sz="1400" dirty="0" smtClean="0"/>
              <a:t>99, 22, 88, 33, 77, 55, 44</a:t>
            </a:r>
          </a:p>
        </p:txBody>
      </p:sp>
    </p:spTree>
    <p:extLst>
      <p:ext uri="{BB962C8B-B14F-4D97-AF65-F5344CB8AC3E}">
        <p14:creationId xmlns:p14="http://schemas.microsoft.com/office/powerpoint/2010/main" val="27322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 – </a:t>
            </a:r>
            <a:r>
              <a:rPr lang="en-GB" dirty="0" smtClean="0"/>
              <a:t>Performance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</p:spPr>
            <p:txBody>
              <a:bodyPr/>
              <a:lstStyle/>
              <a:p>
                <a:r>
                  <a:rPr lang="en-GB" dirty="0" smtClean="0"/>
                  <a:t>Computational complexity of the operations</a:t>
                </a:r>
              </a:p>
              <a:p>
                <a:pPr lvl="1"/>
                <a:r>
                  <a:rPr lang="en-GB" i="1" dirty="0" smtClean="0"/>
                  <a:t>Insertion</a:t>
                </a:r>
                <a:r>
                  <a:rPr lang="en-GB" dirty="0" smtClean="0"/>
                  <a:t> &amp; </a:t>
                </a:r>
                <a:r>
                  <a:rPr lang="en-GB" i="1" dirty="0" smtClean="0"/>
                  <a:t>searching</a:t>
                </a:r>
                <a:r>
                  <a:rPr lang="en-US" i="1" dirty="0" smtClean="0"/>
                  <a:t>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begin </a:t>
                </a:r>
                <a:r>
                  <a:rPr lang="en-US" dirty="0"/>
                  <a:t>at the root of the tree and proceed down toward the leaves, making one comparison at each level of the </a:t>
                </a:r>
                <a:r>
                  <a:rPr lang="en-US" dirty="0" smtClean="0"/>
                  <a:t>tree</a:t>
                </a:r>
              </a:p>
              <a:p>
                <a:pPr lvl="1"/>
                <a:r>
                  <a:rPr lang="en-US" i="1" dirty="0" smtClean="0"/>
                  <a:t>Deletion </a:t>
                </a:r>
                <a:r>
                  <a:rPr 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dirty="0" smtClean="0"/>
                  <a:t>this </a:t>
                </a:r>
                <a:r>
                  <a:rPr lang="en-US" dirty="0"/>
                  <a:t>operation does not always traverse the tree down to a leaf, </a:t>
                </a:r>
                <a:r>
                  <a:rPr lang="en-US" dirty="0" smtClean="0"/>
                  <a:t>but it is </a:t>
                </a:r>
                <a:r>
                  <a:rPr lang="en-US" dirty="0"/>
                  <a:t>always a </a:t>
                </a:r>
                <a:r>
                  <a:rPr lang="en-US" dirty="0" smtClean="0"/>
                  <a:t>possibility </a:t>
                </a:r>
              </a:p>
              <a:p>
                <a:r>
                  <a:rPr lang="en-US" dirty="0" smtClean="0"/>
                  <a:t>… Thus, the time </a:t>
                </a:r>
                <a:r>
                  <a:rPr lang="en-US" dirty="0"/>
                  <a:t>required to execute </a:t>
                </a:r>
                <a:r>
                  <a:rPr lang="en-US" dirty="0" smtClean="0"/>
                  <a:t>each algorithm </a:t>
                </a:r>
                <a:r>
                  <a:rPr lang="en-US" dirty="0"/>
                  <a:t>is proportional to </a:t>
                </a:r>
                <a:r>
                  <a:rPr lang="en-US" dirty="0" smtClean="0"/>
                  <a:t>the </a:t>
                </a:r>
                <a:r>
                  <a:rPr lang="en-US" u="sng" dirty="0"/>
                  <a:t>height </a:t>
                </a:r>
                <a14:m>
                  <m:oMath xmlns:m="http://schemas.openxmlformats.org/officeDocument/2006/math">
                    <m:r>
                      <a:rPr lang="en-GB" b="0" i="1" u="sng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u="sng" dirty="0" smtClean="0"/>
                  <a:t> of </a:t>
                </a:r>
                <a:r>
                  <a:rPr lang="en-US" u="sng" dirty="0"/>
                  <a:t>the </a:t>
                </a:r>
                <a:r>
                  <a:rPr lang="en-US" u="sng" dirty="0" smtClean="0"/>
                  <a:t>tree</a:t>
                </a:r>
              </a:p>
              <a:p>
                <a:pPr lvl="1"/>
                <a:r>
                  <a:rPr lang="en-US" dirty="0" smtClean="0"/>
                  <a:t>Height of a binary search tree?</a:t>
                </a:r>
              </a:p>
              <a:p>
                <a:pPr lvl="2"/>
                <a:r>
                  <a:rPr lang="en-US" dirty="0" smtClean="0"/>
                  <a:t>On </a:t>
                </a:r>
                <a:r>
                  <a:rPr lang="en-US" dirty="0"/>
                  <a:t>average, binary search trees with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 nodes have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height</a:t>
                </a:r>
              </a:p>
              <a:p>
                <a:pPr lvl="2"/>
                <a:r>
                  <a:rPr lang="en-US" dirty="0" smtClean="0"/>
                  <a:t>In </a:t>
                </a:r>
                <a:r>
                  <a:rPr lang="en-US" dirty="0"/>
                  <a:t>the worst case, binary search trees can have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height (the most unbalanced </a:t>
                </a:r>
                <a:r>
                  <a:rPr lang="en-US" dirty="0"/>
                  <a:t>tree </a:t>
                </a:r>
                <a:r>
                  <a:rPr lang="en-US" dirty="0" smtClean="0"/>
                  <a:t>is like a </a:t>
                </a:r>
                <a:r>
                  <a:rPr lang="en-US" dirty="0"/>
                  <a:t>linked </a:t>
                </a:r>
                <a:r>
                  <a:rPr lang="en-US" dirty="0" smtClean="0"/>
                  <a:t>list)</a:t>
                </a:r>
                <a:endParaRPr lang="en-GB" dirty="0" smtClean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045369"/>
                <a:ext cx="8596668" cy="3995994"/>
              </a:xfrm>
              <a:blipFill rotWithShape="0">
                <a:blip r:embed="rId2"/>
                <a:stretch>
                  <a:fillRect l="-142" t="-10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1728234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/>
                    <a:gridCol w="1814234"/>
                    <a:gridCol w="1502411"/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Operation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Average case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Worst case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Searching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Insertion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Deletion 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6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1728234"/>
                  </p:ext>
                </p:extLst>
              </p:nvPr>
            </p:nvGraphicFramePr>
            <p:xfrm>
              <a:off x="4019002" y="5417076"/>
              <a:ext cx="4942946" cy="14409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6301"/>
                    <a:gridCol w="1814234"/>
                    <a:gridCol w="1502411"/>
                  </a:tblGrid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Operation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Average case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Worst case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Searching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103333" r="-84228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103333" r="-1619" b="-210000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Insertion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206780" r="-84228" b="-1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206780" r="-1619" b="-113559"/>
                          </a:stretch>
                        </a:blipFill>
                      </a:tcPr>
                    </a:tc>
                  </a:tr>
                  <a:tr h="360231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Deletion 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9933" t="-306780" r="-84228" b="-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150" t="-306780" r="-1619" b="-1355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9228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 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Draw the BST that results when you insert items with </a:t>
                </a:r>
                <a:r>
                  <a:rPr lang="en-US" dirty="0" smtClean="0"/>
                  <a:t>keys E </a:t>
                </a:r>
                <a:r>
                  <a:rPr lang="en-US" dirty="0"/>
                  <a:t>A S Y Q U E S T I O </a:t>
                </a:r>
                <a:r>
                  <a:rPr lang="en-US" dirty="0" smtClean="0"/>
                  <a:t>N in </a:t>
                </a:r>
                <a:r>
                  <a:rPr lang="en-US" dirty="0"/>
                  <a:t>that order into an initially empty </a:t>
                </a:r>
                <a:r>
                  <a:rPr lang="en-US" dirty="0" smtClean="0"/>
                  <a:t>tree</a:t>
                </a:r>
              </a:p>
              <a:p>
                <a:pPr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Draw </a:t>
                </a:r>
                <a:r>
                  <a:rPr lang="en-US" dirty="0" smtClean="0"/>
                  <a:t>the BST resulting from the insertion of </a:t>
                </a:r>
                <a:r>
                  <a:rPr lang="en-US" dirty="0"/>
                  <a:t>the following keys (from left </a:t>
                </a:r>
                <a:r>
                  <a:rPr lang="en-US" dirty="0" smtClean="0"/>
                  <a:t>to right) into an initially empty tree: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𝑘𝑒𝑦𝑠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{17, 9, 26, 12, 11, 7, 30, 20, 21, 10}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Draw </a:t>
                </a:r>
                <a:r>
                  <a:rPr lang="en-US" dirty="0"/>
                  <a:t>the </a:t>
                </a:r>
                <a:r>
                  <a:rPr lang="en-US" dirty="0" smtClean="0"/>
                  <a:t>BST after </a:t>
                </a:r>
                <a:r>
                  <a:rPr lang="en-US" dirty="0"/>
                  <a:t>the key 17 is </a:t>
                </a:r>
                <a:r>
                  <a:rPr lang="en-US" dirty="0" smtClean="0"/>
                  <a:t>deleted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>
                  <a:buFont typeface="+mj-lt"/>
                  <a:buAutoNum type="arabicPeriod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42" r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order in which the vertices of the following binary </a:t>
            </a:r>
            <a:r>
              <a:rPr lang="en-US" dirty="0" smtClean="0"/>
              <a:t>trees </a:t>
            </a:r>
            <a:r>
              <a:rPr lang="en-US" dirty="0"/>
              <a:t>will be visited under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Preorder </a:t>
            </a:r>
            <a:r>
              <a:rPr lang="en-US" dirty="0"/>
              <a:t>traversal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Inorder</a:t>
            </a:r>
            <a:r>
              <a:rPr lang="en-US" dirty="0" smtClean="0"/>
              <a:t> </a:t>
            </a:r>
            <a:r>
              <a:rPr lang="en-US" dirty="0"/>
              <a:t>traversal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515" y="2696136"/>
            <a:ext cx="2764276" cy="3840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396" y="2930255"/>
            <a:ext cx="27908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7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Binary Trees</a:t>
            </a:r>
            <a:endParaRPr lang="en-GB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rosalind.info/media/binary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1141526"/>
            <a:ext cx="3386085" cy="445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8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Hubbard, Chapter 11</a:t>
            </a:r>
          </a:p>
          <a:p>
            <a:pPr lvl="1"/>
            <a:r>
              <a:rPr lang="en-GB" dirty="0" smtClean="0"/>
              <a:t>Review Questions 11.1, 11.2, 11.3, 11.4, 11.5, 11.6</a:t>
            </a:r>
          </a:p>
          <a:p>
            <a:pPr lvl="1"/>
            <a:r>
              <a:rPr lang="en-GB" dirty="0" smtClean="0"/>
              <a:t>Problems 11.2, 11.3, 11.4, </a:t>
            </a:r>
            <a:r>
              <a:rPr lang="en-GB" dirty="0"/>
              <a:t>11.5, </a:t>
            </a:r>
            <a:r>
              <a:rPr lang="en-GB" dirty="0" smtClean="0"/>
              <a:t>11.6, 11.7 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r>
              <a:rPr lang="en-GB" b="1" i="1" dirty="0" smtClean="0">
                <a:solidFill>
                  <a:srgbClr val="FF0000"/>
                </a:solidFill>
              </a:rPr>
              <a:t>GO ON WITH </a:t>
            </a:r>
            <a:r>
              <a:rPr lang="en-GB" b="1" i="1" dirty="0">
                <a:solidFill>
                  <a:srgbClr val="FF0000"/>
                </a:solidFill>
              </a:rPr>
              <a:t>(OR START) </a:t>
            </a:r>
            <a:r>
              <a:rPr lang="en-GB" b="1" i="1" dirty="0" smtClean="0">
                <a:solidFill>
                  <a:srgbClr val="FF0000"/>
                </a:solidFill>
              </a:rPr>
              <a:t>THE ASSIGNMENT!</a:t>
            </a:r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53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BST in Java &amp; .NET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http://msdn.microsoft.com/en-us/library/ms379572(v=vs.80).</a:t>
            </a:r>
            <a:r>
              <a:rPr lang="en-GB" dirty="0" smtClean="0">
                <a:hlinkClick r:id="rId2"/>
              </a:rPr>
              <a:t>aspx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Java: </a:t>
            </a:r>
            <a:r>
              <a:rPr lang="en-GB" b="1" dirty="0" err="1" smtClean="0"/>
              <a:t>TreeSet</a:t>
            </a:r>
            <a:endParaRPr lang="en-GB" b="1" dirty="0" smtClean="0"/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docs.oracle.com/javase/6/docs/api/java/util/TreeSet.html</a:t>
            </a:r>
            <a:r>
              <a:rPr lang="en-GB" dirty="0" smtClean="0"/>
              <a:t> </a:t>
            </a:r>
          </a:p>
          <a:p>
            <a:pPr lvl="1"/>
            <a:r>
              <a:rPr lang="en-US" dirty="0"/>
              <a:t>uses a balanced binary search tree </a:t>
            </a:r>
            <a:r>
              <a:rPr lang="en-US" dirty="0" smtClean="0"/>
              <a:t>to </a:t>
            </a:r>
            <a:r>
              <a:rPr lang="en-US" dirty="0"/>
              <a:t>store its </a:t>
            </a:r>
            <a:r>
              <a:rPr lang="en-US" dirty="0" smtClean="0"/>
              <a:t>elements</a:t>
            </a:r>
          </a:p>
          <a:p>
            <a:pPr lvl="1"/>
            <a:endParaRPr lang="en-GB" dirty="0"/>
          </a:p>
          <a:p>
            <a:r>
              <a:rPr lang="en-GB" dirty="0" smtClean="0"/>
              <a:t>C#: </a:t>
            </a:r>
            <a:r>
              <a:rPr lang="en-GB" b="1" dirty="0" err="1" smtClean="0"/>
              <a:t>SortedSet</a:t>
            </a:r>
            <a:endParaRPr lang="en-GB" b="1" dirty="0" smtClean="0"/>
          </a:p>
          <a:p>
            <a:pPr lvl="1"/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msdn.microsoft.com/en-us/library/dd412070.aspx</a:t>
            </a:r>
            <a:r>
              <a:rPr lang="en-GB" dirty="0" smtClean="0"/>
              <a:t> </a:t>
            </a:r>
          </a:p>
          <a:p>
            <a:pPr lvl="1"/>
            <a:r>
              <a:rPr lang="en-US" dirty="0"/>
              <a:t>It is implemented using a </a:t>
            </a:r>
            <a:r>
              <a:rPr lang="en-US" u="sng" dirty="0"/>
              <a:t>self-balancing red-black tree</a:t>
            </a:r>
            <a:r>
              <a:rPr lang="en-US" dirty="0"/>
              <a:t> that gives a performance complexity of O(log n) for insert, delete, and lookup. It is used to keep the elements in sorted order, to get the subset of elements in a particular range, or to get the Min or Max element of the set.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Basic definition </a:t>
                </a:r>
              </a:p>
              <a:p>
                <a:pPr lvl="1"/>
                <a:r>
                  <a:rPr lang="en-US" dirty="0"/>
                  <a:t>Binary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tree </a:t>
                </a:r>
                <a:r>
                  <a:rPr lang="en-US" dirty="0" smtClean="0"/>
                  <a:t>data </a:t>
                </a:r>
                <a:r>
                  <a:rPr lang="en-US" dirty="0"/>
                  <a:t>structure in which each node has at most two </a:t>
                </a:r>
                <a:r>
                  <a:rPr lang="en-US" dirty="0" smtClean="0"/>
                  <a:t>children (</a:t>
                </a:r>
                <a:r>
                  <a:rPr lang="en-US" i="1" dirty="0" smtClean="0"/>
                  <a:t>left</a:t>
                </a:r>
                <a:r>
                  <a:rPr lang="en-US" dirty="0" smtClean="0"/>
                  <a:t> </a:t>
                </a:r>
                <a:r>
                  <a:rPr lang="en-US" dirty="0"/>
                  <a:t>child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right </a:t>
                </a:r>
                <a:r>
                  <a:rPr lang="en-US" dirty="0" smtClean="0"/>
                  <a:t>child)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Recursive </a:t>
                </a:r>
                <a:r>
                  <a:rPr lang="en-US" dirty="0"/>
                  <a:t>definition </a:t>
                </a:r>
                <a:r>
                  <a:rPr lang="en-US" dirty="0" smtClean="0"/>
                  <a:t>(using </a:t>
                </a:r>
                <a:r>
                  <a:rPr lang="en-US" dirty="0"/>
                  <a:t>just set theory </a:t>
                </a:r>
                <a:r>
                  <a:rPr lang="en-US" dirty="0" smtClean="0"/>
                  <a:t>notions) </a:t>
                </a:r>
              </a:p>
              <a:p>
                <a:pPr lvl="1"/>
                <a:r>
                  <a:rPr lang="en-US" dirty="0" smtClean="0"/>
                  <a:t>Binary </a:t>
                </a:r>
                <a:r>
                  <a:rPr lang="en-US" dirty="0"/>
                  <a:t>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 smtClean="0"/>
                  <a:t>either the empty set or </a:t>
                </a:r>
                <a:r>
                  <a:rPr lang="en-US" dirty="0"/>
                  <a:t>a </a:t>
                </a:r>
                <a:r>
                  <a:rPr lang="en-US" b="1" dirty="0"/>
                  <a:t>triple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𝐓</m:t>
                    </m:r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 smtClean="0"/>
                  <a:t>node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disjoint binary </a:t>
                </a:r>
                <a:r>
                  <a:rPr lang="en-US" dirty="0"/>
                  <a:t>trees </a:t>
                </a:r>
                <a:r>
                  <a:rPr lang="en-US" dirty="0" smtClean="0"/>
                  <a:t>(not containing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the root of the tree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 is the left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is the right </a:t>
                </a:r>
                <a:r>
                  <a:rPr lang="en-US" dirty="0" err="1" smtClean="0"/>
                  <a:t>subtree</a:t>
                </a:r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4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examples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9912" t="63085" r="27837" b="17636"/>
          <a:stretch/>
        </p:blipFill>
        <p:spPr>
          <a:xfrm>
            <a:off x="4733721" y="4002916"/>
            <a:ext cx="4955028" cy="268321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912" t="36253" r="27837" b="49611"/>
          <a:stretch/>
        </p:blipFill>
        <p:spPr>
          <a:xfrm>
            <a:off x="4425162" y="1677481"/>
            <a:ext cx="5049577" cy="200497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Unequal binary trees 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Equal binary trees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695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properties (1/3)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 smtClean="0"/>
                  <a:t>Size</a:t>
                </a:r>
              </a:p>
              <a:p>
                <a:pPr lvl="1"/>
                <a:r>
                  <a:rPr lang="en-GB" dirty="0" smtClean="0"/>
                  <a:t>Number of nodes it contain</a:t>
                </a:r>
              </a:p>
              <a:p>
                <a:pPr lvl="1"/>
                <a:r>
                  <a:rPr lang="en-GB" dirty="0" smtClean="0"/>
                  <a:t>Singleton = tree of size 1</a:t>
                </a:r>
              </a:p>
              <a:p>
                <a:r>
                  <a:rPr lang="en-GB" b="1" dirty="0" smtClean="0"/>
                  <a:t>Parent</a:t>
                </a:r>
                <a:r>
                  <a:rPr lang="en-GB" dirty="0" smtClean="0"/>
                  <a:t> and </a:t>
                </a:r>
                <a:r>
                  <a:rPr lang="en-GB" b="1" dirty="0" smtClean="0"/>
                  <a:t>children</a:t>
                </a:r>
              </a:p>
              <a:p>
                <a:pPr lvl="1"/>
                <a:r>
                  <a:rPr lang="en-GB" dirty="0" smtClean="0"/>
                  <a:t>Given the tree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 smtClean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 smtClean="0"/>
                  <a:t> is the root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b="0" dirty="0" smtClean="0"/>
                  <a:t>, then: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 smtClean="0"/>
                  <a:t> is the parent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GB" dirty="0" smtClean="0"/>
                  <a:t>, which are its children</a:t>
                </a:r>
              </a:p>
              <a:p>
                <a:r>
                  <a:rPr lang="en-GB" b="1" dirty="0"/>
                  <a:t>Leaf</a:t>
                </a:r>
              </a:p>
              <a:p>
                <a:pPr lvl="1"/>
                <a:r>
                  <a:rPr lang="en-GB" dirty="0"/>
                  <a:t>Node with no children</a:t>
                </a:r>
              </a:p>
              <a:p>
                <a:r>
                  <a:rPr lang="en-GB" b="1" dirty="0"/>
                  <a:t>Internal node </a:t>
                </a:r>
              </a:p>
              <a:p>
                <a:pPr lvl="1"/>
                <a:r>
                  <a:rPr lang="en-GB" dirty="0"/>
                  <a:t>Node with at least one child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71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trees properties (2/3)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</p:spPr>
            <p:txBody>
              <a:bodyPr/>
              <a:lstStyle/>
              <a:p>
                <a:r>
                  <a:rPr lang="en-GB" b="1" dirty="0" smtClean="0"/>
                  <a:t>Adjacent nodes</a:t>
                </a:r>
              </a:p>
              <a:p>
                <a:pPr lvl="1"/>
                <a:r>
                  <a:rPr lang="en-GB" dirty="0" smtClean="0"/>
                  <a:t>One is the parent of the other </a:t>
                </a:r>
              </a:p>
              <a:p>
                <a:r>
                  <a:rPr lang="en-GB" b="1" dirty="0" smtClean="0"/>
                  <a:t>Path </a:t>
                </a:r>
              </a:p>
              <a:p>
                <a:pPr lvl="1"/>
                <a:r>
                  <a:rPr lang="en-GB" dirty="0" smtClean="0"/>
                  <a:t>Sequence of nodes where each one is adjacent to the following one in the sequence</a:t>
                </a:r>
              </a:p>
              <a:p>
                <a:pPr lvl="1"/>
                <a:r>
                  <a:rPr lang="en-GB" dirty="0" smtClean="0"/>
                  <a:t>Length of a path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number of adjacent pairs (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 smtClean="0"/>
                  <a:t> arrows)</a:t>
                </a:r>
              </a:p>
              <a:p>
                <a:pPr lvl="1"/>
                <a:r>
                  <a:rPr lang="en-GB" dirty="0" smtClean="0"/>
                  <a:t>Trees are acyclic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 smtClean="0"/>
                  <a:t> No path can contain the same node more than once</a:t>
                </a:r>
              </a:p>
              <a:p>
                <a:r>
                  <a:rPr lang="en-GB" b="1" dirty="0" smtClean="0"/>
                  <a:t>Root path </a:t>
                </a:r>
                <a:r>
                  <a:rPr lang="en-GB" dirty="0" smtClean="0"/>
                  <a:t>for a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Path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 and which ends in the root of the tree</a:t>
                </a:r>
              </a:p>
              <a:p>
                <a:r>
                  <a:rPr lang="en-GB" b="1" dirty="0" smtClean="0"/>
                  <a:t>Depth</a:t>
                </a:r>
                <a:r>
                  <a:rPr lang="en-GB" dirty="0" smtClean="0"/>
                  <a:t> of a node  </a:t>
                </a:r>
              </a:p>
              <a:p>
                <a:pPr lvl="1"/>
                <a:r>
                  <a:rPr lang="en-GB" dirty="0" smtClean="0"/>
                  <a:t>Length of its root path</a:t>
                </a: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933594" cy="3880773"/>
              </a:xfrm>
              <a:blipFill rotWithShape="0">
                <a:blip r:embed="rId2"/>
                <a:stretch>
                  <a:fillRect l="-136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>
                <a:solidFill>
                  <a:prstClr val="black">
                    <a:tint val="75000"/>
                  </a:prstClr>
                </a:solidFill>
              </a:rPr>
              <a:t>INFDEV016A - G. Costantini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http://algoviz.org/OpenDSA/Books/OpenDSA/html/_images/BinEx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305" y="240631"/>
            <a:ext cx="3089276" cy="29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2879</Words>
  <Application>Microsoft Office PowerPoint</Application>
  <PresentationFormat>Widescreen</PresentationFormat>
  <Paragraphs>482</Paragraphs>
  <Slides>51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Week 4 Development 6a - Algoritmiek </vt:lpstr>
      <vt:lpstr>Today</vt:lpstr>
      <vt:lpstr>Tree definition </vt:lpstr>
      <vt:lpstr>Tree definition</vt:lpstr>
      <vt:lpstr>Binary Trees</vt:lpstr>
      <vt:lpstr>Binary tree definition</vt:lpstr>
      <vt:lpstr>Binary trees examples</vt:lpstr>
      <vt:lpstr>Binary trees properties (1/3)</vt:lpstr>
      <vt:lpstr>Binary trees properties (2/3)</vt:lpstr>
      <vt:lpstr>Binary trees properties (3/3)</vt:lpstr>
      <vt:lpstr>Binary trees properties – Example </vt:lpstr>
      <vt:lpstr>Binary trees properties – Example </vt:lpstr>
      <vt:lpstr>Full binary trees</vt:lpstr>
      <vt:lpstr>Full binary trees</vt:lpstr>
      <vt:lpstr>Binary tree comparison</vt:lpstr>
      <vt:lpstr>Complete binary trees </vt:lpstr>
      <vt:lpstr>Complete binary trees</vt:lpstr>
      <vt:lpstr>Complete binary trees</vt:lpstr>
      <vt:lpstr>Incomplete binary trees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Traversing a binary tree</vt:lpstr>
      <vt:lpstr>Binary Search Trees</vt:lpstr>
      <vt:lpstr>Binary search tree definition</vt:lpstr>
      <vt:lpstr>Binary search tree</vt:lpstr>
      <vt:lpstr>Binary search tree property</vt:lpstr>
      <vt:lpstr>Binary search tree – Searching</vt:lpstr>
      <vt:lpstr>Binary search tree – Searching</vt:lpstr>
      <vt:lpstr>Binary search tree – Insertion </vt:lpstr>
      <vt:lpstr>Binary search tree – Insertion </vt:lpstr>
      <vt:lpstr>Binary search tree – Insertion </vt:lpstr>
      <vt:lpstr>Binary search tree – Insertion </vt:lpstr>
      <vt:lpstr>Binary search tree – Insertion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 </vt:lpstr>
      <vt:lpstr>Binary search tree – Deletion</vt:lpstr>
      <vt:lpstr>Binary search tree – Balanced vs unbalanced</vt:lpstr>
      <vt:lpstr>Binary search tree – Performance</vt:lpstr>
      <vt:lpstr>Exercises </vt:lpstr>
      <vt:lpstr>Exercises</vt:lpstr>
      <vt:lpstr>Exercises </vt:lpstr>
      <vt:lpstr>BST in Java &amp; .NET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Development 6a - Algoritmiek</dc:title>
  <dc:creator>Giulia Costantini</dc:creator>
  <cp:lastModifiedBy>Giulia Costantini</cp:lastModifiedBy>
  <cp:revision>58</cp:revision>
  <dcterms:created xsi:type="dcterms:W3CDTF">2014-10-29T12:36:46Z</dcterms:created>
  <dcterms:modified xsi:type="dcterms:W3CDTF">2014-12-15T11:44:56Z</dcterms:modified>
</cp:coreProperties>
</file>