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9" r:id="rId1"/>
  </p:sldMasterIdLst>
  <p:notesMasterIdLst>
    <p:notesMasterId r:id="rId68"/>
  </p:notesMasterIdLst>
  <p:sldIdLst>
    <p:sldId id="256" r:id="rId2"/>
    <p:sldId id="300" r:id="rId3"/>
    <p:sldId id="272" r:id="rId4"/>
    <p:sldId id="274" r:id="rId5"/>
    <p:sldId id="273" r:id="rId6"/>
    <p:sldId id="267" r:id="rId7"/>
    <p:sldId id="281" r:id="rId8"/>
    <p:sldId id="277" r:id="rId9"/>
    <p:sldId id="326" r:id="rId10"/>
    <p:sldId id="282" r:id="rId11"/>
    <p:sldId id="280" r:id="rId12"/>
    <p:sldId id="327" r:id="rId13"/>
    <p:sldId id="278" r:id="rId14"/>
    <p:sldId id="279" r:id="rId15"/>
    <p:sldId id="285" r:id="rId16"/>
    <p:sldId id="284" r:id="rId17"/>
    <p:sldId id="328" r:id="rId18"/>
    <p:sldId id="283" r:id="rId19"/>
    <p:sldId id="329" r:id="rId20"/>
    <p:sldId id="330" r:id="rId21"/>
    <p:sldId id="268" r:id="rId22"/>
    <p:sldId id="269" r:id="rId23"/>
    <p:sldId id="286" r:id="rId24"/>
    <p:sldId id="289" r:id="rId25"/>
    <p:sldId id="288" r:id="rId26"/>
    <p:sldId id="290" r:id="rId27"/>
    <p:sldId id="270" r:id="rId28"/>
    <p:sldId id="271" r:id="rId29"/>
    <p:sldId id="291" r:id="rId30"/>
    <p:sldId id="292" r:id="rId31"/>
    <p:sldId id="293" r:id="rId32"/>
    <p:sldId id="295" r:id="rId33"/>
    <p:sldId id="296" r:id="rId34"/>
    <p:sldId id="294" r:id="rId35"/>
    <p:sldId id="297" r:id="rId36"/>
    <p:sldId id="299" r:id="rId37"/>
    <p:sldId id="298" r:id="rId38"/>
    <p:sldId id="301" r:id="rId39"/>
    <p:sldId id="302" r:id="rId40"/>
    <p:sldId id="331" r:id="rId41"/>
    <p:sldId id="303" r:id="rId42"/>
    <p:sldId id="332" r:id="rId43"/>
    <p:sldId id="304" r:id="rId44"/>
    <p:sldId id="305" r:id="rId45"/>
    <p:sldId id="306" r:id="rId46"/>
    <p:sldId id="307" r:id="rId47"/>
    <p:sldId id="308" r:id="rId48"/>
    <p:sldId id="309" r:id="rId49"/>
    <p:sldId id="310" r:id="rId50"/>
    <p:sldId id="333" r:id="rId51"/>
    <p:sldId id="311" r:id="rId52"/>
    <p:sldId id="312" r:id="rId53"/>
    <p:sldId id="313" r:id="rId54"/>
    <p:sldId id="334" r:id="rId55"/>
    <p:sldId id="314" r:id="rId56"/>
    <p:sldId id="315" r:id="rId57"/>
    <p:sldId id="316" r:id="rId58"/>
    <p:sldId id="317" r:id="rId59"/>
    <p:sldId id="318" r:id="rId60"/>
    <p:sldId id="319" r:id="rId61"/>
    <p:sldId id="320" r:id="rId62"/>
    <p:sldId id="321" r:id="rId63"/>
    <p:sldId id="322" r:id="rId64"/>
    <p:sldId id="323" r:id="rId65"/>
    <p:sldId id="335" r:id="rId66"/>
    <p:sldId id="32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8" autoAdjust="0"/>
    <p:restoredTop sz="83494" autoAdjust="0"/>
  </p:normalViewPr>
  <p:slideViewPr>
    <p:cSldViewPr snapToGrid="0">
      <p:cViewPr varScale="1">
        <p:scale>
          <a:sx n="65" d="100"/>
          <a:sy n="65" d="100"/>
        </p:scale>
        <p:origin x="83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4420D-16BA-4EDC-9A71-800590EAD5A3}" type="datetimeFigureOut">
              <a:rPr lang="en-GB" smtClean="0"/>
              <a:t>24/11/2015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73B9A-66FB-4A63-BCD5-E140B9429FD2}" type="slidenum">
              <a:rPr lang="en-GB" smtClean="0"/>
              <a:t>‹nr.›</a:t>
            </a:fld>
            <a:endParaRPr lang="en-GB"/>
          </a:p>
        </p:txBody>
      </p:sp>
    </p:spTree>
    <p:extLst>
      <p:ext uri="{BB962C8B-B14F-4D97-AF65-F5344CB8AC3E}">
        <p14:creationId xmlns:p14="http://schemas.microsoft.com/office/powerpoint/2010/main" val="170311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9573B9A-66FB-4A63-BCD5-E140B9429FD2}" type="slidenum">
              <a:rPr lang="en-GB" smtClean="0"/>
              <a:t>1</a:t>
            </a:fld>
            <a:endParaRPr lang="en-GB"/>
          </a:p>
        </p:txBody>
      </p:sp>
    </p:spTree>
    <p:extLst>
      <p:ext uri="{BB962C8B-B14F-4D97-AF65-F5344CB8AC3E}">
        <p14:creationId xmlns:p14="http://schemas.microsoft.com/office/powerpoint/2010/main" val="4199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2</a:t>
            </a:fld>
            <a:endParaRPr lang="en-GB"/>
          </a:p>
        </p:txBody>
      </p:sp>
    </p:spTree>
    <p:extLst>
      <p:ext uri="{BB962C8B-B14F-4D97-AF65-F5344CB8AC3E}">
        <p14:creationId xmlns:p14="http://schemas.microsoft.com/office/powerpoint/2010/main" val="2870443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smtClean="0"/>
              <a:t>Unsorted sequences</a:t>
            </a:r>
          </a:p>
          <a:p>
            <a:pPr lvl="1"/>
            <a:r>
              <a:rPr lang="en-GB" dirty="0" smtClean="0"/>
              <a:t>Static data (does not change much)</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3</a:t>
            </a:fld>
            <a:endParaRPr lang="en-GB"/>
          </a:p>
        </p:txBody>
      </p:sp>
    </p:spTree>
    <p:extLst>
      <p:ext uri="{BB962C8B-B14F-4D97-AF65-F5344CB8AC3E}">
        <p14:creationId xmlns:p14="http://schemas.microsoft.com/office/powerpoint/2010/main" val="413679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simplest application of a stack is to </a:t>
            </a:r>
            <a:r>
              <a:rPr lang="en-US" sz="1200" b="1" i="0" kern="1200" dirty="0" smtClean="0">
                <a:solidFill>
                  <a:schemeClr val="tx1"/>
                </a:solidFill>
                <a:effectLst/>
                <a:latin typeface="+mn-lt"/>
                <a:ea typeface="+mn-ea"/>
                <a:cs typeface="+mn-cs"/>
              </a:rPr>
              <a:t>reverse a word</a:t>
            </a:r>
            <a:r>
              <a:rPr lang="en-US" sz="1200" b="0" i="0" kern="1200" dirty="0" smtClean="0">
                <a:solidFill>
                  <a:schemeClr val="tx1"/>
                </a:solidFill>
                <a:effectLst/>
                <a:latin typeface="+mn-lt"/>
                <a:ea typeface="+mn-ea"/>
                <a:cs typeface="+mn-cs"/>
              </a:rPr>
              <a:t>. You push a given word to stack - letter by letter - and then pop letters from the stack.</a:t>
            </a:r>
          </a:p>
          <a:p>
            <a:r>
              <a:rPr lang="en-US" sz="1200" b="0" i="0" kern="1200" dirty="0" smtClean="0">
                <a:solidFill>
                  <a:schemeClr val="tx1"/>
                </a:solidFill>
                <a:effectLst/>
                <a:latin typeface="+mn-lt"/>
                <a:ea typeface="+mn-ea"/>
                <a:cs typeface="+mn-cs"/>
              </a:rPr>
              <a:t>Another application is an </a:t>
            </a:r>
            <a:r>
              <a:rPr lang="en-US" sz="1200" b="1" i="0" kern="1200" dirty="0" smtClean="0">
                <a:solidFill>
                  <a:schemeClr val="tx1"/>
                </a:solidFill>
                <a:effectLst/>
                <a:latin typeface="+mn-lt"/>
                <a:ea typeface="+mn-ea"/>
                <a:cs typeface="+mn-cs"/>
              </a:rPr>
              <a:t>"undo" mechanism </a:t>
            </a:r>
            <a:r>
              <a:rPr lang="en-US" sz="1200" b="0" i="0" kern="1200" dirty="0" smtClean="0">
                <a:solidFill>
                  <a:schemeClr val="tx1"/>
                </a:solidFill>
                <a:effectLst/>
                <a:latin typeface="+mn-lt"/>
                <a:ea typeface="+mn-ea"/>
                <a:cs typeface="+mn-cs"/>
              </a:rPr>
              <a:t>in text editors; this operation is accomplished by keeping all text changes in a stack.</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Backtracking</a:t>
            </a:r>
            <a:r>
              <a:rPr lang="en-US" sz="1200" b="0" i="0" kern="1200" dirty="0" smtClean="0">
                <a:solidFill>
                  <a:schemeClr val="tx1"/>
                </a:solidFill>
                <a:effectLst/>
                <a:latin typeface="+mn-lt"/>
                <a:ea typeface="+mn-ea"/>
                <a:cs typeface="+mn-cs"/>
              </a:rPr>
              <a:t>. This is a process when you need to access the most recent data element in a series of elements. Think of a labyrinth or maze - how do you find a way from an entrance to an exit? Once you reach a dead end, you must backtrack. But backtrack to where? to the previous choice point. Therefore, at each choice point you store on a stack all possible choices. Then backtracking simply means popping a next choice from the stack.</a:t>
            </a:r>
          </a:p>
          <a:p>
            <a:r>
              <a:rPr lang="en-GB" sz="1200" b="0" i="0" kern="1200" dirty="0" smtClean="0">
                <a:solidFill>
                  <a:schemeClr val="tx1"/>
                </a:solidFill>
                <a:effectLst/>
                <a:latin typeface="+mn-lt"/>
                <a:ea typeface="+mn-ea"/>
                <a:cs typeface="+mn-cs"/>
              </a:rPr>
              <a:t>Language processing</a:t>
            </a:r>
            <a:endParaRPr lang="en-US" sz="1200" b="0" i="0" kern="1200" dirty="0" smtClean="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22</a:t>
            </a:fld>
            <a:endParaRPr lang="en-GB"/>
          </a:p>
        </p:txBody>
      </p:sp>
    </p:spTree>
    <p:extLst>
      <p:ext uri="{BB962C8B-B14F-4D97-AF65-F5344CB8AC3E}">
        <p14:creationId xmlns:p14="http://schemas.microsoft.com/office/powerpoint/2010/main" val="3886535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low load factor is not especially beneficial. As the load factor approaches 0, the proportion of unused areas in the hash table increases, but there is not necessarily any reduction in search cost. This results in wasted memory.</a:t>
            </a:r>
          </a:p>
          <a:p>
            <a:r>
              <a:rPr lang="en-US" dirty="0" smtClean="0"/>
              <a:t>The </a:t>
            </a:r>
            <a:r>
              <a:rPr lang="en-US" dirty="0" err="1" smtClean="0"/>
              <a:t>HashMap</a:t>
            </a:r>
            <a:r>
              <a:rPr lang="en-US" dirty="0" smtClean="0"/>
              <a:t> class automatically resizes its hash table when the load factor reaches a specific threshold value. This threshold value can be set when the hash table is created, using the constructor.</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46</a:t>
            </a:fld>
            <a:endParaRPr lang="en-GB"/>
          </a:p>
        </p:txBody>
      </p:sp>
    </p:spTree>
    <p:extLst>
      <p:ext uri="{BB962C8B-B14F-4D97-AF65-F5344CB8AC3E}">
        <p14:creationId xmlns:p14="http://schemas.microsoft.com/office/powerpoint/2010/main" val="500352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smtClean="0"/>
              <a:t>For example, if 2,450 keys are hashed into a million buckets, even with a perfectly uniform random distribution, according to the birthday problem there is approximately a 95% chance of at least two of the keys being hashed to the same slot.</a:t>
            </a:r>
            <a:endParaRPr lang="nl-NL" dirty="0"/>
          </a:p>
        </p:txBody>
      </p:sp>
      <p:sp>
        <p:nvSpPr>
          <p:cNvPr id="4" name="Tijdelijke aanduiding voor dianummer 3"/>
          <p:cNvSpPr>
            <a:spLocks noGrp="1"/>
          </p:cNvSpPr>
          <p:nvPr>
            <p:ph type="sldNum" sz="quarter" idx="10"/>
          </p:nvPr>
        </p:nvSpPr>
        <p:spPr/>
        <p:txBody>
          <a:bodyPr/>
          <a:lstStyle/>
          <a:p>
            <a:fld id="{29573B9A-66FB-4A63-BCD5-E140B9429FD2}" type="slidenum">
              <a:rPr lang="en-GB" smtClean="0"/>
              <a:t>47</a:t>
            </a:fld>
            <a:endParaRPr lang="en-GB"/>
          </a:p>
        </p:txBody>
      </p:sp>
    </p:spTree>
    <p:extLst>
      <p:ext uri="{BB962C8B-B14F-4D97-AF65-F5344CB8AC3E}">
        <p14:creationId xmlns:p14="http://schemas.microsoft.com/office/powerpoint/2010/main" val="54745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http://www.cs.cmu.edu/~adamchik/15-121/lectures/Stacks%20and%20Queues/Stacks%20and%20Queues.html </a:t>
            </a:r>
            <a:endParaRPr lang="en-GB" dirty="0"/>
          </a:p>
        </p:txBody>
      </p:sp>
      <p:sp>
        <p:nvSpPr>
          <p:cNvPr id="4" name="Slide Number Placeholder 3"/>
          <p:cNvSpPr>
            <a:spLocks noGrp="1"/>
          </p:cNvSpPr>
          <p:nvPr>
            <p:ph type="sldNum" sz="quarter" idx="10"/>
          </p:nvPr>
        </p:nvSpPr>
        <p:spPr/>
        <p:txBody>
          <a:bodyPr/>
          <a:lstStyle/>
          <a:p>
            <a:fld id="{29573B9A-66FB-4A63-BCD5-E140B9429FD2}" type="slidenum">
              <a:rPr lang="en-GB" smtClean="0"/>
              <a:t>65</a:t>
            </a:fld>
            <a:endParaRPr lang="en-GB"/>
          </a:p>
        </p:txBody>
      </p:sp>
    </p:spTree>
    <p:extLst>
      <p:ext uri="{BB962C8B-B14F-4D97-AF65-F5344CB8AC3E}">
        <p14:creationId xmlns:p14="http://schemas.microsoft.com/office/powerpoint/2010/main" val="17305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D7F523-0192-4754-9803-3EB8E230C6D8}"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26990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968527-41C1-4E09-8058-9492CA25C7B3}"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037092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386904-A57D-4763-8D05-876498B5C3FA}"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6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DEBF8-DB46-438D-8577-A1ABD21E8A8E}"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954732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FFA6F-4E44-4FFF-8438-72F8C12480C0}"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867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2A402-423D-46A5-A84B-DE8AE28FF9A2}"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29086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ABAFFD1-C744-4D75-8698-084F48DC1B34}"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60889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DA8C081-BC04-4297-BB91-711CD8835088}"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4687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980FDB-A4CD-4E5B-BA6C-465188180A5C}"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027943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207884-C9B3-4942-B890-F2D12B5BDB87}" type="datetime1">
              <a:rPr lang="en-GB" smtClean="0"/>
              <a:t>24/11/2015</a:t>
            </a:fld>
            <a:endParaRPr lang="en-GB"/>
          </a:p>
        </p:txBody>
      </p:sp>
      <p:sp>
        <p:nvSpPr>
          <p:cNvPr id="5" name="Footer Placeholder 4"/>
          <p:cNvSpPr>
            <a:spLocks noGrp="1"/>
          </p:cNvSpPr>
          <p:nvPr>
            <p:ph type="ftr" sz="quarter" idx="11"/>
          </p:nvPr>
        </p:nvSpPr>
        <p:spPr/>
        <p:txBody>
          <a:bodyPr/>
          <a:lstStyle/>
          <a:p>
            <a:r>
              <a:rPr lang="it-IT" smtClean="0"/>
              <a:t>INFDEV026A - G. Costantini, F. Di Giacomo, G. Maggiore</a:t>
            </a:r>
            <a:endParaRPr lang="en-GB"/>
          </a:p>
        </p:txBody>
      </p:sp>
      <p:sp>
        <p:nvSpPr>
          <p:cNvPr id="6" name="Slide Number Placeholder 5"/>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274774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75798C-1DA7-40AA-A620-785252D8497D}" type="datetime1">
              <a:rPr lang="en-GB" smtClean="0"/>
              <a:t>24/11/2015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56325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6453DC-107F-4A9A-BEF0-76791AC6B4A0}" type="datetime1">
              <a:rPr lang="en-GB" smtClean="0"/>
              <a:t>24/11/2015</a:t>
            </a:fld>
            <a:endParaRPr lang="en-GB"/>
          </a:p>
        </p:txBody>
      </p:sp>
      <p:sp>
        <p:nvSpPr>
          <p:cNvPr id="8" name="Footer Placeholder 7"/>
          <p:cNvSpPr>
            <a:spLocks noGrp="1"/>
          </p:cNvSpPr>
          <p:nvPr>
            <p:ph type="ftr" sz="quarter" idx="11"/>
          </p:nvPr>
        </p:nvSpPr>
        <p:spPr/>
        <p:txBody>
          <a:bodyPr/>
          <a:lstStyle/>
          <a:p>
            <a:r>
              <a:rPr lang="it-IT" smtClean="0"/>
              <a:t>INFDEV026A - G. Costantini, F. Di Giacomo, G. Maggiore</a:t>
            </a:r>
            <a:endParaRPr lang="en-GB"/>
          </a:p>
        </p:txBody>
      </p:sp>
      <p:sp>
        <p:nvSpPr>
          <p:cNvPr id="9" name="Slide Number Placeholder 8"/>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18150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162955-98BD-452E-B71D-5F12575AB8BF}" type="datetime1">
              <a:rPr lang="en-GB" smtClean="0"/>
              <a:t>24/11/2015</a:t>
            </a:fld>
            <a:endParaRPr lang="en-GB"/>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Slide Number Placeholder 4"/>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59334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EADDA7-FDA9-485A-86A5-FF5B5DD69C2D}" type="datetime1">
              <a:rPr lang="en-GB" smtClean="0"/>
              <a:t>24/11/2015</a:t>
            </a:fld>
            <a:endParaRPr lang="en-GB"/>
          </a:p>
        </p:txBody>
      </p:sp>
      <p:sp>
        <p:nvSpPr>
          <p:cNvPr id="3" name="Footer Placeholder 2"/>
          <p:cNvSpPr>
            <a:spLocks noGrp="1"/>
          </p:cNvSpPr>
          <p:nvPr>
            <p:ph type="ftr" sz="quarter" idx="11"/>
          </p:nvPr>
        </p:nvSpPr>
        <p:spPr/>
        <p:txBody>
          <a:bodyPr/>
          <a:lstStyle/>
          <a:p>
            <a:r>
              <a:rPr lang="it-IT" smtClean="0"/>
              <a:t>INFDEV026A - G. Costantini, F. Di Giacomo, G. Maggiore</a:t>
            </a:r>
            <a:endParaRPr lang="en-GB"/>
          </a:p>
        </p:txBody>
      </p:sp>
      <p:sp>
        <p:nvSpPr>
          <p:cNvPr id="4" name="Slide Number Placeholder 3"/>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414975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B93D5D-7FC4-4D8A-9BAD-C98F79CE46DC}" type="datetime1">
              <a:rPr lang="en-GB" smtClean="0"/>
              <a:t>24/11/2015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968683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5A4A97-4E5F-46D7-9647-5FE6B0C346BC}" type="datetime1">
              <a:rPr lang="en-GB" smtClean="0"/>
              <a:t>24/11/2015</a:t>
            </a:fld>
            <a:endParaRPr lang="en-GB"/>
          </a:p>
        </p:txBody>
      </p:sp>
      <p:sp>
        <p:nvSpPr>
          <p:cNvPr id="6" name="Footer Placeholder 5"/>
          <p:cNvSpPr>
            <a:spLocks noGrp="1"/>
          </p:cNvSpPr>
          <p:nvPr>
            <p:ph type="ftr" sz="quarter" idx="11"/>
          </p:nvPr>
        </p:nvSpPr>
        <p:spPr/>
        <p:txBody>
          <a:bodyPr/>
          <a:lstStyle/>
          <a:p>
            <a:r>
              <a:rPr lang="it-IT" smtClean="0"/>
              <a:t>INFDEV026A - G. Costantini, F. Di Giacomo, G. Maggiore</a:t>
            </a:r>
            <a:endParaRPr lang="en-GB"/>
          </a:p>
        </p:txBody>
      </p:sp>
      <p:sp>
        <p:nvSpPr>
          <p:cNvPr id="7" name="Slide Number Placeholder 6"/>
          <p:cNvSpPr>
            <a:spLocks noGrp="1"/>
          </p:cNvSpPr>
          <p:nvPr>
            <p:ph type="sldNum" sz="quarter" idx="12"/>
          </p:nvPr>
        </p:nvSpPr>
        <p:spPr/>
        <p:txBody>
          <a:bodyPr/>
          <a:lstStyle/>
          <a:p>
            <a:fld id="{A3AAA307-BC5C-435E-9F75-3D6007B651A5}" type="slidenum">
              <a:rPr lang="en-GB" smtClean="0"/>
              <a:t>‹nr.›</a:t>
            </a:fld>
            <a:endParaRPr lang="en-GB"/>
          </a:p>
        </p:txBody>
      </p:sp>
    </p:spTree>
    <p:extLst>
      <p:ext uri="{BB962C8B-B14F-4D97-AF65-F5344CB8AC3E}">
        <p14:creationId xmlns:p14="http://schemas.microsoft.com/office/powerpoint/2010/main" val="372331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83D8CA-1F22-463B-9C68-D73A516EA308}" type="datetime1">
              <a:rPr lang="en-GB" smtClean="0"/>
              <a:t>24/11/2015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it-IT" smtClean="0"/>
              <a:t>INFDEV026A - G. Costantini, F. Di Giacomo, G. Maggiore</a:t>
            </a:r>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3AAA307-BC5C-435E-9F75-3D6007B651A5}" type="slidenum">
              <a:rPr lang="en-GB" smtClean="0"/>
              <a:t>‹nr.›</a:t>
            </a:fld>
            <a:endParaRPr lang="en-GB"/>
          </a:p>
        </p:txBody>
      </p:sp>
    </p:spTree>
    <p:extLst>
      <p:ext uri="{BB962C8B-B14F-4D97-AF65-F5344CB8AC3E}">
        <p14:creationId xmlns:p14="http://schemas.microsoft.com/office/powerpoint/2010/main" val="112734165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Lst>
  <p:hf sldNum="0" hd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ostg@hr.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maggg@hr.nl" TargetMode="External"/><Relationship Id="rId4" Type="http://schemas.openxmlformats.org/officeDocument/2006/relationships/hyperlink" Target="mailto:giacf@hr.n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docs.oracle.com/javase/8/docs/api/java/util/Stack.html" TargetMode="External"/><Relationship Id="rId2" Type="http://schemas.openxmlformats.org/officeDocument/2006/relationships/hyperlink" Target="http://newton.ncc.edu/grahamf/csc130/JCF.pdf" TargetMode="External"/><Relationship Id="rId1" Type="http://schemas.openxmlformats.org/officeDocument/2006/relationships/slideLayout" Target="../slideLayouts/slideLayout2.xml"/><Relationship Id="rId6" Type="http://schemas.openxmlformats.org/officeDocument/2006/relationships/hyperlink" Target="http://docs.oracle.com/javase/8/docs/api/java/util/LinkedList.html" TargetMode="External"/><Relationship Id="rId5" Type="http://schemas.openxmlformats.org/officeDocument/2006/relationships/hyperlink" Target="http://docs.oracle.com/javase/8/docs/api/java/util/List.html" TargetMode="External"/><Relationship Id="rId4" Type="http://schemas.openxmlformats.org/officeDocument/2006/relationships/hyperlink" Target="http://docs.oracle.com/javase/8/docs/api/java/util/Queue.htm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dotnetperls.com/list" TargetMode="External"/><Relationship Id="rId2" Type="http://schemas.openxmlformats.org/officeDocument/2006/relationships/hyperlink" Target="http://msdn.microsoft.com/en-us/library/ms379571(v=vs.80).aspx" TargetMode="External"/><Relationship Id="rId1" Type="http://schemas.openxmlformats.org/officeDocument/2006/relationships/slideLayout" Target="../slideLayouts/slideLayout2.xml"/><Relationship Id="rId5" Type="http://schemas.openxmlformats.org/officeDocument/2006/relationships/hyperlink" Target="http://www.dotnetperls.com/queue" TargetMode="External"/><Relationship Id="rId4" Type="http://schemas.openxmlformats.org/officeDocument/2006/relationships/hyperlink" Target="http://www.dotnetperls.com/stack"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NUL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msdn.microsoft.com/en-us/library/xfhwa508(v=vs.110).aspx" TargetMode="External"/><Relationship Id="rId2" Type="http://schemas.openxmlformats.org/officeDocument/2006/relationships/hyperlink" Target="http://www.dotnetperls.com/dictionary"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8972" y="2404534"/>
            <a:ext cx="9453965" cy="1646302"/>
          </a:xfrm>
        </p:spPr>
        <p:txBody>
          <a:bodyPr/>
          <a:lstStyle/>
          <a:p>
            <a:r>
              <a:rPr lang="en-GB" dirty="0"/>
              <a:t>INFDEV026A - </a:t>
            </a:r>
            <a:r>
              <a:rPr lang="en-GB" dirty="0" err="1"/>
              <a:t>Algoritmiek</a:t>
            </a:r>
            <a:r>
              <a:rPr lang="en-GB" dirty="0"/>
              <a:t> </a:t>
            </a:r>
            <a:br>
              <a:rPr lang="en-GB" dirty="0"/>
            </a:br>
            <a:r>
              <a:rPr lang="en-GB" dirty="0"/>
              <a:t>Week </a:t>
            </a:r>
            <a:r>
              <a:rPr lang="en-GB" dirty="0" smtClean="0"/>
              <a:t>3</a:t>
            </a:r>
            <a:endParaRPr lang="en-GB" dirty="0"/>
          </a:p>
        </p:txBody>
      </p:sp>
      <p:sp>
        <p:nvSpPr>
          <p:cNvPr id="3" name="Subtitle 2"/>
          <p:cNvSpPr>
            <a:spLocks noGrp="1"/>
          </p:cNvSpPr>
          <p:nvPr>
            <p:ph type="subTitle" idx="1"/>
          </p:nvPr>
        </p:nvSpPr>
        <p:spPr/>
        <p:txBody>
          <a:bodyPr>
            <a:normAutofit/>
          </a:bodyPr>
          <a:lstStyle/>
          <a:p>
            <a:r>
              <a:rPr lang="en-GB" sz="2000" dirty="0"/>
              <a:t>G. Costantini, F. Di Giacomo, G. Maggiore</a:t>
            </a:r>
          </a:p>
          <a:p>
            <a:r>
              <a:rPr lang="en-GB" sz="2000" dirty="0">
                <a:hlinkClick r:id="rId3"/>
              </a:rPr>
              <a:t>costg@hr.nl</a:t>
            </a:r>
            <a:r>
              <a:rPr lang="en-GB" sz="2000" dirty="0"/>
              <a:t>, </a:t>
            </a:r>
            <a:r>
              <a:rPr lang="en-GB" sz="2000" dirty="0">
                <a:hlinkClick r:id="rId4"/>
              </a:rPr>
              <a:t>giacf@hr.nl</a:t>
            </a:r>
            <a:r>
              <a:rPr lang="en-GB" sz="2000" dirty="0"/>
              <a:t>, </a:t>
            </a:r>
            <a:r>
              <a:rPr lang="en-GB" sz="2000" dirty="0">
                <a:hlinkClick r:id="rId5"/>
              </a:rPr>
              <a:t>maggg@hr.nl</a:t>
            </a:r>
            <a:r>
              <a:rPr lang="en-GB" sz="2000" dirty="0"/>
              <a:t> – Office H4.204</a:t>
            </a:r>
          </a:p>
        </p:txBody>
      </p:sp>
    </p:spTree>
    <p:extLst>
      <p:ext uri="{BB962C8B-B14F-4D97-AF65-F5344CB8AC3E}">
        <p14:creationId xmlns:p14="http://schemas.microsoft.com/office/powerpoint/2010/main" val="3409054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INSERT</a:t>
            </a:r>
          </a:p>
        </p:txBody>
      </p:sp>
      <p:sp>
        <p:nvSpPr>
          <p:cNvPr id="3" name="Content Placeholder 2"/>
          <p:cNvSpPr>
            <a:spLocks noGrp="1"/>
          </p:cNvSpPr>
          <p:nvPr>
            <p:ph idx="1"/>
          </p:nvPr>
        </p:nvSpPr>
        <p:spPr/>
        <p:txBody>
          <a:bodyPr/>
          <a:lstStyle/>
          <a:p>
            <a:r>
              <a:rPr lang="en-GB" dirty="0" smtClean="0"/>
              <a:t>Example: inserting 50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6313" t="16180" r="26310" b="38876"/>
          <a:stretch/>
        </p:blipFill>
        <p:spPr>
          <a:xfrm>
            <a:off x="2948684" y="3948009"/>
            <a:ext cx="4854731" cy="287829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3609204" y="2207228"/>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3609204" y="2207228"/>
                <a:ext cx="4938894" cy="1569660"/>
              </a:xfrm>
              <a:prstGeom prst="rect">
                <a:avLst/>
              </a:prstGeom>
              <a:blipFill rotWithShape="0">
                <a:blip r:embed="rId3"/>
                <a:stretch>
                  <a:fillRect l="-492" t="-1149" b="-2682"/>
                </a:stretch>
              </a:blipFill>
            </p:spPr>
            <p:txBody>
              <a:bodyPr/>
              <a:lstStyle/>
              <a:p>
                <a:r>
                  <a:rPr lang="en-GB">
                    <a:noFill/>
                  </a:rPr>
                  <a:t> </a:t>
                </a:r>
              </a:p>
            </p:txBody>
          </p:sp>
        </mc:Fallback>
      </mc:AlternateContent>
      <p:sp>
        <p:nvSpPr>
          <p:cNvPr id="7" name="Left Brace 6"/>
          <p:cNvSpPr/>
          <p:nvPr/>
        </p:nvSpPr>
        <p:spPr>
          <a:xfrm>
            <a:off x="2948684" y="2568540"/>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3051424" y="3369925"/>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1212350" y="273966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0" name="TextBox 9"/>
          <p:cNvSpPr txBox="1"/>
          <p:nvPr/>
        </p:nvSpPr>
        <p:spPr>
          <a:xfrm>
            <a:off x="1150706" y="3231425"/>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0515063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marL="457200" lvl="1" indent="0">
              <a:buNone/>
            </a:pPr>
            <a:endParaRPr lang="en-GB" dirty="0" smtClean="0"/>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nl-NL">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311681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454419" y="2361346"/>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What if we tried to insert 20 in the previous example? </a:t>
            </a:r>
          </a:p>
          <a:p>
            <a:pPr lvl="1"/>
            <a:r>
              <a:rPr lang="en-GB" dirty="0" smtClean="0"/>
              <a:t>Special case: insertion </a:t>
            </a:r>
            <a:r>
              <a:rPr lang="en-GB" i="1" u="sng" dirty="0" smtClean="0"/>
              <a:t>AT THE FRONT</a:t>
            </a:r>
            <a:r>
              <a:rPr lang="en-GB" dirty="0" smtClean="0"/>
              <a:t> of the list</a:t>
            </a:r>
          </a:p>
          <a:p>
            <a:pPr lvl="2"/>
            <a:r>
              <a:rPr lang="en-GB" dirty="0" smtClean="0"/>
              <a:t>If the element to insert is smaller than the starting one </a:t>
            </a:r>
          </a:p>
          <a:p>
            <a:pPr lvl="1"/>
            <a:endParaRPr lang="en-GB" dirty="0" smtClean="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12046"/>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12046"/>
                <a:ext cx="4938894" cy="2554545"/>
              </a:xfrm>
              <a:prstGeom prst="rect">
                <a:avLst/>
              </a:prstGeom>
              <a:blipFill rotWithShape="0">
                <a:blip r:embed="rId3"/>
                <a:stretch>
                  <a:fillRect l="-615" t="-711" b="-1422"/>
                </a:stretch>
              </a:blipFill>
            </p:spPr>
            <p:txBody>
              <a:bodyPr/>
              <a:lstStyle/>
              <a:p>
                <a:r>
                  <a:rPr lang="en-GB">
                    <a:noFill/>
                  </a:rPr>
                  <a:t> </a:t>
                </a:r>
              </a:p>
            </p:txBody>
          </p:sp>
        </mc:Fallback>
      </mc:AlternateContent>
      <p:sp>
        <p:nvSpPr>
          <p:cNvPr id="6" name="Left Brace 5"/>
          <p:cNvSpPr/>
          <p:nvPr/>
        </p:nvSpPr>
        <p:spPr>
          <a:xfrm>
            <a:off x="2465799" y="4859677"/>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2568539" y="5661062"/>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729465" y="5030798"/>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667821" y="5522562"/>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2453815" y="3861373"/>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17481" y="4032494"/>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spTree>
    <p:extLst>
      <p:ext uri="{BB962C8B-B14F-4D97-AF65-F5344CB8AC3E}">
        <p14:creationId xmlns:p14="http://schemas.microsoft.com/office/powerpoint/2010/main" val="4007499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p:sp>
        <p:nvSpPr>
          <p:cNvPr id="3" name="Content Placeholder 2"/>
          <p:cNvSpPr>
            <a:spLocks noGrp="1"/>
          </p:cNvSpPr>
          <p:nvPr>
            <p:ph idx="1"/>
          </p:nvPr>
        </p:nvSpPr>
        <p:spPr/>
        <p:txBody>
          <a:bodyPr/>
          <a:lstStyle/>
          <a:p>
            <a:r>
              <a:rPr lang="en-GB" dirty="0" smtClean="0"/>
              <a:t>Example: </a:t>
            </a:r>
          </a:p>
          <a:p>
            <a:pPr marL="0" indent="0">
              <a:buNone/>
            </a:pPr>
            <a:r>
              <a:rPr lang="en-GB" dirty="0" smtClean="0"/>
              <a:t>Inserting 20</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4646894" y="1570227"/>
                <a:ext cx="4938894"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if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NIL or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b="0" i="1" smtClean="0">
                        <a:solidFill>
                          <a:schemeClr val="accent1"/>
                        </a:solidFill>
                        <a:latin typeface="Cambria Math" panose="02040503050406030204" pitchFamily="18" charset="0"/>
                        <a:cs typeface="Consolas" panose="020B0609020204030204" pitchFamily="49" charset="0"/>
                      </a:rPr>
                      <m:t>&gt;</m:t>
                    </m:r>
                  </m:oMath>
                </a14:m>
                <a:r>
                  <a:rPr lang="en-US" sz="1600" dirty="0" smtClean="0">
                    <a:solidFill>
                      <a:schemeClr val="accent1"/>
                    </a:solidFill>
                    <a:latin typeface="Consolas" panose="020B0609020204030204" pitchFamily="49" charset="0"/>
                    <a:cs typeface="Consolas" panose="020B0609020204030204" pitchFamily="49" charset="0"/>
                  </a:rPr>
                  <a:t> k</a:t>
                </a:r>
              </a:p>
              <a:p>
                <a:r>
                  <a:rPr lang="en-US" sz="1600" dirty="0" smtClean="0">
                    <a:solidFill>
                      <a:schemeClr val="accent1"/>
                    </a:solidFill>
                    <a:latin typeface="Consolas" panose="020B0609020204030204" pitchFamily="49" charset="0"/>
                    <a:cs typeface="Consolas" panose="020B0609020204030204" pitchFamily="49" charset="0"/>
                  </a:rPr>
                  <a:t>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 = new Node(k, </a:t>
                </a:r>
                <a:r>
                  <a:rPr lang="en-US" sz="1600" dirty="0" err="1" smtClean="0">
                    <a:solidFill>
                      <a:schemeClr val="accent1"/>
                    </a:solidFill>
                    <a:latin typeface="Consolas" panose="020B0609020204030204" pitchFamily="49" charset="0"/>
                    <a:cs typeface="Consolas" panose="020B0609020204030204" pitchFamily="49" charset="0"/>
                  </a:rPr>
                  <a:t>L.start</a:t>
                </a:r>
                <a:r>
                  <a:rPr lang="en-US" sz="1600" dirty="0" smtClean="0">
                    <a:solidFill>
                      <a:schemeClr val="accent1"/>
                    </a:solidFill>
                    <a:latin typeface="Consolas" panose="020B0609020204030204" pitchFamily="49" charset="0"/>
                    <a:cs typeface="Consolas" panose="020B0609020204030204" pitchFamily="49" charset="0"/>
                  </a:rPr>
                  <a:t>)</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646894" y="1570227"/>
                <a:ext cx="4938894" cy="2554545"/>
              </a:xfrm>
              <a:prstGeom prst="rect">
                <a:avLst/>
              </a:prstGeom>
              <a:blipFill rotWithShape="0">
                <a:blip r:embed="rId2"/>
                <a:stretch>
                  <a:fillRect l="-492" t="-711" b="-1422"/>
                </a:stretch>
              </a:blipFill>
            </p:spPr>
            <p:txBody>
              <a:bodyPr/>
              <a:lstStyle/>
              <a:p>
                <a:r>
                  <a:rPr lang="en-GB">
                    <a:noFill/>
                  </a:rPr>
                  <a:t> </a:t>
                </a:r>
              </a:p>
            </p:txBody>
          </p:sp>
        </mc:Fallback>
      </mc:AlternateContent>
      <p:sp>
        <p:nvSpPr>
          <p:cNvPr id="6" name="Left Brace 5"/>
          <p:cNvSpPr/>
          <p:nvPr/>
        </p:nvSpPr>
        <p:spPr>
          <a:xfrm>
            <a:off x="3986374" y="2917858"/>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a:off x="4089114" y="3719243"/>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250040" y="3088979"/>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2188396" y="3580743"/>
            <a:ext cx="2013736" cy="276999"/>
          </a:xfrm>
          <a:prstGeom prst="rect">
            <a:avLst/>
          </a:prstGeom>
          <a:noFill/>
        </p:spPr>
        <p:txBody>
          <a:bodyPr wrap="square" rtlCol="0">
            <a:spAutoFit/>
          </a:bodyPr>
          <a:lstStyle/>
          <a:p>
            <a:r>
              <a:rPr lang="en-GB" sz="1200" dirty="0" smtClean="0"/>
              <a:t>insertion of the new node</a:t>
            </a:r>
            <a:endParaRPr lang="en-GB" sz="1200" dirty="0"/>
          </a:p>
        </p:txBody>
      </p:sp>
      <p:sp>
        <p:nvSpPr>
          <p:cNvPr id="10" name="Left Brace 9"/>
          <p:cNvSpPr/>
          <p:nvPr/>
        </p:nvSpPr>
        <p:spPr>
          <a:xfrm>
            <a:off x="3974390" y="1919554"/>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2238056" y="2090675"/>
            <a:ext cx="2013736" cy="461665"/>
          </a:xfrm>
          <a:prstGeom prst="rect">
            <a:avLst/>
          </a:prstGeom>
          <a:noFill/>
        </p:spPr>
        <p:txBody>
          <a:bodyPr wrap="square" rtlCol="0">
            <a:spAutoFit/>
          </a:bodyPr>
          <a:lstStyle/>
          <a:p>
            <a:r>
              <a:rPr lang="en-GB" sz="1200" dirty="0" smtClean="0"/>
              <a:t>insertion at the front </a:t>
            </a:r>
          </a:p>
          <a:p>
            <a:r>
              <a:rPr lang="en-GB" sz="1200" dirty="0" smtClean="0"/>
              <a:t>(if needed)</a:t>
            </a:r>
            <a:endParaRPr lang="en-GB" sz="12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58209" t="26816" r="10518" b="39626"/>
          <a:stretch/>
        </p:blipFill>
        <p:spPr>
          <a:xfrm>
            <a:off x="3699269" y="4462666"/>
            <a:ext cx="3431570" cy="2301411"/>
          </a:xfrm>
          <a:prstGeom prst="rect">
            <a:avLst/>
          </a:prstGeom>
        </p:spPr>
      </p:pic>
    </p:spTree>
    <p:extLst>
      <p:ext uri="{BB962C8B-B14F-4D97-AF65-F5344CB8AC3E}">
        <p14:creationId xmlns:p14="http://schemas.microsoft.com/office/powerpoint/2010/main" val="42457163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first occurrence </a:t>
                </a:r>
                <a:r>
                  <a:rPr lang="en-US" dirty="0"/>
                  <a:t>of the value </a:t>
                </a:r>
                <a14:m>
                  <m:oMath xmlns:m="http://schemas.openxmlformats.org/officeDocument/2006/math">
                    <m:r>
                      <a:rPr lang="en-GB" i="1">
                        <a:latin typeface="Cambria Math" panose="02040503050406030204" pitchFamily="18" charset="0"/>
                      </a:rPr>
                      <m:t>𝑘</m:t>
                    </m:r>
                  </m:oMath>
                </a14:m>
                <a:r>
                  <a:rPr lang="en-US" dirty="0" smtClean="0"/>
                  <a:t> in </a:t>
                </a:r>
                <a:r>
                  <a:rPr lang="en-US" dirty="0"/>
                  <a:t>the </a:t>
                </a:r>
                <a:r>
                  <a:rPr lang="en-US" dirty="0" smtClean="0"/>
                  <a:t>list through </a:t>
                </a:r>
                <a:r>
                  <a:rPr lang="en-US" dirty="0"/>
                  <a:t>a simple linear search</a:t>
                </a:r>
              </a:p>
              <a:p>
                <a:pPr lvl="1"/>
                <a:r>
                  <a:rPr lang="en-US" dirty="0" smtClean="0"/>
                  <a:t>deletes such element (if it exists!)</a:t>
                </a:r>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
        <p:nvSpPr>
          <p:cNvPr id="6" name="Left Brace 5"/>
          <p:cNvSpPr/>
          <p:nvPr/>
        </p:nvSpPr>
        <p:spPr>
          <a:xfrm>
            <a:off x="653986" y="3937681"/>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89780" y="4736386"/>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20843" y="4208650"/>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34060" y="4597887"/>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244856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DELETE</a:t>
            </a:r>
          </a:p>
        </p:txBody>
      </p:sp>
      <p:sp>
        <p:nvSpPr>
          <p:cNvPr id="3" name="Content Placeholder 2"/>
          <p:cNvSpPr>
            <a:spLocks noGrp="1"/>
          </p:cNvSpPr>
          <p:nvPr>
            <p:ph idx="1"/>
          </p:nvPr>
        </p:nvSpPr>
        <p:spPr/>
        <p:txBody>
          <a:bodyPr/>
          <a:lstStyle/>
          <a:p>
            <a:r>
              <a:rPr lang="en-GB" dirty="0" smtClean="0"/>
              <a:t>Example: deleting 55</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0774" t="50637" r="31398" b="10565"/>
          <a:stretch/>
        </p:blipFill>
        <p:spPr>
          <a:xfrm>
            <a:off x="1290091" y="2900854"/>
            <a:ext cx="4718160" cy="3024477"/>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339296" y="3183025"/>
                <a:ext cx="4938894"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p.next.next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339296" y="3183025"/>
                <a:ext cx="4938894" cy="2308324"/>
              </a:xfrm>
              <a:prstGeom prst="rect">
                <a:avLst/>
              </a:prstGeom>
              <a:blipFill rotWithShape="0">
                <a:blip r:embed="rId3"/>
                <a:stretch>
                  <a:fillRect l="-615" t="-785" b="-1571"/>
                </a:stretch>
              </a:blipFill>
            </p:spPr>
            <p:txBody>
              <a:bodyPr/>
              <a:lstStyle/>
              <a:p>
                <a:r>
                  <a:rPr lang="en-GB">
                    <a:noFill/>
                  </a:rPr>
                  <a:t> </a:t>
                </a:r>
              </a:p>
            </p:txBody>
          </p:sp>
        </mc:Fallback>
      </mc:AlternateContent>
    </p:spTree>
    <p:extLst>
      <p:ext uri="{BB962C8B-B14F-4D97-AF65-F5344CB8AC3E}">
        <p14:creationId xmlns:p14="http://schemas.microsoft.com/office/powerpoint/2010/main" val="231863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a:t>
                </a: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solidFill>
                    <a:schemeClr val="accent1"/>
                  </a:solidFill>
                  <a:latin typeface="Consolas" panose="020B0609020204030204" pitchFamily="49" charset="0"/>
                  <a:cs typeface="Consolas" panose="020B0609020204030204" pitchFamily="49" charset="0"/>
                </a:endParaRPr>
              </a:p>
              <a:p>
                <a:endParaRPr lang="en-US" sz="1600" dirty="0">
                  <a:solidFill>
                    <a:schemeClr val="accent1"/>
                  </a:solidFill>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nl-NL">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Tree>
    <p:extLst>
      <p:ext uri="{BB962C8B-B14F-4D97-AF65-F5344CB8AC3E}">
        <p14:creationId xmlns:p14="http://schemas.microsoft.com/office/powerpoint/2010/main" val="645927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l="62797" t="34907" r="14263" b="26292"/>
          <a:stretch/>
        </p:blipFill>
        <p:spPr>
          <a:xfrm>
            <a:off x="7262210" y="1695850"/>
            <a:ext cx="2011792" cy="2126751"/>
          </a:xfrm>
          <a:prstGeom prst="rect">
            <a:avLst/>
          </a:prstGeom>
        </p:spPr>
      </p:pic>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US" dirty="0" smtClean="0"/>
              <a:t>And if we wanted to delete 22? </a:t>
            </a:r>
          </a:p>
          <a:p>
            <a:pPr lvl="1"/>
            <a:r>
              <a:rPr lang="en-US" dirty="0" smtClean="0"/>
              <a:t>Special case: deleting </a:t>
            </a:r>
            <a:r>
              <a:rPr lang="en-US" i="1" dirty="0" smtClean="0"/>
              <a:t>the first element </a:t>
            </a:r>
            <a:r>
              <a:rPr lang="en-US" dirty="0" smtClean="0"/>
              <a:t>of the list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077748" y="2966671"/>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77748" y="2966671"/>
                <a:ext cx="4938894" cy="3539430"/>
              </a:xfrm>
              <a:prstGeom prst="rect">
                <a:avLst/>
              </a:prstGeom>
              <a:blipFill rotWithShape="0">
                <a:blip r:embed="rId3"/>
                <a:stretch>
                  <a:fillRect l="-615" t="-515" b="-858"/>
                </a:stretch>
              </a:blipFill>
            </p:spPr>
            <p:txBody>
              <a:bodyPr/>
              <a:lstStyle/>
              <a:p>
                <a:r>
                  <a:rPr lang="en-GB">
                    <a:noFill/>
                  </a:rPr>
                  <a:t> </a:t>
                </a:r>
              </a:p>
            </p:txBody>
          </p:sp>
        </mc:Fallback>
      </mc:AlternateContent>
      <p:sp>
        <p:nvSpPr>
          <p:cNvPr id="6" name="Left Brace 5"/>
          <p:cNvSpPr/>
          <p:nvPr/>
        </p:nvSpPr>
        <p:spPr>
          <a:xfrm>
            <a:off x="628879" y="4565012"/>
            <a:ext cx="2116476" cy="1376736"/>
          </a:xfrm>
          <a:prstGeom prst="leftBrace">
            <a:avLst>
              <a:gd name="adj1" fmla="val 24615"/>
              <a:gd name="adj2" fmla="val 49229"/>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7" name="Straight Arrow Connector 6"/>
          <p:cNvCxnSpPr/>
          <p:nvPr/>
        </p:nvCxnSpPr>
        <p:spPr>
          <a:xfrm flipH="1" flipV="1">
            <a:off x="2964673" y="536371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950" y="4835981"/>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9" name="TextBox 8"/>
          <p:cNvSpPr txBox="1"/>
          <p:nvPr/>
        </p:nvSpPr>
        <p:spPr>
          <a:xfrm>
            <a:off x="1408953" y="5225218"/>
            <a:ext cx="1620340" cy="276999"/>
          </a:xfrm>
          <a:prstGeom prst="rect">
            <a:avLst/>
          </a:prstGeom>
          <a:noFill/>
        </p:spPr>
        <p:txBody>
          <a:bodyPr wrap="square" rtlCol="0">
            <a:spAutoFit/>
          </a:bodyPr>
          <a:lstStyle/>
          <a:p>
            <a:r>
              <a:rPr lang="en-GB" sz="1200" dirty="0" smtClean="0"/>
              <a:t>deletion of the node</a:t>
            </a:r>
            <a:endParaRPr lang="en-GB" sz="1200" dirty="0"/>
          </a:p>
        </p:txBody>
      </p:sp>
      <p:sp>
        <p:nvSpPr>
          <p:cNvPr id="11" name="TextBox 10"/>
          <p:cNvSpPr txBox="1"/>
          <p:nvPr/>
        </p:nvSpPr>
        <p:spPr>
          <a:xfrm>
            <a:off x="677334" y="3986980"/>
            <a:ext cx="2013736" cy="276999"/>
          </a:xfrm>
          <a:prstGeom prst="rect">
            <a:avLst/>
          </a:prstGeom>
          <a:noFill/>
        </p:spPr>
        <p:txBody>
          <a:bodyPr wrap="square" rtlCol="0">
            <a:spAutoFit/>
          </a:bodyPr>
          <a:lstStyle/>
          <a:p>
            <a:r>
              <a:rPr lang="en-GB" sz="1200" dirty="0" smtClean="0"/>
              <a:t>deleting the first element</a:t>
            </a:r>
            <a:endParaRPr lang="en-GB" sz="1200" dirty="0"/>
          </a:p>
        </p:txBody>
      </p:sp>
      <p:cxnSp>
        <p:nvCxnSpPr>
          <p:cNvPr id="12" name="Straight Arrow Connector 11"/>
          <p:cNvCxnSpPr/>
          <p:nvPr/>
        </p:nvCxnSpPr>
        <p:spPr>
          <a:xfrm flipH="1" flipV="1">
            <a:off x="2611113" y="4125480"/>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77334" y="3474657"/>
            <a:ext cx="2013736" cy="276999"/>
          </a:xfrm>
          <a:prstGeom prst="rect">
            <a:avLst/>
          </a:prstGeom>
          <a:noFill/>
        </p:spPr>
        <p:txBody>
          <a:bodyPr wrap="square" rtlCol="0">
            <a:spAutoFit/>
          </a:bodyPr>
          <a:lstStyle/>
          <a:p>
            <a:r>
              <a:rPr lang="en-GB" sz="1200" dirty="0"/>
              <a:t>e</a:t>
            </a:r>
            <a:r>
              <a:rPr lang="en-GB" sz="1200" dirty="0" smtClean="0"/>
              <a:t>lement not in the list</a:t>
            </a:r>
            <a:endParaRPr lang="en-GB" sz="1200" dirty="0"/>
          </a:p>
        </p:txBody>
      </p:sp>
      <p:cxnSp>
        <p:nvCxnSpPr>
          <p:cNvPr id="14" name="Straight Arrow Connector 13"/>
          <p:cNvCxnSpPr/>
          <p:nvPr/>
        </p:nvCxnSpPr>
        <p:spPr>
          <a:xfrm flipH="1" flipV="1">
            <a:off x="2611113" y="3613157"/>
            <a:ext cx="83636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326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DELETE</a:t>
            </a:r>
            <a:endParaRPr lang="en-GB" dirty="0"/>
          </a:p>
        </p:txBody>
      </p:sp>
      <p:sp>
        <p:nvSpPr>
          <p:cNvPr id="3" name="Content Placeholder 2"/>
          <p:cNvSpPr>
            <a:spLocks noGrp="1"/>
          </p:cNvSpPr>
          <p:nvPr>
            <p:ph idx="1"/>
          </p:nvPr>
        </p:nvSpPr>
        <p:spPr/>
        <p:txBody>
          <a:bodyPr/>
          <a:lstStyle/>
          <a:p>
            <a:r>
              <a:rPr lang="en-GB" dirty="0" smtClean="0"/>
              <a:t>Example: deleting 22</a:t>
            </a:r>
            <a:r>
              <a:rPr lang="en-GB" b="1" dirty="0" smtClean="0"/>
              <a:t> </a:t>
            </a:r>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913" t="4275" r="38317" b="58446"/>
          <a:stretch/>
        </p:blipFill>
        <p:spPr>
          <a:xfrm>
            <a:off x="1180585" y="2638097"/>
            <a:ext cx="3237186" cy="3173076"/>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6067528" y="2271743"/>
                <a:ext cx="4938894"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LIST-DELETE(</a:t>
                </a:r>
                <a:r>
                  <a:rPr lang="en-US" sz="1600" dirty="0" err="1" smtClean="0">
                    <a:latin typeface="Consolas" panose="020B0609020204030204" pitchFamily="49" charset="0"/>
                    <a:cs typeface="Consolas" panose="020B0609020204030204" pitchFamily="49" charset="0"/>
                  </a:rPr>
                  <a:t>L,k</a:t>
                </a:r>
                <a:r>
                  <a:rPr lang="en-US" sz="1600" dirty="0" smtClean="0">
                    <a:latin typeface="Consolas" panose="020B0609020204030204" pitchFamily="49" charset="0"/>
                    <a:cs typeface="Consolas" panose="020B0609020204030204" pitchFamily="49" charset="0"/>
                  </a:rPr>
                  <a:t>)</a:t>
                </a:r>
              </a:p>
              <a:p>
                <a:r>
                  <a:rPr lang="en-US" sz="1600" dirty="0" smtClean="0">
                    <a:solidFill>
                      <a:schemeClr val="accent1"/>
                    </a:solidFill>
                    <a:latin typeface="Consolas" panose="020B0609020204030204" pitchFamily="49" charset="0"/>
                    <a:cs typeface="Consolas" panose="020B0609020204030204" pitchFamily="49" charset="0"/>
                  </a:rPr>
                  <a:t>  if </a:t>
                </a:r>
                <a:r>
                  <a:rPr lang="en-US" sz="1600" dirty="0" err="1">
                    <a:solidFill>
                      <a:schemeClr val="accent1"/>
                    </a:solidFill>
                    <a:latin typeface="Consolas" panose="020B0609020204030204" pitchFamily="49" charset="0"/>
                    <a:cs typeface="Consolas" panose="020B0609020204030204" pitchFamily="49" charset="0"/>
                  </a:rPr>
                  <a:t>L.start</a:t>
                </a:r>
                <a:r>
                  <a:rPr lang="en-US" sz="1600" dirty="0">
                    <a:solidFill>
                      <a:schemeClr val="accent1"/>
                    </a:solidFill>
                    <a:latin typeface="Consolas" panose="020B0609020204030204" pitchFamily="49" charset="0"/>
                    <a:cs typeface="Consolas" panose="020B0609020204030204" pitchFamily="49" charset="0"/>
                  </a:rPr>
                  <a:t> == NIL or </a:t>
                </a:r>
                <a:r>
                  <a:rPr lang="en-US" sz="1600" dirty="0" err="1">
                    <a:solidFill>
                      <a:schemeClr val="accent1"/>
                    </a:solidFill>
                    <a:latin typeface="Consolas" panose="020B0609020204030204" pitchFamily="49" charset="0"/>
                    <a:cs typeface="Consolas" panose="020B0609020204030204" pitchFamily="49" charset="0"/>
                  </a:rPr>
                  <a:t>L.start.data</a:t>
                </a:r>
                <a:r>
                  <a:rPr lang="en-US" sz="1600" dirty="0">
                    <a:solidFill>
                      <a:schemeClr val="accent1"/>
                    </a:solidFill>
                    <a:latin typeface="Consolas" panose="020B0609020204030204" pitchFamily="49" charset="0"/>
                    <a:cs typeface="Consolas" panose="020B0609020204030204" pitchFamily="49" charset="0"/>
                  </a:rPr>
                  <a:t> </a:t>
                </a:r>
                <a14:m>
                  <m:oMath xmlns:m="http://schemas.openxmlformats.org/officeDocument/2006/math">
                    <m:r>
                      <a:rPr lang="en-GB" sz="1600" i="1">
                        <a:solidFill>
                          <a:schemeClr val="accent1"/>
                        </a:solidFill>
                        <a:latin typeface="Cambria Math" panose="02040503050406030204" pitchFamily="18" charset="0"/>
                        <a:cs typeface="Consolas" panose="020B0609020204030204" pitchFamily="49" charset="0"/>
                      </a:rPr>
                      <m:t>&gt;</m:t>
                    </m:r>
                  </m:oMath>
                </a14:m>
                <a:r>
                  <a:rPr lang="en-US" sz="1600" dirty="0">
                    <a:solidFill>
                      <a:schemeClr val="accent1"/>
                    </a:solidFill>
                    <a:latin typeface="Consolas" panose="020B0609020204030204" pitchFamily="49" charset="0"/>
                    <a:cs typeface="Consolas" panose="020B0609020204030204" pitchFamily="49" charset="0"/>
                  </a:rPr>
                  <a:t> k</a:t>
                </a:r>
              </a:p>
              <a:p>
                <a:r>
                  <a:rPr lang="en-US" sz="1600" dirty="0">
                    <a:solidFill>
                      <a:schemeClr val="accent1"/>
                    </a:solidFill>
                    <a:latin typeface="Consolas" panose="020B0609020204030204" pitchFamily="49" charset="0"/>
                    <a:cs typeface="Consolas" panose="020B0609020204030204" pitchFamily="49" charset="0"/>
                  </a:rPr>
                  <a:t>    </a:t>
                </a:r>
                <a:r>
                  <a:rPr lang="en-US" sz="1600" dirty="0" smtClean="0">
                    <a:solidFill>
                      <a:schemeClr val="accent1"/>
                    </a:solidFill>
                    <a:latin typeface="Consolas" panose="020B0609020204030204" pitchFamily="49" charset="0"/>
                    <a:cs typeface="Consolas" panose="020B0609020204030204" pitchFamily="49" charset="0"/>
                  </a:rPr>
                  <a:t>return </a:t>
                </a:r>
                <a:r>
                  <a:rPr lang="en-US" sz="1600" dirty="0" err="1" smtClean="0">
                    <a:solidFill>
                      <a:schemeClr val="accent1"/>
                    </a:solidFill>
                    <a:latin typeface="Consolas" panose="020B0609020204030204" pitchFamily="49" charset="0"/>
                    <a:cs typeface="Consolas" panose="020B0609020204030204" pitchFamily="49" charset="0"/>
                  </a:rPr>
                  <a:t>L.start</a:t>
                </a:r>
                <a:endParaRPr lang="en-US" sz="1600" dirty="0" smtClean="0">
                  <a:solidFill>
                    <a:schemeClr val="accent1"/>
                  </a:solidFill>
                  <a:latin typeface="Consolas" panose="020B0609020204030204" pitchFamily="49" charset="0"/>
                  <a:cs typeface="Consolas" panose="020B0609020204030204" pitchFamily="49" charset="0"/>
                </a:endParaRPr>
              </a:p>
              <a:p>
                <a:r>
                  <a:rPr lang="en-US" sz="1600" dirty="0" smtClean="0">
                    <a:solidFill>
                      <a:schemeClr val="accent1"/>
                    </a:solidFill>
                    <a:latin typeface="Consolas" panose="020B0609020204030204" pitchFamily="49" charset="0"/>
                    <a:cs typeface="Consolas" panose="020B0609020204030204" pitchFamily="49" charset="0"/>
                  </a:rPr>
                  <a:t>  else if </a:t>
                </a:r>
                <a:r>
                  <a:rPr lang="en-US" sz="1600" dirty="0" err="1" smtClean="0">
                    <a:solidFill>
                      <a:schemeClr val="accent1"/>
                    </a:solidFill>
                    <a:latin typeface="Consolas" panose="020B0609020204030204" pitchFamily="49" charset="0"/>
                    <a:cs typeface="Consolas" panose="020B0609020204030204" pitchFamily="49" charset="0"/>
                  </a:rPr>
                  <a:t>L.start.data</a:t>
                </a:r>
                <a:r>
                  <a:rPr lang="en-US" sz="1600" dirty="0" smtClean="0">
                    <a:solidFill>
                      <a:schemeClr val="accent1"/>
                    </a:solidFill>
                    <a:latin typeface="Consolas" panose="020B0609020204030204" pitchFamily="49" charset="0"/>
                    <a:cs typeface="Consolas" panose="020B0609020204030204" pitchFamily="49" charset="0"/>
                  </a:rPr>
                  <a:t> == k</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return </a:t>
                </a:r>
                <a:r>
                  <a:rPr lang="en-US" sz="1600" dirty="0" err="1" smtClean="0">
                    <a:solidFill>
                      <a:schemeClr val="accent1"/>
                    </a:solidFill>
                    <a:latin typeface="Consolas" panose="020B0609020204030204" pitchFamily="49" charset="0"/>
                    <a:cs typeface="Consolas" panose="020B0609020204030204" pitchFamily="49" charset="0"/>
                  </a:rPr>
                  <a:t>L.start.next</a:t>
                </a:r>
                <a:endParaRPr lang="en-US" sz="1600" dirty="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x =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if </a:t>
                </a:r>
                <a:r>
                  <a:rPr lang="en-US" sz="1600" dirty="0" err="1" smtClean="0">
                    <a:latin typeface="Consolas" panose="020B0609020204030204" pitchFamily="49" charset="0"/>
                    <a:cs typeface="Consolas" panose="020B0609020204030204" pitchFamily="49" charset="0"/>
                  </a:rPr>
                  <a:t>x.next.data</a:t>
                </a:r>
                <a:r>
                  <a:rPr lang="en-US" sz="1600" dirty="0" smtClean="0">
                    <a:latin typeface="Consolas" panose="020B0609020204030204" pitchFamily="49" charset="0"/>
                    <a:cs typeface="Consolas" panose="020B0609020204030204" pitchFamily="49" charset="0"/>
                  </a:rPr>
                  <a:t> == k</a:t>
                </a:r>
              </a:p>
              <a:p>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x.next</a:t>
                </a:r>
                <a:r>
                  <a:rPr lang="en-US" sz="1600" dirty="0" smtClean="0">
                    <a:latin typeface="Consolas" panose="020B0609020204030204" pitchFamily="49" charset="0"/>
                    <a:cs typeface="Consolas" panose="020B0609020204030204" pitchFamily="49" charset="0"/>
                  </a:rPr>
                  <a:t> = </a:t>
                </a:r>
                <a:r>
                  <a:rPr lang="en-US" sz="1600" dirty="0" err="1" smtClean="0">
                    <a:latin typeface="Consolas" panose="020B0609020204030204" pitchFamily="49" charset="0"/>
                    <a:cs typeface="Consolas" panose="020B0609020204030204" pitchFamily="49" charset="0"/>
                  </a:rPr>
                  <a:t>x.next.next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smtClean="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x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x.next</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6067528" y="2271743"/>
                <a:ext cx="4938894" cy="3539430"/>
              </a:xfrm>
              <a:prstGeom prst="rect">
                <a:avLst/>
              </a:prstGeom>
              <a:blipFill rotWithShape="0">
                <a:blip r:embed="rId3"/>
                <a:stretch>
                  <a:fillRect l="-491" t="-515" b="-858"/>
                </a:stretch>
              </a:blipFill>
            </p:spPr>
            <p:txBody>
              <a:bodyPr/>
              <a:lstStyle/>
              <a:p>
                <a:r>
                  <a:rPr lang="en-GB">
                    <a:noFill/>
                  </a:rPr>
                  <a:t> </a:t>
                </a:r>
              </a:p>
            </p:txBody>
          </p:sp>
        </mc:Fallback>
      </mc:AlternateContent>
    </p:spTree>
    <p:extLst>
      <p:ext uri="{BB962C8B-B14F-4D97-AF65-F5344CB8AC3E}">
        <p14:creationId xmlns:p14="http://schemas.microsoft.com/office/powerpoint/2010/main" val="7249960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Doubly</a:t>
            </a:r>
            <a:r>
              <a:rPr lang="nl-NL" dirty="0" smtClean="0"/>
              <a:t> </a:t>
            </a:r>
            <a:r>
              <a:rPr lang="nl-NL" dirty="0" err="1" smtClean="0"/>
              <a:t>linked</a:t>
            </a:r>
            <a:r>
              <a:rPr lang="nl-NL" dirty="0" smtClean="0"/>
              <a:t> list</a:t>
            </a:r>
            <a:endParaRPr lang="nl-NL" dirty="0"/>
          </a:p>
        </p:txBody>
      </p:sp>
      <p:sp>
        <p:nvSpPr>
          <p:cNvPr id="3" name="Tijdelijke aanduiding voor inhoud 2"/>
          <p:cNvSpPr>
            <a:spLocks noGrp="1"/>
          </p:cNvSpPr>
          <p:nvPr>
            <p:ph idx="1"/>
          </p:nvPr>
        </p:nvSpPr>
        <p:spPr/>
        <p:txBody>
          <a:bodyPr/>
          <a:lstStyle/>
          <a:p>
            <a:r>
              <a:rPr lang="nl-NL" dirty="0" err="1" smtClean="0"/>
              <a:t>What</a:t>
            </a:r>
            <a:r>
              <a:rPr lang="nl-NL" dirty="0" smtClean="0"/>
              <a:t> </a:t>
            </a:r>
            <a:r>
              <a:rPr lang="nl-NL" dirty="0" err="1" smtClean="0"/>
              <a:t>if</a:t>
            </a:r>
            <a:r>
              <a:rPr lang="nl-NL" dirty="0" smtClean="0"/>
              <a:t> we want </a:t>
            </a:r>
            <a:r>
              <a:rPr lang="nl-NL" dirty="0" err="1" smtClean="0"/>
              <a:t>to</a:t>
            </a:r>
            <a:r>
              <a:rPr lang="nl-NL" dirty="0" smtClean="0"/>
              <a:t> move </a:t>
            </a:r>
            <a:r>
              <a:rPr lang="nl-NL" dirty="0" err="1" smtClean="0"/>
              <a:t>both</a:t>
            </a:r>
            <a:r>
              <a:rPr lang="nl-NL" dirty="0" smtClean="0"/>
              <a:t> forward </a:t>
            </a:r>
            <a:r>
              <a:rPr lang="nl-NL" dirty="0" err="1" smtClean="0"/>
              <a:t>and</a:t>
            </a:r>
            <a:r>
              <a:rPr lang="nl-NL" dirty="0" smtClean="0"/>
              <a:t> backward?</a:t>
            </a:r>
          </a:p>
          <a:p>
            <a:pPr lvl="1"/>
            <a:r>
              <a:rPr lang="nl-NL" dirty="0" err="1" smtClean="0"/>
              <a:t>Add</a:t>
            </a:r>
            <a:r>
              <a:rPr lang="nl-NL" dirty="0" smtClean="0"/>
              <a:t> </a:t>
            </a:r>
            <a:r>
              <a:rPr lang="nl-NL" dirty="0" err="1" smtClean="0"/>
              <a:t>another</a:t>
            </a:r>
            <a:r>
              <a:rPr lang="nl-NL" dirty="0" smtClean="0"/>
              <a:t> </a:t>
            </a:r>
            <a:r>
              <a:rPr lang="nl-NL" dirty="0" err="1" smtClean="0"/>
              <a:t>reference</a:t>
            </a:r>
            <a:r>
              <a:rPr lang="nl-NL" dirty="0" smtClean="0"/>
              <a:t> </a:t>
            </a:r>
            <a:r>
              <a:rPr lang="nl-NL" dirty="0" err="1" smtClean="0"/>
              <a:t>to</a:t>
            </a:r>
            <a:r>
              <a:rPr lang="nl-NL" dirty="0" smtClean="0"/>
              <a:t> </a:t>
            </a:r>
            <a:r>
              <a:rPr lang="nl-NL" dirty="0" err="1" smtClean="0"/>
              <a:t>the</a:t>
            </a:r>
            <a:r>
              <a:rPr lang="nl-NL" dirty="0" smtClean="0"/>
              <a:t> node: </a:t>
            </a:r>
            <a:r>
              <a:rPr lang="nl-NL" dirty="0" err="1" smtClean="0"/>
              <a:t>the</a:t>
            </a:r>
            <a:r>
              <a:rPr lang="nl-NL" dirty="0" smtClean="0"/>
              <a:t> </a:t>
            </a:r>
            <a:r>
              <a:rPr lang="nl-NL" i="1" u="sng" dirty="0" err="1" smtClean="0"/>
              <a:t>previous</a:t>
            </a:r>
            <a:r>
              <a:rPr lang="nl-NL" dirty="0" smtClean="0"/>
              <a:t> element in </a:t>
            </a:r>
            <a:r>
              <a:rPr lang="nl-NL" dirty="0" err="1" smtClean="0"/>
              <a:t>the</a:t>
            </a:r>
            <a:r>
              <a:rPr lang="nl-NL" dirty="0" smtClean="0"/>
              <a:t> list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s://staff.science.uva.nl/a.j.p.heck/Courses/JAVAcourse/ch4/linkedlis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19" y="3123345"/>
            <a:ext cx="5067318" cy="954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www.cise.ufl.edu/~mssz/DatStrucAlg/DLL.gif"/>
          <p:cNvPicPr>
            <a:picLocks noChangeAspect="1" noChangeArrowheads="1"/>
          </p:cNvPicPr>
          <p:nvPr/>
        </p:nvPicPr>
        <p:blipFill rotWithShape="1">
          <a:blip r:embed="rId3">
            <a:extLst>
              <a:ext uri="{28A0092B-C50C-407E-A947-70E740481C1C}">
                <a14:useLocalDpi xmlns:a14="http://schemas.microsoft.com/office/drawing/2010/main" val="0"/>
              </a:ext>
            </a:extLst>
          </a:blip>
          <a:srcRect l="12617" t="58564" r="14281" b="12910"/>
          <a:stretch/>
        </p:blipFill>
        <p:spPr bwMode="auto">
          <a:xfrm>
            <a:off x="1345812" y="4307770"/>
            <a:ext cx="6889531" cy="141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3159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a:t>
            </a:r>
            <a:endParaRPr lang="en-GB" dirty="0"/>
          </a:p>
        </p:txBody>
      </p:sp>
      <p:sp>
        <p:nvSpPr>
          <p:cNvPr id="3" name="Content Placeholder 2"/>
          <p:cNvSpPr>
            <a:spLocks noGrp="1"/>
          </p:cNvSpPr>
          <p:nvPr>
            <p:ph idx="1"/>
          </p:nvPr>
        </p:nvSpPr>
        <p:spPr/>
        <p:txBody>
          <a:bodyPr/>
          <a:lstStyle/>
          <a:p>
            <a:r>
              <a:rPr lang="en-GB" strike="sngStrike" dirty="0">
                <a:solidFill>
                  <a:schemeClr val="tx1"/>
                </a:solidFill>
              </a:rPr>
              <a:t>Why is my code slow? </a:t>
            </a:r>
          </a:p>
          <a:p>
            <a:pPr lvl="1"/>
            <a:r>
              <a:rPr lang="en-GB" b="1" strike="sngStrike" dirty="0">
                <a:solidFill>
                  <a:schemeClr val="tx1"/>
                </a:solidFill>
              </a:rPr>
              <a:t>Empirical and complexity analysis</a:t>
            </a:r>
            <a:endParaRPr lang="en-GB" strike="sngStrike" dirty="0">
              <a:solidFill>
                <a:schemeClr val="tx1"/>
              </a:solidFill>
            </a:endParaRPr>
          </a:p>
          <a:p>
            <a:r>
              <a:rPr lang="en-GB" strike="sngStrike" dirty="0">
                <a:solidFill>
                  <a:schemeClr val="tx1"/>
                </a:solidFill>
              </a:rPr>
              <a:t>How do I order my data?</a:t>
            </a:r>
          </a:p>
          <a:p>
            <a:pPr lvl="1"/>
            <a:r>
              <a:rPr lang="en-GB" b="1" strike="sngStrike" dirty="0">
                <a:solidFill>
                  <a:schemeClr val="tx1"/>
                </a:solidFill>
              </a:rPr>
              <a:t>Sorting algorithms</a:t>
            </a:r>
          </a:p>
          <a:p>
            <a:r>
              <a:rPr lang="en-GB" dirty="0">
                <a:solidFill>
                  <a:schemeClr val="accent1"/>
                </a:solidFill>
              </a:rPr>
              <a:t>How do I structure my data?</a:t>
            </a:r>
          </a:p>
          <a:p>
            <a:pPr lvl="1"/>
            <a:r>
              <a:rPr lang="en-GB" sz="1800" b="1" dirty="0">
                <a:solidFill>
                  <a:schemeClr val="accent1"/>
                </a:solidFill>
              </a:rPr>
              <a:t>Linear, tabular, recursive data structures</a:t>
            </a:r>
          </a:p>
          <a:p>
            <a:r>
              <a:rPr lang="en-GB" dirty="0"/>
              <a:t>How do I represent relationship networks?</a:t>
            </a:r>
          </a:p>
          <a:p>
            <a:pPr lvl="1"/>
            <a:r>
              <a:rPr lang="en-GB" b="1" dirty="0"/>
              <a:t>Graphs</a:t>
            </a:r>
          </a:p>
          <a:p>
            <a:endParaRPr lang="en-GB" b="1" dirty="0" smtClean="0"/>
          </a:p>
          <a:p>
            <a:endParaRPr lang="en-GB" dirty="0"/>
          </a:p>
        </p:txBody>
      </p:sp>
      <p:sp>
        <p:nvSpPr>
          <p:cNvPr id="4" name="Footer Placeholder 3"/>
          <p:cNvSpPr>
            <a:spLocks noGrp="1"/>
          </p:cNvSpPr>
          <p:nvPr>
            <p:ph type="ftr" sz="quarter" idx="11"/>
          </p:nvPr>
        </p:nvSpPr>
        <p:spPr/>
        <p:txBody>
          <a:bodyPr/>
          <a:lstStyle/>
          <a:p>
            <a:r>
              <a:rPr lang="it-IT" dirty="0" smtClean="0"/>
              <a:t>INFDEV026A - G. Costantini, F. Di Giacomo, G. Maggiore</a:t>
            </a:r>
            <a:endParaRPr lang="en-GB" dirty="0"/>
          </a:p>
        </p:txBody>
      </p:sp>
      <p:pic>
        <p:nvPicPr>
          <p:cNvPr id="5" name="Picture 2" descr="http://comps.canstockphoto.com/can-stock-photo_csp11512262.jpg"/>
          <p:cNvPicPr>
            <a:picLocks noChangeAspect="1" noChangeArrowheads="1"/>
          </p:cNvPicPr>
          <p:nvPr/>
        </p:nvPicPr>
        <p:blipFill rotWithShape="1">
          <a:blip r:embed="rId3">
            <a:extLst>
              <a:ext uri="{28A0092B-C50C-407E-A947-70E740481C1C}">
                <a14:useLocalDpi xmlns:a14="http://schemas.microsoft.com/office/drawing/2010/main" val="0"/>
              </a:ext>
            </a:extLst>
          </a:blip>
          <a:srcRect b="72230"/>
          <a:stretch/>
        </p:blipFill>
        <p:spPr bwMode="auto">
          <a:xfrm>
            <a:off x="4525680" y="352589"/>
            <a:ext cx="3723736" cy="10800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www.clipartbest.com/cliparts/ncX/Eo7/ncXEo7pcB.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4153" y="2899670"/>
            <a:ext cx="1540679" cy="167921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encrypted-tbn1.gstatic.com/images?q=tbn:ANd9GcTJoQ2BJE0xuStI1NX9PgG7505-Y-0dbr8Sr1bfNl2CzezjDpw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4232" y="428288"/>
            <a:ext cx="2157862" cy="15274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552686" y="158643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LIST</a:t>
            </a:r>
            <a:endParaRPr lang="en-GB" dirty="0"/>
          </a:p>
        </p:txBody>
      </p:sp>
      <p:sp>
        <p:nvSpPr>
          <p:cNvPr id="9" name="TextBox 8"/>
          <p:cNvSpPr txBox="1"/>
          <p:nvPr/>
        </p:nvSpPr>
        <p:spPr>
          <a:xfrm>
            <a:off x="7078999" y="4587973"/>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STACK</a:t>
            </a:r>
            <a:endParaRPr lang="en-GB" dirty="0"/>
          </a:p>
        </p:txBody>
      </p:sp>
      <p:sp>
        <p:nvSpPr>
          <p:cNvPr id="10" name="TextBox 9"/>
          <p:cNvSpPr txBox="1"/>
          <p:nvPr/>
        </p:nvSpPr>
        <p:spPr>
          <a:xfrm>
            <a:off x="9536094" y="2032241"/>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QUEUE</a:t>
            </a:r>
            <a:endParaRPr lang="en-GB" dirty="0"/>
          </a:p>
        </p:txBody>
      </p:sp>
      <p:pic>
        <p:nvPicPr>
          <p:cNvPr id="11" name="Picture 2" descr="http://s.s-bol.com/imgbase0/imagebase/large/FC/8/7/9/0/1001004002820978.jp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902"/>
          <a:stretch/>
        </p:blipFill>
        <p:spPr bwMode="auto">
          <a:xfrm>
            <a:off x="9413629" y="4024111"/>
            <a:ext cx="1487154" cy="18663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9"/>
          <p:cNvSpPr txBox="1"/>
          <p:nvPr/>
        </p:nvSpPr>
        <p:spPr>
          <a:xfrm>
            <a:off x="9536094" y="6008192"/>
            <a:ext cx="1526313"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dirty="0" smtClean="0"/>
              <a:t>HASH TABLE</a:t>
            </a:r>
            <a:endParaRPr lang="en-GB" dirty="0"/>
          </a:p>
        </p:txBody>
      </p:sp>
    </p:spTree>
    <p:extLst>
      <p:ext uri="{BB962C8B-B14F-4D97-AF65-F5344CB8AC3E}">
        <p14:creationId xmlns:p14="http://schemas.microsoft.com/office/powerpoint/2010/main" val="3387586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smtClean="0"/>
              <a:t>Suggested</a:t>
            </a:r>
            <a:r>
              <a:rPr lang="nl-NL" dirty="0" smtClean="0"/>
              <a:t> </a:t>
            </a:r>
            <a:r>
              <a:rPr lang="nl-NL" dirty="0" err="1" smtClean="0"/>
              <a:t>exercise</a:t>
            </a:r>
            <a:endParaRPr lang="nl-NL" dirty="0"/>
          </a:p>
        </p:txBody>
      </p:sp>
      <p:sp>
        <p:nvSpPr>
          <p:cNvPr id="3" name="Tijdelijke aanduiding voor inhoud 2"/>
          <p:cNvSpPr>
            <a:spLocks noGrp="1"/>
          </p:cNvSpPr>
          <p:nvPr>
            <p:ph idx="1"/>
          </p:nvPr>
        </p:nvSpPr>
        <p:spPr/>
        <p:txBody>
          <a:bodyPr/>
          <a:lstStyle/>
          <a:p>
            <a:r>
              <a:rPr lang="nl-NL" dirty="0" smtClean="0"/>
              <a:t>Write </a:t>
            </a:r>
            <a:r>
              <a:rPr lang="nl-NL" dirty="0" err="1" smtClean="0"/>
              <a:t>the</a:t>
            </a:r>
            <a:r>
              <a:rPr lang="nl-NL" dirty="0" smtClean="0"/>
              <a:t> code </a:t>
            </a:r>
            <a:r>
              <a:rPr lang="nl-NL" dirty="0" err="1" smtClean="0"/>
              <a:t>to</a:t>
            </a:r>
            <a:r>
              <a:rPr lang="nl-NL" dirty="0" smtClean="0"/>
              <a:t>…</a:t>
            </a:r>
          </a:p>
          <a:p>
            <a:pPr lvl="1"/>
            <a:r>
              <a:rPr lang="nl-NL" dirty="0" err="1" smtClean="0"/>
              <a:t>Insert</a:t>
            </a:r>
            <a:r>
              <a:rPr lang="nl-NL" dirty="0" smtClean="0"/>
              <a:t> a new node </a:t>
            </a:r>
            <a:r>
              <a:rPr lang="nl-NL" dirty="0" err="1" smtClean="0"/>
              <a:t>after</a:t>
            </a:r>
            <a:r>
              <a:rPr lang="nl-NL" dirty="0" smtClean="0"/>
              <a:t>/</a:t>
            </a:r>
            <a:r>
              <a:rPr lang="nl-NL" dirty="0" err="1" smtClean="0"/>
              <a:t>before</a:t>
            </a:r>
            <a:r>
              <a:rPr lang="nl-NL" dirty="0" smtClean="0"/>
              <a:t>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insertAfter</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insertBefore</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node</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smtClean="0">
                <a:latin typeface="Consolas" panose="020B0609020204030204" pitchFamily="49" charset="0"/>
                <a:cs typeface="Consolas" panose="020B0609020204030204" pitchFamily="49" charset="0"/>
              </a:rPr>
              <a:t>)</a:t>
            </a:r>
          </a:p>
          <a:p>
            <a:pPr lvl="1"/>
            <a:r>
              <a:rPr lang="nl-NL" dirty="0" err="1" smtClean="0"/>
              <a:t>Insert</a:t>
            </a:r>
            <a:r>
              <a:rPr lang="nl-NL" dirty="0" smtClean="0"/>
              <a:t> a new node at </a:t>
            </a:r>
            <a:r>
              <a:rPr lang="nl-NL" dirty="0" err="1" smtClean="0"/>
              <a:t>the</a:t>
            </a:r>
            <a:r>
              <a:rPr lang="nl-NL" dirty="0" smtClean="0"/>
              <a:t> </a:t>
            </a:r>
            <a:r>
              <a:rPr lang="nl-NL" dirty="0" err="1" smtClean="0"/>
              <a:t>beginning</a:t>
            </a:r>
            <a:r>
              <a:rPr lang="nl-NL" dirty="0" smtClean="0"/>
              <a:t> of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insertBeginning</a:t>
            </a:r>
            <a:r>
              <a:rPr lang="nl-NL" dirty="0">
                <a:latin typeface="Consolas" panose="020B0609020204030204" pitchFamily="49" charset="0"/>
                <a:cs typeface="Consolas" panose="020B0609020204030204" pitchFamily="49" charset="0"/>
              </a:rPr>
              <a:t>(List </a:t>
            </a:r>
            <a:r>
              <a:rPr lang="nl-NL" dirty="0" err="1">
                <a:latin typeface="Consolas" panose="020B0609020204030204" pitchFamily="49" charset="0"/>
                <a:cs typeface="Consolas" panose="020B0609020204030204" pitchFamily="49" charset="0"/>
              </a:rPr>
              <a:t>list</a:t>
            </a:r>
            <a:r>
              <a:rPr lang="nl-NL" dirty="0">
                <a:latin typeface="Consolas" panose="020B0609020204030204" pitchFamily="49" charset="0"/>
                <a:cs typeface="Consolas" panose="020B0609020204030204" pitchFamily="49" charset="0"/>
              </a:rPr>
              <a:t>, Node </a:t>
            </a:r>
            <a:r>
              <a:rPr lang="nl-NL" dirty="0" err="1">
                <a:latin typeface="Consolas" panose="020B0609020204030204" pitchFamily="49" charset="0"/>
                <a:cs typeface="Consolas" panose="020B0609020204030204" pitchFamily="49" charset="0"/>
              </a:rPr>
              <a:t>newNode</a:t>
            </a:r>
            <a:r>
              <a:rPr lang="nl-NL" dirty="0">
                <a:latin typeface="Consolas" panose="020B0609020204030204" pitchFamily="49" charset="0"/>
                <a:cs typeface="Consolas" panose="020B0609020204030204" pitchFamily="49" charset="0"/>
              </a:rPr>
              <a:t>)</a:t>
            </a:r>
            <a:endParaRPr lang="nl-NL" dirty="0" smtClean="0">
              <a:latin typeface="Consolas" panose="020B0609020204030204" pitchFamily="49" charset="0"/>
              <a:cs typeface="Consolas" panose="020B0609020204030204" pitchFamily="49" charset="0"/>
            </a:endParaRPr>
          </a:p>
          <a:p>
            <a:pPr lvl="1"/>
            <a:r>
              <a:rPr lang="nl-NL" dirty="0" smtClean="0"/>
              <a:t>Delete a </a:t>
            </a:r>
            <a:r>
              <a:rPr lang="nl-NL" dirty="0" err="1" smtClean="0"/>
              <a:t>certain</a:t>
            </a:r>
            <a:r>
              <a:rPr lang="nl-NL" dirty="0" smtClean="0"/>
              <a:t> node in a </a:t>
            </a:r>
            <a:r>
              <a:rPr lang="nl-NL" dirty="0" err="1" smtClean="0"/>
              <a:t>doubly</a:t>
            </a:r>
            <a:r>
              <a:rPr lang="nl-NL" dirty="0" smtClean="0"/>
              <a:t> </a:t>
            </a:r>
            <a:r>
              <a:rPr lang="nl-NL" dirty="0" err="1" smtClean="0"/>
              <a:t>linked</a:t>
            </a:r>
            <a:r>
              <a:rPr lang="nl-NL" dirty="0" smtClean="0"/>
              <a:t> list</a:t>
            </a:r>
          </a:p>
          <a:p>
            <a:pPr lvl="2"/>
            <a:r>
              <a:rPr lang="nl-NL" dirty="0" err="1">
                <a:latin typeface="Consolas" panose="020B0609020204030204" pitchFamily="49" charset="0"/>
                <a:cs typeface="Consolas" panose="020B0609020204030204" pitchFamily="49" charset="0"/>
              </a:rPr>
              <a:t>function</a:t>
            </a:r>
            <a:r>
              <a:rPr lang="nl-NL" dirty="0">
                <a:latin typeface="Consolas" panose="020B0609020204030204" pitchFamily="49" charset="0"/>
                <a:cs typeface="Consolas" panose="020B0609020204030204" pitchFamily="49" charset="0"/>
              </a:rPr>
              <a:t> </a:t>
            </a:r>
            <a:r>
              <a:rPr lang="nl-NL" b="1" dirty="0" err="1">
                <a:latin typeface="Consolas" panose="020B0609020204030204" pitchFamily="49" charset="0"/>
                <a:cs typeface="Consolas" panose="020B0609020204030204" pitchFamily="49" charset="0"/>
              </a:rPr>
              <a:t>remove</a:t>
            </a:r>
            <a:r>
              <a:rPr lang="nl-NL" dirty="0">
                <a:latin typeface="Consolas" panose="020B0609020204030204" pitchFamily="49" charset="0"/>
                <a:cs typeface="Consolas" panose="020B0609020204030204" pitchFamily="49" charset="0"/>
              </a:rPr>
              <a:t>(Lis list, Node node)</a:t>
            </a:r>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
        <p:nvSpPr>
          <p:cNvPr id="8" name="Rechthoek 7"/>
          <p:cNvSpPr/>
          <p:nvPr/>
        </p:nvSpPr>
        <p:spPr>
          <a:xfrm>
            <a:off x="3885915" y="5103674"/>
            <a:ext cx="6178061" cy="1754326"/>
          </a:xfrm>
          <a:prstGeom prst="rect">
            <a:avLst/>
          </a:prstGeom>
        </p:spPr>
        <p:txBody>
          <a:bodyPr wrap="square">
            <a:spAutoFit/>
          </a:bodyPr>
          <a:lstStyle/>
          <a:p>
            <a:r>
              <a:rPr lang="nl-NL" sz="1200" dirty="0" err="1" smtClean="0">
                <a:latin typeface="Consolas" panose="020B0609020204030204" pitchFamily="49" charset="0"/>
                <a:cs typeface="Consolas" panose="020B0609020204030204" pitchFamily="49" charset="0"/>
              </a:rPr>
              <a:t>DoublyLinkedNode</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a:t>
            </a:r>
            <a:r>
              <a:rPr lang="nl-NL" sz="1200" dirty="0">
                <a:latin typeface="Consolas" panose="020B0609020204030204" pitchFamily="49" charset="0"/>
                <a:cs typeface="Consolas" panose="020B0609020204030204" pitchFamily="49" charset="0"/>
              </a:rPr>
              <a: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previous</a:t>
            </a:r>
            <a:r>
              <a:rPr lang="nl-NL" sz="1200" dirty="0">
                <a:latin typeface="Consolas" panose="020B0609020204030204" pitchFamily="49" charset="0"/>
                <a:cs typeface="Consolas" panose="020B0609020204030204" pitchFamily="49" charset="0"/>
              </a:rPr>
              <a:t> node</a:t>
            </a:r>
          </a:p>
          <a:p>
            <a:r>
              <a:rPr lang="nl-NL" sz="1200" dirty="0">
                <a:latin typeface="Consolas" panose="020B0609020204030204" pitchFamily="49" charset="0"/>
                <a:cs typeface="Consolas" panose="020B0609020204030204" pitchFamily="49" charset="0"/>
              </a:rPr>
              <a:t>    next //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the</a:t>
            </a:r>
            <a:r>
              <a:rPr lang="nl-NL" sz="1200" dirty="0">
                <a:latin typeface="Consolas" panose="020B0609020204030204" pitchFamily="49" charset="0"/>
                <a:cs typeface="Consolas" panose="020B0609020204030204" pitchFamily="49" charset="0"/>
              </a:rPr>
              <a:t> next node</a:t>
            </a:r>
          </a:p>
          <a:p>
            <a:r>
              <a:rPr lang="nl-NL" sz="1200" dirty="0">
                <a:latin typeface="Consolas" panose="020B0609020204030204" pitchFamily="49" charset="0"/>
                <a:cs typeface="Consolas" panose="020B0609020204030204" pitchFamily="49" charset="0"/>
              </a:rPr>
              <a:t>    data // Data or a </a:t>
            </a:r>
            <a:r>
              <a:rPr lang="nl-NL" sz="1200" dirty="0" err="1">
                <a:latin typeface="Consolas" panose="020B0609020204030204" pitchFamily="49" charset="0"/>
                <a:cs typeface="Consolas" panose="020B0609020204030204" pitchFamily="49" charset="0"/>
              </a:rPr>
              <a:t>reference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data</a:t>
            </a:r>
          </a:p>
          <a:p>
            <a:r>
              <a:rPr lang="nl-NL" sz="1200" dirty="0">
                <a:latin typeface="Consolas" panose="020B0609020204030204" pitchFamily="49" charset="0"/>
                <a:cs typeface="Consolas" panose="020B0609020204030204" pitchFamily="49" charset="0"/>
              </a:rPr>
              <a:t>}</a:t>
            </a:r>
          </a:p>
          <a:p>
            <a:r>
              <a:rPr lang="nl-NL" sz="1200" dirty="0" err="1" smtClean="0">
                <a:latin typeface="Consolas" panose="020B0609020204030204" pitchFamily="49" charset="0"/>
                <a:cs typeface="Consolas" panose="020B0609020204030204" pitchFamily="49" charset="0"/>
              </a:rPr>
              <a:t>DoublyLinkedList</a:t>
            </a:r>
            <a:r>
              <a:rPr lang="nl-NL" sz="1200" dirty="0" smtClean="0">
                <a:latin typeface="Consolas" panose="020B0609020204030204" pitchFamily="49" charset="0"/>
                <a:cs typeface="Consolas" panose="020B0609020204030204" pitchFamily="49" charset="0"/>
              </a:rPr>
              <a:t> </a:t>
            </a:r>
            <a:r>
              <a:rPr lang="nl-NL" sz="1200" dirty="0">
                <a:latin typeface="Consolas" panose="020B0609020204030204" pitchFamily="49" charset="0"/>
                <a:cs typeface="Consolas" panose="020B0609020204030204" pitchFamily="49" charset="0"/>
              </a:rPr>
              <a: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firstNode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first node of list</a:t>
            </a:r>
          </a:p>
          <a:p>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DoublyLinkedNode</a:t>
            </a:r>
            <a:r>
              <a:rPr lang="nl-NL" sz="1200" dirty="0">
                <a:latin typeface="Consolas" panose="020B0609020204030204" pitchFamily="49" charset="0"/>
                <a:cs typeface="Consolas" panose="020B0609020204030204" pitchFamily="49" charset="0"/>
              </a:rPr>
              <a:t> </a:t>
            </a:r>
            <a:r>
              <a:rPr lang="nl-NL" sz="1200" dirty="0" err="1">
                <a:latin typeface="Consolas" panose="020B0609020204030204" pitchFamily="49" charset="0"/>
                <a:cs typeface="Consolas" panose="020B0609020204030204" pitchFamily="49" charset="0"/>
              </a:rPr>
              <a:t>lastNode</a:t>
            </a:r>
            <a:r>
              <a:rPr lang="nl-NL" sz="1200" dirty="0">
                <a:latin typeface="Consolas" panose="020B0609020204030204" pitchFamily="49" charset="0"/>
                <a:cs typeface="Consolas" panose="020B0609020204030204" pitchFamily="49" charset="0"/>
              </a:rPr>
              <a:t>    // points </a:t>
            </a:r>
            <a:r>
              <a:rPr lang="nl-NL" sz="1200" dirty="0" err="1">
                <a:latin typeface="Consolas" panose="020B0609020204030204" pitchFamily="49" charset="0"/>
                <a:cs typeface="Consolas" panose="020B0609020204030204" pitchFamily="49" charset="0"/>
              </a:rPr>
              <a:t>to</a:t>
            </a:r>
            <a:r>
              <a:rPr lang="nl-NL" sz="1200" dirty="0">
                <a:latin typeface="Consolas" panose="020B0609020204030204" pitchFamily="49" charset="0"/>
                <a:cs typeface="Consolas" panose="020B0609020204030204" pitchFamily="49" charset="0"/>
              </a:rPr>
              <a:t> last node of list</a:t>
            </a:r>
          </a:p>
          <a:p>
            <a:r>
              <a:rPr lang="nl-NL" sz="12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88225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Stack</a:t>
            </a:r>
            <a:endParaRPr lang="en-GB" dirty="0"/>
          </a:p>
        </p:txBody>
      </p:sp>
      <p:pic>
        <p:nvPicPr>
          <p:cNvPr id="7" name="Picture 4" descr="http://www.clipartbest.com/cliparts/ncX/Eo7/ncXEo7pcB.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226" y="618746"/>
            <a:ext cx="4084961" cy="445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18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Definition  </a:t>
            </a:r>
            <a:endParaRPr lang="en-GB" dirty="0"/>
          </a:p>
        </p:txBody>
      </p:sp>
      <p:sp>
        <p:nvSpPr>
          <p:cNvPr id="3" name="Content Placeholder 2"/>
          <p:cNvSpPr>
            <a:spLocks noGrp="1"/>
          </p:cNvSpPr>
          <p:nvPr>
            <p:ph idx="1"/>
          </p:nvPr>
        </p:nvSpPr>
        <p:spPr/>
        <p:txBody>
          <a:bodyPr/>
          <a:lstStyle/>
          <a:p>
            <a:r>
              <a:rPr lang="en-GB" dirty="0" smtClean="0"/>
              <a:t>Collection implementing the LIFO protocol</a:t>
            </a:r>
          </a:p>
          <a:p>
            <a:pPr lvl="1"/>
            <a:r>
              <a:rPr lang="en-GB" dirty="0" smtClean="0"/>
              <a:t>LIFO = </a:t>
            </a:r>
            <a:r>
              <a:rPr lang="en-GB" b="1" dirty="0" smtClean="0"/>
              <a:t>L</a:t>
            </a:r>
            <a:r>
              <a:rPr lang="en-GB" dirty="0" smtClean="0"/>
              <a:t>ast </a:t>
            </a:r>
            <a:r>
              <a:rPr lang="en-GB" b="1" dirty="0" smtClean="0"/>
              <a:t>In</a:t>
            </a:r>
            <a:r>
              <a:rPr lang="en-GB" dirty="0" smtClean="0"/>
              <a:t> </a:t>
            </a:r>
            <a:r>
              <a:rPr lang="en-GB" b="1" dirty="0" smtClean="0"/>
              <a:t>F</a:t>
            </a:r>
            <a:r>
              <a:rPr lang="en-GB" dirty="0" smtClean="0"/>
              <a:t>irst </a:t>
            </a:r>
            <a:r>
              <a:rPr lang="en-GB" b="1" dirty="0" smtClean="0"/>
              <a:t>O</a:t>
            </a:r>
            <a:r>
              <a:rPr lang="en-GB" dirty="0" smtClean="0"/>
              <a:t>ut </a:t>
            </a:r>
          </a:p>
          <a:p>
            <a:pPr lvl="1"/>
            <a:r>
              <a:rPr lang="en-GB" dirty="0" smtClean="0"/>
              <a:t>Only accessible object: last one inserted</a:t>
            </a:r>
          </a:p>
          <a:p>
            <a:pPr lvl="1"/>
            <a:endParaRPr lang="en-GB" dirty="0"/>
          </a:p>
          <a:p>
            <a:pPr lvl="1"/>
            <a:endParaRPr lang="en-GB" dirty="0" smtClean="0"/>
          </a:p>
          <a:p>
            <a:r>
              <a:rPr lang="en-GB" dirty="0" smtClean="0"/>
              <a:t>Operations allowed</a:t>
            </a:r>
          </a:p>
          <a:p>
            <a:pPr lvl="1"/>
            <a:r>
              <a:rPr lang="en-GB" dirty="0" smtClean="0"/>
              <a:t>Adding an element onto the top of the stack (</a:t>
            </a:r>
            <a:r>
              <a:rPr lang="en-GB" b="1" dirty="0" smtClean="0"/>
              <a:t>PUSH</a:t>
            </a:r>
            <a:r>
              <a:rPr lang="en-GB" dirty="0" smtClean="0"/>
              <a:t>)</a:t>
            </a:r>
          </a:p>
          <a:p>
            <a:pPr lvl="1"/>
            <a:r>
              <a:rPr lang="en-GB" dirty="0" smtClean="0"/>
              <a:t>Accessing the current element on the top of the stack (</a:t>
            </a:r>
            <a:r>
              <a:rPr lang="en-GB" b="1" dirty="0" smtClean="0"/>
              <a:t>PEEK</a:t>
            </a:r>
            <a:r>
              <a:rPr lang="en-GB" dirty="0" smtClean="0"/>
              <a:t>)</a:t>
            </a:r>
          </a:p>
          <a:p>
            <a:pPr lvl="1"/>
            <a:r>
              <a:rPr lang="en-GB" dirty="0" smtClean="0"/>
              <a:t>Removing the current element on the top of the stack (</a:t>
            </a:r>
            <a:r>
              <a:rPr lang="en-GB" b="1" dirty="0" smtClean="0"/>
              <a:t>POP</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www.clipartbest.com/cliparts/ncX/Eo7/ncXEo7pcB.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0411" y="2442736"/>
            <a:ext cx="1223144" cy="1333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6271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a:t>
            </a:r>
          </a:p>
          <a:p>
            <a:pPr lvl="1"/>
            <a:r>
              <a:rPr lang="en-GB" dirty="0" smtClean="0"/>
              <a:t>array, linked list, … </a:t>
            </a:r>
          </a:p>
          <a:p>
            <a:r>
              <a:rPr lang="en-GB" dirty="0" smtClean="0"/>
              <a:t>However, it implements always the same functionality</a:t>
            </a:r>
          </a:p>
          <a:p>
            <a:pPr lvl="1"/>
            <a:r>
              <a:rPr lang="en-GB" dirty="0" smtClean="0"/>
              <a:t>defined by the following interface</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
        <p:nvSpPr>
          <p:cNvPr id="5" name="Rectangle 1"/>
          <p:cNvSpPr>
            <a:spLocks noChangeArrowheads="1"/>
          </p:cNvSpPr>
          <p:nvPr/>
        </p:nvSpPr>
        <p:spPr bwMode="auto">
          <a:xfrm>
            <a:off x="2702103" y="3818908"/>
            <a:ext cx="4785284"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interface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StackInterface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void push(</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pop();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AnyType</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peek();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0000"/>
                </a:solidFill>
                <a:latin typeface="Consolas" panose="020B0609020204030204" pitchFamily="49" charset="0"/>
                <a:cs typeface="Consolas" panose="020B0609020204030204" pitchFamily="49" charset="0"/>
              </a:rPr>
              <a:t> </a:t>
            </a:r>
            <a:r>
              <a:rPr lang="en-US" altLang="en-US" sz="1600" dirty="0" smtClean="0">
                <a:solidFill>
                  <a:srgbClr val="000000"/>
                </a:solidFill>
                <a:latin typeface="Consolas" panose="020B0609020204030204" pitchFamily="49" charset="0"/>
                <a:cs typeface="Consolas" panose="020B0609020204030204" pitchFamily="49" charset="0"/>
              </a:rPr>
              <a:t> </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public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boolean</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isEmpty</a:t>
            </a: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6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540921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8194" name="Picture 2" descr="http://www.cs.cmu.edu/~adamchik/15-121/lectures/Stacks%20and%20Queues/pix/stack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37" y="2699673"/>
            <a:ext cx="4438650"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467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 of the implementation</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of a default size</a:t>
                </a:r>
              </a:p>
              <a:p>
                <a:r>
                  <a:rPr lang="en-GB" dirty="0" smtClean="0"/>
                  <a:t>Variable </a:t>
                </a:r>
                <a14:m>
                  <m:oMath xmlns:m="http://schemas.openxmlformats.org/officeDocument/2006/math">
                    <m:r>
                      <a:rPr lang="en-GB" b="0" i="1" smtClean="0">
                        <a:latin typeface="Cambria Math" panose="02040503050406030204" pitchFamily="18" charset="0"/>
                      </a:rPr>
                      <m:t>𝑡𝑜𝑝</m:t>
                    </m:r>
                  </m:oMath>
                </a14:m>
                <a:r>
                  <a:rPr lang="en-GB" dirty="0" smtClean="0"/>
                  <a:t> (reference to the top element)</a:t>
                </a:r>
              </a:p>
              <a:p>
                <a:r>
                  <a:rPr lang="en-GB" dirty="0" smtClean="0"/>
                  <a:t>Variable </a:t>
                </a:r>
                <a14:m>
                  <m:oMath xmlns:m="http://schemas.openxmlformats.org/officeDocument/2006/math">
                    <m:r>
                      <a:rPr lang="en-GB" b="0" i="1" smtClean="0">
                        <a:latin typeface="Cambria Math" panose="02040503050406030204" pitchFamily="18" charset="0"/>
                      </a:rPr>
                      <m:t>𝑐𝑎𝑝𝑎𝑐𝑖𝑡𝑦</m:t>
                    </m:r>
                  </m:oMath>
                </a14:m>
                <a:r>
                  <a:rPr lang="en-GB" dirty="0" smtClean="0"/>
                  <a:t> (last index of the array)</a:t>
                </a:r>
              </a:p>
              <a:p>
                <a:endParaRPr lang="en-GB" dirty="0"/>
              </a:p>
              <a:p>
                <a:r>
                  <a:rPr lang="en-GB" dirty="0" smtClean="0"/>
                  <a:t>Stack empty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smtClean="0"/>
                  <a:t> </a:t>
                </a:r>
                <a14:m>
                  <m:oMath xmlns:m="http://schemas.openxmlformats.org/officeDocument/2006/math">
                    <m:r>
                      <a:rPr lang="en-GB" b="0" i="1" dirty="0" smtClean="0">
                        <a:latin typeface="Cambria Math" panose="02040503050406030204" pitchFamily="18" charset="0"/>
                      </a:rPr>
                      <m:t>𝑡𝑜𝑝</m:t>
                    </m:r>
                    <m:r>
                      <a:rPr lang="en-GB" b="0" i="1" dirty="0" smtClean="0">
                        <a:latin typeface="Cambria Math" panose="02040503050406030204" pitchFamily="18" charset="0"/>
                      </a:rPr>
                      <m:t>=−1</m:t>
                    </m:r>
                  </m:oMath>
                </a14:m>
                <a:endParaRPr lang="en-GB" dirty="0" smtClean="0"/>
              </a:p>
              <a:p>
                <a:r>
                  <a:rPr lang="en-GB" dirty="0" smtClean="0"/>
                  <a:t>Stack full </a:t>
                </a:r>
                <a14:m>
                  <m:oMath xmlns:m="http://schemas.openxmlformats.org/officeDocument/2006/math">
                    <m:r>
                      <a:rPr lang="en-GB" i="1">
                        <a:latin typeface="Cambria Math" panose="02040503050406030204" pitchFamily="18" charset="0"/>
                        <a:ea typeface="Cambria Math" panose="02040503050406030204" pitchFamily="18" charset="0"/>
                      </a:rPr>
                      <m:t>⟺</m:t>
                    </m:r>
                  </m:oMath>
                </a14:m>
                <a:r>
                  <a:rPr lang="en-GB" dirty="0"/>
                  <a:t> </a:t>
                </a:r>
                <a14:m>
                  <m:oMath xmlns:m="http://schemas.openxmlformats.org/officeDocument/2006/math">
                    <m:r>
                      <a:rPr lang="en-GB" i="1" dirty="0">
                        <a:latin typeface="Cambria Math" panose="02040503050406030204" pitchFamily="18" charset="0"/>
                      </a:rPr>
                      <m:t>𝑡𝑜𝑝</m:t>
                    </m:r>
                    <m:r>
                      <a:rPr lang="en-GB" i="1" dirty="0">
                        <a:latin typeface="Cambria Math" panose="02040503050406030204" pitchFamily="18" charset="0"/>
                      </a:rPr>
                      <m:t>=</m:t>
                    </m:r>
                    <m:r>
                      <a:rPr lang="en-GB" b="0" i="1" dirty="0" smtClean="0">
                        <a:latin typeface="Cambria Math" panose="02040503050406030204" pitchFamily="18" charset="0"/>
                      </a:rPr>
                      <m:t>𝑐𝑎𝑝𝑎𝑐𝑖𝑡𝑦</m:t>
                    </m:r>
                  </m:oMath>
                </a14:m>
                <a:endParaRPr lang="en-GB" dirty="0" smtClean="0"/>
              </a:p>
              <a:p>
                <a:pPr lvl="1"/>
                <a:r>
                  <a:rPr lang="en-GB" dirty="0" smtClean="0"/>
                  <a:t>Static implementation </a:t>
                </a:r>
                <a:r>
                  <a:rPr lang="en-GB" dirty="0" smtClean="0">
                    <a:sym typeface="Wingdings" panose="05000000000000000000" pitchFamily="2" charset="2"/>
                  </a:rPr>
                  <a:t> adding another element throws exception</a:t>
                </a:r>
              </a:p>
              <a:p>
                <a:pPr lvl="1"/>
                <a:r>
                  <a:rPr lang="en-GB" dirty="0" smtClean="0">
                    <a:sym typeface="Wingdings" panose="05000000000000000000" pitchFamily="2" charset="2"/>
                  </a:rPr>
                  <a:t>Dynamic implementation  double the size of the stack</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9218" name="Picture 2" descr="http://www.cs.cmu.edu/~adamchik/15-121/lectures/Stacks%20and%20Queues/pix/array_stack.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600" y="2956585"/>
            <a:ext cx="2867025"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2981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Stack – Linked implementation </a:t>
            </a:r>
            <a:endParaRPr lang="en-GB" dirty="0"/>
          </a:p>
        </p:txBody>
      </p:sp>
      <p:sp>
        <p:nvSpPr>
          <p:cNvPr id="3" name="Content Placeholder 2"/>
          <p:cNvSpPr>
            <a:spLocks noGrp="1"/>
          </p:cNvSpPr>
          <p:nvPr>
            <p:ph idx="1"/>
          </p:nvPr>
        </p:nvSpPr>
        <p:spPr/>
        <p:txBody>
          <a:bodyPr>
            <a:normAutofit/>
          </a:bodyPr>
          <a:lstStyle/>
          <a:p>
            <a:r>
              <a:rPr lang="en-GB" dirty="0" smtClean="0"/>
              <a:t>Best (in efficiency) dynamic stack implementation</a:t>
            </a:r>
          </a:p>
          <a:p>
            <a:pPr lvl="1"/>
            <a:r>
              <a:rPr lang="en-GB" dirty="0" smtClean="0"/>
              <a:t>Be careful at the special case of empty stack</a:t>
            </a:r>
          </a:p>
          <a:p>
            <a:r>
              <a:rPr lang="en-GB" dirty="0" smtClean="0"/>
              <a:t>Top?</a:t>
            </a:r>
          </a:p>
          <a:p>
            <a:pPr lvl="1"/>
            <a:r>
              <a:rPr lang="en-GB" dirty="0" smtClean="0"/>
              <a:t>starting </a:t>
            </a:r>
            <a:r>
              <a:rPr lang="en-GB" dirty="0"/>
              <a:t>element of the list </a:t>
            </a:r>
          </a:p>
          <a:p>
            <a:r>
              <a:rPr lang="en-GB" dirty="0" smtClean="0"/>
              <a:t>Access (peek)?</a:t>
            </a:r>
          </a:p>
          <a:p>
            <a:pPr lvl="1"/>
            <a:r>
              <a:rPr lang="en-GB" dirty="0" smtClean="0"/>
              <a:t>Read the content of the top </a:t>
            </a:r>
          </a:p>
          <a:p>
            <a:r>
              <a:rPr lang="en-GB" dirty="0" smtClean="0"/>
              <a:t>Push?</a:t>
            </a:r>
          </a:p>
          <a:p>
            <a:pPr lvl="1"/>
            <a:r>
              <a:rPr lang="en-GB" dirty="0" smtClean="0"/>
              <a:t>Create a new node and add it at the beginning of the list</a:t>
            </a:r>
          </a:p>
          <a:p>
            <a:r>
              <a:rPr lang="en-GB" dirty="0" smtClean="0"/>
              <a:t>Pop?</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42" name="Picture 2" descr="http://www.cs.cmu.edu/~adamchik/15-121/lectures/Stacks%20and%20Queues/pix/LL-stack.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185" y="3184989"/>
            <a:ext cx="6177285" cy="1368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9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Queue</a:t>
            </a:r>
            <a:endParaRPr lang="en-GB" dirty="0"/>
          </a:p>
        </p:txBody>
      </p:sp>
      <p:pic>
        <p:nvPicPr>
          <p:cNvPr id="7" name="Picture 6"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794" y="1586956"/>
            <a:ext cx="5089715" cy="360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672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Definition </a:t>
            </a:r>
          </a:p>
        </p:txBody>
      </p:sp>
      <p:sp>
        <p:nvSpPr>
          <p:cNvPr id="3" name="Content Placeholder 2"/>
          <p:cNvSpPr>
            <a:spLocks noGrp="1"/>
          </p:cNvSpPr>
          <p:nvPr>
            <p:ph idx="1"/>
          </p:nvPr>
        </p:nvSpPr>
        <p:spPr/>
        <p:txBody>
          <a:bodyPr/>
          <a:lstStyle/>
          <a:p>
            <a:r>
              <a:rPr lang="en-GB" dirty="0"/>
              <a:t>Collection implementing the </a:t>
            </a:r>
            <a:r>
              <a:rPr lang="en-GB" dirty="0" smtClean="0"/>
              <a:t>FIFO </a:t>
            </a:r>
            <a:r>
              <a:rPr lang="en-GB" dirty="0"/>
              <a:t>protocol</a:t>
            </a:r>
          </a:p>
          <a:p>
            <a:pPr lvl="1"/>
            <a:r>
              <a:rPr lang="en-GB" dirty="0" smtClean="0"/>
              <a:t>FIFO </a:t>
            </a:r>
            <a:r>
              <a:rPr lang="en-GB" dirty="0"/>
              <a:t>= </a:t>
            </a:r>
            <a:r>
              <a:rPr lang="en-GB" b="1" dirty="0" smtClean="0"/>
              <a:t>F</a:t>
            </a:r>
            <a:r>
              <a:rPr lang="en-GB" dirty="0" smtClean="0"/>
              <a:t>irst </a:t>
            </a:r>
            <a:r>
              <a:rPr lang="en-GB" b="1" dirty="0"/>
              <a:t>In</a:t>
            </a:r>
            <a:r>
              <a:rPr lang="en-GB" dirty="0"/>
              <a:t> </a:t>
            </a:r>
            <a:r>
              <a:rPr lang="en-GB" b="1" dirty="0"/>
              <a:t>F</a:t>
            </a:r>
            <a:r>
              <a:rPr lang="en-GB" dirty="0"/>
              <a:t>irst </a:t>
            </a:r>
            <a:r>
              <a:rPr lang="en-GB" b="1" dirty="0"/>
              <a:t>O</a:t>
            </a:r>
            <a:r>
              <a:rPr lang="en-GB" dirty="0"/>
              <a:t>ut </a:t>
            </a:r>
          </a:p>
          <a:p>
            <a:pPr lvl="1"/>
            <a:r>
              <a:rPr lang="en-GB" dirty="0"/>
              <a:t>Only accessible object: </a:t>
            </a:r>
            <a:r>
              <a:rPr lang="en-GB" u="sng" dirty="0" smtClean="0"/>
              <a:t>first one</a:t>
            </a:r>
            <a:r>
              <a:rPr lang="en-GB" dirty="0" smtClean="0"/>
              <a:t> inserted</a:t>
            </a:r>
          </a:p>
          <a:p>
            <a:pPr lvl="2"/>
            <a:r>
              <a:rPr lang="en-GB" dirty="0" smtClean="0"/>
              <a:t>In the stack it’s the opposite (last one inserted)</a:t>
            </a:r>
            <a:endParaRPr lang="en-GB" dirty="0"/>
          </a:p>
          <a:p>
            <a:pPr lvl="1"/>
            <a:endParaRPr lang="en-GB" dirty="0"/>
          </a:p>
          <a:p>
            <a:pPr lvl="1"/>
            <a:endParaRPr lang="en-GB" dirty="0"/>
          </a:p>
          <a:p>
            <a:r>
              <a:rPr lang="en-GB" dirty="0"/>
              <a:t>Operations allowed</a:t>
            </a:r>
          </a:p>
          <a:p>
            <a:pPr lvl="1"/>
            <a:r>
              <a:rPr lang="en-GB" dirty="0"/>
              <a:t>Adding an element </a:t>
            </a:r>
            <a:r>
              <a:rPr lang="en-GB" dirty="0" smtClean="0"/>
              <a:t>to the back of </a:t>
            </a:r>
            <a:r>
              <a:rPr lang="en-GB" dirty="0"/>
              <a:t>the </a:t>
            </a:r>
            <a:r>
              <a:rPr lang="en-GB" dirty="0" smtClean="0"/>
              <a:t>queue (</a:t>
            </a:r>
            <a:r>
              <a:rPr lang="en-GB" b="1" dirty="0" smtClean="0"/>
              <a:t>ENQUEUE</a:t>
            </a:r>
            <a:r>
              <a:rPr lang="en-GB" dirty="0" smtClean="0"/>
              <a:t>)</a:t>
            </a:r>
            <a:endParaRPr lang="en-GB" dirty="0"/>
          </a:p>
          <a:p>
            <a:pPr lvl="1"/>
            <a:r>
              <a:rPr lang="en-GB" dirty="0"/>
              <a:t>Accessing the current element </a:t>
            </a:r>
            <a:r>
              <a:rPr lang="en-GB" dirty="0" smtClean="0"/>
              <a:t>at the front of </a:t>
            </a:r>
            <a:r>
              <a:rPr lang="en-GB" dirty="0"/>
              <a:t>the </a:t>
            </a:r>
            <a:r>
              <a:rPr lang="en-GB" dirty="0" smtClean="0"/>
              <a:t>queue (PEEK)</a:t>
            </a:r>
            <a:endParaRPr lang="en-GB" dirty="0"/>
          </a:p>
          <a:p>
            <a:pPr lvl="1"/>
            <a:r>
              <a:rPr lang="en-GB" dirty="0"/>
              <a:t>Removing the current element </a:t>
            </a:r>
            <a:r>
              <a:rPr lang="en-GB" dirty="0" smtClean="0"/>
              <a:t>at the front of </a:t>
            </a:r>
            <a:r>
              <a:rPr lang="en-GB" dirty="0"/>
              <a:t>the </a:t>
            </a:r>
            <a:r>
              <a:rPr lang="en-GB" dirty="0" smtClean="0"/>
              <a:t>queue (</a:t>
            </a:r>
            <a:r>
              <a:rPr lang="en-GB" b="1" dirty="0" smtClean="0"/>
              <a:t>DEQUEUE</a:t>
            </a:r>
            <a:r>
              <a:rPr lang="en-GB" dirty="0" smtClean="0"/>
              <a:t>)</a:t>
            </a:r>
            <a:endParaRPr lang="en-GB"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descr="https://encrypted-tbn1.gstatic.com/images?q=tbn:ANd9GcTJoQ2BJE0xuStI1NX9PgG7505-Y-0dbr8Sr1bfNl2CzezjDpw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6413" y="2160589"/>
            <a:ext cx="2013734" cy="1425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9186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a:t>
            </a:r>
            <a:r>
              <a:rPr lang="en-GB" dirty="0"/>
              <a:t>– </a:t>
            </a:r>
            <a:r>
              <a:rPr lang="en-GB" dirty="0" smtClean="0"/>
              <a:t>Implementation</a:t>
            </a:r>
            <a:endParaRPr lang="en-GB" dirty="0"/>
          </a:p>
        </p:txBody>
      </p:sp>
      <p:sp>
        <p:nvSpPr>
          <p:cNvPr id="3" name="Content Placeholder 2"/>
          <p:cNvSpPr>
            <a:spLocks noGrp="1"/>
          </p:cNvSpPr>
          <p:nvPr>
            <p:ph idx="1"/>
          </p:nvPr>
        </p:nvSpPr>
        <p:spPr/>
        <p:txBody>
          <a:bodyPr/>
          <a:lstStyle/>
          <a:p>
            <a:r>
              <a:rPr lang="en-GB" dirty="0"/>
              <a:t>Built on top of other data structures </a:t>
            </a:r>
          </a:p>
          <a:p>
            <a:pPr lvl="1"/>
            <a:r>
              <a:rPr lang="en-GB" dirty="0"/>
              <a:t>array, linked list, … </a:t>
            </a:r>
          </a:p>
          <a:p>
            <a:r>
              <a:rPr lang="en-GB" dirty="0"/>
              <a:t>However, it implements always the same functionality</a:t>
            </a:r>
          </a:p>
          <a:p>
            <a:pPr lvl="1"/>
            <a:r>
              <a:rPr lang="en-GB" dirty="0"/>
              <a:t>defined by the following interface</a:t>
            </a:r>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dirty="0"/>
          </a:p>
        </p:txBody>
      </p:sp>
      <p:sp>
        <p:nvSpPr>
          <p:cNvPr id="5" name="Rectangle 4"/>
          <p:cNvSpPr/>
          <p:nvPr/>
        </p:nvSpPr>
        <p:spPr>
          <a:xfrm>
            <a:off x="2873339" y="3749070"/>
            <a:ext cx="4657618"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1600" dirty="0">
                <a:latin typeface="Consolas" panose="020B0609020204030204" pitchFamily="49" charset="0"/>
                <a:cs typeface="Consolas" panose="020B0609020204030204" pitchFamily="49" charset="0"/>
              </a:rPr>
              <a:t>interface </a:t>
            </a:r>
            <a:r>
              <a:rPr lang="en-GB" sz="1600" dirty="0" err="1">
                <a:latin typeface="Consolas" panose="020B0609020204030204" pitchFamily="49" charset="0"/>
                <a:cs typeface="Consolas" panose="020B0609020204030204" pitchFamily="49" charset="0"/>
              </a:rPr>
              <a:t>QueueInterface‹AnyType</a:t>
            </a:r>
            <a:r>
              <a:rPr lang="en-GB" sz="1600" dirty="0">
                <a:latin typeface="Consolas" panose="020B0609020204030204" pitchFamily="49" charset="0"/>
                <a:cs typeface="Consolas" panose="020B0609020204030204" pitchFamily="49" charset="0"/>
              </a:rPr>
              <a:t>&gt;</a:t>
            </a:r>
          </a:p>
          <a:p>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a:latin typeface="Consolas" panose="020B0609020204030204" pitchFamily="49" charset="0"/>
                <a:cs typeface="Consolas" panose="020B0609020204030204" pitchFamily="49" charset="0"/>
              </a:rPr>
              <a:t>void </a:t>
            </a:r>
            <a:r>
              <a:rPr lang="en-GB" sz="1600" dirty="0" err="1">
                <a:latin typeface="Consolas" panose="020B0609020204030204" pitchFamily="49" charset="0"/>
                <a:cs typeface="Consolas" panose="020B0609020204030204" pitchFamily="49" charset="0"/>
              </a:rPr>
              <a:t>enqueue</a:t>
            </a:r>
            <a:r>
              <a:rPr lang="en-GB" sz="1600" dirty="0">
                <a:latin typeface="Consolas" panose="020B0609020204030204" pitchFamily="49" charset="0"/>
                <a:cs typeface="Consolas" panose="020B0609020204030204" pitchFamily="49" charset="0"/>
              </a:rPr>
              <a:t>(</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e); </a:t>
            </a:r>
            <a:endParaRPr lang="en-GB" sz="1600" dirty="0" smtClean="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smtClean="0">
                <a:latin typeface="Consolas" panose="020B0609020204030204" pitchFamily="49" charset="0"/>
                <a:cs typeface="Consolas" panose="020B0609020204030204" pitchFamily="49" charset="0"/>
              </a:rPr>
              <a:t>peek();</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AnyType</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dequeue</a:t>
            </a:r>
            <a:r>
              <a:rPr lang="en-GB" sz="1600" dirty="0" smtClean="0">
                <a:latin typeface="Consolas" panose="020B0609020204030204" pitchFamily="49" charset="0"/>
                <a:cs typeface="Consolas" panose="020B0609020204030204" pitchFamily="49" charset="0"/>
              </a:rPr>
              <a:t>();</a:t>
            </a:r>
          </a:p>
          <a:p>
            <a:r>
              <a:rPr lang="en-GB" sz="1600" dirty="0" smtClean="0">
                <a:latin typeface="Consolas" panose="020B0609020204030204" pitchFamily="49" charset="0"/>
                <a:cs typeface="Consolas" panose="020B0609020204030204" pitchFamily="49" charset="0"/>
              </a:rPr>
              <a:t>  public </a:t>
            </a:r>
            <a:r>
              <a:rPr lang="en-GB" sz="1600" dirty="0" err="1">
                <a:latin typeface="Consolas" panose="020B0609020204030204" pitchFamily="49" charset="0"/>
                <a:cs typeface="Consolas" panose="020B0609020204030204" pitchFamily="49" charset="0"/>
              </a:rPr>
              <a:t>boolean</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isEmpty</a:t>
            </a:r>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a:p>
            <a:r>
              <a:rPr lang="en-GB" sz="1600" dirty="0" smtClean="0">
                <a:latin typeface="Consolas" panose="020B0609020204030204" pitchFamily="49" charset="0"/>
                <a:cs typeface="Consolas" panose="020B0609020204030204" pitchFamily="49" charset="0"/>
              </a:rPr>
              <a:t>}</a:t>
            </a:r>
            <a:endParaRPr lang="en-GB"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0599373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arrays are not enough?</a:t>
            </a:r>
            <a:endParaRPr lang="en-GB" dirty="0"/>
          </a:p>
        </p:txBody>
      </p:sp>
      <p:sp>
        <p:nvSpPr>
          <p:cNvPr id="3" name="Content Placeholder 2"/>
          <p:cNvSpPr>
            <a:spLocks noGrp="1"/>
          </p:cNvSpPr>
          <p:nvPr>
            <p:ph idx="1"/>
          </p:nvPr>
        </p:nvSpPr>
        <p:spPr/>
        <p:txBody>
          <a:bodyPr>
            <a:normAutofit/>
          </a:bodyPr>
          <a:lstStyle/>
          <a:p>
            <a:r>
              <a:rPr lang="en-GB" dirty="0" smtClean="0"/>
              <a:t>Arrays are good for…</a:t>
            </a:r>
          </a:p>
          <a:p>
            <a:pPr lvl="1"/>
            <a:r>
              <a:rPr lang="en-GB" dirty="0" smtClean="0"/>
              <a:t>Sequential access (cache)</a:t>
            </a:r>
          </a:p>
          <a:p>
            <a:r>
              <a:rPr lang="en-GB" dirty="0" smtClean="0"/>
              <a:t>But not for…</a:t>
            </a:r>
          </a:p>
          <a:p>
            <a:pPr lvl="1"/>
            <a:r>
              <a:rPr lang="en-GB" dirty="0" smtClean="0"/>
              <a:t>Algorithmic stuff on dynamic data </a:t>
            </a:r>
            <a:endParaRPr lang="en-GB" dirty="0"/>
          </a:p>
          <a:p>
            <a:endParaRPr lang="en-GB" dirty="0" smtClean="0"/>
          </a:p>
          <a:p>
            <a:r>
              <a:rPr lang="en-GB" dirty="0" smtClean="0"/>
              <a:t>Why? </a:t>
            </a:r>
          </a:p>
          <a:p>
            <a:pPr lvl="1"/>
            <a:r>
              <a:rPr lang="en-GB" dirty="0" smtClean="0"/>
              <a:t>In an unsorted array, </a:t>
            </a:r>
            <a:r>
              <a:rPr lang="en-GB" i="1" dirty="0" smtClean="0">
                <a:solidFill>
                  <a:srgbClr val="FF0000"/>
                </a:solidFill>
              </a:rPr>
              <a:t>searching</a:t>
            </a:r>
            <a:r>
              <a:rPr lang="en-GB" dirty="0" smtClean="0"/>
              <a:t> is slow</a:t>
            </a:r>
          </a:p>
          <a:p>
            <a:pPr lvl="2"/>
            <a:r>
              <a:rPr lang="en-GB" dirty="0" smtClean="0"/>
              <a:t>Linear search instead of binary search</a:t>
            </a:r>
          </a:p>
          <a:p>
            <a:pPr lvl="1"/>
            <a:r>
              <a:rPr lang="en-GB" dirty="0" smtClean="0"/>
              <a:t>But to maintain an array sorted, </a:t>
            </a:r>
            <a:r>
              <a:rPr lang="en-GB" i="1" dirty="0" smtClean="0">
                <a:solidFill>
                  <a:srgbClr val="FF0000"/>
                </a:solidFill>
              </a:rPr>
              <a:t>inserting</a:t>
            </a:r>
            <a:r>
              <a:rPr lang="en-GB" dirty="0" smtClean="0">
                <a:solidFill>
                  <a:srgbClr val="FF0000"/>
                </a:solidFill>
              </a:rPr>
              <a:t> </a:t>
            </a:r>
            <a:r>
              <a:rPr lang="en-GB" dirty="0" smtClean="0"/>
              <a:t>&amp; </a:t>
            </a:r>
            <a:r>
              <a:rPr lang="en-GB" i="1" dirty="0" smtClean="0">
                <a:solidFill>
                  <a:srgbClr val="FF0000"/>
                </a:solidFill>
              </a:rPr>
              <a:t>deleting</a:t>
            </a:r>
            <a:r>
              <a:rPr lang="en-GB" dirty="0" smtClean="0">
                <a:solidFill>
                  <a:srgbClr val="FF0000"/>
                </a:solidFill>
              </a:rPr>
              <a:t> </a:t>
            </a:r>
            <a:r>
              <a:rPr lang="en-GB" dirty="0" smtClean="0"/>
              <a:t>elements is slow</a:t>
            </a:r>
          </a:p>
          <a:p>
            <a:pPr lvl="2"/>
            <a:r>
              <a:rPr lang="en-GB" dirty="0" smtClean="0"/>
              <a:t>Need to shift all elements bigger than the one to insert/delete</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004" t="71065" r="30576" b="9443"/>
          <a:stretch/>
        </p:blipFill>
        <p:spPr>
          <a:xfrm>
            <a:off x="7708925" y="3344230"/>
            <a:ext cx="4325420" cy="133670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532" t="15581" r="29575" b="56906"/>
          <a:stretch/>
        </p:blipFill>
        <p:spPr>
          <a:xfrm>
            <a:off x="6779173" y="1344340"/>
            <a:ext cx="5255172" cy="1886862"/>
          </a:xfrm>
          <a:prstGeom prst="rect">
            <a:avLst/>
          </a:prstGeom>
        </p:spPr>
      </p:pic>
    </p:spTree>
    <p:extLst>
      <p:ext uri="{BB962C8B-B14F-4D97-AF65-F5344CB8AC3E}">
        <p14:creationId xmlns:p14="http://schemas.microsoft.com/office/powerpoint/2010/main" val="23386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Implementation</a:t>
            </a:r>
            <a:endParaRPr lang="en-GB" dirty="0"/>
          </a:p>
        </p:txBody>
      </p:sp>
      <p:sp>
        <p:nvSpPr>
          <p:cNvPr id="3" name="Content Placeholder 2"/>
          <p:cNvSpPr>
            <a:spLocks noGrp="1"/>
          </p:cNvSpPr>
          <p:nvPr>
            <p:ph idx="1"/>
          </p:nvPr>
        </p:nvSpPr>
        <p:spPr/>
        <p:txBody>
          <a:bodyPr/>
          <a:lstStyle/>
          <a:p>
            <a:r>
              <a:rPr lang="en-GB" dirty="0" smtClean="0"/>
              <a:t>Built on top of other data structures, but implementing always the same functionality </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3314" name="Picture 2" descr="http://www.cs.cmu.edu/~adamchik/15-121/lectures/Stacks%20and%20Queues/pix/queue_abstraction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80" y="2796511"/>
            <a:ext cx="4371975" cy="36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7461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Indexed implementation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smtClean="0"/>
                  <a:t>Fields</a:t>
                </a:r>
              </a:p>
              <a:p>
                <a:r>
                  <a:rPr lang="en-GB" dirty="0" smtClean="0"/>
                  <a:t>Array </a:t>
                </a:r>
                <a14:m>
                  <m:oMath xmlns:m="http://schemas.openxmlformats.org/officeDocument/2006/math">
                    <m:r>
                      <a:rPr lang="en-GB" b="0" i="1" smtClean="0">
                        <a:latin typeface="Cambria Math" panose="02040503050406030204" pitchFamily="18" charset="0"/>
                      </a:rPr>
                      <m:t>𝐴</m:t>
                    </m:r>
                  </m:oMath>
                </a14:m>
                <a:r>
                  <a:rPr lang="en-GB" dirty="0" smtClean="0"/>
                  <a:t> </a:t>
                </a:r>
              </a:p>
              <a:p>
                <a:r>
                  <a:rPr lang="en-GB" dirty="0" smtClean="0"/>
                  <a:t>Variable </a:t>
                </a:r>
                <a14:m>
                  <m:oMath xmlns:m="http://schemas.openxmlformats.org/officeDocument/2006/math">
                    <m:r>
                      <a:rPr lang="en-GB" b="0" i="1" smtClean="0">
                        <a:latin typeface="Cambria Math" panose="02040503050406030204" pitchFamily="18" charset="0"/>
                      </a:rPr>
                      <m:t>𝑓𝑟𝑜𝑛𝑡</m:t>
                    </m:r>
                  </m:oMath>
                </a14:m>
                <a:r>
                  <a:rPr lang="en-GB" dirty="0" smtClean="0"/>
                  <a:t> (reference to the front of the queue)</a:t>
                </a:r>
              </a:p>
              <a:p>
                <a:r>
                  <a:rPr lang="en-GB" dirty="0" smtClean="0"/>
                  <a:t>Variable </a:t>
                </a:r>
                <a14:m>
                  <m:oMath xmlns:m="http://schemas.openxmlformats.org/officeDocument/2006/math">
                    <m:r>
                      <a:rPr lang="en-GB" b="0" i="1" smtClean="0">
                        <a:latin typeface="Cambria Math" panose="02040503050406030204" pitchFamily="18" charset="0"/>
                      </a:rPr>
                      <m:t>𝑏𝑎𝑐𝑘</m:t>
                    </m:r>
                  </m:oMath>
                </a14:m>
                <a:r>
                  <a:rPr lang="en-GB" dirty="0" smtClean="0"/>
                  <a:t> (reference to the back of the queue)</a:t>
                </a:r>
              </a:p>
              <a:p>
                <a:pPr marL="0" indent="0">
                  <a:buNone/>
                </a:pPr>
                <a:endParaRPr lang="en-GB" dirty="0" smtClean="0"/>
              </a:p>
              <a:p>
                <a:pPr marL="0" indent="0">
                  <a:buNone/>
                </a:pPr>
                <a:r>
                  <a:rPr lang="en-GB" dirty="0" smtClean="0"/>
                  <a:t>The queue moves in the array from left to right</a:t>
                </a:r>
              </a:p>
              <a:p>
                <a:r>
                  <a:rPr lang="en-GB" dirty="0" smtClean="0"/>
                  <a:t>Inserting a new item (</a:t>
                </a:r>
                <a:r>
                  <a:rPr lang="en-GB" dirty="0" err="1" smtClean="0"/>
                  <a:t>enqueue</a:t>
                </a:r>
                <a:r>
                  <a:rPr lang="en-GB" dirty="0" smtClean="0"/>
                  <a:t>) </a:t>
                </a:r>
                <a:r>
                  <a:rPr lang="en-GB" dirty="0" smtClean="0">
                    <a:sym typeface="Wingdings" panose="05000000000000000000" pitchFamily="2" charset="2"/>
                  </a:rPr>
                  <a:t> increase the back index</a:t>
                </a:r>
              </a:p>
              <a:p>
                <a:r>
                  <a:rPr lang="en-GB" dirty="0" smtClean="0"/>
                  <a:t>Removing an item (</a:t>
                </a:r>
                <a:r>
                  <a:rPr lang="en-GB" dirty="0" err="1" smtClean="0"/>
                  <a:t>dequeue</a:t>
                </a:r>
                <a:r>
                  <a:rPr lang="en-GB" dirty="0" smtClean="0"/>
                  <a:t>) </a:t>
                </a:r>
                <a:r>
                  <a:rPr lang="en-GB" dirty="0" smtClean="0">
                    <a:sym typeface="Wingdings" panose="05000000000000000000" pitchFamily="2" charset="2"/>
                  </a:rPr>
                  <a:t> increase the front index</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67"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2290" name="Picture 2" descr="http://www.cs.cmu.edu/~adamchik/15-121/lectures/Stacks%20and%20Queues/pix/array_queue_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1526" y="2452276"/>
            <a:ext cx="2867696" cy="1720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105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5" y="2160589"/>
                <a:ext cx="5055646" cy="3880773"/>
              </a:xfrm>
            </p:spPr>
            <p:txBody>
              <a:bodyPr/>
              <a:lstStyle/>
              <a:p>
                <a:r>
                  <a:rPr lang="en-GB" dirty="0" smtClean="0"/>
                  <a:t>What happens when </a:t>
                </a:r>
                <a14:m>
                  <m:oMath xmlns:m="http://schemas.openxmlformats.org/officeDocument/2006/math">
                    <m:r>
                      <a:rPr lang="en-GB" b="0" i="1" smtClean="0">
                        <a:latin typeface="Cambria Math" panose="02040503050406030204" pitchFamily="18" charset="0"/>
                      </a:rPr>
                      <m:t>𝑏𝑎𝑐𝑘</m:t>
                    </m:r>
                  </m:oMath>
                </a14:m>
                <a:r>
                  <a:rPr lang="en-GB" dirty="0" smtClean="0"/>
                  <a:t> reaches the end of the array?</a:t>
                </a:r>
              </a:p>
              <a:p>
                <a:endParaRPr lang="en-GB" dirty="0"/>
              </a:p>
              <a:p>
                <a:endParaRPr lang="en-GB" dirty="0" smtClean="0"/>
              </a:p>
              <a:p>
                <a:pPr marL="0" indent="0">
                  <a:buNone/>
                </a:pPr>
                <a:endParaRPr lang="en-GB" dirty="0" smtClean="0"/>
              </a:p>
              <a:p>
                <a:pPr marL="0" indent="0">
                  <a:buNone/>
                </a:pPr>
                <a:endParaRPr lang="en-GB" dirty="0" smtClean="0"/>
              </a:p>
              <a:p>
                <a:r>
                  <a:rPr lang="en-GB" dirty="0" smtClean="0"/>
                  <a:t>We can </a:t>
                </a:r>
                <a:r>
                  <a:rPr lang="en-GB" dirty="0"/>
                  <a:t>use </a:t>
                </a:r>
                <a:r>
                  <a:rPr lang="en-GB" dirty="0" smtClean="0"/>
                  <a:t>the free space before the front index to store new items</a:t>
                </a:r>
                <a:endParaRPr lang="en-GB" dirty="0"/>
              </a:p>
              <a:p>
                <a:pPr lvl="1"/>
                <a:r>
                  <a:rPr lang="en-GB" i="1" dirty="0" smtClean="0"/>
                  <a:t>Wrap around queue</a:t>
                </a:r>
                <a:r>
                  <a:rPr lang="en-GB" dirty="0" smtClean="0"/>
                  <a:t> or </a:t>
                </a:r>
                <a:r>
                  <a:rPr lang="en-GB" i="1" dirty="0" smtClean="0"/>
                  <a:t>Circular queue </a:t>
                </a:r>
              </a:p>
              <a:p>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5" y="2160589"/>
                <a:ext cx="5055646" cy="3880773"/>
              </a:xfrm>
              <a:blipFill rotWithShape="0">
                <a:blip r:embed="rId2"/>
                <a:stretch>
                  <a:fillRect l="-241" t="-942" r="-36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5362" name="Picture 2" descr="http://www.cs.cmu.edu/~adamchik/15-121/lectures/Stacks%20and%20Queues/pix/array_queue_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2253" y="2037299"/>
            <a:ext cx="2609850" cy="159067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http://www.cs.cmu.edu/~adamchik/15-121/lectures/Stacks%20and%20Queues/pix/array_queue_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0828" y="4077430"/>
            <a:ext cx="2581275"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4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 – Indexed implementation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And what happens when </a:t>
                </a:r>
                <a14:m>
                  <m:oMath xmlns:m="http://schemas.openxmlformats.org/officeDocument/2006/math">
                    <m:r>
                      <a:rPr lang="en-GB" i="1" dirty="0" smtClean="0">
                        <a:latin typeface="Cambria Math" panose="02040503050406030204" pitchFamily="18" charset="0"/>
                      </a:rPr>
                      <m:t>𝑏𝑎𝑐𝑘</m:t>
                    </m:r>
                    <m:r>
                      <a:rPr lang="en-GB" i="1" dirty="0" smtClean="0">
                        <a:latin typeface="Cambria Math" panose="02040503050406030204" pitchFamily="18" charset="0"/>
                      </a:rPr>
                      <m:t> </m:t>
                    </m:r>
                  </m:oMath>
                </a14:m>
                <a:r>
                  <a:rPr lang="en-GB" dirty="0" smtClean="0"/>
                  <a:t>reaches </a:t>
                </a:r>
                <a14:m>
                  <m:oMath xmlns:m="http://schemas.openxmlformats.org/officeDocument/2006/math">
                    <m:r>
                      <a:rPr lang="en-GB" i="1" dirty="0" smtClean="0">
                        <a:latin typeface="Cambria Math" panose="02040503050406030204" pitchFamily="18" charset="0"/>
                      </a:rPr>
                      <m:t>𝑓𝑟𝑜𝑛𝑡</m:t>
                    </m:r>
                  </m:oMath>
                </a14:m>
                <a:r>
                  <a:rPr lang="en-GB" dirty="0" smtClean="0"/>
                  <a:t>?</a:t>
                </a:r>
              </a:p>
              <a:p>
                <a:pPr lvl="1"/>
                <a:r>
                  <a:rPr lang="en-GB" dirty="0" smtClean="0"/>
                  <a:t>The queue is completely full</a:t>
                </a:r>
              </a:p>
              <a:p>
                <a:pPr lvl="1"/>
                <a:r>
                  <a:rPr lang="en-GB" dirty="0" smtClean="0"/>
                  <a:t>Two choices to handle this situation (as with the stack)</a:t>
                </a:r>
              </a:p>
              <a:p>
                <a:pPr lvl="2"/>
                <a:r>
                  <a:rPr lang="en-GB" dirty="0" smtClean="0"/>
                  <a:t>Throw exception</a:t>
                </a:r>
              </a:p>
              <a:p>
                <a:pPr lvl="2"/>
                <a:r>
                  <a:rPr lang="en-GB" dirty="0" smtClean="0"/>
                  <a:t>Double the array size</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81559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Queue – Linked implementation </a:t>
            </a:r>
            <a:endParaRPr lang="en-GB" dirty="0"/>
          </a:p>
        </p:txBody>
      </p:sp>
      <p:sp>
        <p:nvSpPr>
          <p:cNvPr id="3" name="Content Placeholder 2"/>
          <p:cNvSpPr>
            <a:spLocks noGrp="1"/>
          </p:cNvSpPr>
          <p:nvPr>
            <p:ph idx="1"/>
          </p:nvPr>
        </p:nvSpPr>
        <p:spPr>
          <a:xfrm>
            <a:off x="677334" y="2160589"/>
            <a:ext cx="8596668" cy="3890890"/>
          </a:xfrm>
        </p:spPr>
        <p:txBody>
          <a:bodyPr>
            <a:normAutofit/>
          </a:bodyPr>
          <a:lstStyle/>
          <a:p>
            <a:r>
              <a:rPr lang="en-GB" dirty="0" smtClean="0"/>
              <a:t>Almost the same as the stack linked implementation</a:t>
            </a:r>
          </a:p>
          <a:p>
            <a:pPr lvl="1"/>
            <a:r>
              <a:rPr lang="en-GB" dirty="0" smtClean="0"/>
              <a:t>Here we maintain also a pointer to the last element</a:t>
            </a:r>
          </a:p>
          <a:p>
            <a:endParaRPr lang="en-GB" dirty="0" smtClean="0"/>
          </a:p>
          <a:p>
            <a:r>
              <a:rPr lang="en-GB" dirty="0" smtClean="0"/>
              <a:t>Front </a:t>
            </a:r>
            <a:r>
              <a:rPr lang="en-GB" dirty="0" smtClean="0">
                <a:sym typeface="Wingdings" panose="05000000000000000000" pitchFamily="2" charset="2"/>
              </a:rPr>
              <a:t> </a:t>
            </a:r>
            <a:r>
              <a:rPr lang="en-GB" dirty="0" smtClean="0"/>
              <a:t>starting </a:t>
            </a:r>
            <a:r>
              <a:rPr lang="en-GB" dirty="0"/>
              <a:t>element of the list </a:t>
            </a:r>
            <a:endParaRPr lang="en-GB" dirty="0" smtClean="0"/>
          </a:p>
          <a:p>
            <a:r>
              <a:rPr lang="en-GB" dirty="0" smtClean="0"/>
              <a:t>Rear </a:t>
            </a:r>
            <a:r>
              <a:rPr lang="en-GB" dirty="0" smtClean="0">
                <a:sym typeface="Wingdings" panose="05000000000000000000" pitchFamily="2" charset="2"/>
              </a:rPr>
              <a:t> last element of the list </a:t>
            </a:r>
          </a:p>
          <a:p>
            <a:endParaRPr lang="en-GB" dirty="0"/>
          </a:p>
          <a:p>
            <a:r>
              <a:rPr lang="en-GB" dirty="0" err="1" smtClean="0"/>
              <a:t>Enqueue</a:t>
            </a:r>
            <a:r>
              <a:rPr lang="en-GB" dirty="0" smtClean="0"/>
              <a:t> </a:t>
            </a:r>
          </a:p>
          <a:p>
            <a:pPr lvl="1"/>
            <a:r>
              <a:rPr lang="en-GB" dirty="0" smtClean="0"/>
              <a:t>Create a new node and add it at the end of the list</a:t>
            </a:r>
          </a:p>
          <a:p>
            <a:r>
              <a:rPr lang="en-GB" dirty="0" err="1" smtClean="0"/>
              <a:t>Dequeue</a:t>
            </a:r>
            <a:r>
              <a:rPr lang="en-GB" dirty="0" smtClean="0"/>
              <a:t> </a:t>
            </a:r>
          </a:p>
          <a:p>
            <a:pPr lvl="1"/>
            <a:r>
              <a:rPr lang="en-GB" dirty="0" smtClean="0"/>
              <a:t>Move the beginning of the list at the second element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1266" name="Picture 2" descr="http://www.cs.grinnell.edu/~walker/courses/201.sp05/labs/queues1.gif"/>
          <p:cNvPicPr>
            <a:picLocks noChangeAspect="1" noChangeArrowheads="1"/>
          </p:cNvPicPr>
          <p:nvPr/>
        </p:nvPicPr>
        <p:blipFill rotWithShape="1">
          <a:blip r:embed="rId2">
            <a:extLst>
              <a:ext uri="{28A0092B-C50C-407E-A947-70E740481C1C}">
                <a14:useLocalDpi xmlns:a14="http://schemas.microsoft.com/office/drawing/2010/main" val="0"/>
              </a:ext>
            </a:extLst>
          </a:blip>
          <a:srcRect l="2824" t="8424" r="5549" b="20246"/>
          <a:stretch/>
        </p:blipFill>
        <p:spPr bwMode="auto">
          <a:xfrm>
            <a:off x="6083876" y="3195264"/>
            <a:ext cx="5619964" cy="130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705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stacks, queues in the JCF </a:t>
            </a:r>
            <a:endParaRPr lang="en-GB" dirty="0"/>
          </a:p>
        </p:txBody>
      </p:sp>
      <p:sp>
        <p:nvSpPr>
          <p:cNvPr id="3" name="Content Placeholder 2"/>
          <p:cNvSpPr>
            <a:spLocks noGrp="1"/>
          </p:cNvSpPr>
          <p:nvPr>
            <p:ph idx="1"/>
          </p:nvPr>
        </p:nvSpPr>
        <p:spPr/>
        <p:txBody>
          <a:bodyPr/>
          <a:lstStyle/>
          <a:p>
            <a:r>
              <a:rPr lang="en-GB" dirty="0">
                <a:hlinkClick r:id="rId2"/>
              </a:rPr>
              <a:t>http://en.wikipedia.org/wiki/Java_collections_framework</a:t>
            </a:r>
            <a:endParaRPr lang="en-GB" dirty="0" smtClean="0">
              <a:hlinkClick r:id="rId2"/>
            </a:endParaRPr>
          </a:p>
          <a:p>
            <a:endParaRPr lang="en-GB" dirty="0">
              <a:hlinkClick r:id="rId2"/>
            </a:endParaRPr>
          </a:p>
          <a:p>
            <a:r>
              <a:rPr lang="en-GB" dirty="0" smtClean="0">
                <a:hlinkClick r:id="rId2"/>
              </a:rPr>
              <a:t>http</a:t>
            </a:r>
            <a:r>
              <a:rPr lang="en-GB" dirty="0">
                <a:hlinkClick r:id="rId2"/>
              </a:rPr>
              <a:t>://</a:t>
            </a:r>
            <a:r>
              <a:rPr lang="en-GB" dirty="0" smtClean="0">
                <a:hlinkClick r:id="rId2"/>
              </a:rPr>
              <a:t>newton.ncc.edu/grahamf/csc130/JCF.pdf</a:t>
            </a:r>
            <a:r>
              <a:rPr lang="en-GB" dirty="0" smtClean="0"/>
              <a:t> </a:t>
            </a:r>
          </a:p>
          <a:p>
            <a:pPr marL="0" indent="0">
              <a:buNone/>
            </a:pPr>
            <a:endParaRPr lang="en-GB" dirty="0"/>
          </a:p>
          <a:p>
            <a:r>
              <a:rPr lang="en-GB" dirty="0">
                <a:hlinkClick r:id="rId3"/>
              </a:rPr>
              <a:t>http://</a:t>
            </a:r>
            <a:r>
              <a:rPr lang="en-GB" dirty="0" smtClean="0">
                <a:hlinkClick r:id="rId3"/>
              </a:rPr>
              <a:t>docs.oracle.com/javase/8/docs/api/java/util/Stack.html</a:t>
            </a:r>
            <a:endParaRPr lang="en-GB" dirty="0" smtClean="0"/>
          </a:p>
          <a:p>
            <a:r>
              <a:rPr lang="en-GB" dirty="0">
                <a:hlinkClick r:id="rId4"/>
              </a:rPr>
              <a:t>http://</a:t>
            </a:r>
            <a:r>
              <a:rPr lang="en-GB" dirty="0" smtClean="0">
                <a:hlinkClick r:id="rId4"/>
              </a:rPr>
              <a:t>docs.oracle.com/javase/8/docs/api/java/util/Queue.html</a:t>
            </a:r>
            <a:endParaRPr lang="en-GB" dirty="0" smtClean="0"/>
          </a:p>
          <a:p>
            <a:r>
              <a:rPr lang="en-GB" dirty="0">
                <a:hlinkClick r:id="rId5"/>
              </a:rPr>
              <a:t>http://</a:t>
            </a:r>
            <a:r>
              <a:rPr lang="en-GB" dirty="0" smtClean="0">
                <a:hlinkClick r:id="rId5"/>
              </a:rPr>
              <a:t>docs.oracle.com/javase/8/docs/api/java/util/List.html</a:t>
            </a:r>
            <a:r>
              <a:rPr lang="en-GB" dirty="0" smtClean="0"/>
              <a:t> </a:t>
            </a:r>
          </a:p>
          <a:p>
            <a:r>
              <a:rPr lang="en-GB" dirty="0">
                <a:hlinkClick r:id="rId6"/>
              </a:rPr>
              <a:t>http://</a:t>
            </a:r>
            <a:r>
              <a:rPr lang="en-GB" dirty="0" smtClean="0">
                <a:hlinkClick r:id="rId6"/>
              </a:rPr>
              <a:t>docs.oracle.com/javase/8/docs/api/java/util/LinkedList.html</a:t>
            </a:r>
            <a:r>
              <a:rPr lang="en-GB"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97065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Lists, stacks, queues in .NET </a:t>
            </a:r>
            <a:endParaRPr lang="en-GB" dirty="0"/>
          </a:p>
        </p:txBody>
      </p:sp>
      <p:sp>
        <p:nvSpPr>
          <p:cNvPr id="3" name="Content Placeholder 2"/>
          <p:cNvSpPr>
            <a:spLocks noGrp="1"/>
          </p:cNvSpPr>
          <p:nvPr>
            <p:ph idx="1"/>
          </p:nvPr>
        </p:nvSpPr>
        <p:spPr/>
        <p:txBody>
          <a:bodyPr/>
          <a:lstStyle/>
          <a:p>
            <a:r>
              <a:rPr lang="en-GB" dirty="0">
                <a:hlinkClick r:id="rId2"/>
              </a:rPr>
              <a:t>http://msdn.microsoft.com/en-US/library/ms379570(v=vs.80).</a:t>
            </a:r>
            <a:r>
              <a:rPr lang="en-GB" dirty="0" smtClean="0">
                <a:hlinkClick r:id="rId2"/>
              </a:rPr>
              <a:t>aspx </a:t>
            </a:r>
            <a:endParaRPr lang="en-GB" dirty="0">
              <a:hlinkClick r:id="rId2"/>
            </a:endParaRPr>
          </a:p>
          <a:p>
            <a:r>
              <a:rPr lang="en-GB" dirty="0" smtClean="0">
                <a:hlinkClick r:id="rId2"/>
              </a:rPr>
              <a:t>http</a:t>
            </a:r>
            <a:r>
              <a:rPr lang="en-GB" dirty="0">
                <a:hlinkClick r:id="rId2"/>
              </a:rPr>
              <a:t>://msdn.microsoft.com/en-us/library/ms379571(v=vs.80).</a:t>
            </a:r>
            <a:r>
              <a:rPr lang="en-GB" dirty="0" smtClean="0">
                <a:hlinkClick r:id="rId2"/>
              </a:rPr>
              <a:t>aspx</a:t>
            </a:r>
            <a:endParaRPr lang="en-GB" dirty="0"/>
          </a:p>
          <a:p>
            <a:pPr marL="0" indent="0">
              <a:buNone/>
            </a:pPr>
            <a:endParaRPr lang="en-GB" dirty="0"/>
          </a:p>
          <a:p>
            <a:r>
              <a:rPr lang="en-GB" dirty="0">
                <a:hlinkClick r:id="rId3"/>
              </a:rPr>
              <a:t>http://</a:t>
            </a:r>
            <a:r>
              <a:rPr lang="en-GB" dirty="0" smtClean="0">
                <a:hlinkClick r:id="rId3"/>
              </a:rPr>
              <a:t>www.dotnetperls.com/list</a:t>
            </a:r>
            <a:endParaRPr lang="en-GB" dirty="0" smtClean="0"/>
          </a:p>
          <a:p>
            <a:r>
              <a:rPr lang="en-GB" dirty="0">
                <a:hlinkClick r:id="rId4"/>
              </a:rPr>
              <a:t>http://</a:t>
            </a:r>
            <a:r>
              <a:rPr lang="en-GB" dirty="0" smtClean="0">
                <a:hlinkClick r:id="rId4"/>
              </a:rPr>
              <a:t>www.dotnetperls.com/stack</a:t>
            </a:r>
            <a:endParaRPr lang="en-GB" dirty="0" smtClean="0"/>
          </a:p>
          <a:p>
            <a:r>
              <a:rPr lang="en-GB" dirty="0">
                <a:hlinkClick r:id="rId5"/>
              </a:rPr>
              <a:t>http://</a:t>
            </a:r>
            <a:r>
              <a:rPr lang="en-GB" dirty="0" smtClean="0">
                <a:hlinkClick r:id="rId5"/>
              </a:rPr>
              <a:t>www.dotnetperls.com/queue</a:t>
            </a:r>
            <a:r>
              <a:rPr lang="en-GB" dirty="0" smtClean="0"/>
              <a:t>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436323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exercise</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3" y="2160589"/>
                <a:ext cx="9277157" cy="3880773"/>
              </a:xfrm>
            </p:spPr>
            <p:txBody>
              <a:bodyPr/>
              <a:lstStyle/>
              <a:p>
                <a:r>
                  <a:rPr lang="en-GB" dirty="0" smtClean="0"/>
                  <a:t>Implement by yourself the generic data structures </a:t>
                </a:r>
              </a:p>
              <a:p>
                <a:pPr lvl="1"/>
                <a14:m>
                  <m:oMath xmlns:m="http://schemas.openxmlformats.org/officeDocument/2006/math">
                    <m:r>
                      <a:rPr lang="en-GB" i="1" dirty="0" smtClean="0">
                        <a:latin typeface="Cambria Math" panose="02040503050406030204" pitchFamily="18" charset="0"/>
                      </a:rPr>
                      <m:t>𝑄𝑢𝑒𝑢𝑒</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r>
                  <a:rPr lang="en-GB" dirty="0" smtClean="0"/>
                  <a:t> </a:t>
                </a:r>
              </a:p>
              <a:p>
                <a:pPr lvl="1"/>
                <a14:m>
                  <m:oMath xmlns:m="http://schemas.openxmlformats.org/officeDocument/2006/math">
                    <m:r>
                      <a:rPr lang="en-GB" i="1" dirty="0" smtClean="0">
                        <a:latin typeface="Cambria Math" panose="02040503050406030204" pitchFamily="18" charset="0"/>
                      </a:rPr>
                      <m:t>𝑆𝑡𝑎𝑐𝑘</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a:p>
                <a:pPr lvl="1"/>
                <a14:m>
                  <m:oMath xmlns:m="http://schemas.openxmlformats.org/officeDocument/2006/math">
                    <m:r>
                      <a:rPr lang="en-GB" i="1" dirty="0" smtClean="0">
                        <a:latin typeface="Cambria Math" panose="02040503050406030204" pitchFamily="18" charset="0"/>
                      </a:rPr>
                      <m:t>𝐷𝑜𝑢𝑏𝑙𝑦𝐿𝑖𝑛𝑘𝑒𝑑𝐿𝑖𝑠𝑡</m:t>
                    </m:r>
                    <m:r>
                      <a:rPr lang="en-GB" i="1" dirty="0" smtClean="0">
                        <a:latin typeface="Cambria Math" panose="02040503050406030204" pitchFamily="18" charset="0"/>
                      </a:rPr>
                      <m:t>&lt;</m:t>
                    </m:r>
                    <m:r>
                      <a:rPr lang="en-GB" i="1" dirty="0" smtClean="0">
                        <a:latin typeface="Cambria Math" panose="02040503050406030204" pitchFamily="18" charset="0"/>
                      </a:rPr>
                      <m:t>𝑇</m:t>
                    </m:r>
                    <m:r>
                      <a:rPr lang="en-GB" i="1" dirty="0" smtClean="0">
                        <a:latin typeface="Cambria Math" panose="02040503050406030204" pitchFamily="18" charset="0"/>
                      </a:rPr>
                      <m:t>&gt;</m:t>
                    </m:r>
                  </m:oMath>
                </a14:m>
                <a:endParaRPr lang="en-GB"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3" y="2160589"/>
                <a:ext cx="9277157" cy="3880773"/>
              </a:xfrm>
              <a:blipFill rotWithShape="0">
                <a:blip r:embed="rId2"/>
                <a:stretch>
                  <a:fillRect l="-131"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31758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ctrTitle"/>
          </p:nvPr>
        </p:nvSpPr>
        <p:spPr/>
        <p:txBody>
          <a:bodyPr/>
          <a:lstStyle/>
          <a:p>
            <a:r>
              <a:rPr lang="en-GB" dirty="0" smtClean="0"/>
              <a:t>Hash table</a:t>
            </a:r>
            <a:endParaRPr lang="nl-NL" dirty="0"/>
          </a:p>
        </p:txBody>
      </p:sp>
      <p:sp>
        <p:nvSpPr>
          <p:cNvPr id="8" name="Ondertitel 7"/>
          <p:cNvSpPr>
            <a:spLocks noGrp="1"/>
          </p:cNvSpPr>
          <p:nvPr>
            <p:ph type="subTitle" idx="1"/>
          </p:nvPr>
        </p:nvSpPr>
        <p:spPr/>
        <p:txBody>
          <a:bodyPr/>
          <a:lstStyle/>
          <a:p>
            <a:endParaRPr lang="nl-NL"/>
          </a:p>
        </p:txBody>
      </p:sp>
      <p:pic>
        <p:nvPicPr>
          <p:cNvPr id="9" name="Picture 2" descr="http://s.s-bol.com/imgbase0/imagebase/large/FC/8/7/9/0/1001004002820978.jpg"/>
          <p:cNvPicPr>
            <a:picLocks noChangeAspect="1" noChangeArrowheads="1"/>
          </p:cNvPicPr>
          <p:nvPr/>
        </p:nvPicPr>
        <p:blipFill rotWithShape="1">
          <a:blip r:embed="rId2">
            <a:extLst>
              <a:ext uri="{28A0092B-C50C-407E-A947-70E740481C1C}">
                <a14:useLocalDpi xmlns:a14="http://schemas.microsoft.com/office/drawing/2010/main" val="0"/>
              </a:ext>
            </a:extLst>
          </a:blip>
          <a:srcRect l="10902"/>
          <a:stretch/>
        </p:blipFill>
        <p:spPr bwMode="auto">
          <a:xfrm>
            <a:off x="2349660" y="422695"/>
            <a:ext cx="2743199" cy="344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905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135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smtClean="0"/>
              <a:t>Linked lists</a:t>
            </a:r>
            <a:endParaRPr lang="en-GB" dirty="0"/>
          </a:p>
        </p:txBody>
      </p:sp>
      <p:pic>
        <p:nvPicPr>
          <p:cNvPr id="7" name="Picture 2" descr="http://comps.canstockphoto.com/can-stock-photo_csp11512262.jpg"/>
          <p:cNvPicPr>
            <a:picLocks noChangeAspect="1" noChangeArrowheads="1"/>
          </p:cNvPicPr>
          <p:nvPr/>
        </p:nvPicPr>
        <p:blipFill rotWithShape="1">
          <a:blip r:embed="rId2">
            <a:extLst>
              <a:ext uri="{28A0092B-C50C-407E-A947-70E740481C1C}">
                <a14:useLocalDpi xmlns:a14="http://schemas.microsoft.com/office/drawing/2010/main" val="0"/>
              </a:ext>
            </a:extLst>
          </a:blip>
          <a:srcRect b="72230"/>
          <a:stretch/>
        </p:blipFill>
        <p:spPr bwMode="auto">
          <a:xfrm>
            <a:off x="1244635" y="658655"/>
            <a:ext cx="7913744" cy="2295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32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 </a:t>
            </a:r>
            <a:r>
              <a:rPr lang="en-US" dirty="0"/>
              <a:t>table </a:t>
            </a:r>
            <a:r>
              <a:rPr lang="en-US" dirty="0" smtClean="0">
                <a:sym typeface="Wingdings" panose="05000000000000000000" pitchFamily="2" charset="2"/>
              </a:rPr>
              <a:t> </a:t>
            </a:r>
            <a:r>
              <a:rPr lang="en-US" dirty="0" smtClean="0"/>
              <a:t>data </a:t>
            </a:r>
            <a:r>
              <a:rPr lang="en-US" dirty="0"/>
              <a:t>structure used to implement an </a:t>
            </a:r>
            <a:r>
              <a:rPr lang="en-US" i="1" dirty="0"/>
              <a:t>associative array</a:t>
            </a:r>
            <a:r>
              <a:rPr lang="en-US" dirty="0"/>
              <a:t>, a structure that can </a:t>
            </a:r>
            <a:r>
              <a:rPr lang="en-US" u="sng" dirty="0"/>
              <a:t>map keys to </a:t>
            </a:r>
            <a:r>
              <a:rPr lang="en-US" u="sng" dirty="0" smtClean="0"/>
              <a:t>values</a:t>
            </a:r>
          </a:p>
          <a:p>
            <a:r>
              <a:rPr lang="en-US" dirty="0"/>
              <a:t>Hash table </a:t>
            </a:r>
            <a:r>
              <a:rPr lang="en-US" dirty="0" smtClean="0">
                <a:sym typeface="Wingdings" panose="05000000000000000000" pitchFamily="2" charset="2"/>
              </a:rPr>
              <a:t> </a:t>
            </a:r>
            <a:r>
              <a:rPr lang="en-US" dirty="0" smtClean="0"/>
              <a:t>container </a:t>
            </a:r>
            <a:r>
              <a:rPr lang="en-US" dirty="0"/>
              <a:t>that allows direct access by any index </a:t>
            </a:r>
            <a:r>
              <a:rPr lang="en-US" dirty="0" smtClean="0"/>
              <a:t>type: </a:t>
            </a:r>
            <a:r>
              <a:rPr lang="en-US" dirty="0"/>
              <a:t>i</a:t>
            </a:r>
            <a:r>
              <a:rPr lang="en-US" dirty="0" smtClean="0"/>
              <a:t>t </a:t>
            </a:r>
            <a:r>
              <a:rPr lang="en-US" dirty="0"/>
              <a:t>works like an array or vector except that the index variable need not be an integer </a:t>
            </a:r>
            <a:endParaRPr lang="en-US" dirty="0" smtClean="0"/>
          </a:p>
          <a:p>
            <a:pPr marL="742950" lvl="2" indent="-342900"/>
            <a:r>
              <a:rPr lang="en-US" dirty="0"/>
              <a:t>Also called: </a:t>
            </a:r>
            <a:r>
              <a:rPr lang="en-US" dirty="0" smtClean="0"/>
              <a:t>hash map</a:t>
            </a:r>
            <a:r>
              <a:rPr lang="en-US" dirty="0"/>
              <a:t>, lookup table, associative array, </a:t>
            </a:r>
            <a:r>
              <a:rPr lang="en-US" dirty="0" smtClean="0"/>
              <a:t>dictionary</a:t>
            </a:r>
          </a:p>
          <a:p>
            <a:pPr marL="742950" lvl="2" indent="-342900"/>
            <a:r>
              <a:rPr lang="en-US" dirty="0" smtClean="0"/>
              <a:t>Analogy with the dictionary: index </a:t>
            </a:r>
            <a:r>
              <a:rPr lang="en-US" dirty="0"/>
              <a:t>=</a:t>
            </a:r>
            <a:r>
              <a:rPr lang="en-US" dirty="0" smtClean="0"/>
              <a:t> word to look up; value indexed = dictionary definition</a:t>
            </a:r>
            <a:endParaRPr lang="en-GB" dirty="0"/>
          </a:p>
          <a:p>
            <a:endParaRPr lang="en-US" dirty="0" smtClean="0"/>
          </a:p>
          <a:p>
            <a:r>
              <a:rPr lang="en-US" dirty="0" smtClean="0"/>
              <a:t>Entries of a hash table are called “</a:t>
            </a:r>
            <a:r>
              <a:rPr lang="en-US" b="1" dirty="0" smtClean="0"/>
              <a:t>key-value</a:t>
            </a:r>
            <a:r>
              <a:rPr lang="en-US" dirty="0" smtClean="0"/>
              <a:t>” pairs</a:t>
            </a:r>
          </a:p>
          <a:p>
            <a:pPr lvl="1"/>
            <a:r>
              <a:rPr lang="en-US" i="1" dirty="0" smtClean="0"/>
              <a:t>Key </a:t>
            </a:r>
            <a:r>
              <a:rPr lang="en-US" dirty="0" smtClean="0">
                <a:sym typeface="Wingdings" panose="05000000000000000000" pitchFamily="2" charset="2"/>
              </a:rPr>
              <a:t> index into the table </a:t>
            </a:r>
          </a:p>
          <a:p>
            <a:pPr lvl="1"/>
            <a:r>
              <a:rPr lang="en-US" i="1" dirty="0" smtClean="0">
                <a:sym typeface="Wingdings" panose="05000000000000000000" pitchFamily="2" charset="2"/>
              </a:rPr>
              <a:t>Value </a:t>
            </a:r>
            <a:r>
              <a:rPr lang="en-US" dirty="0" smtClean="0">
                <a:sym typeface="Wingdings" panose="05000000000000000000" pitchFamily="2" charset="2"/>
              </a:rPr>
              <a:t> information being looked up </a:t>
            </a:r>
            <a:endParaRPr lang="en-US" dirty="0" smtClean="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1026" name="Picture 2" descr="http://s.s-bol.com/imgbase0/imagebase/large/FC/8/7/9/0/10010040028209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923"/>
          <a:stretch/>
        </p:blipFill>
        <p:spPr bwMode="auto">
          <a:xfrm>
            <a:off x="5671595" y="379411"/>
            <a:ext cx="1083432" cy="134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97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US" dirty="0" smtClean="0"/>
              <a:t>Hashing idea </a:t>
            </a:r>
            <a:r>
              <a:rPr lang="en-US" dirty="0" smtClean="0">
                <a:sym typeface="Wingdings" panose="05000000000000000000" pitchFamily="2" charset="2"/>
              </a:rPr>
              <a:t> </a:t>
            </a:r>
            <a:r>
              <a:rPr lang="en-US" dirty="0"/>
              <a:t>distribute the entries (key/value pairs) across an array of </a:t>
            </a:r>
            <a:r>
              <a:rPr lang="en-US" i="1" dirty="0" smtClean="0"/>
              <a:t>buckets </a:t>
            </a:r>
            <a:r>
              <a:rPr lang="en-US" dirty="0" smtClean="0"/>
              <a:t>(also called </a:t>
            </a:r>
            <a:r>
              <a:rPr lang="en-US" i="1" dirty="0" smtClean="0"/>
              <a:t>slots</a:t>
            </a:r>
            <a:r>
              <a:rPr lang="en-US" dirty="0" smtClean="0"/>
              <a:t>)</a:t>
            </a:r>
            <a:endParaRPr lang="en-US" dirty="0"/>
          </a:p>
          <a:p>
            <a:r>
              <a:rPr lang="en-US" dirty="0" smtClean="0"/>
              <a:t>A </a:t>
            </a:r>
            <a:r>
              <a:rPr lang="en-US" b="1" dirty="0"/>
              <a:t>hash function</a:t>
            </a:r>
            <a:r>
              <a:rPr lang="en-US" dirty="0"/>
              <a:t> </a:t>
            </a:r>
            <a:r>
              <a:rPr lang="en-US" dirty="0" smtClean="0"/>
              <a:t>is used to </a:t>
            </a:r>
            <a:r>
              <a:rPr lang="en-US" dirty="0"/>
              <a:t>compute </a:t>
            </a:r>
            <a:r>
              <a:rPr lang="en-US" dirty="0" smtClean="0"/>
              <a:t>the </a:t>
            </a:r>
            <a:r>
              <a:rPr lang="en-US" dirty="0"/>
              <a:t>index </a:t>
            </a:r>
            <a:r>
              <a:rPr lang="en-US" dirty="0" smtClean="0"/>
              <a:t>in the buckets array, </a:t>
            </a:r>
            <a:r>
              <a:rPr lang="en-US" dirty="0"/>
              <a:t>from which the correct value can be </a:t>
            </a:r>
            <a:r>
              <a:rPr lang="en-US" dirty="0" smtClean="0"/>
              <a:t>found</a:t>
            </a:r>
          </a:p>
          <a:p>
            <a:pPr lvl="1"/>
            <a:r>
              <a:rPr lang="en-US" dirty="0"/>
              <a:t>Example </a:t>
            </a:r>
            <a:r>
              <a:rPr lang="en-US" dirty="0" smtClean="0"/>
              <a:t>(phone book)</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13" y="3407694"/>
            <a:ext cx="4379987" cy="319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08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t>
                </a:r>
                <a:r>
                  <a:rPr lang="en-US" dirty="0"/>
                  <a:t>a </a:t>
                </a:r>
                <a:r>
                  <a:rPr lang="en-US" b="1" dirty="0"/>
                  <a:t>key</a:t>
                </a:r>
                <a:r>
                  <a:rPr lang="en-US" dirty="0"/>
                  <a:t>, the algorithm computes an </a:t>
                </a:r>
                <a:r>
                  <a:rPr lang="en-US" b="1" dirty="0"/>
                  <a:t>index </a:t>
                </a:r>
                <a:r>
                  <a:rPr lang="en-US" dirty="0"/>
                  <a:t>that suggests where the entry can be found</a:t>
                </a:r>
                <a:r>
                  <a:rPr lang="en-US" dirty="0" smtClean="0"/>
                  <a:t>:</a:t>
                </a:r>
              </a:p>
              <a:p>
                <a:pPr marL="0" indent="0" algn="ctr">
                  <a:buNone/>
                </a:pP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a:p>
                <a:pPr marL="0" indent="0" algn="ctr">
                  <a:buNone/>
                </a:pPr>
                <a:r>
                  <a:rPr lang="en-US" dirty="0">
                    <a:latin typeface="Consolas" panose="020B0609020204030204" pitchFamily="49" charset="0"/>
                    <a:cs typeface="Consolas" panose="020B0609020204030204" pitchFamily="49" charset="0"/>
                  </a:rPr>
                  <a:t>index = hash % </a:t>
                </a:r>
                <a:r>
                  <a:rPr lang="en-US" dirty="0" err="1" smtClean="0">
                    <a:latin typeface="Consolas" panose="020B0609020204030204" pitchFamily="49" charset="0"/>
                    <a:cs typeface="Consolas" panose="020B0609020204030204" pitchFamily="49" charset="0"/>
                  </a:rPr>
                  <a:t>array_size</a:t>
                </a:r>
                <a:endParaRPr lang="en-US" dirty="0" smtClean="0">
                  <a:latin typeface="Consolas" panose="020B0609020204030204" pitchFamily="49" charset="0"/>
                  <a:cs typeface="Consolas" panose="020B0609020204030204" pitchFamily="49" charset="0"/>
                </a:endParaRPr>
              </a:p>
              <a:p>
                <a:pPr marL="0" indent="0" algn="ctr">
                  <a:buNone/>
                </a:pPr>
                <a:endParaRPr lang="en-US" dirty="0" smtClean="0">
                  <a:latin typeface="Consolas" panose="020B0609020204030204" pitchFamily="49" charset="0"/>
                  <a:cs typeface="Consolas" panose="020B0609020204030204" pitchFamily="49" charset="0"/>
                </a:endParaRPr>
              </a:p>
              <a:p>
                <a:r>
                  <a:rPr lang="en-US" dirty="0" smtClean="0"/>
                  <a:t>The </a:t>
                </a:r>
                <a:r>
                  <a:rPr lang="en-US" dirty="0"/>
                  <a:t>hash is independent of the array </a:t>
                </a:r>
                <a:r>
                  <a:rPr lang="en-US" dirty="0" smtClean="0"/>
                  <a:t>size; it </a:t>
                </a:r>
                <a:r>
                  <a:rPr lang="en-US" dirty="0"/>
                  <a:t>is then reduced to an index (a number between </a:t>
                </a:r>
                <a14:m>
                  <m:oMath xmlns:m="http://schemas.openxmlformats.org/officeDocument/2006/math">
                    <m:r>
                      <a:rPr lang="en-US" i="1" dirty="0" smtClean="0">
                        <a:latin typeface="Cambria Math" panose="02040503050406030204" pitchFamily="18" charset="0"/>
                      </a:rPr>
                      <m:t>0</m:t>
                    </m:r>
                  </m:oMath>
                </a14:m>
                <a:r>
                  <a:rPr lang="en-US" dirty="0"/>
                  <a:t> and </a:t>
                </a:r>
                <a14:m>
                  <m:oMath xmlns:m="http://schemas.openxmlformats.org/officeDocument/2006/math">
                    <m:r>
                      <a:rPr lang="en-US" i="1" dirty="0" smtClean="0">
                        <a:latin typeface="Cambria Math" panose="02040503050406030204" pitchFamily="18" charset="0"/>
                      </a:rPr>
                      <m:t>𝑎𝑟𝑟𝑎𝑦</m:t>
                    </m:r>
                    <m:r>
                      <a:rPr lang="en-US" i="1" dirty="0" smtClean="0">
                        <a:latin typeface="Cambria Math" panose="02040503050406030204" pitchFamily="18" charset="0"/>
                      </a:rPr>
                      <m:t>_</m:t>
                    </m:r>
                    <m:r>
                      <a:rPr lang="en-US" i="1" dirty="0" smtClean="0">
                        <a:latin typeface="Cambria Math" panose="02040503050406030204" pitchFamily="18" charset="0"/>
                      </a:rPr>
                      <m:t>𝑠𝑖𝑧𝑒</m:t>
                    </m:r>
                    <m:r>
                      <a:rPr lang="en-US" i="1" dirty="0">
                        <a:latin typeface="Cambria Math" panose="02040503050406030204" pitchFamily="18" charset="0"/>
                      </a:rPr>
                      <m:t> − 1</m:t>
                    </m:r>
                  </m:oMath>
                </a14:m>
                <a:r>
                  <a:rPr lang="en-US" dirty="0"/>
                  <a:t>) using the modulo operator </a:t>
                </a:r>
                <a:r>
                  <a:rPr lang="en-US" dirty="0" smtClean="0"/>
                  <a: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7/7d/Hash_table_3_1_1_0_1_0_0_SP.svg/315px-Hash_table_3_1_1_0_1_0_0_SP.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7059" y="-84238"/>
            <a:ext cx="3709434" cy="270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38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p:txBody>
          <a:bodyPr/>
          <a:lstStyle/>
          <a:p>
            <a:r>
              <a:rPr lang="en-GB" dirty="0" smtClean="0"/>
              <a:t>In Java and .NET, every object is associated to a hash code (</a:t>
            </a:r>
            <a:r>
              <a:rPr lang="en-US" dirty="0"/>
              <a:t>computed from the actual hard data stored in the </a:t>
            </a:r>
            <a:r>
              <a:rPr lang="en-US" dirty="0" smtClean="0"/>
              <a:t>object), accessible through the methods:</a:t>
            </a:r>
            <a:endParaRPr lang="en-GB" dirty="0"/>
          </a:p>
          <a:p>
            <a:pPr lvl="1"/>
            <a:r>
              <a:rPr lang="en-GB" dirty="0" smtClean="0"/>
              <a:t>[Java] </a:t>
            </a:r>
            <a:r>
              <a:rPr lang="en-GB" dirty="0" err="1" smtClean="0"/>
              <a:t>Object.hashCode</a:t>
            </a:r>
            <a:r>
              <a:rPr lang="en-GB" dirty="0" smtClean="0"/>
              <a:t>()</a:t>
            </a:r>
          </a:p>
          <a:p>
            <a:pPr lvl="1"/>
            <a:r>
              <a:rPr lang="en-GB" dirty="0" smtClean="0"/>
              <a:t>[.NET</a:t>
            </a:r>
            <a:r>
              <a:rPr lang="en-GB" dirty="0"/>
              <a:t>] </a:t>
            </a:r>
            <a:r>
              <a:rPr lang="en-GB" dirty="0" err="1" smtClean="0"/>
              <a:t>Object.GetHashCode</a:t>
            </a:r>
            <a:r>
              <a:rPr lang="en-GB" dirty="0" smtClean="0"/>
              <a:t>()</a:t>
            </a:r>
          </a:p>
          <a:p>
            <a:pPr lvl="1"/>
            <a:endParaRPr lang="en-GB" dirty="0"/>
          </a:p>
          <a:p>
            <a:r>
              <a:rPr lang="en-GB" dirty="0" smtClean="0"/>
              <a:t>Example: hash codes of some strings made by three characters</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3826140" y="4445745"/>
            <a:ext cx="1805575" cy="1960742"/>
          </a:xfrm>
          <a:prstGeom prst="rect">
            <a:avLst/>
          </a:prstGeom>
        </p:spPr>
      </p:pic>
      <p:sp>
        <p:nvSpPr>
          <p:cNvPr id="6" name="Rechthoek 5"/>
          <p:cNvSpPr/>
          <p:nvPr/>
        </p:nvSpPr>
        <p:spPr>
          <a:xfrm>
            <a:off x="6556591" y="4792671"/>
            <a:ext cx="271741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hash = </a:t>
            </a:r>
            <a:r>
              <a:rPr lang="en-US" dirty="0" err="1">
                <a:latin typeface="Consolas" panose="020B0609020204030204" pitchFamily="49" charset="0"/>
                <a:cs typeface="Consolas" panose="020B0609020204030204" pitchFamily="49" charset="0"/>
              </a:rPr>
              <a:t>hashfunc</a:t>
            </a:r>
            <a:r>
              <a:rPr lang="en-US" dirty="0">
                <a:latin typeface="Consolas" panose="020B0609020204030204" pitchFamily="49" charset="0"/>
                <a:cs typeface="Consolas" panose="020B0609020204030204" pitchFamily="49" charset="0"/>
              </a:rPr>
              <a:t>(key)</a:t>
            </a:r>
          </a:p>
        </p:txBody>
      </p:sp>
    </p:spTree>
    <p:extLst>
      <p:ext uri="{BB962C8B-B14F-4D97-AF65-F5344CB8AC3E}">
        <p14:creationId xmlns:p14="http://schemas.microsoft.com/office/powerpoint/2010/main" val="12368028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Definition </a:t>
            </a:r>
            <a:endParaRPr lang="en-GB" dirty="0"/>
          </a:p>
        </p:txBody>
      </p:sp>
      <p:sp>
        <p:nvSpPr>
          <p:cNvPr id="3" name="Content Placeholder 2"/>
          <p:cNvSpPr>
            <a:spLocks noGrp="1"/>
          </p:cNvSpPr>
          <p:nvPr>
            <p:ph idx="1"/>
          </p:nvPr>
        </p:nvSpPr>
        <p:spPr>
          <a:xfrm>
            <a:off x="677334" y="2160589"/>
            <a:ext cx="8596668" cy="4245898"/>
          </a:xfrm>
        </p:spPr>
        <p:txBody>
          <a:bodyPr>
            <a:normAutofit/>
          </a:bodyPr>
          <a:lstStyle/>
          <a:p>
            <a:r>
              <a:rPr lang="en-GB" dirty="0" smtClean="0"/>
              <a:t>After computing the hash code, we must compute the index inside the array</a:t>
            </a:r>
          </a:p>
          <a:p>
            <a:pPr lvl="1"/>
            <a:r>
              <a:rPr lang="en-GB" dirty="0" smtClean="0"/>
              <a:t>Suppose that </a:t>
            </a:r>
            <a:r>
              <a:rPr lang="en-GB" dirty="0" err="1" smtClean="0"/>
              <a:t>array_size</a:t>
            </a:r>
            <a:r>
              <a:rPr lang="en-GB" dirty="0" smtClean="0"/>
              <a:t> = 11</a:t>
            </a:r>
          </a:p>
          <a:p>
            <a:pPr lvl="1"/>
            <a:endParaRPr lang="en-GB" dirty="0"/>
          </a:p>
          <a:p>
            <a:pPr marL="457200" lvl="1" indent="0">
              <a:buNone/>
            </a:pPr>
            <a:endParaRPr lang="en-GB" dirty="0" smtClean="0"/>
          </a:p>
          <a:p>
            <a:pPr lvl="1"/>
            <a:r>
              <a:rPr lang="en-GB" dirty="0" smtClean="0"/>
              <a:t>Index of Rad: 81901 % 11 = 3</a:t>
            </a:r>
          </a:p>
          <a:p>
            <a:pPr lvl="1"/>
            <a:r>
              <a:rPr lang="en-GB" dirty="0" smtClean="0"/>
              <a:t>Index of </a:t>
            </a:r>
            <a:r>
              <a:rPr lang="en-GB" dirty="0" err="1" smtClean="0"/>
              <a:t>Uhr</a:t>
            </a:r>
            <a:r>
              <a:rPr lang="en-GB" dirty="0" smtClean="0"/>
              <a:t>: 85023 % 11 = 4</a:t>
            </a:r>
          </a:p>
          <a:p>
            <a:pPr lvl="1"/>
            <a:r>
              <a:rPr lang="en-GB" dirty="0" smtClean="0"/>
              <a:t>Index of </a:t>
            </a:r>
            <a:r>
              <a:rPr lang="en-GB" dirty="0" err="1" smtClean="0"/>
              <a:t>Ohr</a:t>
            </a:r>
            <a:r>
              <a:rPr lang="en-GB" dirty="0" smtClean="0"/>
              <a:t>: 79257 % 11 = 2</a:t>
            </a:r>
          </a:p>
          <a:p>
            <a:pPr lvl="1"/>
            <a:r>
              <a:rPr lang="en-GB" dirty="0" smtClean="0"/>
              <a:t>Index of Tor: 84279 % 11 = 8</a:t>
            </a:r>
          </a:p>
          <a:p>
            <a:pPr lvl="1"/>
            <a:r>
              <a:rPr lang="en-GB" dirty="0" smtClean="0"/>
              <a:t>Index of Hut: 72935 % 11 = 5</a:t>
            </a:r>
          </a:p>
          <a:p>
            <a:pPr lvl="1"/>
            <a:r>
              <a:rPr lang="en-GB" dirty="0" smtClean="0"/>
              <a:t>Index of Tag: 83834 % 11 = 3 … </a:t>
            </a:r>
            <a:r>
              <a:rPr lang="en-GB" dirty="0" smtClean="0">
                <a:solidFill>
                  <a:srgbClr val="FF0000"/>
                </a:solidFill>
              </a:rPr>
              <a:t>same index as for the first string</a:t>
            </a:r>
            <a:r>
              <a:rPr lang="en-GB" dirty="0" smtClean="0"/>
              <a:t>!!!</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Afbeelding 4"/>
          <p:cNvPicPr>
            <a:picLocks noChangeAspect="1"/>
          </p:cNvPicPr>
          <p:nvPr/>
        </p:nvPicPr>
        <p:blipFill>
          <a:blip r:embed="rId2"/>
          <a:stretch>
            <a:fillRect/>
          </a:stretch>
        </p:blipFill>
        <p:spPr>
          <a:xfrm>
            <a:off x="9489248" y="1695448"/>
            <a:ext cx="1992838" cy="4155797"/>
          </a:xfrm>
          <a:prstGeom prst="rect">
            <a:avLst/>
          </a:prstGeom>
        </p:spPr>
      </p:pic>
      <p:sp>
        <p:nvSpPr>
          <p:cNvPr id="6" name="Rechthoek 5"/>
          <p:cNvSpPr/>
          <p:nvPr/>
        </p:nvSpPr>
        <p:spPr>
          <a:xfrm>
            <a:off x="3300369" y="3093863"/>
            <a:ext cx="335059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r>
              <a:rPr lang="en-US" dirty="0">
                <a:latin typeface="Consolas" panose="020B0609020204030204" pitchFamily="49" charset="0"/>
                <a:cs typeface="Consolas" panose="020B0609020204030204" pitchFamily="49" charset="0"/>
              </a:rPr>
              <a:t>index = hash % </a:t>
            </a:r>
            <a:r>
              <a:rPr lang="en-US" dirty="0" err="1">
                <a:latin typeface="Consolas" panose="020B0609020204030204" pitchFamily="49" charset="0"/>
                <a:cs typeface="Consolas" panose="020B0609020204030204" pitchFamily="49" charset="0"/>
              </a:rPr>
              <a:t>array_size</a:t>
            </a:r>
            <a:endParaRPr lang="en-US" dirty="0">
              <a:latin typeface="Consolas" panose="020B0609020204030204" pitchFamily="49" charset="0"/>
              <a:cs typeface="Consolas" panose="020B0609020204030204" pitchFamily="49" charset="0"/>
            </a:endParaRPr>
          </a:p>
        </p:txBody>
      </p:sp>
      <p:pic>
        <p:nvPicPr>
          <p:cNvPr id="7" name="Afbeelding 6"/>
          <p:cNvPicPr>
            <a:picLocks noChangeAspect="1"/>
          </p:cNvPicPr>
          <p:nvPr/>
        </p:nvPicPr>
        <p:blipFill>
          <a:blip r:embed="rId3"/>
          <a:stretch>
            <a:fillRect/>
          </a:stretch>
        </p:blipFill>
        <p:spPr>
          <a:xfrm>
            <a:off x="6850761" y="3578448"/>
            <a:ext cx="1755687" cy="1906567"/>
          </a:xfrm>
          <a:prstGeom prst="rect">
            <a:avLst/>
          </a:prstGeom>
        </p:spPr>
      </p:pic>
      <p:sp>
        <p:nvSpPr>
          <p:cNvPr id="8" name="PIJL-RECHTS 7"/>
          <p:cNvSpPr/>
          <p:nvPr/>
        </p:nvSpPr>
        <p:spPr>
          <a:xfrm>
            <a:off x="8692587" y="4201610"/>
            <a:ext cx="902826" cy="306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10112991" y="251118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0" name="Rectangle 9"/>
          <p:cNvSpPr/>
          <p:nvPr/>
        </p:nvSpPr>
        <p:spPr>
          <a:xfrm>
            <a:off x="10112991" y="2826037"/>
            <a:ext cx="941696" cy="26782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1" name="Rectangle 10"/>
          <p:cNvSpPr/>
          <p:nvPr/>
        </p:nvSpPr>
        <p:spPr>
          <a:xfrm>
            <a:off x="10119812" y="3920770"/>
            <a:ext cx="941696" cy="28083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p:cNvSpPr/>
          <p:nvPr/>
        </p:nvSpPr>
        <p:spPr>
          <a:xfrm>
            <a:off x="10119812" y="4612943"/>
            <a:ext cx="941696" cy="27977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3" name="Rectangle 12"/>
          <p:cNvSpPr/>
          <p:nvPr/>
        </p:nvSpPr>
        <p:spPr>
          <a:xfrm>
            <a:off x="10119812" y="3194367"/>
            <a:ext cx="941696" cy="26882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4" name="Rectangle 13"/>
          <p:cNvSpPr/>
          <p:nvPr/>
        </p:nvSpPr>
        <p:spPr>
          <a:xfrm>
            <a:off x="10119812" y="3568568"/>
            <a:ext cx="941696" cy="2183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26" name="Picture 2" descr="http://www.viralvizion.com/wp-content/uploads/2013/06/proble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569" y="3770391"/>
            <a:ext cx="2030244" cy="152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5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 – Hash function </a:t>
            </a:r>
            <a:endParaRPr lang="en-GB" dirty="0"/>
          </a:p>
        </p:txBody>
      </p:sp>
      <p:sp>
        <p:nvSpPr>
          <p:cNvPr id="3" name="Content Placeholder 2"/>
          <p:cNvSpPr>
            <a:spLocks noGrp="1"/>
          </p:cNvSpPr>
          <p:nvPr>
            <p:ph idx="1"/>
          </p:nvPr>
        </p:nvSpPr>
        <p:spPr/>
        <p:txBody>
          <a:bodyPr>
            <a:normAutofit/>
          </a:bodyPr>
          <a:lstStyle/>
          <a:p>
            <a:r>
              <a:rPr lang="en-GB" dirty="0" smtClean="0"/>
              <a:t>You can also implement your </a:t>
            </a:r>
            <a:r>
              <a:rPr lang="en-GB" i="1" dirty="0" smtClean="0"/>
              <a:t>own hash function</a:t>
            </a:r>
          </a:p>
          <a:p>
            <a:pPr lvl="1"/>
            <a:r>
              <a:rPr lang="en-US" dirty="0"/>
              <a:t>A good hash function and implementation algorithm are </a:t>
            </a:r>
            <a:r>
              <a:rPr lang="en-US" b="1" dirty="0"/>
              <a:t>essential</a:t>
            </a:r>
            <a:r>
              <a:rPr lang="en-US" dirty="0"/>
              <a:t> for good hash table performance, but may be difficult to achieve</a:t>
            </a:r>
            <a:r>
              <a:rPr lang="en-US" dirty="0" smtClean="0"/>
              <a:t>.</a:t>
            </a:r>
          </a:p>
          <a:p>
            <a:pPr lvl="1"/>
            <a:r>
              <a:rPr lang="en-US" dirty="0" smtClean="0"/>
              <a:t>If </a:t>
            </a:r>
            <a:r>
              <a:rPr lang="en-US" dirty="0"/>
              <a:t>all keys are known ahead of time, a </a:t>
            </a:r>
            <a:r>
              <a:rPr lang="en-US" i="1" dirty="0"/>
              <a:t>perfect hash function </a:t>
            </a:r>
            <a:r>
              <a:rPr lang="en-US" dirty="0"/>
              <a:t>can be used to create a perfect hash table that has no </a:t>
            </a:r>
            <a:r>
              <a:rPr lang="en-US" dirty="0" smtClean="0"/>
              <a:t>collisions.</a:t>
            </a:r>
          </a:p>
          <a:p>
            <a:pPr lvl="1"/>
            <a:endParaRPr lang="en-US" dirty="0"/>
          </a:p>
          <a:p>
            <a:r>
              <a:rPr lang="en-US" dirty="0" smtClean="0"/>
              <a:t>Basic </a:t>
            </a:r>
            <a:r>
              <a:rPr lang="en-US" dirty="0"/>
              <a:t>requirement </a:t>
            </a:r>
            <a:r>
              <a:rPr lang="en-US" dirty="0" smtClean="0">
                <a:sym typeface="Wingdings" panose="05000000000000000000" pitchFamily="2" charset="2"/>
              </a:rPr>
              <a:t> </a:t>
            </a:r>
            <a:r>
              <a:rPr lang="en-US" dirty="0" smtClean="0"/>
              <a:t>the </a:t>
            </a:r>
            <a:r>
              <a:rPr lang="en-US" dirty="0"/>
              <a:t>function should provide a </a:t>
            </a:r>
            <a:r>
              <a:rPr lang="en-US" i="1" dirty="0"/>
              <a:t>uniform </a:t>
            </a:r>
            <a:r>
              <a:rPr lang="en-US" dirty="0"/>
              <a:t>distribution of hash </a:t>
            </a:r>
            <a:r>
              <a:rPr lang="en-US" dirty="0" smtClean="0"/>
              <a:t>values (to avoid collisions as much as possible)</a:t>
            </a:r>
          </a:p>
          <a:p>
            <a:pPr lvl="1"/>
            <a:r>
              <a:rPr lang="en-US" dirty="0" smtClean="0"/>
              <a:t>The </a:t>
            </a:r>
            <a:r>
              <a:rPr lang="en-US" dirty="0"/>
              <a:t>hash function should also avoid </a:t>
            </a:r>
            <a:r>
              <a:rPr lang="en-US" i="1" dirty="0" smtClean="0"/>
              <a:t>clustering </a:t>
            </a:r>
            <a:r>
              <a:rPr lang="en-US" dirty="0" smtClean="0"/>
              <a:t>(= the </a:t>
            </a:r>
            <a:r>
              <a:rPr lang="en-US" dirty="0"/>
              <a:t>mapping of two or more keys to consecutive </a:t>
            </a:r>
            <a:r>
              <a:rPr lang="en-US" dirty="0" smtClean="0"/>
              <a:t>slots) if the open addressing method is used to resolve collisions</a:t>
            </a: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306877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Load factor</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Load factor is a critical statistics for a hash table </a:t>
                </a:r>
              </a:p>
              <a:p>
                <a:pPr lvl="1"/>
                <a:r>
                  <a:rPr lang="en-GB" dirty="0" smtClean="0"/>
                  <a:t>Good performance depends a lot on it</a:t>
                </a:r>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𝒍𝒐𝒂𝒅𝑭𝒂𝒄𝒕𝒐𝒓</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𝑒𝑛𝑡𝑟𝑖𝑒𝑠</m:t>
                          </m:r>
                        </m:num>
                        <m:den>
                          <m:r>
                            <a:rPr lang="en-GB" b="0" i="1" smtClean="0">
                              <a:latin typeface="Cambria Math" panose="02040503050406030204" pitchFamily="18" charset="0"/>
                            </a:rPr>
                            <m:t>#</m:t>
                          </m:r>
                          <m:r>
                            <a:rPr lang="en-GB" b="0" i="1" smtClean="0">
                              <a:latin typeface="Cambria Math" panose="02040503050406030204" pitchFamily="18" charset="0"/>
                            </a:rPr>
                            <m:t>𝑏𝑢𝑐𝑘𝑒𝑡𝑠</m:t>
                          </m:r>
                        </m:den>
                      </m:f>
                    </m:oMath>
                  </m:oMathPara>
                </a14:m>
                <a:endParaRPr lang="en-GB" b="0" dirty="0" smtClean="0"/>
              </a:p>
              <a:p>
                <a:pPr lvl="1"/>
                <a:r>
                  <a:rPr lang="en-GB" i="1" dirty="0" smtClean="0"/>
                  <a:t>Entries </a:t>
                </a:r>
                <a:r>
                  <a:rPr lang="en-GB" dirty="0" smtClean="0"/>
                  <a:t>= actual number of elements inside the table </a:t>
                </a:r>
              </a:p>
              <a:p>
                <a:pPr lvl="1"/>
                <a:r>
                  <a:rPr lang="en-GB" i="1" dirty="0" smtClean="0"/>
                  <a:t>Buckets</a:t>
                </a:r>
                <a:r>
                  <a:rPr lang="en-GB" dirty="0" smtClean="0"/>
                  <a:t> = capacity of the table (number of total available slots)</a:t>
                </a:r>
              </a:p>
              <a:p>
                <a:pPr lvl="2"/>
                <a:r>
                  <a:rPr lang="en-GB" dirty="0" smtClean="0"/>
                  <a:t>Example: 6 elements stored in a table with 101 slots </a:t>
                </a:r>
                <a:r>
                  <a:rPr lang="en-GB" dirty="0" smtClean="0">
                    <a:sym typeface="Wingdings" panose="05000000000000000000" pitchFamily="2" charset="2"/>
                  </a:rPr>
                  <a:t> load factor = </a:t>
                </a:r>
                <a14:m>
                  <m:oMath xmlns:m="http://schemas.openxmlformats.org/officeDocument/2006/math">
                    <m:f>
                      <m:fPr>
                        <m:ctrlPr>
                          <a:rPr lang="en-GB" b="0" i="1" smtClean="0">
                            <a:latin typeface="Cambria Math" panose="02040503050406030204" pitchFamily="18" charset="0"/>
                            <a:sym typeface="Wingdings" panose="05000000000000000000" pitchFamily="2" charset="2"/>
                          </a:rPr>
                        </m:ctrlPr>
                      </m:fPr>
                      <m:num>
                        <m:r>
                          <a:rPr lang="en-GB" b="0" i="1" smtClean="0">
                            <a:latin typeface="Cambria Math" panose="02040503050406030204" pitchFamily="18" charset="0"/>
                            <a:sym typeface="Wingdings" panose="05000000000000000000" pitchFamily="2" charset="2"/>
                          </a:rPr>
                          <m:t>6</m:t>
                        </m:r>
                      </m:num>
                      <m:den>
                        <m:r>
                          <a:rPr lang="en-GB" b="0" i="1" smtClean="0">
                            <a:latin typeface="Cambria Math" panose="02040503050406030204" pitchFamily="18" charset="0"/>
                            <a:sym typeface="Wingdings" panose="05000000000000000000" pitchFamily="2" charset="2"/>
                          </a:rPr>
                          <m:t>101</m:t>
                        </m:r>
                      </m:den>
                    </m:f>
                    <m:r>
                      <a:rPr lang="en-GB" b="0" i="1" smtClean="0">
                        <a:latin typeface="Cambria Math" panose="02040503050406030204" pitchFamily="18" charset="0"/>
                        <a:sym typeface="Wingdings" panose="05000000000000000000" pitchFamily="2" charset="2"/>
                      </a:rPr>
                      <m:t>=0.0594⇒5.9%</m:t>
                    </m:r>
                  </m:oMath>
                </a14:m>
                <a:endParaRPr lang="en-GB" dirty="0" smtClean="0"/>
              </a:p>
              <a:p>
                <a:pPr lvl="1"/>
                <a:endParaRPr lang="en-GB" dirty="0" smtClean="0"/>
              </a:p>
              <a:p>
                <a:r>
                  <a:rPr lang="en-GB" dirty="0" smtClean="0"/>
                  <a:t>If the load factor is too large, the hash table becomes slow</a:t>
                </a:r>
              </a:p>
              <a:p>
                <a:pPr lvl="1"/>
                <a:r>
                  <a:rPr lang="en-GB" dirty="0" smtClean="0"/>
                  <a:t>Possible way to solve the problem: resize the table when the load factor reaches a threshold (usually </a:t>
                </a:r>
                <a14:m>
                  <m:oMath xmlns:m="http://schemas.openxmlformats.org/officeDocument/2006/math">
                    <m:r>
                      <a:rPr lang="en-GB" i="1" dirty="0" smtClean="0">
                        <a:latin typeface="Cambria Math" panose="02040503050406030204" pitchFamily="18" charset="0"/>
                      </a:rPr>
                      <m:t>75%</m:t>
                    </m:r>
                  </m:oMath>
                </a14:m>
                <a:r>
                  <a:rPr lang="en-GB" dirty="0" smtClean="0"/>
                  <a:t>)</a:t>
                </a:r>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3"/>
                <a:stretch>
                  <a:fillRect l="-142" t="-942" r="-142"/>
                </a:stretch>
              </a:blipFill>
            </p:spPr>
            <p:txBody>
              <a:bodyPr/>
              <a:lstStyle/>
              <a:p>
                <a:r>
                  <a:rPr lang="en-GB">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3447777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a:t>
            </a:r>
            <a:endParaRPr lang="nl-NL" dirty="0"/>
          </a:p>
        </p:txBody>
      </p:sp>
      <p:sp>
        <p:nvSpPr>
          <p:cNvPr id="3" name="Tijdelijke aanduiding voor inhoud 2"/>
          <p:cNvSpPr>
            <a:spLocks noGrp="1"/>
          </p:cNvSpPr>
          <p:nvPr>
            <p:ph idx="1"/>
          </p:nvPr>
        </p:nvSpPr>
        <p:spPr>
          <a:xfrm>
            <a:off x="677334" y="2160589"/>
            <a:ext cx="8596668" cy="4245898"/>
          </a:xfrm>
        </p:spPr>
        <p:txBody>
          <a:bodyPr>
            <a:normAutofit/>
          </a:bodyPr>
          <a:lstStyle/>
          <a:p>
            <a:pPr marL="342900" lvl="1" indent="-342900"/>
            <a:r>
              <a:rPr lang="en-US" sz="1800" b="1" dirty="0"/>
              <a:t>Collision</a:t>
            </a:r>
            <a:r>
              <a:rPr lang="en-US" sz="1800" dirty="0"/>
              <a:t> </a:t>
            </a:r>
            <a:r>
              <a:rPr lang="en-US" sz="1800" dirty="0" smtClean="0">
                <a:sym typeface="Wingdings" panose="05000000000000000000" pitchFamily="2" charset="2"/>
              </a:rPr>
              <a:t> </a:t>
            </a:r>
            <a:r>
              <a:rPr lang="en-US" sz="1800" dirty="0" smtClean="0"/>
              <a:t>different </a:t>
            </a:r>
            <a:r>
              <a:rPr lang="en-US" sz="1800" dirty="0"/>
              <a:t>keys </a:t>
            </a:r>
            <a:r>
              <a:rPr lang="en-US" sz="1800" dirty="0" smtClean="0"/>
              <a:t>are </a:t>
            </a:r>
            <a:r>
              <a:rPr lang="en-US" sz="1800" dirty="0"/>
              <a:t>assigned by the hash function to the same </a:t>
            </a:r>
            <a:r>
              <a:rPr lang="en-US" sz="1800" dirty="0" smtClean="0"/>
              <a:t>bucket</a:t>
            </a:r>
          </a:p>
          <a:p>
            <a:pPr lvl="1"/>
            <a:r>
              <a:rPr lang="en-US" dirty="0" smtClean="0"/>
              <a:t>Ideally</a:t>
            </a:r>
            <a:r>
              <a:rPr lang="en-US" dirty="0"/>
              <a:t>, the hash function will assign each key to a unique bucket, but this situation is rarely achievable in </a:t>
            </a:r>
            <a:r>
              <a:rPr lang="en-US" dirty="0" smtClean="0"/>
              <a:t>practice </a:t>
            </a:r>
            <a:r>
              <a:rPr lang="en-US" dirty="0" smtClean="0">
                <a:sym typeface="Wingdings" panose="05000000000000000000" pitchFamily="2" charset="2"/>
              </a:rPr>
              <a:t> </a:t>
            </a:r>
            <a:r>
              <a:rPr lang="en-US" dirty="0"/>
              <a:t>collisions are </a:t>
            </a:r>
            <a:r>
              <a:rPr lang="en-US" u="sng" dirty="0"/>
              <a:t>practically unavoidable</a:t>
            </a:r>
            <a:r>
              <a:rPr lang="en-US" dirty="0"/>
              <a:t> when hashing a random subset of a large set of possible </a:t>
            </a:r>
            <a:r>
              <a:rPr lang="en-US" dirty="0" smtClean="0"/>
              <a:t>keys</a:t>
            </a:r>
            <a:r>
              <a:rPr lang="en-US" dirty="0"/>
              <a:t> </a:t>
            </a:r>
            <a:endParaRPr lang="en-US" dirty="0" smtClean="0"/>
          </a:p>
          <a:p>
            <a:endParaRPr lang="en-GB" dirty="0" smtClean="0"/>
          </a:p>
          <a:p>
            <a:r>
              <a:rPr lang="en-US" dirty="0" smtClean="0"/>
              <a:t>Most hash </a:t>
            </a:r>
            <a:r>
              <a:rPr lang="en-US" dirty="0"/>
              <a:t>table implementations have some collision resolution strategy to handle such </a:t>
            </a:r>
            <a:r>
              <a:rPr lang="en-US" dirty="0" smtClean="0"/>
              <a:t>events (all requiring to store the key together with the value inside the table):</a:t>
            </a:r>
          </a:p>
          <a:p>
            <a:pPr lvl="1"/>
            <a:r>
              <a:rPr lang="en-US" dirty="0" smtClean="0"/>
              <a:t>Separate chaining</a:t>
            </a:r>
          </a:p>
          <a:p>
            <a:pPr lvl="1"/>
            <a:r>
              <a:rPr lang="en-US" dirty="0" smtClean="0"/>
              <a:t>Open addressing (linear probing, quadratic probing)</a:t>
            </a:r>
          </a:p>
          <a:p>
            <a:pPr lvl="1"/>
            <a:r>
              <a:rPr lang="en-US" dirty="0" smtClean="0"/>
              <a:t>…</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498433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open addressing</a:t>
            </a:r>
            <a:endParaRPr lang="nl-NL" b="1" i="1" dirty="0"/>
          </a:p>
        </p:txBody>
      </p:sp>
      <p:sp>
        <p:nvSpPr>
          <p:cNvPr id="3" name="Tijdelijke aanduiding voor inhoud 2"/>
          <p:cNvSpPr>
            <a:spLocks noGrp="1"/>
          </p:cNvSpPr>
          <p:nvPr>
            <p:ph idx="1"/>
          </p:nvPr>
        </p:nvSpPr>
        <p:spPr>
          <a:xfrm>
            <a:off x="677334" y="2160589"/>
            <a:ext cx="8596668" cy="4245898"/>
          </a:xfrm>
        </p:spPr>
        <p:txBody>
          <a:bodyPr>
            <a:normAutofit/>
          </a:bodyPr>
          <a:lstStyle/>
          <a:p>
            <a:r>
              <a:rPr lang="en-US" dirty="0" smtClean="0"/>
              <a:t>Open addressing </a:t>
            </a:r>
            <a:r>
              <a:rPr lang="en-US" dirty="0" smtClean="0">
                <a:sym typeface="Wingdings" panose="05000000000000000000" pitchFamily="2" charset="2"/>
              </a:rPr>
              <a:t> w</a:t>
            </a:r>
            <a:r>
              <a:rPr lang="en-US" dirty="0" smtClean="0"/>
              <a:t>hen </a:t>
            </a:r>
            <a:r>
              <a:rPr lang="en-US" dirty="0"/>
              <a:t>a new entry has to be inserted, the buckets are examined, starting with the hashed-to slot and proceeding in some probe sequence, until an unoccupied slot is </a:t>
            </a:r>
            <a:r>
              <a:rPr lang="en-US" dirty="0" smtClean="0"/>
              <a:t>found</a:t>
            </a:r>
            <a:endParaRPr lang="en-US" dirty="0"/>
          </a:p>
          <a:p>
            <a:pPr lvl="1"/>
            <a:r>
              <a:rPr lang="en-US" dirty="0" smtClean="0"/>
              <a:t>The </a:t>
            </a:r>
            <a:r>
              <a:rPr lang="en-US" dirty="0"/>
              <a:t>location ("address") of the item is not determined by its hash </a:t>
            </a:r>
            <a:r>
              <a:rPr lang="en-US" dirty="0" smtClean="0"/>
              <a:t>value (that’s why is called </a:t>
            </a:r>
            <a:r>
              <a:rPr lang="en-US" i="1" dirty="0" smtClean="0"/>
              <a:t>open addressing</a:t>
            </a:r>
            <a:r>
              <a:rPr lang="en-US" dirty="0" smtClean="0"/>
              <a:t>)</a:t>
            </a:r>
          </a:p>
          <a:p>
            <a:pPr marL="0" indent="0">
              <a:buNone/>
            </a:pPr>
            <a:endParaRPr lang="en-US" dirty="0"/>
          </a:p>
          <a:p>
            <a:r>
              <a:rPr lang="en-US" dirty="0" smtClean="0"/>
              <a:t>Probing sequences</a:t>
            </a:r>
          </a:p>
          <a:p>
            <a:pPr lvl="1"/>
            <a:r>
              <a:rPr lang="en-US" u="sng" dirty="0" smtClean="0"/>
              <a:t>Linear probing</a:t>
            </a:r>
          </a:p>
          <a:p>
            <a:pPr lvl="1"/>
            <a:r>
              <a:rPr lang="en-US" u="sng" dirty="0" smtClean="0"/>
              <a:t>Quadratic probing</a:t>
            </a:r>
          </a:p>
          <a:p>
            <a:pPr lvl="1"/>
            <a:r>
              <a:rPr lang="en-US" dirty="0" smtClean="0"/>
              <a:t>Double hashing</a:t>
            </a:r>
          </a:p>
          <a:p>
            <a:pPr lvl="1"/>
            <a:r>
              <a:rPr lang="en-US"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82230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Linear probing </a:t>
                </a:r>
                <a:r>
                  <a:rPr lang="en-GB" dirty="0" smtClean="0">
                    <a:sym typeface="Wingdings" panose="05000000000000000000" pitchFamily="2" charset="2"/>
                  </a:rPr>
                  <a:t> </a:t>
                </a:r>
                <a:r>
                  <a:rPr lang="en-US" dirty="0" smtClean="0">
                    <a:sym typeface="Wingdings" panose="05000000000000000000" pitchFamily="2" charset="2"/>
                  </a:rPr>
                  <a:t>when </a:t>
                </a:r>
                <a:r>
                  <a:rPr lang="en-US" dirty="0">
                    <a:sym typeface="Wingdings" panose="05000000000000000000" pitchFamily="2" charset="2"/>
                  </a:rPr>
                  <a:t>a new item hashes to a table component that is already in use, the algorithm specifies to </a:t>
                </a:r>
                <a:r>
                  <a:rPr lang="en-US" i="1" dirty="0">
                    <a:sym typeface="Wingdings" panose="05000000000000000000" pitchFamily="2" charset="2"/>
                  </a:rPr>
                  <a:t>increment the index </a:t>
                </a:r>
                <a:r>
                  <a:rPr lang="en-US" dirty="0">
                    <a:sym typeface="Wingdings" panose="05000000000000000000" pitchFamily="2" charset="2"/>
                  </a:rPr>
                  <a:t>until an empty component is </a:t>
                </a:r>
                <a:r>
                  <a:rPr lang="en-US" dirty="0" smtClean="0">
                    <a:sym typeface="Wingdings" panose="05000000000000000000" pitchFamily="2" charset="2"/>
                  </a:rPr>
                  <a:t>found</a:t>
                </a:r>
              </a:p>
              <a:p>
                <a:endParaRPr lang="en-US" dirty="0" smtClean="0">
                  <a:sym typeface="Wingdings" panose="05000000000000000000" pitchFamily="2" charset="2"/>
                </a:endParaRPr>
              </a:p>
              <a:p>
                <a:pPr marL="342900" lvl="1" indent="-342900"/>
                <a:r>
                  <a:rPr lang="en-GB" dirty="0" smtClean="0"/>
                  <a:t>Given the hash code </a:t>
                </a:r>
                <a14:m>
                  <m:oMath xmlns:m="http://schemas.openxmlformats.org/officeDocument/2006/math">
                    <m:r>
                      <a:rPr lang="en-GB" i="1">
                        <a:latin typeface="Cambria Math" panose="02040503050406030204" pitchFamily="18" charset="0"/>
                      </a:rPr>
                      <m:t>𝐻</m:t>
                    </m:r>
                  </m:oMath>
                </a14:m>
                <a:r>
                  <a:rPr lang="en-GB" dirty="0" smtClean="0"/>
                  <a:t>,</a:t>
                </a:r>
                <a:r>
                  <a:rPr lang="en-GB" dirty="0"/>
                  <a:t> </a:t>
                </a:r>
                <a:r>
                  <a:rPr lang="en-GB" dirty="0" smtClean="0"/>
                  <a:t>the probing  sequence is</a:t>
                </a:r>
              </a:p>
              <a:p>
                <a:pPr marL="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i="1">
                          <a:latin typeface="Cambria Math" panose="02040503050406030204" pitchFamily="18" charset="0"/>
                        </a:rPr>
                        <m:t>+</m:t>
                      </m:r>
                      <m:r>
                        <a:rPr lang="en-GB" b="0" i="1" smtClean="0">
                          <a:latin typeface="Cambria Math" panose="02040503050406030204" pitchFamily="18" charset="0"/>
                        </a:rPr>
                        <m:t>1</m:t>
                      </m:r>
                      <m:r>
                        <a:rPr lang="en-GB" i="1">
                          <a:latin typeface="Cambria Math" panose="02040503050406030204" pitchFamily="18" charset="0"/>
                        </a:rPr>
                        <m:t> →</m:t>
                      </m:r>
                      <m:r>
                        <a:rPr lang="en-GB" i="1">
                          <a:latin typeface="Cambria Math" panose="02040503050406030204" pitchFamily="18" charset="0"/>
                        </a:rPr>
                        <m:t>𝐻</m:t>
                      </m:r>
                      <m:r>
                        <a:rPr lang="en-GB" i="1">
                          <a:latin typeface="Cambria Math" panose="02040503050406030204" pitchFamily="18" charset="0"/>
                        </a:rPr>
                        <m:t>+2 →</m:t>
                      </m:r>
                      <m:r>
                        <a:rPr lang="en-GB" i="1">
                          <a:latin typeface="Cambria Math" panose="02040503050406030204" pitchFamily="18" charset="0"/>
                        </a:rPr>
                        <m:t>𝐻</m:t>
                      </m:r>
                      <m:r>
                        <a:rPr lang="en-GB" i="1">
                          <a:latin typeface="Cambria Math" panose="02040503050406030204" pitchFamily="18" charset="0"/>
                        </a:rPr>
                        <m:t>+3→</m:t>
                      </m:r>
                      <m:r>
                        <a:rPr lang="en-GB" i="1">
                          <a:latin typeface="Cambria Math" panose="02040503050406030204" pitchFamily="18" charset="0"/>
                        </a:rPr>
                        <m:t>𝐻</m:t>
                      </m:r>
                      <m:r>
                        <a:rPr lang="en-GB" i="1">
                          <a:latin typeface="Cambria Math" panose="02040503050406030204" pitchFamily="18" charset="0"/>
                        </a:rPr>
                        <m:t>+4 →…</m:t>
                      </m:r>
                    </m:oMath>
                  </m:oMathPara>
                </a14:m>
                <a:endParaRPr lang="en-GB" dirty="0" smtClean="0"/>
              </a:p>
              <a:p>
                <a:pPr marL="685800" lvl="2"/>
                <a:r>
                  <a:rPr lang="en-US" dirty="0"/>
                  <a:t>NB: this may require a “wraparound” back to the beginning of the hash table</a:t>
                </a:r>
              </a:p>
              <a:p>
                <a:pPr marL="0" lvl="1" indent="0">
                  <a:buNone/>
                </a:pPr>
                <a:endParaRPr lang="en-US" dirty="0" smtClean="0"/>
              </a:p>
              <a:p>
                <a:pPr lvl="1"/>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637958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a:t>
            </a:r>
            <a:endParaRPr lang="en-GB" dirty="0"/>
          </a:p>
        </p:txBody>
      </p:sp>
      <p:sp>
        <p:nvSpPr>
          <p:cNvPr id="3" name="Content Placeholder 2"/>
          <p:cNvSpPr>
            <a:spLocks noGrp="1"/>
          </p:cNvSpPr>
          <p:nvPr>
            <p:ph idx="1"/>
          </p:nvPr>
        </p:nvSpPr>
        <p:spPr/>
        <p:txBody>
          <a:bodyPr/>
          <a:lstStyle/>
          <a:p>
            <a:r>
              <a:rPr lang="en-GB" dirty="0" smtClean="0"/>
              <a:t>Simple and flexible representation</a:t>
            </a:r>
          </a:p>
          <a:p>
            <a:r>
              <a:rPr lang="en-GB" dirty="0" smtClean="0"/>
              <a:t>Objects are arranged in linear order</a:t>
            </a:r>
          </a:p>
          <a:p>
            <a:pPr lvl="1"/>
            <a:r>
              <a:rPr lang="en-GB" dirty="0" smtClean="0"/>
              <a:t>Order is maintained through the use of </a:t>
            </a:r>
            <a:r>
              <a:rPr lang="en-GB" i="1" dirty="0" smtClean="0"/>
              <a:t>references </a:t>
            </a:r>
            <a:r>
              <a:rPr lang="en-GB" dirty="0" smtClean="0"/>
              <a:t>inside elements</a:t>
            </a:r>
          </a:p>
          <a:p>
            <a:pPr lvl="1"/>
            <a:endParaRPr lang="en-GB" dirty="0"/>
          </a:p>
          <a:p>
            <a:r>
              <a:rPr lang="en-GB" dirty="0" smtClean="0"/>
              <a:t>Each element </a:t>
            </a:r>
            <a:r>
              <a:rPr lang="en-GB" dirty="0"/>
              <a:t>(</a:t>
            </a:r>
            <a:r>
              <a:rPr lang="en-GB" i="1" dirty="0">
                <a:solidFill>
                  <a:srgbClr val="FF0000"/>
                </a:solidFill>
              </a:rPr>
              <a:t>node</a:t>
            </a:r>
            <a:r>
              <a:rPr lang="en-GB" dirty="0"/>
              <a:t>) </a:t>
            </a:r>
            <a:r>
              <a:rPr lang="en-GB" dirty="0" smtClean="0"/>
              <a:t>of a list is made by</a:t>
            </a:r>
          </a:p>
          <a:p>
            <a:pPr lvl="1"/>
            <a:r>
              <a:rPr lang="en-GB" dirty="0" smtClean="0"/>
              <a:t>Its value </a:t>
            </a:r>
          </a:p>
          <a:p>
            <a:pPr lvl="1"/>
            <a:r>
              <a:rPr lang="en-GB" dirty="0" smtClean="0"/>
              <a:t>A reference to the </a:t>
            </a:r>
            <a:r>
              <a:rPr lang="en-GB" i="1" u="sng" dirty="0" smtClean="0"/>
              <a:t>next</a:t>
            </a:r>
            <a:r>
              <a:rPr lang="en-GB" dirty="0" smtClean="0"/>
              <a:t> element of the list</a:t>
            </a:r>
          </a:p>
          <a:p>
            <a:r>
              <a:rPr lang="en-GB" dirty="0" smtClean="0"/>
              <a:t>A </a:t>
            </a:r>
            <a:r>
              <a:rPr lang="en-GB" dirty="0" smtClean="0">
                <a:solidFill>
                  <a:srgbClr val="FF0000"/>
                </a:solidFill>
              </a:rPr>
              <a:t>list</a:t>
            </a:r>
            <a:r>
              <a:rPr lang="en-GB" dirty="0" smtClean="0"/>
              <a:t> is then defined by</a:t>
            </a:r>
          </a:p>
          <a:p>
            <a:pPr lvl="1"/>
            <a:r>
              <a:rPr lang="en-GB" dirty="0" smtClean="0"/>
              <a:t>The starting element</a:t>
            </a:r>
          </a:p>
          <a:p>
            <a:pPr lvl="1"/>
            <a:r>
              <a:rPr lang="en-GB" dirty="0" smtClean="0"/>
              <a:t>All other elements can be reached from there </a:t>
            </a:r>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7631" t="43709" r="38002" b="39026"/>
          <a:stretch/>
        </p:blipFill>
        <p:spPr>
          <a:xfrm>
            <a:off x="6511194" y="5161047"/>
            <a:ext cx="3387216" cy="1500029"/>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0031" t="72657" r="21660" b="18202"/>
          <a:stretch/>
        </p:blipFill>
        <p:spPr>
          <a:xfrm>
            <a:off x="6164494" y="3724745"/>
            <a:ext cx="3452117" cy="1077189"/>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62797" t="34907" r="14263" b="26292"/>
          <a:stretch/>
        </p:blipFill>
        <p:spPr>
          <a:xfrm>
            <a:off x="10056918" y="4534325"/>
            <a:ext cx="2011792" cy="2126751"/>
          </a:xfrm>
          <a:prstGeom prst="rect">
            <a:avLst/>
          </a:prstGeom>
        </p:spPr>
      </p:pic>
    </p:spTree>
    <p:extLst>
      <p:ext uri="{BB962C8B-B14F-4D97-AF65-F5344CB8AC3E}">
        <p14:creationId xmlns:p14="http://schemas.microsoft.com/office/powerpoint/2010/main" val="26446795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linear probing</a:t>
            </a:r>
            <a:endParaRPr lang="nl-NL" b="1" i="1" dirty="0"/>
          </a:p>
        </p:txBody>
      </p:sp>
      <p:sp>
        <p:nvSpPr>
          <p:cNvPr id="3" name="Tijdelijke aanduiding voor inhoud 2"/>
          <p:cNvSpPr>
            <a:spLocks noGrp="1"/>
          </p:cNvSpPr>
          <p:nvPr>
            <p:ph idx="1"/>
          </p:nvPr>
        </p:nvSpPr>
        <p:spPr/>
        <p:txBody>
          <a:bodyPr/>
          <a:lstStyle/>
          <a:p>
            <a:r>
              <a:rPr lang="en-US" dirty="0" smtClean="0"/>
              <a:t>Linear probing examples</a:t>
            </a:r>
          </a:p>
          <a:p>
            <a:pPr lvl="1"/>
            <a:r>
              <a:rPr lang="en-US" dirty="0" smtClean="0"/>
              <a:t>Tag &amp; Rad from a few slides earlier</a:t>
            </a:r>
          </a:p>
          <a:p>
            <a:pPr lvl="1"/>
            <a:r>
              <a:rPr lang="en-US" dirty="0" smtClean="0"/>
              <a:t>Sandra Dee; Ted Baker in the phonebook</a:t>
            </a:r>
          </a:p>
          <a:p>
            <a:pPr lvl="1"/>
            <a:endParaRPr lang="en-US" dirty="0"/>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4098" name="Picture 2" descr="http://upload.wikimedia.org/wikipedia/commons/thumb/b/bf/Hash_table_5_0_1_1_1_1_0_SP.svg/380px-Hash_table_5_0_1_1_1_1_0_SP.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690" y="3016985"/>
            <a:ext cx="4018007" cy="3489322"/>
          </a:xfrm>
          <a:prstGeom prst="rect">
            <a:avLst/>
          </a:prstGeom>
          <a:noFill/>
          <a:extLst>
            <a:ext uri="{909E8E84-426E-40DD-AFC4-6F175D3DCCD1}">
              <a14:hiddenFill xmlns:a14="http://schemas.microsoft.com/office/drawing/2010/main">
                <a:solidFill>
                  <a:srgbClr val="FFFFFF"/>
                </a:solidFill>
              </a14:hiddenFill>
            </a:ext>
          </a:extLst>
        </p:spPr>
      </p:pic>
      <p:pic>
        <p:nvPicPr>
          <p:cNvPr id="6" name="Afbeelding 5"/>
          <p:cNvPicPr>
            <a:picLocks noChangeAspect="1"/>
          </p:cNvPicPr>
          <p:nvPr/>
        </p:nvPicPr>
        <p:blipFill>
          <a:blip r:embed="rId3"/>
          <a:stretch>
            <a:fillRect/>
          </a:stretch>
        </p:blipFill>
        <p:spPr>
          <a:xfrm>
            <a:off x="2868706" y="3468175"/>
            <a:ext cx="1240522" cy="2586942"/>
          </a:xfrm>
          <a:prstGeom prst="rect">
            <a:avLst/>
          </a:prstGeom>
        </p:spPr>
      </p:pic>
    </p:spTree>
    <p:extLst>
      <p:ext uri="{BB962C8B-B14F-4D97-AF65-F5344CB8AC3E}">
        <p14:creationId xmlns:p14="http://schemas.microsoft.com/office/powerpoint/2010/main" val="25213976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open addressing and </a:t>
            </a:r>
            <a:r>
              <a:rPr lang="en-GB" b="1" i="1" dirty="0" smtClean="0"/>
              <a:t>quadratic probing</a:t>
            </a:r>
            <a:endParaRPr lang="nl-NL" b="1" i="1"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b="1" dirty="0" smtClean="0"/>
                  <a:t>Quadratic probing </a:t>
                </a:r>
                <a:r>
                  <a:rPr lang="en-GB" dirty="0" smtClean="0">
                    <a:sym typeface="Wingdings" panose="05000000000000000000" pitchFamily="2" charset="2"/>
                  </a:rPr>
                  <a:t> </a:t>
                </a:r>
                <a:r>
                  <a:rPr lang="en-US" dirty="0" smtClean="0">
                    <a:sym typeface="Wingdings" panose="05000000000000000000" pitchFamily="2" charset="2"/>
                  </a:rPr>
                  <a:t>taking </a:t>
                </a:r>
                <a:r>
                  <a:rPr lang="en-US" dirty="0">
                    <a:sym typeface="Wingdings" panose="05000000000000000000" pitchFamily="2" charset="2"/>
                  </a:rPr>
                  <a:t>the original hash index and adding successive values of an arbitrary </a:t>
                </a:r>
                <a:r>
                  <a:rPr lang="en-US" i="1" dirty="0">
                    <a:sym typeface="Wingdings" panose="05000000000000000000" pitchFamily="2" charset="2"/>
                  </a:rPr>
                  <a:t>quadratic polynomial </a:t>
                </a:r>
                <a:r>
                  <a:rPr lang="en-US" dirty="0">
                    <a:sym typeface="Wingdings" panose="05000000000000000000" pitchFamily="2" charset="2"/>
                  </a:rPr>
                  <a:t>until an open slot is found</a:t>
                </a:r>
                <a:endParaRPr lang="en-GB" dirty="0" smtClean="0">
                  <a:sym typeface="Wingdings" panose="05000000000000000000" pitchFamily="2" charset="2"/>
                </a:endParaRPr>
              </a:p>
              <a:p>
                <a:pPr lvl="1"/>
                <a:r>
                  <a:rPr lang="en-GB" dirty="0" smtClean="0">
                    <a:sym typeface="Wingdings" panose="05000000000000000000" pitchFamily="2" charset="2"/>
                  </a:rPr>
                  <a:t>I</a:t>
                </a:r>
                <a:r>
                  <a:rPr lang="en-US" dirty="0" err="1" smtClean="0">
                    <a:sym typeface="Wingdings" panose="05000000000000000000" pitchFamily="2" charset="2"/>
                  </a:rPr>
                  <a:t>nstead</a:t>
                </a:r>
                <a:r>
                  <a:rPr lang="en-US" dirty="0" smtClean="0">
                    <a:sym typeface="Wingdings" panose="05000000000000000000" pitchFamily="2" charset="2"/>
                  </a:rPr>
                  <a:t> </a:t>
                </a:r>
                <a:r>
                  <a:rPr lang="en-US" dirty="0">
                    <a:sym typeface="Wingdings" panose="05000000000000000000" pitchFamily="2" charset="2"/>
                  </a:rPr>
                  <a:t>of searching linearly, it uses a squared </a:t>
                </a:r>
                <a:r>
                  <a:rPr lang="en-US" dirty="0" smtClean="0">
                    <a:sym typeface="Wingdings" panose="05000000000000000000" pitchFamily="2" charset="2"/>
                  </a:rPr>
                  <a:t>increment</a:t>
                </a:r>
              </a:p>
              <a:p>
                <a:pPr lvl="1"/>
                <a:r>
                  <a:rPr lang="en-US" dirty="0" smtClean="0"/>
                  <a:t>NB: this also may </a:t>
                </a:r>
                <a:r>
                  <a:rPr lang="en-US" dirty="0"/>
                  <a:t>require a “wraparound” back to the beginning of the hash </a:t>
                </a:r>
                <a:r>
                  <a:rPr lang="en-US" dirty="0" smtClean="0"/>
                  <a:t>table</a:t>
                </a:r>
              </a:p>
              <a:p>
                <a:pPr lvl="1"/>
                <a:endParaRPr lang="en-US" dirty="0"/>
              </a:p>
              <a:p>
                <a:r>
                  <a:rPr lang="en-US" dirty="0" smtClean="0"/>
                  <a:t>Given the hash code </a:t>
                </a:r>
                <a14:m>
                  <m:oMath xmlns:m="http://schemas.openxmlformats.org/officeDocument/2006/math">
                    <m:r>
                      <a:rPr lang="en-GB" b="0" i="1" smtClean="0">
                        <a:latin typeface="Cambria Math" panose="02040503050406030204" pitchFamily="18" charset="0"/>
                      </a:rPr>
                      <m:t>𝐻</m:t>
                    </m:r>
                  </m:oMath>
                </a14:m>
                <a:r>
                  <a:rPr lang="en-US" dirty="0" smtClean="0"/>
                  <a:t>, a possible quadratic probing sequence is:</a:t>
                </a:r>
              </a:p>
              <a:p>
                <a:pPr marL="457200"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2</m:t>
                          </m:r>
                        </m:sup>
                      </m:sSup>
                      <m:r>
                        <a:rPr lang="en-GB" b="0" i="1" smtClean="0">
                          <a:latin typeface="Cambria Math" panose="02040503050406030204" pitchFamily="18" charset="0"/>
                        </a:rPr>
                        <m:t> →</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𝐻</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4</m:t>
                          </m:r>
                        </m:e>
                        <m:sup>
                          <m:r>
                            <a:rPr lang="en-GB" b="0" i="1" smtClean="0">
                              <a:latin typeface="Cambria Math" panose="02040503050406030204" pitchFamily="18" charset="0"/>
                            </a:rPr>
                            <m:t>2</m:t>
                          </m:r>
                        </m:sup>
                      </m:sSup>
                      <m:r>
                        <a:rPr lang="en-GB" b="0" i="1" smtClean="0">
                          <a:latin typeface="Cambria Math" panose="02040503050406030204" pitchFamily="18" charset="0"/>
                        </a:rPr>
                        <m:t> →…</m:t>
                      </m:r>
                    </m:oMath>
                  </m:oMathPara>
                </a14:m>
                <a:endParaRPr lang="en-GB" b="0" dirty="0" smtClean="0"/>
              </a:p>
              <a:p>
                <a:pPr marL="457200" lvl="1" indent="0">
                  <a:buNone/>
                </a:pPr>
                <a:endParaRPr lang="en-GB" b="0" dirty="0" smtClean="0"/>
              </a:p>
              <a:p>
                <a:r>
                  <a:rPr lang="en-US" dirty="0" smtClean="0"/>
                  <a:t>Improved performance with respect to linear probing</a:t>
                </a:r>
                <a:r>
                  <a:rPr lang="en-US" dirty="0"/>
                  <a:t>, </a:t>
                </a:r>
                <a:r>
                  <a:rPr lang="en-US" dirty="0" smtClean="0"/>
                  <a:t>but it is also </a:t>
                </a:r>
                <a:r>
                  <a:rPr lang="en-US" dirty="0"/>
                  <a:t>more likely to result in an infinite </a:t>
                </a:r>
                <a:r>
                  <a:rPr lang="en-US" dirty="0" smtClean="0"/>
                  <a:t>loop…</a:t>
                </a:r>
                <a:endParaRPr lang="en-US" dirty="0"/>
              </a:p>
              <a:p>
                <a:pPr lvl="1"/>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764996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a:t>
            </a:r>
            <a:r>
              <a:rPr lang="en-GB" dirty="0"/>
              <a:t>with open addressing </a:t>
            </a:r>
            <a:endParaRPr lang="nl-NL" dirty="0"/>
          </a:p>
        </p:txBody>
      </p:sp>
      <p:sp>
        <p:nvSpPr>
          <p:cNvPr id="3" name="Tijdelijke aanduiding voor inhoud 2"/>
          <p:cNvSpPr>
            <a:spLocks noGrp="1"/>
          </p:cNvSpPr>
          <p:nvPr>
            <p:ph idx="1"/>
          </p:nvPr>
        </p:nvSpPr>
        <p:spPr/>
        <p:txBody>
          <a:bodyPr/>
          <a:lstStyle/>
          <a:p>
            <a:r>
              <a:rPr lang="en-GB" dirty="0" smtClean="0"/>
              <a:t>Open addressing methods </a:t>
            </a:r>
            <a:r>
              <a:rPr lang="en-GB" dirty="0" smtClean="0">
                <a:solidFill>
                  <a:srgbClr val="FF0000"/>
                </a:solidFill>
              </a:rPr>
              <a:t>drawbacks</a:t>
            </a:r>
          </a:p>
          <a:p>
            <a:pPr marL="800100" lvl="1" indent="-342900">
              <a:buFont typeface="+mj-lt"/>
              <a:buAutoNum type="arabicPeriod"/>
            </a:pPr>
            <a:r>
              <a:rPr lang="en-US" dirty="0" smtClean="0"/>
              <a:t>the </a:t>
            </a:r>
            <a:r>
              <a:rPr lang="en-US" dirty="0"/>
              <a:t>number of stored entries cannot exceed the number of slots in the bucket </a:t>
            </a:r>
            <a:r>
              <a:rPr lang="en-US" dirty="0" smtClean="0"/>
              <a:t>array</a:t>
            </a:r>
          </a:p>
          <a:p>
            <a:pPr lvl="2"/>
            <a:r>
              <a:rPr lang="en-US" dirty="0"/>
              <a:t>performance dramatically degrades when the load factor grows beyond </a:t>
            </a:r>
            <a:r>
              <a:rPr lang="en-US" dirty="0" smtClean="0"/>
              <a:t>0.7 </a:t>
            </a:r>
            <a:r>
              <a:rPr lang="en-US" dirty="0" smtClean="0">
                <a:sym typeface="Wingdings" panose="05000000000000000000" pitchFamily="2" charset="2"/>
              </a:rPr>
              <a:t> dynamic resizing is mandatory</a:t>
            </a:r>
          </a:p>
          <a:p>
            <a:pPr marL="800100" lvl="1" indent="-342900">
              <a:buFont typeface="+mj-lt"/>
              <a:buAutoNum type="arabicPeriod"/>
            </a:pPr>
            <a:r>
              <a:rPr lang="en-US" dirty="0"/>
              <a:t>more stringent requirements on the hash </a:t>
            </a:r>
            <a:r>
              <a:rPr lang="en-US" dirty="0" smtClean="0"/>
              <a:t>function</a:t>
            </a:r>
          </a:p>
          <a:p>
            <a:pPr lvl="2"/>
            <a:r>
              <a:rPr lang="en-US" dirty="0" smtClean="0"/>
              <a:t>besides </a:t>
            </a:r>
            <a:r>
              <a:rPr lang="en-US" dirty="0"/>
              <a:t>distributing the keys more uniformly over the buckets, the function must also minimize the clustering of hash values that are consecutive in the probe order</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2050" name="Picture 2" descr="http://upload.wikimedia.org/wikipedia/commons/thumb/b/b1/Not_facebook_not_like_thumbs_down.png/1196px-Not_facebook_not_like_thumbs_dow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0787" y="1735774"/>
            <a:ext cx="992341" cy="84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754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marL="457200" lvl="1" indent="0">
              <a:buNone/>
            </a:pPr>
            <a:endParaRPr lang="en-US"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18279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Instead of </a:t>
            </a:r>
            <a:r>
              <a:rPr lang="en-GB" i="1" dirty="0" smtClean="0"/>
              <a:t>resolving</a:t>
            </a:r>
            <a:r>
              <a:rPr lang="en-GB" dirty="0" smtClean="0"/>
              <a:t> collisions, we can </a:t>
            </a:r>
            <a:r>
              <a:rPr lang="en-GB" b="1" dirty="0" smtClean="0"/>
              <a:t>avoid </a:t>
            </a:r>
            <a:r>
              <a:rPr lang="en-GB" dirty="0" smtClean="0"/>
              <a:t>them… how?  </a:t>
            </a:r>
          </a:p>
          <a:p>
            <a:pPr lvl="1"/>
            <a:r>
              <a:rPr lang="en-US" dirty="0" smtClean="0"/>
              <a:t>Allowing </a:t>
            </a:r>
            <a:r>
              <a:rPr lang="en-US" dirty="0"/>
              <a:t>more than one item per </a:t>
            </a:r>
            <a:r>
              <a:rPr lang="en-US" dirty="0" smtClean="0"/>
              <a:t>bucket! </a:t>
            </a:r>
          </a:p>
          <a:p>
            <a:pPr lvl="1"/>
            <a:r>
              <a:rPr lang="en-US" dirty="0" smtClean="0"/>
              <a:t>Method called “separate chaining</a:t>
            </a:r>
            <a:r>
              <a:rPr lang="en-US" dirty="0"/>
              <a:t>” because </a:t>
            </a:r>
            <a:r>
              <a:rPr lang="en-US" dirty="0" smtClean="0"/>
              <a:t>it </a:t>
            </a:r>
            <a:r>
              <a:rPr lang="en-US" dirty="0"/>
              <a:t>uses linked lists (“chains”) to hold the multiple </a:t>
            </a:r>
            <a:r>
              <a:rPr lang="en-US" dirty="0" smtClean="0"/>
              <a:t>items</a:t>
            </a:r>
          </a:p>
          <a:p>
            <a:pPr lvl="1"/>
            <a:endParaRPr lang="en-US" dirty="0"/>
          </a:p>
          <a:p>
            <a:r>
              <a:rPr lang="en-US" dirty="0"/>
              <a:t>In a good hash table, each bucket has zero or one entries, and sometimes two or three, but rarely more than </a:t>
            </a:r>
            <a:r>
              <a:rPr lang="en-US" dirty="0" smtClean="0"/>
              <a:t>that</a:t>
            </a:r>
          </a:p>
          <a:p>
            <a:pPr lvl="1"/>
            <a:r>
              <a:rPr lang="en-US" dirty="0" smtClean="0"/>
              <a:t>Otherwise performance in hash table operations decreases because we have to add the </a:t>
            </a:r>
            <a:r>
              <a:rPr lang="en-US" dirty="0"/>
              <a:t>time for the list </a:t>
            </a:r>
            <a:r>
              <a:rPr lang="en-US" dirty="0" smtClean="0"/>
              <a:t>operation</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2643896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Collision resolution with </a:t>
            </a:r>
            <a:r>
              <a:rPr lang="en-GB" b="1" i="1" dirty="0" smtClean="0"/>
              <a:t>separate chaining</a:t>
            </a:r>
            <a:endParaRPr lang="nl-NL" b="1" i="1" dirty="0"/>
          </a:p>
        </p:txBody>
      </p:sp>
      <p:sp>
        <p:nvSpPr>
          <p:cNvPr id="3" name="Tijdelijke aanduiding voor inhoud 2"/>
          <p:cNvSpPr>
            <a:spLocks noGrp="1"/>
          </p:cNvSpPr>
          <p:nvPr>
            <p:ph idx="1"/>
          </p:nvPr>
        </p:nvSpPr>
        <p:spPr/>
        <p:txBody>
          <a:bodyPr/>
          <a:lstStyle/>
          <a:p>
            <a:r>
              <a:rPr lang="en-GB" dirty="0" smtClean="0"/>
              <a:t>Example </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5122" name="Picture 2" descr="http://upload.wikimedia.org/wikipedia/commons/thumb/d/d0/Hash_table_5_0_1_1_1_1_1_LL.svg/450px-Hash_table_5_0_1_1_1_1_1_L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8064" y="2160589"/>
            <a:ext cx="5297049" cy="364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2521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 with separate chaining</a:t>
            </a:r>
            <a:endParaRPr lang="nl-NL" dirty="0"/>
          </a:p>
        </p:txBody>
      </p:sp>
      <p:sp>
        <p:nvSpPr>
          <p:cNvPr id="3" name="Tijdelijke aanduiding voor inhoud 2"/>
          <p:cNvSpPr>
            <a:spLocks noGrp="1"/>
          </p:cNvSpPr>
          <p:nvPr>
            <p:ph idx="1"/>
          </p:nvPr>
        </p:nvSpPr>
        <p:spPr>
          <a:xfrm>
            <a:off x="677334" y="2160589"/>
            <a:ext cx="9404512" cy="4425406"/>
          </a:xfrm>
        </p:spPr>
        <p:txBody>
          <a:bodyPr>
            <a:normAutofit/>
          </a:bodyPr>
          <a:lstStyle/>
          <a:p>
            <a:r>
              <a:rPr lang="en-GB" dirty="0" smtClean="0"/>
              <a:t>Which data structure should we use to store the multiple items in each bucket?</a:t>
            </a:r>
          </a:p>
          <a:p>
            <a:pPr lvl="1"/>
            <a:r>
              <a:rPr lang="en-GB" b="1" dirty="0" smtClean="0"/>
              <a:t>Linked lists</a:t>
            </a:r>
          </a:p>
          <a:p>
            <a:pPr lvl="2"/>
            <a:r>
              <a:rPr lang="en-US" dirty="0" smtClean="0"/>
              <a:t>Popular </a:t>
            </a:r>
            <a:r>
              <a:rPr lang="en-US" dirty="0"/>
              <a:t>because </a:t>
            </a:r>
            <a:r>
              <a:rPr lang="en-US" dirty="0" smtClean="0"/>
              <a:t>it requires </a:t>
            </a:r>
            <a:r>
              <a:rPr lang="en-US" dirty="0"/>
              <a:t>only basic data structures with simple </a:t>
            </a:r>
            <a:r>
              <a:rPr lang="en-US" dirty="0" smtClean="0"/>
              <a:t>algorithms</a:t>
            </a:r>
          </a:p>
          <a:p>
            <a:pPr lvl="2"/>
            <a:r>
              <a:rPr lang="en-US" dirty="0"/>
              <a:t>When storing small keys and values, the space overhead of the next pointer in each entry record can be </a:t>
            </a:r>
            <a:r>
              <a:rPr lang="en-US" dirty="0" smtClean="0"/>
              <a:t>significant</a:t>
            </a:r>
          </a:p>
          <a:p>
            <a:pPr lvl="2"/>
            <a:r>
              <a:rPr lang="en-US" dirty="0" smtClean="0"/>
              <a:t>Traversing </a:t>
            </a:r>
            <a:r>
              <a:rPr lang="en-US" dirty="0"/>
              <a:t>a linked list has poor cache performance, making the processor cache ineffective</a:t>
            </a:r>
            <a:endParaRPr lang="en-US" dirty="0" smtClean="0"/>
          </a:p>
          <a:p>
            <a:pPr lvl="1"/>
            <a:r>
              <a:rPr lang="en-US" dirty="0" smtClean="0"/>
              <a:t>Ordered lists, sorted by key field</a:t>
            </a:r>
          </a:p>
          <a:p>
            <a:pPr lvl="1"/>
            <a:r>
              <a:rPr lang="en-US" dirty="0" smtClean="0"/>
              <a:t>Self-balancing search trees</a:t>
            </a:r>
          </a:p>
          <a:p>
            <a:pPr lvl="2"/>
            <a:r>
              <a:rPr lang="en-US" dirty="0"/>
              <a:t>O</a:t>
            </a:r>
            <a:r>
              <a:rPr lang="en-US" dirty="0" smtClean="0"/>
              <a:t>nly </a:t>
            </a:r>
            <a:r>
              <a:rPr lang="en-US" dirty="0"/>
              <a:t>worth the trouble and extra memory cost if </a:t>
            </a:r>
            <a:r>
              <a:rPr lang="en-US" dirty="0" smtClean="0"/>
              <a:t>long </a:t>
            </a:r>
            <a:r>
              <a:rPr lang="en-US" dirty="0"/>
              <a:t>delays must be avoided at all costs (e.g. in a real-time </a:t>
            </a:r>
            <a:r>
              <a:rPr lang="en-US" dirty="0" smtClean="0"/>
              <a:t>application) or if one </a:t>
            </a:r>
            <a:r>
              <a:rPr lang="en-US" dirty="0"/>
              <a:t>must guard against many entries hashed to the same slot (e.g. if one expects extremely non-uniform distributions, or in the case of web sites or other publicly accessible services, which are vulnerable to malicious key distributions in requests</a:t>
            </a:r>
            <a:r>
              <a:rPr lang="en-US" dirty="0" smtClean="0"/>
              <a:t>)</a:t>
            </a:r>
          </a:p>
          <a:p>
            <a:pPr lvl="1"/>
            <a:r>
              <a:rPr lang="en-US" dirty="0" smtClean="0"/>
              <a:t>Dynamic arrays </a:t>
            </a:r>
          </a:p>
          <a:p>
            <a:pPr lvl="1"/>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6578678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 Collision resolution</a:t>
            </a:r>
            <a:endParaRPr lang="nl-NL" dirty="0"/>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p:txBody>
              <a:bodyPr/>
              <a:lstStyle/>
              <a:p>
                <a:r>
                  <a:rPr lang="en-GB" dirty="0" smtClean="0"/>
                  <a:t>Comparison between the “performance” (seen as the average number of cache misses required to look up elements in tables) with separate chaining and linear probing</a:t>
                </a:r>
              </a:p>
              <a:p>
                <a:pPr lvl="1"/>
                <a:r>
                  <a:rPr lang="en-US" dirty="0" smtClean="0"/>
                  <a:t>Linear </a:t>
                </a:r>
                <a:r>
                  <a:rPr lang="en-US" dirty="0"/>
                  <a:t>probing's performance drastically </a:t>
                </a:r>
                <a:r>
                  <a:rPr lang="en-US" dirty="0" smtClean="0"/>
                  <a:t>degrades for load factors </a:t>
                </a:r>
                <a14:m>
                  <m:oMath xmlns:m="http://schemas.openxmlformats.org/officeDocument/2006/math">
                    <m:r>
                      <a:rPr lang="en-US" i="1" dirty="0" smtClean="0">
                        <a:latin typeface="Cambria Math" panose="02040503050406030204" pitchFamily="18" charset="0"/>
                      </a:rPr>
                      <m:t>&gt;0.8</m:t>
                    </m:r>
                  </m:oMath>
                </a14:m>
                <a:r>
                  <a:rPr lang="en-US" dirty="0" smtClean="0"/>
                  <a:t> </a:t>
                </a:r>
                <a:endParaRPr lang="nl-NL"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pic>
        <p:nvPicPr>
          <p:cNvPr id="7172" name="Picture 4" descr="File:Hash table average insertion tim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198" y="3413737"/>
            <a:ext cx="5136547" cy="333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7914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normAutofit/>
          </a:bodyPr>
          <a:lstStyle/>
          <a:p>
            <a:r>
              <a:rPr lang="en-GB" dirty="0" smtClean="0"/>
              <a:t>A hash table functions well when </a:t>
            </a:r>
            <a:r>
              <a:rPr lang="en-US" dirty="0" smtClean="0"/>
              <a:t>the </a:t>
            </a:r>
            <a:r>
              <a:rPr lang="en-US" dirty="0"/>
              <a:t>table size is proportional to the number of </a:t>
            </a:r>
            <a:r>
              <a:rPr lang="en-US" dirty="0" smtClean="0"/>
              <a:t>entries</a:t>
            </a:r>
          </a:p>
          <a:p>
            <a:r>
              <a:rPr lang="en-US" dirty="0" smtClean="0"/>
              <a:t>Practical problem: usually the </a:t>
            </a:r>
            <a:r>
              <a:rPr lang="en-US" dirty="0"/>
              <a:t>number of entries </a:t>
            </a:r>
            <a:r>
              <a:rPr lang="en-US" dirty="0" smtClean="0"/>
              <a:t>is not known </a:t>
            </a:r>
            <a:r>
              <a:rPr lang="en-US" dirty="0"/>
              <a:t>in </a:t>
            </a:r>
            <a:r>
              <a:rPr lang="en-US" dirty="0" smtClean="0"/>
              <a:t>advance</a:t>
            </a:r>
          </a:p>
          <a:p>
            <a:pPr lvl="1"/>
            <a:r>
              <a:rPr lang="en-US" dirty="0" smtClean="0"/>
              <a:t>Very important to provide some method to resize </a:t>
            </a:r>
            <a:r>
              <a:rPr lang="en-US" dirty="0"/>
              <a:t>the table </a:t>
            </a:r>
            <a:r>
              <a:rPr lang="en-US" dirty="0" smtClean="0"/>
              <a:t>in order to prevent </a:t>
            </a:r>
            <a:r>
              <a:rPr lang="en-US" dirty="0"/>
              <a:t>the hash table from becoming too </a:t>
            </a:r>
            <a:r>
              <a:rPr lang="en-US" dirty="0" smtClean="0"/>
              <a:t>full</a:t>
            </a:r>
          </a:p>
          <a:p>
            <a:pPr lvl="1"/>
            <a:endParaRPr lang="en-US" dirty="0" smtClean="0"/>
          </a:p>
          <a:p>
            <a:pPr lvl="1"/>
            <a:r>
              <a:rPr lang="en-US" dirty="0" smtClean="0"/>
              <a:t>Resizing happens only when the load factor becomes too large</a:t>
            </a:r>
          </a:p>
          <a:p>
            <a:pPr lvl="2"/>
            <a:r>
              <a:rPr lang="en-US" dirty="0" smtClean="0"/>
              <a:t>In Java </a:t>
            </a:r>
            <a:r>
              <a:rPr lang="en-US" dirty="0"/>
              <a:t>the default load factor threshold for table expansion is </a:t>
            </a:r>
            <a:r>
              <a:rPr lang="en-US" dirty="0" smtClean="0"/>
              <a:t>0.75; in </a:t>
            </a:r>
            <a:r>
              <a:rPr lang="en-US" dirty="0"/>
              <a:t>Python's </a:t>
            </a:r>
            <a:r>
              <a:rPr lang="en-US" i="1" dirty="0" err="1" smtClean="0"/>
              <a:t>dict</a:t>
            </a:r>
            <a:r>
              <a:rPr lang="en-US" dirty="0" smtClean="0"/>
              <a:t> 2/3</a:t>
            </a:r>
          </a:p>
          <a:p>
            <a:pPr lvl="2"/>
            <a:endParaRPr lang="en-US" dirty="0"/>
          </a:p>
          <a:p>
            <a:pPr lvl="1"/>
            <a:r>
              <a:rPr lang="en-US" dirty="0"/>
              <a:t>Resizing is accompanied by a </a:t>
            </a:r>
            <a:r>
              <a:rPr lang="en-US" i="1" dirty="0"/>
              <a:t>full </a:t>
            </a:r>
            <a:r>
              <a:rPr lang="en-US" dirty="0"/>
              <a:t>or </a:t>
            </a:r>
            <a:r>
              <a:rPr lang="en-US" i="1" dirty="0"/>
              <a:t>incremental </a:t>
            </a:r>
            <a:r>
              <a:rPr lang="en-US" dirty="0"/>
              <a:t>table </a:t>
            </a:r>
            <a:r>
              <a:rPr lang="en-US" b="1" dirty="0"/>
              <a:t>rehash</a:t>
            </a:r>
            <a:r>
              <a:rPr lang="en-US" dirty="0"/>
              <a:t> whereby existing items are mapped to new bucket </a:t>
            </a:r>
            <a:r>
              <a:rPr lang="en-US" dirty="0" smtClean="0"/>
              <a:t>locations</a:t>
            </a:r>
            <a:endParaRPr lang="en-US" dirty="0"/>
          </a:p>
          <a:p>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15583823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Dynamic resizing</a:t>
            </a:r>
            <a:endParaRPr lang="nl-NL" dirty="0"/>
          </a:p>
        </p:txBody>
      </p:sp>
      <p:sp>
        <p:nvSpPr>
          <p:cNvPr id="3" name="Tijdelijke aanduiding voor inhoud 2"/>
          <p:cNvSpPr>
            <a:spLocks noGrp="1"/>
          </p:cNvSpPr>
          <p:nvPr>
            <p:ph idx="1"/>
          </p:nvPr>
        </p:nvSpPr>
        <p:spPr/>
        <p:txBody>
          <a:bodyPr/>
          <a:lstStyle/>
          <a:p>
            <a:r>
              <a:rPr lang="en-US" i="1" dirty="0"/>
              <a:t>Resizing by copying all entries</a:t>
            </a:r>
          </a:p>
          <a:p>
            <a:pPr lvl="1"/>
            <a:r>
              <a:rPr lang="en-US" dirty="0" smtClean="0"/>
              <a:t>Common </a:t>
            </a:r>
            <a:r>
              <a:rPr lang="en-US" dirty="0"/>
              <a:t>approach </a:t>
            </a:r>
            <a:r>
              <a:rPr lang="en-US" dirty="0" smtClean="0">
                <a:sym typeface="Wingdings" panose="05000000000000000000" pitchFamily="2" charset="2"/>
              </a:rPr>
              <a:t> </a:t>
            </a:r>
            <a:r>
              <a:rPr lang="en-US" dirty="0" smtClean="0"/>
              <a:t>automatically </a:t>
            </a:r>
            <a:r>
              <a:rPr lang="en-US" dirty="0"/>
              <a:t>trigger a complete resizing when the load factor exceeds some </a:t>
            </a:r>
            <a:r>
              <a:rPr lang="en-US" dirty="0" smtClean="0"/>
              <a:t>threshold</a:t>
            </a:r>
          </a:p>
          <a:p>
            <a:pPr lvl="1"/>
            <a:r>
              <a:rPr lang="en-US" dirty="0" smtClean="0"/>
              <a:t>All </a:t>
            </a:r>
            <a:r>
              <a:rPr lang="en-US" dirty="0"/>
              <a:t>the entries of the old table are removed and inserted into </a:t>
            </a:r>
            <a:r>
              <a:rPr lang="en-US" dirty="0" smtClean="0"/>
              <a:t>the new table</a:t>
            </a:r>
          </a:p>
          <a:p>
            <a:pPr lvl="1"/>
            <a:endParaRPr lang="en-US" dirty="0"/>
          </a:p>
          <a:p>
            <a:r>
              <a:rPr lang="nl-NL" i="1" dirty="0" err="1"/>
              <a:t>Incremental</a:t>
            </a:r>
            <a:r>
              <a:rPr lang="nl-NL" i="1" dirty="0"/>
              <a:t> </a:t>
            </a:r>
            <a:r>
              <a:rPr lang="nl-NL" i="1" dirty="0" err="1"/>
              <a:t>resizing</a:t>
            </a:r>
            <a:endParaRPr lang="nl-NL" i="1" dirty="0"/>
          </a:p>
          <a:p>
            <a:pPr lvl="1"/>
            <a:r>
              <a:rPr lang="en-US" dirty="0"/>
              <a:t>Some hash table </a:t>
            </a:r>
            <a:r>
              <a:rPr lang="en-US" dirty="0" smtClean="0"/>
              <a:t>implementations (especially real-time systems), </a:t>
            </a:r>
            <a:r>
              <a:rPr lang="en-US" dirty="0"/>
              <a:t>cannot pay the price of enlarging the hash table all at </a:t>
            </a:r>
            <a:r>
              <a:rPr lang="en-US" dirty="0" smtClean="0"/>
              <a:t>once: it </a:t>
            </a:r>
            <a:r>
              <a:rPr lang="en-US" dirty="0"/>
              <a:t>may interrupt time-critical </a:t>
            </a:r>
            <a:r>
              <a:rPr lang="en-US" dirty="0" smtClean="0"/>
              <a:t>operations</a:t>
            </a:r>
          </a:p>
          <a:p>
            <a:pPr lvl="1"/>
            <a:r>
              <a:rPr lang="en-US" dirty="0" smtClean="0"/>
              <a:t>Keep both the old and the new table; do lookups and deletions in both tables; new insertions only in the new one; at each insertion move some elements from the old to the new table until they are all removed (and then </a:t>
            </a:r>
            <a:r>
              <a:rPr lang="en-US" dirty="0" err="1" smtClean="0"/>
              <a:t>deallocate</a:t>
            </a:r>
            <a:r>
              <a:rPr lang="en-US" dirty="0" smtClean="0"/>
              <a:t> the old table)</a:t>
            </a:r>
            <a:endParaRPr lang="en-GB"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889689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Linked list operations: SEARCH</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2160589"/>
                <a:ext cx="8596668" cy="4322404"/>
              </a:xfrm>
            </p:spPr>
            <p:txBody>
              <a:bodyPr>
                <a:normAutofit/>
              </a:bodyPr>
              <a:lstStyle/>
              <a:p>
                <a:r>
                  <a:rPr lang="en-US" i="0" dirty="0" smtClean="0"/>
                  <a:t>Given a value </a:t>
                </a:r>
                <a14:m>
                  <m:oMath xmlns:m="http://schemas.openxmlformats.org/officeDocument/2006/math">
                    <m:r>
                      <a:rPr lang="en-GB" b="0" i="1" smtClean="0">
                        <a:latin typeface="Cambria Math" panose="02040503050406030204" pitchFamily="18" charset="0"/>
                      </a:rPr>
                      <m:t>𝑘</m:t>
                    </m:r>
                  </m:oMath>
                </a14:m>
                <a:r>
                  <a:rPr lang="en-US" dirty="0" smtClean="0">
                    <a:cs typeface="Consolas" panose="020B0609020204030204" pitchFamily="49" charset="0"/>
                  </a:rPr>
                  <a:t> and a list </a:t>
                </a:r>
                <a14:m>
                  <m:oMath xmlns:m="http://schemas.openxmlformats.org/officeDocument/2006/math">
                    <m:r>
                      <a:rPr lang="en-GB" b="0" i="1" smtClean="0">
                        <a:latin typeface="Cambria Math" panose="02040503050406030204" pitchFamily="18" charset="0"/>
                        <a:cs typeface="Consolas" panose="020B0609020204030204" pitchFamily="49" charset="0"/>
                      </a:rPr>
                      <m:t>𝐿</m:t>
                    </m:r>
                  </m:oMath>
                </a14:m>
                <a:r>
                  <a:rPr lang="en-US" dirty="0" smtClean="0">
                    <a:cs typeface="Consolas" panose="020B0609020204030204" pitchFamily="49" charset="0"/>
                  </a:rPr>
                  <a:t>…</a:t>
                </a:r>
              </a:p>
              <a:p>
                <a:pPr lvl="1"/>
                <a:r>
                  <a:rPr lang="en-US" dirty="0" smtClean="0"/>
                  <a:t>ﬁnds </a:t>
                </a:r>
                <a:r>
                  <a:rPr lang="en-US" dirty="0"/>
                  <a:t>the ﬁrst element with </a:t>
                </a:r>
                <a:r>
                  <a:rPr lang="en-US" dirty="0" smtClean="0"/>
                  <a:t>value </a:t>
                </a:r>
                <a14:m>
                  <m:oMath xmlns:m="http://schemas.openxmlformats.org/officeDocument/2006/math">
                    <m:r>
                      <a:rPr lang="en-US" i="1" dirty="0" smtClean="0">
                        <a:latin typeface="Cambria Math" panose="02040503050406030204" pitchFamily="18" charset="0"/>
                      </a:rPr>
                      <m:t>𝑘</m:t>
                    </m:r>
                  </m:oMath>
                </a14:m>
                <a:r>
                  <a:rPr lang="en-US" dirty="0"/>
                  <a:t> in </a:t>
                </a:r>
                <a:r>
                  <a:rPr lang="en-US" dirty="0" smtClean="0"/>
                  <a:t>the list </a:t>
                </a:r>
                <a14:m>
                  <m:oMath xmlns:m="http://schemas.openxmlformats.org/officeDocument/2006/math">
                    <m:r>
                      <a:rPr lang="en-US" i="1" dirty="0" smtClean="0">
                        <a:latin typeface="Cambria Math" panose="02040503050406030204" pitchFamily="18" charset="0"/>
                      </a:rPr>
                      <m:t>𝐿</m:t>
                    </m:r>
                  </m:oMath>
                </a14:m>
                <a:r>
                  <a:rPr lang="en-US" dirty="0"/>
                  <a:t> by a simple linear </a:t>
                </a:r>
                <a:r>
                  <a:rPr lang="en-US" dirty="0" smtClean="0"/>
                  <a:t>search</a:t>
                </a:r>
              </a:p>
              <a:p>
                <a:pPr lvl="1"/>
                <a:r>
                  <a:rPr lang="en-US" dirty="0" smtClean="0"/>
                  <a:t>if </a:t>
                </a:r>
                <a:r>
                  <a:rPr lang="en-US" dirty="0"/>
                  <a:t>no object with v</a:t>
                </a:r>
                <a:r>
                  <a:rPr lang="en-US" dirty="0" smtClean="0"/>
                  <a:t>alue </a:t>
                </a:r>
                <a14:m>
                  <m:oMath xmlns:m="http://schemas.openxmlformats.org/officeDocument/2006/math">
                    <m:r>
                      <a:rPr lang="en-US" i="1" dirty="0" smtClean="0">
                        <a:latin typeface="Cambria Math" panose="02040503050406030204" pitchFamily="18" charset="0"/>
                      </a:rPr>
                      <m:t>𝑘</m:t>
                    </m:r>
                  </m:oMath>
                </a14:m>
                <a:r>
                  <a:rPr lang="en-US" dirty="0"/>
                  <a:t> appears, the procedure returns </a:t>
                </a:r>
                <a14:m>
                  <m:oMath xmlns:m="http://schemas.openxmlformats.org/officeDocument/2006/math">
                    <m:r>
                      <a:rPr lang="en-US" i="1" dirty="0" smtClean="0">
                        <a:latin typeface="Cambria Math" panose="02040503050406030204" pitchFamily="18" charset="0"/>
                      </a:rPr>
                      <m:t>𝑁𝐼𝐿</m:t>
                    </m:r>
                  </m:oMath>
                </a14:m>
                <a:endParaRPr lang="en-GB" dirty="0" smtClean="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r>
                  <a:rPr lang="en-US" dirty="0" smtClean="0"/>
                  <a:t>Complexity (worst case)?</a:t>
                </a:r>
              </a:p>
              <a:p>
                <a:pPr lvl="1"/>
                <a14:m>
                  <m:oMath xmlns:m="http://schemas.openxmlformats.org/officeDocument/2006/math">
                    <m:r>
                      <a:rPr lang="en-GB" b="0" i="1" smtClean="0">
                        <a:latin typeface="Cambria Math" panose="02040503050406030204" pitchFamily="18" charset="0"/>
                      </a:rPr>
                      <m:t>𝑂</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m:t>
                    </m:r>
                  </m:oMath>
                </a14:m>
                <a:r>
                  <a:rPr lang="en-US" dirty="0" smtClean="0"/>
                  <a:t> since it may have to search the entire list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2160589"/>
                <a:ext cx="8596668" cy="4322404"/>
              </a:xfrm>
              <a:blipFill rotWithShape="0">
                <a:blip r:embed="rId2"/>
                <a:stretch>
                  <a:fillRect l="-142" t="-846"/>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3921753" cy="1323439"/>
              </a:xfrm>
              <a:prstGeom prst="rect">
                <a:avLst/>
              </a:prstGeom>
              <a:blipFill rotWithShape="0">
                <a:blip r:embed="rId3"/>
                <a:stretch>
                  <a:fillRect l="-774"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15047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Hash table </a:t>
            </a:r>
            <a:r>
              <a:rPr lang="en-GB" dirty="0" smtClean="0"/>
              <a:t>– Performance analysis</a:t>
            </a:r>
            <a:endParaRPr lang="nl-NL" dirty="0"/>
          </a:p>
        </p:txBody>
      </p:sp>
      <p:sp>
        <p:nvSpPr>
          <p:cNvPr id="3" name="Tijdelijke aanduiding voor inhoud 2"/>
          <p:cNvSpPr>
            <a:spLocks noGrp="1"/>
          </p:cNvSpPr>
          <p:nvPr>
            <p:ph idx="1"/>
          </p:nvPr>
        </p:nvSpPr>
        <p:spPr/>
        <p:txBody>
          <a:bodyPr/>
          <a:lstStyle/>
          <a:p>
            <a:r>
              <a:rPr lang="en-US" dirty="0" smtClean="0"/>
              <a:t>Average case</a:t>
            </a:r>
          </a:p>
          <a:p>
            <a:pPr lvl="1"/>
            <a:r>
              <a:rPr lang="en-US" dirty="0"/>
              <a:t>In a well-dimensioned hash table, the average cost (number of instructions) for each lookup is independent of the number of elements stored in the </a:t>
            </a:r>
            <a:r>
              <a:rPr lang="en-US" dirty="0" smtClean="0"/>
              <a:t>table </a:t>
            </a:r>
          </a:p>
          <a:p>
            <a:pPr lvl="1"/>
            <a:r>
              <a:rPr lang="en-US" dirty="0" smtClean="0">
                <a:sym typeface="Wingdings" panose="05000000000000000000" pitchFamily="2" charset="2"/>
              </a:rPr>
              <a:t>If the load factor is kept below </a:t>
            </a:r>
            <a:r>
              <a:rPr lang="en-US" dirty="0">
                <a:sym typeface="Wingdings" panose="05000000000000000000" pitchFamily="2" charset="2"/>
              </a:rPr>
              <a:t>some bound, the access functions are immediate, running in constant time </a:t>
            </a:r>
            <a:r>
              <a:rPr lang="en-US" dirty="0" smtClean="0">
                <a:sym typeface="Wingdings" panose="05000000000000000000" pitchFamily="2" charset="2"/>
              </a:rPr>
              <a:t> direct </a:t>
            </a:r>
            <a:r>
              <a:rPr lang="en-US" dirty="0">
                <a:sym typeface="Wingdings" panose="05000000000000000000" pitchFamily="2" charset="2"/>
              </a:rPr>
              <a:t>access, just like an </a:t>
            </a:r>
            <a:r>
              <a:rPr lang="en-US" dirty="0" smtClean="0">
                <a:sym typeface="Wingdings" panose="05000000000000000000" pitchFamily="2" charset="2"/>
              </a:rPr>
              <a:t>array </a:t>
            </a:r>
            <a:endParaRPr lang="en-US" dirty="0" smtClean="0"/>
          </a:p>
          <a:p>
            <a:r>
              <a:rPr lang="en-US" dirty="0" smtClean="0"/>
              <a:t>Worst case</a:t>
            </a:r>
          </a:p>
          <a:p>
            <a:pPr lvl="1"/>
            <a:r>
              <a:rPr lang="en-US" dirty="0" smtClean="0"/>
              <a:t>Worst choice </a:t>
            </a:r>
            <a:r>
              <a:rPr lang="en-US" dirty="0"/>
              <a:t>of hash </a:t>
            </a:r>
            <a:r>
              <a:rPr lang="en-US" dirty="0" smtClean="0"/>
              <a:t>function </a:t>
            </a:r>
            <a:r>
              <a:rPr lang="en-US" dirty="0" smtClean="0">
                <a:sym typeface="Wingdings" panose="05000000000000000000" pitchFamily="2" charset="2"/>
              </a:rPr>
              <a:t></a:t>
            </a:r>
            <a:r>
              <a:rPr lang="en-US" dirty="0" smtClean="0"/>
              <a:t> </a:t>
            </a:r>
            <a:r>
              <a:rPr lang="en-US" dirty="0"/>
              <a:t>every insertion causes a </a:t>
            </a:r>
            <a:r>
              <a:rPr lang="en-US" dirty="0" smtClean="0"/>
              <a:t>collision </a:t>
            </a:r>
            <a:r>
              <a:rPr lang="en-US" dirty="0" smtClean="0">
                <a:sym typeface="Wingdings" panose="05000000000000000000" pitchFamily="2" charset="2"/>
              </a:rPr>
              <a:t> </a:t>
            </a:r>
            <a:r>
              <a:rPr lang="en-US" dirty="0" smtClean="0"/>
              <a:t>hash </a:t>
            </a:r>
            <a:r>
              <a:rPr lang="en-US" dirty="0"/>
              <a:t>tables degenerate to linear search</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tr>
                  <a:tr h="360231">
                    <a:tc>
                      <a:txBody>
                        <a:bodyPr/>
                        <a:lstStyle/>
                        <a:p>
                          <a:r>
                            <a:rPr lang="en-GB" sz="1600" dirty="0" smtClean="0"/>
                            <a:t>Insertion</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tr>
                  <a:tr h="360231">
                    <a:tc>
                      <a:txBody>
                        <a:bodyPr/>
                        <a:lstStyle/>
                        <a:p>
                          <a:r>
                            <a:rPr lang="en-GB" sz="1600" dirty="0" smtClean="0"/>
                            <a:t>Deletion </a:t>
                          </a:r>
                          <a:endParaRPr lang="en-GB" sz="1600" dirty="0"/>
                        </a:p>
                      </a:txBody>
                      <a:tcPr/>
                    </a:tc>
                    <a:tc>
                      <a:txBody>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(1)</m:t>
                                </m:r>
                              </m:oMath>
                            </m:oMathPara>
                          </a14:m>
                          <a:endParaRPr lang="en-GB"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𝑂</m:t>
                                </m:r>
                                <m:r>
                                  <a:rPr lang="en-GB" sz="1600" b="0" i="1" smtClean="0">
                                    <a:latin typeface="Cambria Math" panose="02040503050406030204" pitchFamily="18" charset="0"/>
                                  </a:rPr>
                                  <m:t>(</m:t>
                                </m:r>
                                <m:r>
                                  <a:rPr lang="en-GB" sz="1600" b="0" i="1" smtClean="0">
                                    <a:latin typeface="Cambria Math" panose="02040503050406030204" pitchFamily="18" charset="0"/>
                                  </a:rPr>
                                  <m:t>𝑛</m:t>
                                </m:r>
                                <m:r>
                                  <a:rPr lang="en-GB" sz="1600" b="0" i="1" smtClean="0">
                                    <a:latin typeface="Cambria Math" panose="02040503050406030204" pitchFamily="18" charset="0"/>
                                  </a:rPr>
                                  <m:t>)</m:t>
                                </m:r>
                              </m:oMath>
                            </m:oMathPara>
                          </a14:m>
                          <a:endParaRPr lang="en-GB" sz="1600" dirty="0"/>
                        </a:p>
                      </a:txBody>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584663236"/>
                  </p:ext>
                </p:extLst>
              </p:nvPr>
            </p:nvGraphicFramePr>
            <p:xfrm>
              <a:off x="4016714" y="4965563"/>
              <a:ext cx="4942946" cy="1440924"/>
            </p:xfrm>
            <a:graphic>
              <a:graphicData uri="http://schemas.openxmlformats.org/drawingml/2006/table">
                <a:tbl>
                  <a:tblPr firstRow="1" bandRow="1">
                    <a:tableStyleId>{5C22544A-7EE6-4342-B048-85BDC9FD1C3A}</a:tableStyleId>
                  </a:tblPr>
                  <a:tblGrid>
                    <a:gridCol w="1626301"/>
                    <a:gridCol w="1814234"/>
                    <a:gridCol w="1502411"/>
                  </a:tblGrid>
                  <a:tr h="360231">
                    <a:tc>
                      <a:txBody>
                        <a:bodyPr/>
                        <a:lstStyle/>
                        <a:p>
                          <a:r>
                            <a:rPr lang="en-GB" sz="1600" dirty="0" smtClean="0"/>
                            <a:t>Operation</a:t>
                          </a:r>
                          <a:endParaRPr lang="en-GB" sz="1600" dirty="0"/>
                        </a:p>
                      </a:txBody>
                      <a:tcPr/>
                    </a:tc>
                    <a:tc>
                      <a:txBody>
                        <a:bodyPr/>
                        <a:lstStyle/>
                        <a:p>
                          <a:r>
                            <a:rPr lang="en-GB" sz="1600" dirty="0" smtClean="0"/>
                            <a:t>Average case</a:t>
                          </a:r>
                          <a:endParaRPr lang="en-GB" sz="1600" dirty="0"/>
                        </a:p>
                      </a:txBody>
                      <a:tcPr/>
                    </a:tc>
                    <a:tc>
                      <a:txBody>
                        <a:bodyPr/>
                        <a:lstStyle/>
                        <a:p>
                          <a:r>
                            <a:rPr lang="en-GB" sz="1600" dirty="0" smtClean="0"/>
                            <a:t>Worst case</a:t>
                          </a:r>
                          <a:endParaRPr lang="en-GB" sz="1600" dirty="0"/>
                        </a:p>
                      </a:txBody>
                      <a:tcPr/>
                    </a:tc>
                  </a:tr>
                  <a:tr h="360231">
                    <a:tc>
                      <a:txBody>
                        <a:bodyPr/>
                        <a:lstStyle/>
                        <a:p>
                          <a:r>
                            <a:rPr lang="en-GB" sz="1600" dirty="0" smtClean="0"/>
                            <a:t>Searching</a:t>
                          </a:r>
                          <a:endParaRPr lang="en-GB" sz="1600" dirty="0"/>
                        </a:p>
                      </a:txBody>
                      <a:tcPr/>
                    </a:tc>
                    <a:tc>
                      <a:txBody>
                        <a:bodyPr/>
                        <a:lstStyle/>
                        <a:p>
                          <a:endParaRPr lang="nl-NL"/>
                        </a:p>
                      </a:txBody>
                      <a:tcPr>
                        <a:blipFill rotWithShape="0">
                          <a:blip r:embed="rId2"/>
                          <a:stretch>
                            <a:fillRect l="-89933" t="-103333" r="-84228" b="-210000"/>
                          </a:stretch>
                        </a:blipFill>
                      </a:tcPr>
                    </a:tc>
                    <a:tc>
                      <a:txBody>
                        <a:bodyPr/>
                        <a:lstStyle/>
                        <a:p>
                          <a:endParaRPr lang="nl-NL"/>
                        </a:p>
                      </a:txBody>
                      <a:tcPr>
                        <a:blipFill rotWithShape="0">
                          <a:blip r:embed="rId2"/>
                          <a:stretch>
                            <a:fillRect l="-229150" t="-103333" r="-1619" b="-210000"/>
                          </a:stretch>
                        </a:blipFill>
                      </a:tcPr>
                    </a:tc>
                  </a:tr>
                  <a:tr h="360231">
                    <a:tc>
                      <a:txBody>
                        <a:bodyPr/>
                        <a:lstStyle/>
                        <a:p>
                          <a:r>
                            <a:rPr lang="en-GB" sz="1600" dirty="0" smtClean="0"/>
                            <a:t>Insertion</a:t>
                          </a:r>
                          <a:endParaRPr lang="en-GB" sz="1600" dirty="0"/>
                        </a:p>
                      </a:txBody>
                      <a:tcPr/>
                    </a:tc>
                    <a:tc>
                      <a:txBody>
                        <a:bodyPr/>
                        <a:lstStyle/>
                        <a:p>
                          <a:endParaRPr lang="nl-NL"/>
                        </a:p>
                      </a:txBody>
                      <a:tcPr>
                        <a:blipFill rotWithShape="0">
                          <a:blip r:embed="rId2"/>
                          <a:stretch>
                            <a:fillRect l="-89933" t="-206780" r="-84228" b="-113559"/>
                          </a:stretch>
                        </a:blipFill>
                      </a:tcPr>
                    </a:tc>
                    <a:tc>
                      <a:txBody>
                        <a:bodyPr/>
                        <a:lstStyle/>
                        <a:p>
                          <a:endParaRPr lang="nl-NL"/>
                        </a:p>
                      </a:txBody>
                      <a:tcPr>
                        <a:blipFill rotWithShape="0">
                          <a:blip r:embed="rId2"/>
                          <a:stretch>
                            <a:fillRect l="-229150" t="-206780" r="-1619" b="-113559"/>
                          </a:stretch>
                        </a:blipFill>
                      </a:tcPr>
                    </a:tc>
                  </a:tr>
                  <a:tr h="360231">
                    <a:tc>
                      <a:txBody>
                        <a:bodyPr/>
                        <a:lstStyle/>
                        <a:p>
                          <a:r>
                            <a:rPr lang="en-GB" sz="1600" dirty="0" smtClean="0"/>
                            <a:t>Deletion </a:t>
                          </a:r>
                          <a:endParaRPr lang="en-GB" sz="1600" dirty="0"/>
                        </a:p>
                      </a:txBody>
                      <a:tcPr/>
                    </a:tc>
                    <a:tc>
                      <a:txBody>
                        <a:bodyPr/>
                        <a:lstStyle/>
                        <a:p>
                          <a:endParaRPr lang="nl-NL"/>
                        </a:p>
                      </a:txBody>
                      <a:tcPr>
                        <a:blipFill rotWithShape="0">
                          <a:blip r:embed="rId2"/>
                          <a:stretch>
                            <a:fillRect l="-89933" t="-306780" r="-84228" b="-13559"/>
                          </a:stretch>
                        </a:blipFill>
                      </a:tcPr>
                    </a:tc>
                    <a:tc>
                      <a:txBody>
                        <a:bodyPr/>
                        <a:lstStyle/>
                        <a:p>
                          <a:endParaRPr lang="nl-NL"/>
                        </a:p>
                      </a:txBody>
                      <a:tcPr>
                        <a:blipFill rotWithShape="0">
                          <a:blip r:embed="rId2"/>
                          <a:stretch>
                            <a:fillRect l="-229150" t="-306780" r="-1619" b="-13559"/>
                          </a:stretch>
                        </a:blipFill>
                      </a:tcPr>
                    </a:tc>
                  </a:tr>
                </a:tbl>
              </a:graphicData>
            </a:graphic>
          </p:graphicFrame>
        </mc:Fallback>
      </mc:AlternateContent>
    </p:spTree>
    <p:extLst>
      <p:ext uri="{BB962C8B-B14F-4D97-AF65-F5344CB8AC3E}">
        <p14:creationId xmlns:p14="http://schemas.microsoft.com/office/powerpoint/2010/main" val="12252893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Pros &amp; Cons</a:t>
            </a:r>
            <a:endParaRPr lang="nl-NL" dirty="0"/>
          </a:p>
        </p:txBody>
      </p:sp>
      <p:sp>
        <p:nvSpPr>
          <p:cNvPr id="3" name="Tijdelijke aanduiding voor inhoud 2"/>
          <p:cNvSpPr>
            <a:spLocks noGrp="1"/>
          </p:cNvSpPr>
          <p:nvPr>
            <p:ph idx="1"/>
          </p:nvPr>
        </p:nvSpPr>
        <p:spPr>
          <a:xfrm>
            <a:off x="677334" y="2160589"/>
            <a:ext cx="9172722" cy="4245898"/>
          </a:xfrm>
        </p:spPr>
        <p:txBody>
          <a:bodyPr numCol="1">
            <a:normAutofit lnSpcReduction="10000"/>
          </a:bodyPr>
          <a:lstStyle/>
          <a:p>
            <a:r>
              <a:rPr lang="en-GB" dirty="0" smtClean="0">
                <a:solidFill>
                  <a:srgbClr val="00B050"/>
                </a:solidFill>
              </a:rPr>
              <a:t>Main advantage</a:t>
            </a:r>
            <a:endParaRPr lang="nl-NL" b="1" dirty="0" smtClean="0"/>
          </a:p>
          <a:p>
            <a:pPr lvl="1"/>
            <a:r>
              <a:rPr lang="nl-NL" b="1" dirty="0" smtClean="0"/>
              <a:t>Speed</a:t>
            </a:r>
            <a:r>
              <a:rPr lang="nl-NL" dirty="0" smtClean="0"/>
              <a:t> </a:t>
            </a:r>
            <a:r>
              <a:rPr lang="nl-NL" dirty="0" smtClean="0">
                <a:sym typeface="Wingdings" panose="05000000000000000000" pitchFamily="2" charset="2"/>
              </a:rPr>
              <a:t> </a:t>
            </a:r>
            <a:r>
              <a:rPr lang="en-US" dirty="0" smtClean="0"/>
              <a:t>particularly efficient </a:t>
            </a:r>
            <a:r>
              <a:rPr lang="en-US" dirty="0"/>
              <a:t>when the maximum number of entries can be predicted in </a:t>
            </a:r>
            <a:r>
              <a:rPr lang="en-US" dirty="0" smtClean="0"/>
              <a:t>advance (no resize)</a:t>
            </a:r>
            <a:endParaRPr lang="en-GB" dirty="0" smtClean="0"/>
          </a:p>
          <a:p>
            <a:r>
              <a:rPr lang="en-GB" dirty="0" smtClean="0">
                <a:solidFill>
                  <a:srgbClr val="FF0000"/>
                </a:solidFill>
              </a:rPr>
              <a:t>Disadvantages</a:t>
            </a:r>
          </a:p>
          <a:p>
            <a:pPr lvl="1"/>
            <a:r>
              <a:rPr lang="en-US" dirty="0"/>
              <a:t>T</a:t>
            </a:r>
            <a:r>
              <a:rPr lang="en-US" dirty="0" smtClean="0"/>
              <a:t>he </a:t>
            </a:r>
            <a:r>
              <a:rPr lang="en-US" dirty="0"/>
              <a:t>cost of a good hash function can be significantly higher than the inner loop of the lookup algorithm for a sequential list or search </a:t>
            </a:r>
            <a:r>
              <a:rPr lang="en-US" dirty="0" smtClean="0"/>
              <a:t>tree</a:t>
            </a:r>
          </a:p>
          <a:p>
            <a:pPr lvl="2"/>
            <a:r>
              <a:rPr lang="en-US" dirty="0"/>
              <a:t>hash tables </a:t>
            </a:r>
            <a:r>
              <a:rPr lang="en-US" dirty="0" smtClean="0"/>
              <a:t>not </a:t>
            </a:r>
            <a:r>
              <a:rPr lang="en-US" dirty="0"/>
              <a:t>effective when the number of entries is very </a:t>
            </a:r>
            <a:r>
              <a:rPr lang="en-US" dirty="0" smtClean="0"/>
              <a:t>small</a:t>
            </a:r>
          </a:p>
          <a:p>
            <a:pPr lvl="1"/>
            <a:r>
              <a:rPr lang="en-US" dirty="0" smtClean="0"/>
              <a:t>Entries can be enumerated only in pseudo-random order</a:t>
            </a:r>
          </a:p>
          <a:p>
            <a:pPr lvl="2"/>
            <a:r>
              <a:rPr lang="en-US" dirty="0"/>
              <a:t>no efficient way to locate an entry whose key is </a:t>
            </a:r>
            <a:r>
              <a:rPr lang="en-US" i="1" dirty="0"/>
              <a:t>nearest</a:t>
            </a:r>
            <a:r>
              <a:rPr lang="en-US" dirty="0"/>
              <a:t> to a given </a:t>
            </a:r>
            <a:r>
              <a:rPr lang="en-US" dirty="0" smtClean="0"/>
              <a:t>key </a:t>
            </a:r>
            <a:r>
              <a:rPr lang="en-US" dirty="0" smtClean="0">
                <a:sym typeface="Wingdings" panose="05000000000000000000" pitchFamily="2" charset="2"/>
              </a:rPr>
              <a:t> </a:t>
            </a:r>
            <a:r>
              <a:rPr lang="en-US" dirty="0" smtClean="0"/>
              <a:t>separate sorting step needed</a:t>
            </a:r>
          </a:p>
          <a:p>
            <a:pPr lvl="1"/>
            <a:r>
              <a:rPr lang="en-US" dirty="0" smtClean="0"/>
              <a:t>With dynamic resizing</a:t>
            </a:r>
            <a:r>
              <a:rPr lang="en-US" dirty="0"/>
              <a:t>, an insertion or deletion operation may occasionally take time proportional to the number of </a:t>
            </a:r>
            <a:r>
              <a:rPr lang="en-US" dirty="0" smtClean="0"/>
              <a:t>entries </a:t>
            </a:r>
            <a:r>
              <a:rPr lang="en-US" dirty="0" smtClean="0">
                <a:sym typeface="Wingdings" panose="05000000000000000000" pitchFamily="2" charset="2"/>
              </a:rPr>
              <a:t> p</a:t>
            </a:r>
            <a:r>
              <a:rPr lang="en-US" dirty="0" smtClean="0"/>
              <a:t>roblem in real-time or interactive applications</a:t>
            </a:r>
          </a:p>
          <a:p>
            <a:pPr lvl="1"/>
            <a:r>
              <a:rPr lang="en-US" dirty="0" smtClean="0"/>
              <a:t>Quite </a:t>
            </a:r>
            <a:r>
              <a:rPr lang="en-US" dirty="0"/>
              <a:t>inefficient when there are many collisions</a:t>
            </a:r>
            <a:endParaRPr lang="en-US" dirty="0" smtClean="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6991719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smtClean="0"/>
              <a:t>Hash table – Applications</a:t>
            </a:r>
            <a:endParaRPr lang="nl-NL" dirty="0"/>
          </a:p>
        </p:txBody>
      </p:sp>
      <p:sp>
        <p:nvSpPr>
          <p:cNvPr id="3" name="Tijdelijke aanduiding voor inhoud 2"/>
          <p:cNvSpPr>
            <a:spLocks noGrp="1"/>
          </p:cNvSpPr>
          <p:nvPr>
            <p:ph idx="1"/>
          </p:nvPr>
        </p:nvSpPr>
        <p:spPr/>
        <p:txBody>
          <a:bodyPr/>
          <a:lstStyle/>
          <a:p>
            <a:r>
              <a:rPr lang="en-US" dirty="0"/>
              <a:t>In many situations, hash tables turn out to be more efficient than search trees or any other table lookup structure </a:t>
            </a:r>
            <a:r>
              <a:rPr lang="en-US" dirty="0" smtClean="0">
                <a:sym typeface="Wingdings" panose="05000000000000000000" pitchFamily="2" charset="2"/>
              </a:rPr>
              <a:t></a:t>
            </a:r>
            <a:r>
              <a:rPr lang="en-US" dirty="0" smtClean="0"/>
              <a:t> widely </a:t>
            </a:r>
            <a:r>
              <a:rPr lang="en-US" dirty="0"/>
              <a:t>used in many kinds of computer software </a:t>
            </a:r>
            <a:endParaRPr lang="en-US" dirty="0" smtClean="0"/>
          </a:p>
          <a:p>
            <a:pPr lvl="1"/>
            <a:r>
              <a:rPr lang="en-US" dirty="0" smtClean="0"/>
              <a:t>systems programming</a:t>
            </a:r>
          </a:p>
          <a:p>
            <a:pPr lvl="1"/>
            <a:r>
              <a:rPr lang="en-US" dirty="0" smtClean="0"/>
              <a:t>primary </a:t>
            </a:r>
            <a:r>
              <a:rPr lang="en-US" dirty="0"/>
              <a:t>building blocks of relational </a:t>
            </a:r>
            <a:r>
              <a:rPr lang="en-US" dirty="0" smtClean="0"/>
              <a:t>databases</a:t>
            </a:r>
          </a:p>
          <a:p>
            <a:pPr lvl="1"/>
            <a:r>
              <a:rPr lang="en-US" dirty="0" smtClean="0"/>
              <a:t>associative arrays</a:t>
            </a:r>
          </a:p>
          <a:p>
            <a:pPr lvl="1"/>
            <a:r>
              <a:rPr lang="en-US" dirty="0"/>
              <a:t>c</a:t>
            </a:r>
            <a:r>
              <a:rPr lang="en-US" dirty="0" smtClean="0"/>
              <a:t>aches</a:t>
            </a:r>
          </a:p>
          <a:p>
            <a:pPr lvl="1"/>
            <a:r>
              <a:rPr lang="en-US" dirty="0" smtClean="0"/>
              <a:t>sets</a:t>
            </a:r>
          </a:p>
          <a:p>
            <a:pPr lvl="1"/>
            <a:r>
              <a:rPr lang="en-GB" dirty="0" smtClean="0"/>
              <a:t>…</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142967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p:cNvPicPr>
            <a:picLocks noChangeAspect="1"/>
          </p:cNvPicPr>
          <p:nvPr/>
        </p:nvPicPr>
        <p:blipFill>
          <a:blip r:embed="rId2"/>
          <a:stretch>
            <a:fillRect/>
          </a:stretch>
        </p:blipFill>
        <p:spPr>
          <a:xfrm>
            <a:off x="1539432" y="4312122"/>
            <a:ext cx="7083707" cy="2270593"/>
          </a:xfrm>
          <a:prstGeom prst="rect">
            <a:avLst/>
          </a:prstGeom>
        </p:spPr>
      </p:pic>
      <p:sp>
        <p:nvSpPr>
          <p:cNvPr id="2" name="Titel 1"/>
          <p:cNvSpPr>
            <a:spLocks noGrp="1"/>
          </p:cNvSpPr>
          <p:nvPr>
            <p:ph type="title"/>
          </p:nvPr>
        </p:nvSpPr>
        <p:spPr/>
        <p:txBody>
          <a:bodyPr/>
          <a:lstStyle/>
          <a:p>
            <a:r>
              <a:rPr lang="en-GB" dirty="0" smtClean="0"/>
              <a:t>Hash tables in the JCF</a:t>
            </a:r>
            <a:endParaRPr lang="nl-NL" dirty="0"/>
          </a:p>
        </p:txBody>
      </p:sp>
      <p:sp>
        <p:nvSpPr>
          <p:cNvPr id="3" name="Tijdelijke aanduiding voor inhoud 2"/>
          <p:cNvSpPr>
            <a:spLocks noGrp="1"/>
          </p:cNvSpPr>
          <p:nvPr>
            <p:ph idx="1"/>
          </p:nvPr>
        </p:nvSpPr>
        <p:spPr>
          <a:xfrm>
            <a:off x="677333" y="2160589"/>
            <a:ext cx="9091699" cy="3880773"/>
          </a:xfrm>
        </p:spPr>
        <p:txBody>
          <a:bodyPr/>
          <a:lstStyle/>
          <a:p>
            <a:r>
              <a:rPr lang="en-GB" dirty="0" smtClean="0"/>
              <a:t>The </a:t>
            </a:r>
            <a:r>
              <a:rPr lang="en-GB" i="1" dirty="0" smtClean="0"/>
              <a:t>Map</a:t>
            </a:r>
            <a:r>
              <a:rPr lang="en-GB" b="1" dirty="0" smtClean="0"/>
              <a:t> </a:t>
            </a:r>
            <a:r>
              <a:rPr lang="en-GB" dirty="0" smtClean="0"/>
              <a:t>classes of the JCF (map = </a:t>
            </a:r>
            <a:r>
              <a:rPr lang="en-US" dirty="0"/>
              <a:t>collection whose elements are key-value </a:t>
            </a:r>
            <a:r>
              <a:rPr lang="en-US" dirty="0" smtClean="0"/>
              <a:t>pairs)</a:t>
            </a:r>
            <a:endParaRPr lang="en-GB" dirty="0" smtClean="0"/>
          </a:p>
          <a:p>
            <a:pPr lvl="1"/>
            <a:r>
              <a:rPr lang="en-GB" dirty="0" smtClean="0"/>
              <a:t>The </a:t>
            </a:r>
            <a:r>
              <a:rPr lang="en-GB" b="1" dirty="0" err="1" smtClean="0"/>
              <a:t>HashMap</a:t>
            </a:r>
            <a:r>
              <a:rPr lang="en-GB" b="1" dirty="0" smtClean="0"/>
              <a:t> </a:t>
            </a:r>
            <a:r>
              <a:rPr lang="en-GB" dirty="0" smtClean="0"/>
              <a:t>object is exactly a hash table</a:t>
            </a:r>
          </a:p>
          <a:p>
            <a:pPr lvl="1"/>
            <a:r>
              <a:rPr lang="en-GB" dirty="0" smtClean="0"/>
              <a:t>Type parameters: key type and value type</a:t>
            </a:r>
          </a:p>
          <a:p>
            <a:pPr lvl="2"/>
            <a:r>
              <a:rPr lang="en-GB" dirty="0" err="1" smtClean="0"/>
              <a:t>EnumMap</a:t>
            </a:r>
            <a:r>
              <a:rPr lang="en-GB" dirty="0" smtClean="0"/>
              <a:t> </a:t>
            </a:r>
            <a:r>
              <a:rPr lang="en-GB" dirty="0" smtClean="0">
                <a:sym typeface="Wingdings" panose="05000000000000000000" pitchFamily="2" charset="2"/>
              </a:rPr>
              <a:t> the key type must be ENUM</a:t>
            </a:r>
          </a:p>
          <a:p>
            <a:pPr lvl="2"/>
            <a:r>
              <a:rPr lang="en-GB" dirty="0" err="1" smtClean="0"/>
              <a:t>TreeMap</a:t>
            </a:r>
            <a:r>
              <a:rPr lang="en-GB" dirty="0" smtClean="0"/>
              <a:t> </a:t>
            </a:r>
            <a:r>
              <a:rPr lang="en-GB" dirty="0" smtClean="0">
                <a:sym typeface="Wingdings" panose="05000000000000000000" pitchFamily="2" charset="2"/>
              </a:rPr>
              <a:t> keys </a:t>
            </a:r>
            <a:r>
              <a:rPr lang="en-GB" dirty="0">
                <a:sym typeface="Wingdings" panose="05000000000000000000" pitchFamily="2" charset="2"/>
              </a:rPr>
              <a:t>are stored in </a:t>
            </a:r>
            <a:r>
              <a:rPr lang="en-GB" dirty="0" smtClean="0">
                <a:sym typeface="Wingdings" panose="05000000000000000000" pitchFamily="2" charset="2"/>
              </a:rPr>
              <a:t>a linked </a:t>
            </a:r>
            <a:r>
              <a:rPr lang="en-GB" dirty="0">
                <a:sym typeface="Wingdings" panose="05000000000000000000" pitchFamily="2" charset="2"/>
              </a:rPr>
              <a:t>binary search </a:t>
            </a:r>
            <a:r>
              <a:rPr lang="en-GB" dirty="0" smtClean="0">
                <a:sym typeface="Wingdings" panose="05000000000000000000" pitchFamily="2" charset="2"/>
              </a:rPr>
              <a:t>tree; </a:t>
            </a:r>
            <a:r>
              <a:rPr lang="en-US" dirty="0" smtClean="0">
                <a:sym typeface="Wingdings" panose="05000000000000000000" pitchFamily="2" charset="2"/>
              </a:rPr>
              <a:t>allows </a:t>
            </a:r>
            <a:r>
              <a:rPr lang="en-US" dirty="0">
                <a:sym typeface="Wingdings" panose="05000000000000000000" pitchFamily="2" charset="2"/>
              </a:rPr>
              <a:t>ordered key access according to either the key type’s natural order or a Comparator</a:t>
            </a:r>
            <a:endParaRPr lang="nl-NL" dirty="0"/>
          </a:p>
        </p:txBody>
      </p:sp>
      <p:sp>
        <p:nvSpPr>
          <p:cNvPr id="4" name="Tijdelijke aanduiding voor voettekst 3"/>
          <p:cNvSpPr>
            <a:spLocks noGrp="1"/>
          </p:cNvSpPr>
          <p:nvPr>
            <p:ph type="ftr" sz="quarter" idx="11"/>
          </p:nvPr>
        </p:nvSpPr>
        <p:spPr/>
        <p:txBody>
          <a:bodyPr/>
          <a:lstStyle/>
          <a:p>
            <a:r>
              <a:rPr lang="it-IT" smtClean="0"/>
              <a:t>INFDEV026A - G. Costantini, F. Di Giacomo, G. Maggiore</a:t>
            </a:r>
            <a:endParaRPr lang="en-GB" dirty="0"/>
          </a:p>
        </p:txBody>
      </p:sp>
    </p:spTree>
    <p:extLst>
      <p:ext uri="{BB962C8B-B14F-4D97-AF65-F5344CB8AC3E}">
        <p14:creationId xmlns:p14="http://schemas.microsoft.com/office/powerpoint/2010/main" val="18585224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Hash tables in C#</a:t>
            </a:r>
            <a:endParaRPr lang="en-GB" dirty="0"/>
          </a:p>
        </p:txBody>
      </p:sp>
      <p:sp>
        <p:nvSpPr>
          <p:cNvPr id="3" name="Content Placeholder 2"/>
          <p:cNvSpPr>
            <a:spLocks noGrp="1"/>
          </p:cNvSpPr>
          <p:nvPr>
            <p:ph idx="1"/>
          </p:nvPr>
        </p:nvSpPr>
        <p:spPr/>
        <p:txBody>
          <a:bodyPr/>
          <a:lstStyle/>
          <a:p>
            <a:r>
              <a:rPr lang="en-GB" b="1" dirty="0" smtClean="0"/>
              <a:t>Dictionary </a:t>
            </a:r>
            <a:r>
              <a:rPr lang="en-GB" dirty="0" smtClean="0"/>
              <a:t>class </a:t>
            </a:r>
          </a:p>
          <a:p>
            <a:pPr lvl="1"/>
            <a:r>
              <a:rPr lang="en-GB" dirty="0" smtClean="0"/>
              <a:t>Generic with respect to the types of keys and values </a:t>
            </a:r>
            <a:endParaRPr lang="en-GB" dirty="0" smtClean="0">
              <a:hlinkClick r:id=""/>
            </a:endParaRPr>
          </a:p>
          <a:p>
            <a:pPr lvl="1"/>
            <a:r>
              <a:rPr lang="en-GB" dirty="0" smtClean="0">
                <a:hlinkClick r:id=""/>
              </a:rPr>
              <a:t>http</a:t>
            </a:r>
            <a:r>
              <a:rPr lang="en-GB" dirty="0">
                <a:hlinkClick r:id="rId2"/>
              </a:rPr>
              <a:t>://</a:t>
            </a:r>
            <a:r>
              <a:rPr lang="en-GB" dirty="0" smtClean="0">
                <a:hlinkClick r:id="rId2"/>
              </a:rPr>
              <a:t>www.dotnetperls.com/dictionary</a:t>
            </a:r>
            <a:r>
              <a:rPr lang="en-GB" dirty="0" smtClean="0"/>
              <a:t> </a:t>
            </a:r>
            <a:endParaRPr lang="en-GB" dirty="0"/>
          </a:p>
          <a:p>
            <a:pPr lvl="1"/>
            <a:r>
              <a:rPr lang="en-GB" dirty="0">
                <a:hlinkClick r:id="rId3"/>
              </a:rPr>
              <a:t>http://</a:t>
            </a:r>
            <a:r>
              <a:rPr lang="en-GB" dirty="0" smtClean="0">
                <a:hlinkClick r:id="rId3"/>
              </a:rPr>
              <a:t>msdn.microsoft.com/en-us/library/xfhwa508%28v=vs.110%29.aspx</a:t>
            </a:r>
            <a:r>
              <a:rPr lang="en-GB" dirty="0" smtClean="0"/>
              <a:t> </a:t>
            </a:r>
          </a:p>
          <a:p>
            <a:endParaRPr lang="en-GB" dirty="0"/>
          </a:p>
          <a:p>
            <a:r>
              <a:rPr lang="en-GB" dirty="0" smtClean="0">
                <a:solidFill>
                  <a:srgbClr val="FF0000"/>
                </a:solidFill>
              </a:rPr>
              <a:t>Live demo? </a:t>
            </a:r>
            <a:endParaRPr lang="en-GB" dirty="0">
              <a:solidFill>
                <a:srgbClr val="FF0000"/>
              </a:solidFill>
            </a:endParaRPr>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9807142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677334" y="2160589"/>
            <a:ext cx="8068081" cy="3880773"/>
          </a:xfrm>
        </p:spPr>
        <p:txBody>
          <a:bodyPr/>
          <a:lstStyle/>
          <a:p>
            <a:r>
              <a:rPr lang="en-US" b="1" dirty="0" smtClean="0"/>
              <a:t>Array</a:t>
            </a:r>
            <a:r>
              <a:rPr lang="en-US" dirty="0" smtClean="0"/>
              <a:t> and </a:t>
            </a:r>
            <a:r>
              <a:rPr lang="en-US" b="1" dirty="0" smtClean="0"/>
              <a:t>Hash tables</a:t>
            </a:r>
          </a:p>
          <a:p>
            <a:pPr lvl="1"/>
            <a:r>
              <a:rPr lang="en-US" i="1" dirty="0" smtClean="0"/>
              <a:t>random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accessed directly and in constant </a:t>
            </a:r>
            <a:r>
              <a:rPr lang="en-US" dirty="0" smtClean="0"/>
              <a:t>time</a:t>
            </a:r>
          </a:p>
          <a:p>
            <a:r>
              <a:rPr lang="en-US" b="1" dirty="0" smtClean="0"/>
              <a:t>Linked </a:t>
            </a:r>
            <a:r>
              <a:rPr lang="en-US" b="1" dirty="0"/>
              <a:t>list </a:t>
            </a:r>
            <a:endParaRPr lang="en-US" b="1" dirty="0" smtClean="0"/>
          </a:p>
          <a:p>
            <a:pPr lvl="1"/>
            <a:r>
              <a:rPr lang="en-US" i="1" dirty="0" smtClean="0"/>
              <a:t>sequential </a:t>
            </a:r>
            <a:r>
              <a:rPr lang="en-US" i="1" dirty="0"/>
              <a:t>access</a:t>
            </a:r>
            <a:r>
              <a:rPr lang="en-US" dirty="0"/>
              <a:t> data </a:t>
            </a:r>
            <a:r>
              <a:rPr lang="en-US" dirty="0" smtClean="0"/>
              <a:t>structure </a:t>
            </a:r>
            <a:r>
              <a:rPr lang="en-US" dirty="0" smtClean="0">
                <a:sym typeface="Wingdings" panose="05000000000000000000" pitchFamily="2" charset="2"/>
              </a:rPr>
              <a:t> </a:t>
            </a:r>
            <a:r>
              <a:rPr lang="en-US" dirty="0" smtClean="0"/>
              <a:t>each </a:t>
            </a:r>
            <a:r>
              <a:rPr lang="en-US" dirty="0"/>
              <a:t>element can be </a:t>
            </a:r>
            <a:r>
              <a:rPr lang="en-US" dirty="0" smtClean="0"/>
              <a:t>accessed </a:t>
            </a:r>
            <a:r>
              <a:rPr lang="en-US" dirty="0"/>
              <a:t>only in </a:t>
            </a:r>
            <a:r>
              <a:rPr lang="en-US" dirty="0" smtClean="0"/>
              <a:t>a particular order</a:t>
            </a:r>
            <a:endParaRPr lang="en-US" dirty="0"/>
          </a:p>
          <a:p>
            <a:r>
              <a:rPr lang="en-US" b="1" dirty="0" smtClean="0"/>
              <a:t>Stack &amp; Queue</a:t>
            </a:r>
          </a:p>
          <a:p>
            <a:pPr lvl="1"/>
            <a:r>
              <a:rPr lang="en-US" i="1" dirty="0" smtClean="0"/>
              <a:t>limited </a:t>
            </a:r>
            <a:r>
              <a:rPr lang="en-US" i="1" dirty="0"/>
              <a:t>access</a:t>
            </a:r>
            <a:r>
              <a:rPr lang="en-US" dirty="0"/>
              <a:t> data </a:t>
            </a:r>
            <a:r>
              <a:rPr lang="en-US" dirty="0" smtClean="0"/>
              <a:t>structures</a:t>
            </a:r>
            <a:r>
              <a:rPr lang="en-US" dirty="0"/>
              <a:t> </a:t>
            </a:r>
            <a:r>
              <a:rPr lang="en-US" dirty="0" smtClean="0"/>
              <a:t>(</a:t>
            </a:r>
            <a:r>
              <a:rPr lang="en-US" dirty="0"/>
              <a:t>subcase of sequential data </a:t>
            </a:r>
            <a:r>
              <a:rPr lang="en-US" dirty="0" smtClean="0"/>
              <a:t>structures)</a:t>
            </a:r>
            <a:endParaRPr lang="en-US" dirty="0"/>
          </a:p>
          <a:p>
            <a:endParaRPr lang="en-GB"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25193815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That’s it	</a:t>
            </a:r>
            <a:endParaRPr lang="en-GB" dirty="0"/>
          </a:p>
        </p:txBody>
      </p:sp>
      <p:sp>
        <p:nvSpPr>
          <p:cNvPr id="3" name="Content Placeholder 2"/>
          <p:cNvSpPr>
            <a:spLocks noGrp="1"/>
          </p:cNvSpPr>
          <p:nvPr>
            <p:ph idx="1"/>
          </p:nvPr>
        </p:nvSpPr>
        <p:spPr/>
        <p:txBody>
          <a:bodyPr/>
          <a:lstStyle/>
          <a:p>
            <a:r>
              <a:rPr lang="en-GB" dirty="0" smtClean="0"/>
              <a:t>See you next week </a:t>
            </a:r>
            <a:r>
              <a:rPr lang="en-GB" dirty="0" smtClean="0">
                <a:sym typeface="Wingdings" panose="05000000000000000000" pitchFamily="2" charset="2"/>
              </a:rPr>
              <a:t> </a:t>
            </a:r>
            <a:endParaRPr lang="en-GB" dirty="0"/>
          </a:p>
          <a:p>
            <a:endParaRPr lang="en-GB" b="1" dirty="0"/>
          </a:p>
        </p:txBody>
      </p:sp>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p:spTree>
    <p:extLst>
      <p:ext uri="{BB962C8B-B14F-4D97-AF65-F5344CB8AC3E}">
        <p14:creationId xmlns:p14="http://schemas.microsoft.com/office/powerpoint/2010/main" val="30599870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527048" y="3814072"/>
            <a:ext cx="1808609" cy="1724487"/>
          </a:xfrm>
          <a:prstGeom prst="rect">
            <a:avLst/>
          </a:prstGeom>
        </p:spPr>
      </p:pic>
      <p:pic>
        <p:nvPicPr>
          <p:cNvPr id="7" name="Picture 6"/>
          <p:cNvPicPr>
            <a:picLocks noChangeAspect="1"/>
          </p:cNvPicPr>
          <p:nvPr/>
        </p:nvPicPr>
        <p:blipFill>
          <a:blip r:embed="rId3"/>
          <a:stretch>
            <a:fillRect/>
          </a:stretch>
        </p:blipFill>
        <p:spPr>
          <a:xfrm>
            <a:off x="6347709" y="1930400"/>
            <a:ext cx="1851756" cy="1783802"/>
          </a:xfrm>
          <a:prstGeom prst="rect">
            <a:avLst/>
          </a:prstGeom>
        </p:spPr>
      </p:pic>
      <p:sp>
        <p:nvSpPr>
          <p:cNvPr id="2" name="Title 1"/>
          <p:cNvSpPr>
            <a:spLocks noGrp="1"/>
          </p:cNvSpPr>
          <p:nvPr>
            <p:ph type="title"/>
          </p:nvPr>
        </p:nvSpPr>
        <p:spPr/>
        <p:txBody>
          <a:bodyPr/>
          <a:lstStyle/>
          <a:p>
            <a:r>
              <a:rPr lang="en-GB" dirty="0"/>
              <a:t>Linked list operations: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Example: looking for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=44</m:t>
                    </m:r>
                  </m:oMath>
                </a14:m>
                <a:endParaRPr lang="en-GB" b="0" dirty="0" smtClean="0"/>
              </a:p>
              <a:p>
                <a:pPr lvl="1"/>
                <a:r>
                  <a:rPr lang="en-GB" dirty="0" smtClean="0"/>
                  <a:t>First iteration: </a:t>
                </a:r>
                <a14:m>
                  <m:oMath xmlns:m="http://schemas.openxmlformats.org/officeDocument/2006/math">
                    <m:r>
                      <a:rPr lang="en-GB" b="0" i="1" smtClean="0">
                        <a:latin typeface="Cambria Math" panose="02040503050406030204" pitchFamily="18" charset="0"/>
                      </a:rPr>
                      <m:t>𝑝</m:t>
                    </m:r>
                  </m:oMath>
                </a14:m>
                <a:r>
                  <a:rPr lang="en-GB" dirty="0" smtClean="0"/>
                  <a:t> is the start node (containing 22)</a:t>
                </a:r>
              </a:p>
              <a:p>
                <a:pPr marL="457200" lvl="1" indent="0">
                  <a:buNone/>
                </a:pPr>
                <a:endParaRPr lang="en-GB" dirty="0" smtClean="0"/>
              </a:p>
              <a:p>
                <a:pPr lvl="1"/>
                <a:endParaRPr lang="en-GB" dirty="0" smtClean="0"/>
              </a:p>
              <a:p>
                <a:pPr lvl="1"/>
                <a:endParaRPr lang="en-GB" dirty="0"/>
              </a:p>
              <a:p>
                <a:pPr lvl="1"/>
                <a:r>
                  <a:rPr lang="en-GB" dirty="0" smtClean="0"/>
                  <a:t>Second iteration: </a:t>
                </a:r>
                <a14:m>
                  <m:oMath xmlns:m="http://schemas.openxmlformats.org/officeDocument/2006/math">
                    <m:r>
                      <a:rPr lang="en-GB" b="0" i="1" smtClean="0">
                        <a:latin typeface="Cambria Math" panose="02040503050406030204" pitchFamily="18" charset="0"/>
                      </a:rPr>
                      <m:t>𝑝</m:t>
                    </m:r>
                  </m:oMath>
                </a14:m>
                <a:r>
                  <a:rPr lang="en-GB" dirty="0" smtClean="0"/>
                  <a:t> is the second node (containing 33)</a:t>
                </a:r>
              </a:p>
              <a:p>
                <a:pPr lvl="1"/>
                <a:endParaRPr lang="en-GB" dirty="0"/>
              </a:p>
              <a:p>
                <a:pPr lvl="1"/>
                <a:endParaRPr lang="en-GB" dirty="0" smtClean="0"/>
              </a:p>
              <a:p>
                <a:pPr lvl="1"/>
                <a:endParaRPr lang="en-GB" dirty="0"/>
              </a:p>
              <a:p>
                <a:pPr lvl="1"/>
                <a:r>
                  <a:rPr lang="en-GB" dirty="0" smtClean="0"/>
                  <a:t>Third (and last) iteration: </a:t>
                </a:r>
                <a14:m>
                  <m:oMath xmlns:m="http://schemas.openxmlformats.org/officeDocument/2006/math">
                    <m:r>
                      <a:rPr lang="en-GB" b="0" i="1" smtClean="0">
                        <a:latin typeface="Cambria Math" panose="02040503050406030204" pitchFamily="18" charset="0"/>
                      </a:rPr>
                      <m:t>𝑝</m:t>
                    </m:r>
                  </m:oMath>
                </a14:m>
                <a:r>
                  <a:rPr lang="en-GB" dirty="0" smtClean="0"/>
                  <a:t> is the third node (containing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oMath>
                </a14:m>
                <a:r>
                  <a:rPr lang="en-GB" dirty="0" smtClean="0"/>
                  <a:t> 44)</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6" name="Rectangle 5"/>
              <p:cNvSpPr/>
              <p:nvPr/>
            </p:nvSpPr>
            <p:spPr>
              <a:xfrm>
                <a:off x="7743524" y="507091"/>
                <a:ext cx="392175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LIST-SEARCH(</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p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p</a:t>
                </a:r>
                <a:endParaRPr lang="en-US" sz="1600" dirty="0">
                  <a:latin typeface="Consolas" panose="020B0609020204030204" pitchFamily="49" charset="0"/>
                  <a:cs typeface="Consolas" panose="020B0609020204030204" pitchFamily="49"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743524" y="507091"/>
                <a:ext cx="3921753" cy="1323439"/>
              </a:xfrm>
              <a:prstGeom prst="rect">
                <a:avLst/>
              </a:prstGeom>
              <a:blipFill rotWithShape="0">
                <a:blip r:embed="rId5"/>
                <a:stretch>
                  <a:fillRect l="-618" t="-1364" b="-3636"/>
                </a:stretch>
              </a:blipFill>
            </p:spPr>
            <p:txBody>
              <a:bodyPr/>
              <a:lstStyle/>
              <a:p>
                <a:r>
                  <a:rPr lang="en-GB">
                    <a:noFill/>
                  </a:rPr>
                  <a:t> </a:t>
                </a:r>
              </a:p>
            </p:txBody>
          </p:sp>
        </mc:Fallback>
      </mc:AlternateContent>
    </p:spTree>
    <p:extLst>
      <p:ext uri="{BB962C8B-B14F-4D97-AF65-F5344CB8AC3E}">
        <p14:creationId xmlns:p14="http://schemas.microsoft.com/office/powerpoint/2010/main" val="4124498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p>
              <a:p>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a:stretch>
              </a:blipFill>
            </p:spPr>
            <p:txBody>
              <a:bodyPr/>
              <a:lstStyle/>
              <a:p>
                <a:r>
                  <a:rPr lang="nl-NL">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Tree>
    <p:extLst>
      <p:ext uri="{BB962C8B-B14F-4D97-AF65-F5344CB8AC3E}">
        <p14:creationId xmlns:p14="http://schemas.microsoft.com/office/powerpoint/2010/main" val="1409089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Linked list operations: </a:t>
            </a:r>
            <a:r>
              <a:rPr lang="en-GB" dirty="0" smtClean="0"/>
              <a:t>INSERT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 value </a:t>
                </a:r>
                <a14:m>
                  <m:oMath xmlns:m="http://schemas.openxmlformats.org/officeDocument/2006/math">
                    <m:r>
                      <a:rPr lang="en-GB" i="1">
                        <a:latin typeface="Cambria Math" panose="02040503050406030204" pitchFamily="18" charset="0"/>
                      </a:rPr>
                      <m:t>𝑘</m:t>
                    </m:r>
                  </m:oMath>
                </a14:m>
                <a:r>
                  <a:rPr lang="en-US" dirty="0">
                    <a:cs typeface="Consolas" panose="020B0609020204030204" pitchFamily="49" charset="0"/>
                  </a:rPr>
                  <a:t> and a </a:t>
                </a:r>
                <a:r>
                  <a:rPr lang="en-US" dirty="0" smtClean="0">
                    <a:cs typeface="Consolas" panose="020B0609020204030204" pitchFamily="49" charset="0"/>
                  </a:rPr>
                  <a:t>(sorted) list </a:t>
                </a:r>
                <a14:m>
                  <m:oMath xmlns:m="http://schemas.openxmlformats.org/officeDocument/2006/math">
                    <m:r>
                      <a:rPr lang="en-GB" i="1">
                        <a:latin typeface="Cambria Math" panose="02040503050406030204" pitchFamily="18" charset="0"/>
                        <a:cs typeface="Consolas" panose="020B0609020204030204" pitchFamily="49" charset="0"/>
                      </a:rPr>
                      <m:t>𝐿</m:t>
                    </m:r>
                  </m:oMath>
                </a14:m>
                <a:r>
                  <a:rPr lang="en-US" dirty="0">
                    <a:cs typeface="Consolas" panose="020B0609020204030204" pitchFamily="49" charset="0"/>
                  </a:rPr>
                  <a:t>…</a:t>
                </a:r>
              </a:p>
              <a:p>
                <a:pPr lvl="1"/>
                <a:r>
                  <a:rPr lang="en-US" dirty="0"/>
                  <a:t>ﬁnds the </a:t>
                </a:r>
                <a:r>
                  <a:rPr lang="en-US" dirty="0" smtClean="0"/>
                  <a:t>right position in </a:t>
                </a:r>
                <a:r>
                  <a:rPr lang="en-US" dirty="0"/>
                  <a:t>the list </a:t>
                </a:r>
                <a:r>
                  <a:rPr lang="en-US" dirty="0" smtClean="0"/>
                  <a:t>for </a:t>
                </a:r>
                <a14:m>
                  <m:oMath xmlns:m="http://schemas.openxmlformats.org/officeDocument/2006/math">
                    <m:r>
                      <a:rPr lang="en-GB" b="0" i="1" smtClean="0">
                        <a:latin typeface="Cambria Math" panose="02040503050406030204" pitchFamily="18" charset="0"/>
                      </a:rPr>
                      <m:t>𝑘</m:t>
                    </m:r>
                  </m:oMath>
                </a14:m>
                <a:r>
                  <a:rPr lang="en-US" dirty="0" smtClean="0"/>
                  <a:t> through a simple </a:t>
                </a:r>
                <a:r>
                  <a:rPr lang="en-US" dirty="0"/>
                  <a:t>linear </a:t>
                </a:r>
                <a:r>
                  <a:rPr lang="en-US" dirty="0" smtClean="0"/>
                  <a:t>search</a:t>
                </a:r>
              </a:p>
              <a:p>
                <a:pPr lvl="1"/>
                <a:r>
                  <a:rPr lang="en-US" dirty="0" smtClean="0"/>
                  <a:t>inserts </a:t>
                </a:r>
                <a:r>
                  <a:rPr lang="en-US" dirty="0"/>
                  <a:t>a new </a:t>
                </a:r>
                <a:r>
                  <a:rPr lang="en-US" dirty="0" smtClean="0"/>
                  <a:t>element with value </a:t>
                </a:r>
                <a14:m>
                  <m:oMath xmlns:m="http://schemas.openxmlformats.org/officeDocument/2006/math">
                    <m:r>
                      <a:rPr lang="en-GB" b="0" i="1" smtClean="0">
                        <a:latin typeface="Cambria Math" panose="02040503050406030204" pitchFamily="18" charset="0"/>
                      </a:rPr>
                      <m:t>𝑘</m:t>
                    </m:r>
                  </m:oMath>
                </a14:m>
                <a:r>
                  <a:rPr lang="en-GB" dirty="0" smtClean="0"/>
                  <a:t> in such position</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2" t="-94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it-IT" smtClean="0"/>
              <a:t>INFDEV026A - G. Costantini, F. Di Giacomo, G. Maggiore</a:t>
            </a:r>
            <a:endParaRPr lang="en-GB"/>
          </a:p>
        </p:txBody>
      </p:sp>
      <mc:AlternateContent xmlns:mc="http://schemas.openxmlformats.org/markup-compatibility/2006" xmlns:a14="http://schemas.microsoft.com/office/drawing/2010/main">
        <mc:Choice Requires="a14">
          <p:sp>
            <p:nvSpPr>
              <p:cNvPr id="5" name="Rectangle 4"/>
              <p:cNvSpPr/>
              <p:nvPr/>
            </p:nvSpPr>
            <p:spPr>
              <a:xfrm>
                <a:off x="3126319" y="3573690"/>
                <a:ext cx="4938894"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600" dirty="0" smtClean="0">
                    <a:latin typeface="Consolas" panose="020B0609020204030204" pitchFamily="49" charset="0"/>
                    <a:cs typeface="Consolas" panose="020B0609020204030204" pitchFamily="49" charset="0"/>
                  </a:rPr>
                  <a:t>LIST-INSERT(</a:t>
                </a:r>
                <a:r>
                  <a:rPr lang="en-US" sz="1600" dirty="0" err="1" smtClean="0">
                    <a:latin typeface="Consolas" panose="020B0609020204030204" pitchFamily="49" charset="0"/>
                    <a:cs typeface="Consolas" panose="020B0609020204030204" pitchFamily="49" charset="0"/>
                  </a:rPr>
                  <a:t>L,k</a:t>
                </a:r>
                <a:r>
                  <a:rPr lang="en-US" sz="1600" dirty="0">
                    <a:latin typeface="Consolas" panose="020B0609020204030204" pitchFamily="49" charset="0"/>
                    <a:cs typeface="Consolas" panose="020B0609020204030204" pitchFamily="49" charset="0"/>
                  </a:rPr>
                  <a:t>) </a:t>
                </a:r>
                <a:endParaRPr lang="en-US" sz="1600" dirty="0" smtClean="0">
                  <a:latin typeface="Consolas" panose="020B0609020204030204" pitchFamily="49" charset="0"/>
                  <a:cs typeface="Consolas" panose="020B0609020204030204" pitchFamily="49" charset="0"/>
                </a:endParaRPr>
              </a:p>
              <a:p>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L.start</a:t>
                </a:r>
                <a:r>
                  <a:rPr lang="en-US" sz="1600" dirty="0">
                    <a:latin typeface="Consolas" panose="020B0609020204030204" pitchFamily="49" charset="0"/>
                    <a:cs typeface="Consolas" panose="020B0609020204030204" pitchFamily="49" charset="0"/>
                  </a:rPr>
                  <a:t> </a:t>
                </a:r>
              </a:p>
              <a:p>
                <a:r>
                  <a:rPr lang="en-US" sz="1600" dirty="0" smtClean="0">
                    <a:latin typeface="Consolas" panose="020B0609020204030204" pitchFamily="49" charset="0"/>
                    <a:cs typeface="Consolas" panose="020B0609020204030204" pitchFamily="49" charset="0"/>
                  </a:rPr>
                  <a:t>  while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i="1">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NIL and </a:t>
                </a:r>
                <a:r>
                  <a:rPr lang="en-US" sz="1600" dirty="0" err="1" smtClean="0">
                    <a:latin typeface="Consolas" panose="020B0609020204030204" pitchFamily="49" charset="0"/>
                    <a:cs typeface="Consolas" panose="020B0609020204030204" pitchFamily="49" charset="0"/>
                  </a:rPr>
                  <a:t>p.next.data</a:t>
                </a:r>
                <a:r>
                  <a:rPr lang="en-US" sz="1600" dirty="0" smtClean="0">
                    <a:latin typeface="Consolas" panose="020B0609020204030204" pitchFamily="49" charset="0"/>
                    <a:cs typeface="Consolas" panose="020B0609020204030204" pitchFamily="49" charset="0"/>
                  </a:rPr>
                  <a:t> </a:t>
                </a:r>
                <a14:m>
                  <m:oMath xmlns:m="http://schemas.openxmlformats.org/officeDocument/2006/math">
                    <m:r>
                      <a:rPr lang="en-GB" sz="1600" b="0" i="1" smtClean="0">
                        <a:latin typeface="Cambria Math" panose="02040503050406030204" pitchFamily="18" charset="0"/>
                      </a:rPr>
                      <m:t>≤</m:t>
                    </m:r>
                  </m:oMath>
                </a14:m>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k</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p </a:t>
                </a:r>
                <a:r>
                  <a:rPr lang="en-US" sz="1600" dirty="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 = new Node(k, </a:t>
                </a:r>
                <a:r>
                  <a:rPr lang="en-US" sz="1600" dirty="0" err="1" smtClean="0">
                    <a:latin typeface="Consolas" panose="020B0609020204030204" pitchFamily="49" charset="0"/>
                    <a:cs typeface="Consolas" panose="020B0609020204030204" pitchFamily="49" charset="0"/>
                  </a:rPr>
                  <a:t>p.next</a:t>
                </a:r>
                <a:r>
                  <a:rPr lang="en-US" sz="1600" dirty="0" smtClean="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smtClean="0">
                    <a:latin typeface="Consolas" panose="020B0609020204030204" pitchFamily="49" charset="0"/>
                    <a:cs typeface="Consolas" panose="020B0609020204030204" pitchFamily="49" charset="0"/>
                  </a:rPr>
                  <a:t> return </a:t>
                </a:r>
                <a:r>
                  <a:rPr lang="en-US" sz="1600" dirty="0" err="1" smtClean="0">
                    <a:latin typeface="Consolas" panose="020B0609020204030204" pitchFamily="49" charset="0"/>
                    <a:cs typeface="Consolas" panose="020B0609020204030204" pitchFamily="49" charset="0"/>
                  </a:rPr>
                  <a:t>L.start</a:t>
                </a:r>
                <a:endParaRPr lang="en-US" sz="1600" dirty="0">
                  <a:latin typeface="Consolas" panose="020B0609020204030204" pitchFamily="49" charset="0"/>
                  <a:cs typeface="Consolas" panose="020B0609020204030204" pitchFamily="49"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126319" y="3573690"/>
                <a:ext cx="4938894" cy="1569660"/>
              </a:xfrm>
              <a:prstGeom prst="rect">
                <a:avLst/>
              </a:prstGeom>
              <a:blipFill rotWithShape="0">
                <a:blip r:embed="rId3"/>
                <a:stretch>
                  <a:fillRect l="-615" t="-1149" b="-2682"/>
                </a:stretch>
              </a:blipFill>
            </p:spPr>
            <p:txBody>
              <a:bodyPr/>
              <a:lstStyle/>
              <a:p>
                <a:r>
                  <a:rPr lang="en-GB">
                    <a:noFill/>
                  </a:rPr>
                  <a:t> </a:t>
                </a:r>
              </a:p>
            </p:txBody>
          </p:sp>
        </mc:Fallback>
      </mc:AlternateContent>
      <p:sp>
        <p:nvSpPr>
          <p:cNvPr id="6" name="Left Brace 5"/>
          <p:cNvSpPr/>
          <p:nvPr/>
        </p:nvSpPr>
        <p:spPr>
          <a:xfrm>
            <a:off x="2465799" y="3935002"/>
            <a:ext cx="554804" cy="626724"/>
          </a:xfrm>
          <a:prstGeom prst="leftBrace">
            <a:avLst>
              <a:gd name="adj1" fmla="val 27315"/>
              <a:gd name="adj2" fmla="val 48361"/>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cxnSp>
        <p:nvCxnSpPr>
          <p:cNvPr id="8" name="Straight Arrow Connector 7"/>
          <p:cNvCxnSpPr/>
          <p:nvPr/>
        </p:nvCxnSpPr>
        <p:spPr>
          <a:xfrm flipH="1">
            <a:off x="2568539" y="4736387"/>
            <a:ext cx="4520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729465" y="4106123"/>
            <a:ext cx="2013736" cy="276999"/>
          </a:xfrm>
          <a:prstGeom prst="rect">
            <a:avLst/>
          </a:prstGeom>
          <a:noFill/>
        </p:spPr>
        <p:txBody>
          <a:bodyPr wrap="square" rtlCol="0">
            <a:spAutoFit/>
          </a:bodyPr>
          <a:lstStyle/>
          <a:p>
            <a:r>
              <a:rPr lang="en-GB" sz="1200" dirty="0" smtClean="0"/>
              <a:t>looking for the position</a:t>
            </a:r>
            <a:endParaRPr lang="en-GB" sz="1200" dirty="0"/>
          </a:p>
        </p:txBody>
      </p:sp>
      <p:sp>
        <p:nvSpPr>
          <p:cNvPr id="12" name="TextBox 11"/>
          <p:cNvSpPr txBox="1"/>
          <p:nvPr/>
        </p:nvSpPr>
        <p:spPr>
          <a:xfrm>
            <a:off x="667821" y="4597887"/>
            <a:ext cx="2013736" cy="276999"/>
          </a:xfrm>
          <a:prstGeom prst="rect">
            <a:avLst/>
          </a:prstGeom>
          <a:noFill/>
        </p:spPr>
        <p:txBody>
          <a:bodyPr wrap="square" rtlCol="0">
            <a:spAutoFit/>
          </a:bodyPr>
          <a:lstStyle/>
          <a:p>
            <a:r>
              <a:rPr lang="en-GB" sz="1200" dirty="0" smtClean="0"/>
              <a:t>insertion of the new node</a:t>
            </a:r>
            <a:endParaRPr lang="en-GB" sz="1200" dirty="0"/>
          </a:p>
        </p:txBody>
      </p:sp>
    </p:spTree>
    <p:extLst>
      <p:ext uri="{BB962C8B-B14F-4D97-AF65-F5344CB8AC3E}">
        <p14:creationId xmlns:p14="http://schemas.microsoft.com/office/powerpoint/2010/main" val="1807741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1384</TotalTime>
  <Words>5059</Words>
  <Application>Microsoft Office PowerPoint</Application>
  <PresentationFormat>Breedbeeld</PresentationFormat>
  <Paragraphs>664</Paragraphs>
  <Slides>66</Slides>
  <Notes>7</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66</vt:i4>
      </vt:variant>
    </vt:vector>
  </HeadingPairs>
  <TitlesOfParts>
    <vt:vector size="74" baseType="lpstr">
      <vt:lpstr>Arial</vt:lpstr>
      <vt:lpstr>Calibri</vt:lpstr>
      <vt:lpstr>Cambria Math</vt:lpstr>
      <vt:lpstr>Consolas</vt:lpstr>
      <vt:lpstr>Trebuchet MS</vt:lpstr>
      <vt:lpstr>Wingdings</vt:lpstr>
      <vt:lpstr>Wingdings 3</vt:lpstr>
      <vt:lpstr>Facet</vt:lpstr>
      <vt:lpstr>INFDEV026A - Algoritmiek  Week 3</vt:lpstr>
      <vt:lpstr>Today</vt:lpstr>
      <vt:lpstr>Why arrays are not enough?</vt:lpstr>
      <vt:lpstr>Linked lists</vt:lpstr>
      <vt:lpstr>Linked list </vt:lpstr>
      <vt:lpstr>Linked list operations: SEARCH</vt:lpstr>
      <vt:lpstr>Linked list operations: SEARCH</vt:lpstr>
      <vt:lpstr>Linked list operations: INSERT</vt:lpstr>
      <vt:lpstr>Linked list operations: INSERT</vt:lpstr>
      <vt:lpstr>Linked list operations: INSERT</vt:lpstr>
      <vt:lpstr>Linked list operations: INSERT</vt:lpstr>
      <vt:lpstr>Linked list operations: INSERT</vt:lpstr>
      <vt:lpstr>Linked list operations: INSERT</vt:lpstr>
      <vt:lpstr>Linked list operations: DELETE</vt:lpstr>
      <vt:lpstr>Linked list operations: DELETE</vt:lpstr>
      <vt:lpstr>Linked list operations: DELETE</vt:lpstr>
      <vt:lpstr>Linked list operations: DELETE</vt:lpstr>
      <vt:lpstr>Linked list operations: DELETE</vt:lpstr>
      <vt:lpstr>Doubly linked list</vt:lpstr>
      <vt:lpstr>Suggested exercise</vt:lpstr>
      <vt:lpstr>Stack</vt:lpstr>
      <vt:lpstr>Stack – Definition  </vt:lpstr>
      <vt:lpstr>Stack – Implementation</vt:lpstr>
      <vt:lpstr>Stack – Implementation</vt:lpstr>
      <vt:lpstr>Stack – Indexed implementation </vt:lpstr>
      <vt:lpstr>Stack – Linked implementation </vt:lpstr>
      <vt:lpstr>Queue</vt:lpstr>
      <vt:lpstr>Queue – Definition </vt:lpstr>
      <vt:lpstr>Queue – Implementation</vt:lpstr>
      <vt:lpstr>Queue – Implementation</vt:lpstr>
      <vt:lpstr>Queue – Indexed implementation </vt:lpstr>
      <vt:lpstr>Queue – Indexed implementation </vt:lpstr>
      <vt:lpstr>Queue – Indexed implementation </vt:lpstr>
      <vt:lpstr>Queue – Linked implementation </vt:lpstr>
      <vt:lpstr>Lists, stacks, queues in the JCF </vt:lpstr>
      <vt:lpstr>Lists, stacks, queues in .NET </vt:lpstr>
      <vt:lpstr>Suggested exercise</vt:lpstr>
      <vt:lpstr>Hash table</vt:lpstr>
      <vt:lpstr>Hash table - Definition </vt:lpstr>
      <vt:lpstr>Hash table - Definition </vt:lpstr>
      <vt:lpstr>Hash table - Definition </vt:lpstr>
      <vt:lpstr>Hash table - Definition </vt:lpstr>
      <vt:lpstr>Hash table - Definition </vt:lpstr>
      <vt:lpstr>Hash table - Definition </vt:lpstr>
      <vt:lpstr>Hash table – Hash function </vt:lpstr>
      <vt:lpstr>Hash table – Load factor</vt:lpstr>
      <vt:lpstr>Hash table - Collision resolution</vt:lpstr>
      <vt:lpstr>Hash table - Collision resolution with open addressing</vt:lpstr>
      <vt:lpstr>Hash table - Collision resolution with open addressing and linear probing</vt:lpstr>
      <vt:lpstr>Hash table - Collision resolution with open addressing and linear probing</vt:lpstr>
      <vt:lpstr>Hash table - Collision resolution with open addressing and quadratic probing</vt:lpstr>
      <vt:lpstr>Hash table - Collision resolution with open addressing </vt:lpstr>
      <vt:lpstr>Hash table - Collision resolution with separate chaining</vt:lpstr>
      <vt:lpstr>Hash table - Collision resolution with separate chaining</vt:lpstr>
      <vt:lpstr>Hash table - Collision resolution with separate chaining</vt:lpstr>
      <vt:lpstr>Hash table - Collision resolution with separate chaining</vt:lpstr>
      <vt:lpstr>Hash table - Collision resolution</vt:lpstr>
      <vt:lpstr>Hash table – Dynamic resizing</vt:lpstr>
      <vt:lpstr>Hash table – Dynamic resizing</vt:lpstr>
      <vt:lpstr>Hash table – Performance analysis</vt:lpstr>
      <vt:lpstr>Hash table – Pros &amp; Cons</vt:lpstr>
      <vt:lpstr>Hash table – Applications</vt:lpstr>
      <vt:lpstr>Hash tables in the JCF</vt:lpstr>
      <vt:lpstr>Hash tables in C#</vt:lpstr>
      <vt:lpstr>Summary</vt:lpstr>
      <vt:lpstr>That’s it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INFDEV016A Development 6a - Algoritmiek</dc:title>
  <dc:creator>Giulia Costantini</dc:creator>
  <cp:lastModifiedBy>Giulia Costantini</cp:lastModifiedBy>
  <cp:revision>179</cp:revision>
  <dcterms:created xsi:type="dcterms:W3CDTF">2014-09-19T08:57:35Z</dcterms:created>
  <dcterms:modified xsi:type="dcterms:W3CDTF">2015-11-24T08:10:03Z</dcterms:modified>
</cp:coreProperties>
</file>