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13"/>
  </p:notesMasterIdLst>
  <p:sldIdLst>
    <p:sldId id="256" r:id="rId2"/>
    <p:sldId id="260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3" autoAdjust="0"/>
  </p:normalViewPr>
  <p:slideViewPr>
    <p:cSldViewPr snapToGrid="0">
      <p:cViewPr varScale="1">
        <p:scale>
          <a:sx n="78" d="100"/>
          <a:sy n="78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4AF2-527D-4AE4-85B2-1BB7775857A5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BFF2-D93D-4705-BB24-381E17BEC669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BE88-D816-43DC-B24C-D499F6F5A8A8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EC89-426A-453B-BF48-D00FC50BEFFE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1A60-197C-49F7-86A3-1630494D3B8D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B7B1-D3B3-42B9-91F1-D4323E10C1C2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3BDF-4569-4721-A571-85E0DC35557A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0E23-83ED-4F6C-AD55-95D6B0EB9300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2DEC-5C6E-4491-BF0B-EA498D4E9FCB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C92C-2104-4A5A-B598-D894566A56F4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1153-50C2-4CE9-B5EE-3973A16B6CEF}" type="datetime1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C159-C55D-45DC-B4A3-6C33D45AE7CE}" type="datetime1">
              <a:rPr lang="en-GB" smtClean="0"/>
              <a:t>06/11/2015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A4B-68A4-46D1-86A0-5E3C4D6303F7}" type="datetime1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5FB0-C62B-49ED-A7A5-5C4BA752E292}" type="datetime1">
              <a:rPr lang="en-GB" smtClean="0"/>
              <a:t>06/11/2015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61DD-CC26-4A5A-9ABC-DEA77C0EC715}" type="datetime1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CE05-9CEC-46F9-A226-9CCAD8202D75}" type="datetime1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1C82-A776-48E4-B6F4-195D61CBF8AF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 smtClean="0"/>
              <a:t>Week </a:t>
            </a:r>
            <a:r>
              <a:rPr lang="en-GB" dirty="0" smtClean="0"/>
              <a:t>7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Development 6a </a:t>
            </a:r>
            <a:r>
              <a:rPr lang="en-GB" dirty="0" smtClean="0"/>
              <a:t>- </a:t>
            </a:r>
            <a:r>
              <a:rPr lang="en-GB" dirty="0" err="1" smtClean="0"/>
              <a:t>Algoritmiek</a:t>
            </a:r>
            <a:r>
              <a:rPr lang="en-GB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INFDEV016A</a:t>
            </a:r>
            <a:endParaRPr lang="en-GB" sz="2000" dirty="0" smtClean="0"/>
          </a:p>
          <a:p>
            <a:r>
              <a:rPr lang="en-GB" sz="2000" dirty="0" smtClean="0"/>
              <a:t>Giulia </a:t>
            </a:r>
            <a:r>
              <a:rPr lang="en-GB" sz="2000" dirty="0" err="1" smtClean="0"/>
              <a:t>Costantini</a:t>
            </a:r>
            <a:r>
              <a:rPr lang="en-GB" sz="2000" dirty="0" smtClean="0"/>
              <a:t>, Francesco Di Giacomo, Giuseppe Maggiore</a:t>
            </a:r>
            <a:endParaRPr lang="en-GB" sz="2000" dirty="0" smtClean="0"/>
          </a:p>
          <a:p>
            <a:r>
              <a:rPr lang="en-GB" sz="2000" dirty="0" smtClean="0">
                <a:hlinkClick r:id="rId2"/>
              </a:rPr>
              <a:t>costg@hr.nl</a:t>
            </a:r>
            <a:r>
              <a:rPr lang="en-GB" sz="2000" dirty="0" smtClean="0"/>
              <a:t> – Office H4.204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err="1" smtClean="0"/>
              <a:t>Memoization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compute the sub-problems just N times.</a:t>
            </a:r>
          </a:p>
          <a:p>
            <a:r>
              <a:rPr lang="en-US" dirty="0" smtClean="0"/>
              <a:t>We use an array with N + 1 elements to store the intermediate results.</a:t>
            </a:r>
          </a:p>
          <a:p>
            <a:r>
              <a:rPr lang="en-US" dirty="0" smtClean="0"/>
              <a:t>Accessing the lookup table requires O(1).</a:t>
            </a:r>
          </a:p>
          <a:p>
            <a:r>
              <a:rPr lang="en-US" dirty="0" smtClean="0"/>
              <a:t>The time complexity is O(N): we compute N times sub-problems that require O(1) time. </a:t>
            </a:r>
          </a:p>
          <a:p>
            <a:r>
              <a:rPr lang="en-US" dirty="0" smtClean="0"/>
              <a:t>The rest requires simply to access the lookup table (constant time).</a:t>
            </a:r>
          </a:p>
          <a:p>
            <a:r>
              <a:rPr lang="en-US" dirty="0" smtClean="0"/>
              <a:t>We use O(N) memory space to save the sub-problems results.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073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Bottom up algorithm (iterative)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Exploit the structure of the recursive calls.</a:t>
            </a:r>
          </a:p>
          <a:p>
            <a:r>
              <a:rPr lang="en-US" dirty="0" smtClean="0"/>
              <a:t>Build the result of the computation starting from the base case of the recursion.</a:t>
            </a:r>
          </a:p>
          <a:p>
            <a:r>
              <a:rPr lang="en-US" dirty="0" smtClean="0"/>
              <a:t>At each iteration save the intermediate results to use at the next step.</a:t>
            </a:r>
          </a:p>
          <a:p>
            <a:r>
              <a:rPr lang="en-US" dirty="0" smtClean="0"/>
              <a:t>Same complexity as the recursive version.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Fibonacci(N)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lookupTable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array of N + 1 elements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lookupTable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1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lookupTable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 =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 TO 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lookupTable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lookupTable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- 1] +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lookupTable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- 2]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return </a:t>
            </a:r>
            <a:r>
              <a:rPr lang="en-US" dirty="0" err="1" smtClean="0"/>
              <a:t>lookupTable</a:t>
            </a:r>
            <a:r>
              <a:rPr lang="en-US" dirty="0" smtClean="0"/>
              <a:t>[N]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3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Empirical and complexity analysis</a:t>
            </a:r>
            <a:endParaRPr lang="en-GB" strike="sngStrike" dirty="0">
              <a:solidFill>
                <a:schemeClr val="tx1"/>
              </a:solidFill>
            </a:endParaRP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strike="sngStrike" dirty="0"/>
              <a:t>How do I structure my data?</a:t>
            </a:r>
          </a:p>
          <a:p>
            <a:pPr lvl="1"/>
            <a:r>
              <a:rPr lang="en-GB" b="1" strike="sngStrike" dirty="0"/>
              <a:t>Linear, tabular, recursive data structures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represent relationship networks?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Graphs</a:t>
            </a:r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Dynamic Programming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Fibonacci sequence, </a:t>
            </a:r>
            <a:r>
              <a:rPr lang="en-GB" dirty="0" err="1" smtClean="0"/>
              <a:t>Memoization</a:t>
            </a:r>
            <a:r>
              <a:rPr lang="en-GB" dirty="0" smtClean="0"/>
              <a:t>, Bottom up, General idea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INFDEV016A - G. </a:t>
            </a:r>
            <a:r>
              <a:rPr lang="en-GB" dirty="0" err="1" smtClean="0"/>
              <a:t>Costantini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8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Definition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Sequence of integer numbers.</a:t>
                </a:r>
              </a:p>
              <a:p>
                <a:r>
                  <a:rPr lang="en-US" dirty="0" smtClean="0"/>
                  <a:t>Each element is build according to the following rules:</a:t>
                </a:r>
              </a:p>
              <a:p>
                <a:pPr lvl="1"/>
                <a:r>
                  <a:rPr lang="en-US" dirty="0" smtClean="0"/>
                  <a:t>Element 0 and 1 are 1.</a:t>
                </a:r>
              </a:p>
              <a:p>
                <a:pPr lvl="1"/>
                <a:r>
                  <a:rPr lang="en-US" dirty="0" smtClean="0"/>
                  <a:t>Any other element is the result of the sum of the two preceding elements in the sequence.</a:t>
                </a:r>
              </a:p>
              <a:p>
                <a:r>
                  <a:rPr lang="en-US" dirty="0" smtClean="0"/>
                  <a:t>Recursive formula:</a:t>
                </a:r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 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−2),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8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Recursive function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Fibonacci(N)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 = 0 or N =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Fibonacci(N - 1) + Fibonacci(N - 2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7968"/>
              </p:ext>
            </p:extLst>
          </p:nvPr>
        </p:nvGraphicFramePr>
        <p:xfrm>
          <a:off x="3025605" y="3912207"/>
          <a:ext cx="44075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791">
                  <a:extLst>
                    <a:ext uri="{9D8B030D-6E8A-4147-A177-3AD203B41FA5}">
                      <a16:colId xmlns:a16="http://schemas.microsoft.com/office/drawing/2014/main" val="3737604255"/>
                    </a:ext>
                  </a:extLst>
                </a:gridCol>
                <a:gridCol w="2203791">
                  <a:extLst>
                    <a:ext uri="{9D8B030D-6E8A-4147-A177-3AD203B41FA5}">
                      <a16:colId xmlns:a16="http://schemas.microsoft.com/office/drawing/2014/main" val="38922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Time(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3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9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551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3792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6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Happy watching!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59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29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Why so slow?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27952" y="1570400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F(5)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73148" y="2252585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F(4)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63539" y="228224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7477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9175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60927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9856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06501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8385" y="5022128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0927" y="503052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66140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15668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19313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93564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78378" y="406502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6" idx="2"/>
            <a:endCxn id="8" idx="0"/>
          </p:cNvCxnSpPr>
          <p:nvPr/>
        </p:nvCxnSpPr>
        <p:spPr>
          <a:xfrm flipH="1">
            <a:off x="3533148" y="1930400"/>
            <a:ext cx="1894804" cy="32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6"/>
            <a:endCxn id="9" idx="0"/>
          </p:cNvCxnSpPr>
          <p:nvPr/>
        </p:nvCxnSpPr>
        <p:spPr>
          <a:xfrm>
            <a:off x="6147952" y="1930400"/>
            <a:ext cx="1675587" cy="35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0" idx="0"/>
          </p:cNvCxnSpPr>
          <p:nvPr/>
        </p:nvCxnSpPr>
        <p:spPr>
          <a:xfrm flipH="1">
            <a:off x="2334770" y="2612585"/>
            <a:ext cx="838378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1" idx="0"/>
          </p:cNvCxnSpPr>
          <p:nvPr/>
        </p:nvCxnSpPr>
        <p:spPr>
          <a:xfrm>
            <a:off x="3893148" y="2612585"/>
            <a:ext cx="558602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13" idx="0"/>
          </p:cNvCxnSpPr>
          <p:nvPr/>
        </p:nvCxnSpPr>
        <p:spPr>
          <a:xfrm flipH="1">
            <a:off x="6859856" y="2642249"/>
            <a:ext cx="603683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6"/>
            <a:endCxn id="20" idx="0"/>
          </p:cNvCxnSpPr>
          <p:nvPr/>
        </p:nvCxnSpPr>
        <p:spPr>
          <a:xfrm>
            <a:off x="8183539" y="2642249"/>
            <a:ext cx="495774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5" idx="0"/>
          </p:cNvCxnSpPr>
          <p:nvPr/>
        </p:nvCxnSpPr>
        <p:spPr>
          <a:xfrm flipH="1">
            <a:off x="1566501" y="3446759"/>
            <a:ext cx="408269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6"/>
            <a:endCxn id="12" idx="0"/>
          </p:cNvCxnSpPr>
          <p:nvPr/>
        </p:nvCxnSpPr>
        <p:spPr>
          <a:xfrm>
            <a:off x="2694770" y="3446759"/>
            <a:ext cx="126157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6" idx="0"/>
          </p:cNvCxnSpPr>
          <p:nvPr/>
        </p:nvCxnSpPr>
        <p:spPr>
          <a:xfrm flipH="1">
            <a:off x="918385" y="4431939"/>
            <a:ext cx="288116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6"/>
            <a:endCxn id="17" idx="0"/>
          </p:cNvCxnSpPr>
          <p:nvPr/>
        </p:nvCxnSpPr>
        <p:spPr>
          <a:xfrm>
            <a:off x="1926501" y="4431939"/>
            <a:ext cx="174426" cy="59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8" idx="0"/>
          </p:cNvCxnSpPr>
          <p:nvPr/>
        </p:nvCxnSpPr>
        <p:spPr>
          <a:xfrm flipH="1">
            <a:off x="3826140" y="3446759"/>
            <a:ext cx="265610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19" idx="0"/>
          </p:cNvCxnSpPr>
          <p:nvPr/>
        </p:nvCxnSpPr>
        <p:spPr>
          <a:xfrm>
            <a:off x="4811750" y="3446759"/>
            <a:ext cx="163918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21" idx="0"/>
          </p:cNvCxnSpPr>
          <p:nvPr/>
        </p:nvCxnSpPr>
        <p:spPr>
          <a:xfrm flipH="1">
            <a:off x="6353564" y="3474837"/>
            <a:ext cx="146292" cy="59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6"/>
            <a:endCxn id="22" idx="0"/>
          </p:cNvCxnSpPr>
          <p:nvPr/>
        </p:nvCxnSpPr>
        <p:spPr>
          <a:xfrm>
            <a:off x="7219856" y="3474837"/>
            <a:ext cx="118522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/>
                  <a:t>Complexity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blipFill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8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Why so slow?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INFDEV016A - G. </a:t>
            </a:r>
            <a:r>
              <a:rPr lang="en-GB" dirty="0" err="1" smtClean="0"/>
              <a:t>Costantini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“Did </a:t>
            </a:r>
            <a:r>
              <a:rPr lang="en-US" sz="2000" dirty="0"/>
              <a:t>I ever tell you what the definition of insanity is? Insanity is doing the exact... same </a:t>
            </a:r>
            <a:r>
              <a:rPr lang="en-US" sz="2000" dirty="0" smtClean="0"/>
              <a:t>*** thing</a:t>
            </a:r>
            <a:r>
              <a:rPr lang="en-US" sz="2000" dirty="0"/>
              <a:t>... over and over again expecting... </a:t>
            </a:r>
            <a:r>
              <a:rPr lang="en-US" sz="2000" dirty="0" smtClean="0"/>
              <a:t>things </a:t>
            </a:r>
            <a:r>
              <a:rPr lang="en-US" sz="2000" dirty="0"/>
              <a:t>to </a:t>
            </a:r>
            <a:r>
              <a:rPr lang="en-US" sz="2000" dirty="0" smtClean="0"/>
              <a:t>change...”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are doing the same thing over and over again.</a:t>
            </a:r>
          </a:p>
          <a:p>
            <a:r>
              <a:rPr lang="en-US" dirty="0" smtClean="0"/>
              <a:t>We compute F(3) twice, and F(2) three times.</a:t>
            </a:r>
          </a:p>
          <a:p>
            <a:r>
              <a:rPr lang="en-US" dirty="0" smtClean="0"/>
              <a:t>Why don’t we save the result of sub-problems?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818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err="1" smtClean="0"/>
              <a:t>Memoization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result of sub-problems into a data structure.</a:t>
            </a:r>
          </a:p>
          <a:p>
            <a:r>
              <a:rPr lang="en-US" dirty="0" smtClean="0"/>
              <a:t>The data structure is called lookup table.</a:t>
            </a:r>
          </a:p>
          <a:p>
            <a:r>
              <a:rPr lang="en-US" dirty="0" smtClean="0"/>
              <a:t>Before we make a recursive call check the lookup table.</a:t>
            </a:r>
          </a:p>
          <a:p>
            <a:r>
              <a:rPr lang="en-US" b="1" dirty="0" smtClean="0"/>
              <a:t>Missing: </a:t>
            </a:r>
            <a:r>
              <a:rPr lang="en-US" dirty="0" smtClean="0"/>
              <a:t>make the recursive call.</a:t>
            </a:r>
          </a:p>
          <a:p>
            <a:r>
              <a:rPr lang="en-US" b="1" dirty="0" smtClean="0"/>
              <a:t>Present: </a:t>
            </a:r>
            <a:r>
              <a:rPr lang="en-US" dirty="0" smtClean="0"/>
              <a:t>read the result from the table.</a:t>
            </a:r>
          </a:p>
          <a:p>
            <a:r>
              <a:rPr lang="en-US" dirty="0" smtClean="0"/>
              <a:t>Add the result of the current recursive call to the lookup table.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48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err="1" smtClean="0"/>
              <a:t>Memoized</a:t>
            </a:r>
            <a:r>
              <a:rPr lang="en-US" sz="2000" dirty="0" smtClean="0"/>
              <a:t> algorithm (recursive)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992" y="1780024"/>
            <a:ext cx="8596668" cy="44117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Fibonacci(N,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lookupTable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 = 0 or N =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f1 = 0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f2 = 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lookupTable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[N - 1] = -1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f1 = Fibonacci(N – 1, </a:t>
            </a:r>
            <a:r>
              <a:rPr lang="en-US" dirty="0" err="1" smtClean="0"/>
              <a:t>lookupTable</a:t>
            </a:r>
            <a:r>
              <a:rPr lang="en-US" dirty="0" smtClean="0"/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f1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lookupTable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[N - 1]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lookupTable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[N - 2] = -1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f2 = Fibonacci(N – 2, </a:t>
            </a:r>
            <a:r>
              <a:rPr lang="en-US" dirty="0" err="1" smtClean="0"/>
              <a:t>lookupTable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f2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lookupTable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[N - 2]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lookupTable</a:t>
            </a:r>
            <a:r>
              <a:rPr lang="en-US" dirty="0" smtClean="0"/>
              <a:t>[N] = f1 + f2</a:t>
            </a:r>
            <a:br>
              <a:rPr lang="en-US" dirty="0" smtClean="0"/>
            </a:br>
            <a:r>
              <a:rPr lang="en-US" dirty="0" smtClean="0"/>
              <a:t>    return </a:t>
            </a:r>
            <a:r>
              <a:rPr lang="en-US" dirty="0" err="1" smtClean="0"/>
              <a:t>lookupTable</a:t>
            </a:r>
            <a:r>
              <a:rPr lang="en-US" dirty="0" smtClean="0"/>
              <a:t>[N]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97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1039</TotalTime>
  <Words>479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Consolas</vt:lpstr>
      <vt:lpstr>Trebuchet MS</vt:lpstr>
      <vt:lpstr>Wingdings 3</vt:lpstr>
      <vt:lpstr>Facet</vt:lpstr>
      <vt:lpstr>Week 7 Development 6a - Algoritmiek </vt:lpstr>
      <vt:lpstr>Today</vt:lpstr>
      <vt:lpstr>Dynamic Programming</vt:lpstr>
      <vt:lpstr>Fibonacci Sequence Definition</vt:lpstr>
      <vt:lpstr>Fibonacci Sequence Recursive function</vt:lpstr>
      <vt:lpstr>Fibonacci Sequence Why so slow?</vt:lpstr>
      <vt:lpstr>Fibonacci Sequence Why so slow?</vt:lpstr>
      <vt:lpstr>Fibonacci Sequence Memoization</vt:lpstr>
      <vt:lpstr>Fibonacci Sequence Memoized algorithm (recursive)</vt:lpstr>
      <vt:lpstr>Fibonacci Sequence Memoization</vt:lpstr>
      <vt:lpstr>Fibonacci Sequence Bottom up algorithm (iterative)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Francesco Di Giacomo</cp:lastModifiedBy>
  <cp:revision>195</cp:revision>
  <dcterms:created xsi:type="dcterms:W3CDTF">2014-09-19T08:57:35Z</dcterms:created>
  <dcterms:modified xsi:type="dcterms:W3CDTF">2015-11-06T16:13:46Z</dcterms:modified>
</cp:coreProperties>
</file>