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55"/>
  </p:notesMasterIdLst>
  <p:sldIdLst>
    <p:sldId id="256" r:id="rId2"/>
    <p:sldId id="257" r:id="rId3"/>
    <p:sldId id="309" r:id="rId4"/>
    <p:sldId id="258" r:id="rId5"/>
    <p:sldId id="310" r:id="rId6"/>
    <p:sldId id="259" r:id="rId7"/>
    <p:sldId id="260" r:id="rId8"/>
    <p:sldId id="315" r:id="rId9"/>
    <p:sldId id="261" r:id="rId10"/>
    <p:sldId id="263" r:id="rId11"/>
    <p:sldId id="267" r:id="rId12"/>
    <p:sldId id="269" r:id="rId13"/>
    <p:sldId id="268" r:id="rId14"/>
    <p:sldId id="270" r:id="rId15"/>
    <p:sldId id="272" r:id="rId16"/>
    <p:sldId id="274" r:id="rId17"/>
    <p:sldId id="271" r:id="rId18"/>
    <p:sldId id="273" r:id="rId19"/>
    <p:sldId id="277" r:id="rId20"/>
    <p:sldId id="278" r:id="rId21"/>
    <p:sldId id="279" r:id="rId22"/>
    <p:sldId id="275" r:id="rId23"/>
    <p:sldId id="280" r:id="rId24"/>
    <p:sldId id="316" r:id="rId25"/>
    <p:sldId id="262" r:id="rId26"/>
    <p:sldId id="317" r:id="rId27"/>
    <p:sldId id="318" r:id="rId28"/>
    <p:sldId id="319" r:id="rId29"/>
    <p:sldId id="320" r:id="rId30"/>
    <p:sldId id="321" r:id="rId31"/>
    <p:sldId id="322" r:id="rId32"/>
    <p:sldId id="264" r:id="rId33"/>
    <p:sldId id="283" r:id="rId34"/>
    <p:sldId id="284" r:id="rId35"/>
    <p:sldId id="289" r:id="rId36"/>
    <p:sldId id="286" r:id="rId37"/>
    <p:sldId id="287" r:id="rId38"/>
    <p:sldId id="288" r:id="rId39"/>
    <p:sldId id="291" r:id="rId40"/>
    <p:sldId id="292" r:id="rId41"/>
    <p:sldId id="290" r:id="rId42"/>
    <p:sldId id="293" r:id="rId43"/>
    <p:sldId id="324" r:id="rId44"/>
    <p:sldId id="296" r:id="rId45"/>
    <p:sldId id="297" r:id="rId46"/>
    <p:sldId id="298" r:id="rId47"/>
    <p:sldId id="299" r:id="rId48"/>
    <p:sldId id="301" r:id="rId49"/>
    <p:sldId id="302" r:id="rId50"/>
    <p:sldId id="303" r:id="rId51"/>
    <p:sldId id="300" r:id="rId52"/>
    <p:sldId id="304" r:id="rId53"/>
    <p:sldId id="31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7" autoAdjust="0"/>
  </p:normalViewPr>
  <p:slideViewPr>
    <p:cSldViewPr snapToGrid="0">
      <p:cViewPr varScale="1">
        <p:scale>
          <a:sx n="52" d="100"/>
          <a:sy n="52" d="100"/>
        </p:scale>
        <p:origin x="53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01/11/2015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: </a:t>
            </a:r>
            <a:r>
              <a:rPr lang="en-US" dirty="0" smtClean="0"/>
              <a:t>size of the input / value of a command-line argument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6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http://bigocheatsheet.com/ </a:t>
            </a:r>
          </a:p>
          <a:p>
            <a:r>
              <a:rPr lang="en-GB" dirty="0" smtClean="0"/>
              <a:t>http://stackoverflow.com/questions/487258/plain-english-explanation-of-big-o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4AF2-527D-4AE4-85B2-1BB7775857A5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BFF2-D93D-4705-BB24-381E17BEC669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BE88-D816-43DC-B24C-D499F6F5A8A8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EC89-426A-453B-BF48-D00FC50BEFFE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1A60-197C-49F7-86A3-1630494D3B8D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B7B1-D3B3-42B9-91F1-D4323E10C1C2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3BDF-4569-4721-A571-85E0DC35557A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0E23-83ED-4F6C-AD55-95D6B0EB9300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2DEC-5C6E-4491-BF0B-EA498D4E9FCB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C92C-2104-4A5A-B598-D894566A56F4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1153-50C2-4CE9-B5EE-3973A16B6CEF}" type="datetime1">
              <a:rPr lang="en-GB" smtClean="0"/>
              <a:t>01/11/2015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C159-C55D-45DC-B4A3-6C33D45AE7CE}" type="datetime1">
              <a:rPr lang="en-GB" smtClean="0"/>
              <a:t>01/11/2015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A4B-68A4-46D1-86A0-5E3C4D6303F7}" type="datetime1">
              <a:rPr lang="en-GB" smtClean="0"/>
              <a:t>01/11/2015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5FB0-C62B-49ED-A7A5-5C4BA752E292}" type="datetime1">
              <a:rPr lang="en-GB" smtClean="0"/>
              <a:t>01/11/2015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61DD-CC26-4A5A-9ABC-DEA77C0EC715}" type="datetime1">
              <a:rPr lang="en-GB" smtClean="0"/>
              <a:t>01/11/2015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CE05-9CEC-46F9-A226-9CCAD8202D75}" type="datetime1">
              <a:rPr lang="en-GB" smtClean="0"/>
              <a:t>01/11/2015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1C82-A776-48E4-B6F4-195D61CBF8AF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ostg@hr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algs4.cs.princeto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INFDEV016A</a:t>
            </a:r>
            <a:br>
              <a:rPr lang="en-GB" dirty="0"/>
            </a:br>
            <a:r>
              <a:rPr lang="en-GB" dirty="0"/>
              <a:t>Development </a:t>
            </a:r>
            <a:r>
              <a:rPr lang="en-GB" dirty="0" smtClean="0"/>
              <a:t>6A - </a:t>
            </a:r>
            <a:r>
              <a:rPr lang="en-GB" dirty="0" err="1" smtClean="0"/>
              <a:t>Algoritmiek</a:t>
            </a:r>
            <a:r>
              <a:rPr lang="en-GB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Giulia Costantini</a:t>
            </a:r>
          </a:p>
          <a:p>
            <a:r>
              <a:rPr lang="en-GB" sz="2000" dirty="0" smtClean="0">
                <a:hlinkClick r:id="rId2"/>
              </a:rPr>
              <a:t>costg@hr.nl</a:t>
            </a:r>
            <a:r>
              <a:rPr lang="en-GB" sz="2000" dirty="0" smtClean="0"/>
              <a:t> – Office H4.204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Definitions</a:t>
                </a:r>
              </a:p>
              <a:p>
                <a:pPr lvl="1"/>
                <a:r>
                  <a:rPr lang="en-GB" dirty="0" smtClean="0"/>
                  <a:t>Ordered list of values </a:t>
                </a:r>
              </a:p>
              <a:p>
                <a:pPr lvl="1"/>
                <a:r>
                  <a:rPr lang="en-GB" dirty="0" smtClean="0"/>
                  <a:t>Object that consists of a sequence of elements numbered 0, 1, 2, …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Each value has a numeric index</a:t>
                </a:r>
              </a:p>
              <a:p>
                <a:pPr lvl="1"/>
                <a:r>
                  <a:rPr lang="en-GB" dirty="0" smtClean="0"/>
                  <a:t>Index number</a:t>
                </a:r>
              </a:p>
              <a:p>
                <a:pPr lvl="1"/>
                <a:r>
                  <a:rPr lang="en-GB" dirty="0" smtClean="0"/>
                  <a:t>Array of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 smtClean="0"/>
                  <a:t> indices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 smtClean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14615" y="5099976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0     1     2     3     4     5     6     7     8     9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93965" y="5557176"/>
            <a:ext cx="5380037" cy="714375"/>
            <a:chOff x="1829" y="2112"/>
            <a:chExt cx="3389" cy="45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60" y="2200"/>
              <a:ext cx="3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79   87   94   82   67   98   87   81   74   91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9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Indexing 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Access to elements through their index</a:t>
            </a:r>
          </a:p>
          <a:p>
            <a:pPr lvl="1"/>
            <a:r>
              <a:rPr lang="en-GB" dirty="0" smtClean="0"/>
              <a:t>Usually done with the </a:t>
            </a:r>
            <a:r>
              <a:rPr lang="en-GB" i="1" dirty="0" smtClean="0"/>
              <a:t>subscript operator </a:t>
            </a:r>
            <a:r>
              <a:rPr lang="en-GB" b="1" dirty="0" smtClean="0"/>
              <a:t>[]</a:t>
            </a:r>
          </a:p>
          <a:p>
            <a:pPr lvl="1"/>
            <a:r>
              <a:rPr lang="en-GB" dirty="0"/>
              <a:t>Very </a:t>
            </a:r>
            <a:r>
              <a:rPr lang="en-GB" dirty="0" smtClean="0"/>
              <a:t>efficient because of cache alignment and</a:t>
            </a:r>
            <a:br>
              <a:rPr lang="en-GB" dirty="0" smtClean="0"/>
            </a:br>
            <a:r>
              <a:rPr lang="en-GB" dirty="0" smtClean="0"/>
              <a:t>tightness of representation (no additional data besides</a:t>
            </a:r>
            <a:br>
              <a:rPr lang="en-GB" dirty="0" smtClean="0"/>
            </a:br>
            <a:r>
              <a:rPr lang="en-GB" dirty="0" smtClean="0"/>
              <a:t>content)</a:t>
            </a:r>
          </a:p>
          <a:p>
            <a:pPr lvl="2"/>
            <a:r>
              <a:rPr lang="en-GB" dirty="0" smtClean="0"/>
              <a:t>NOT TRUE IN JAVA because of ref’s everywhere</a:t>
            </a:r>
            <a:endParaRPr lang="en-GB" dirty="0" smtClean="0"/>
          </a:p>
          <a:p>
            <a:pPr lvl="2"/>
            <a:endParaRPr lang="en-GB" b="1" dirty="0" smtClean="0"/>
          </a:p>
          <a:p>
            <a:pPr lvl="1"/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pic>
        <p:nvPicPr>
          <p:cNvPr id="1026" name="Picture 2" descr="http://2.bp.blogspot.com/-FQAQTLxRYaE/UFJd3dXglAI/AAAAAAAAAvo/mO2QtNSWTMs/s1600/Curso+Java+Progressivo+-+Ar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8" y="2295987"/>
            <a:ext cx="38100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</a:t>
            </a:r>
            <a:r>
              <a:rPr lang="en-GB" dirty="0" smtClean="0"/>
              <a:t>arrays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Dimensions: do you know what it is?</a:t>
                </a:r>
                <a:endParaRPr lang="en-US" b="1" dirty="0" smtClean="0"/>
              </a:p>
              <a:p>
                <a:pPr lvl="1"/>
                <a:r>
                  <a:rPr lang="en-US" dirty="0" smtClean="0"/>
                  <a:t>number </a:t>
                </a:r>
                <a:r>
                  <a:rPr lang="en-US" dirty="0"/>
                  <a:t>of indices needed to specify an </a:t>
                </a:r>
                <a:r>
                  <a:rPr lang="en-US" dirty="0" smtClean="0"/>
                  <a:t>element</a:t>
                </a:r>
              </a:p>
              <a:p>
                <a:r>
                  <a:rPr lang="en-US" dirty="0" smtClean="0"/>
                  <a:t>Many languages </a:t>
                </a:r>
                <a:r>
                  <a:rPr lang="en-US" dirty="0" smtClean="0"/>
                  <a:t>(i.e., Java) support </a:t>
                </a:r>
                <a:r>
                  <a:rPr lang="en-US" dirty="0" smtClean="0"/>
                  <a:t>only one-dimensional arrays</a:t>
                </a:r>
                <a:endParaRPr lang="en-US" dirty="0"/>
              </a:p>
              <a:p>
                <a:r>
                  <a:rPr lang="en-US" dirty="0" smtClean="0"/>
                  <a:t>Two-dimensional arrays</a:t>
                </a:r>
              </a:p>
              <a:p>
                <a:pPr lvl="1"/>
                <a:r>
                  <a:rPr lang="en-US" dirty="0" smtClean="0"/>
                  <a:t>Access through two indices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  <a:blipFill rotWithShape="0">
                <a:blip r:embed="rId2"/>
                <a:stretch>
                  <a:fillRect l="-358" t="-942" r="-143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pic>
        <p:nvPicPr>
          <p:cNvPr id="2050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06"/>
          <a:stretch/>
        </p:blipFill>
        <p:spPr bwMode="auto">
          <a:xfrm>
            <a:off x="4219360" y="1687266"/>
            <a:ext cx="5131656" cy="16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5" t="36380" r="-636" b="-343"/>
          <a:stretch/>
        </p:blipFill>
        <p:spPr bwMode="auto">
          <a:xfrm>
            <a:off x="4234709" y="3494072"/>
            <a:ext cx="5208188" cy="305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Terminology, properties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</p:spPr>
            <p:txBody>
              <a:bodyPr/>
              <a:lstStyle/>
              <a:p>
                <a:r>
                  <a:rPr lang="en-GB" dirty="0" smtClean="0"/>
                  <a:t>Components / Elements</a:t>
                </a:r>
              </a:p>
              <a:p>
                <a:pPr lvl="1"/>
                <a:r>
                  <a:rPr lang="en-GB" dirty="0" smtClean="0"/>
                  <a:t>Values which compose the sequence</a:t>
                </a:r>
              </a:p>
              <a:p>
                <a:r>
                  <a:rPr lang="en-GB" dirty="0" smtClean="0"/>
                  <a:t>Length </a:t>
                </a:r>
                <a:r>
                  <a:rPr lang="en-GB" smtClean="0"/>
                  <a:t>(fi</a:t>
                </a:r>
                <a:endParaRPr lang="en-GB" dirty="0" smtClean="0"/>
              </a:p>
              <a:p>
                <a:pPr lvl="1"/>
                <a:r>
                  <a:rPr lang="en-GB" dirty="0" smtClean="0"/>
                  <a:t>Number of components</a:t>
                </a:r>
              </a:p>
              <a:p>
                <a:r>
                  <a:rPr lang="en-GB" dirty="0" smtClean="0"/>
                  <a:t>Bounds checking</a:t>
                </a:r>
              </a:p>
              <a:p>
                <a:pPr lvl="1"/>
                <a:r>
                  <a:rPr lang="en-GB" dirty="0" smtClean="0"/>
                  <a:t>Usually, accessing the array outside its bounds (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 smtClean="0"/>
                  <a:t>) raises an exception</a:t>
                </a:r>
              </a:p>
              <a:p>
                <a:r>
                  <a:rPr lang="en-GB" dirty="0" smtClean="0"/>
                  <a:t>Origin </a:t>
                </a:r>
              </a:p>
              <a:p>
                <a:pPr lvl="1"/>
                <a:r>
                  <a:rPr lang="en-GB" dirty="0" smtClean="0"/>
                  <a:t>Some languages provide one-based array types (i.e., the first index is 1 and not 0</a:t>
                </a:r>
                <a:r>
                  <a:rPr lang="en-GB" dirty="0" smtClean="0"/>
                  <a:t>!)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  <a:blipFill rotWithShape="0">
                <a:blip r:embed="rId2"/>
                <a:stretch>
                  <a:fillRect l="-142" t="-81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INFDEV016A - G. Costantini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3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Sequential search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35156" cy="3880773"/>
          </a:xfrm>
        </p:spPr>
        <p:txBody>
          <a:bodyPr/>
          <a:lstStyle/>
          <a:p>
            <a:r>
              <a:rPr lang="en-GB" dirty="0" smtClean="0"/>
              <a:t>Also called </a:t>
            </a:r>
            <a:r>
              <a:rPr lang="en-GB" i="1" dirty="0" smtClean="0"/>
              <a:t>linear search </a:t>
            </a:r>
          </a:p>
          <a:p>
            <a:endParaRPr lang="en-GB" i="1" dirty="0" smtClean="0"/>
          </a:p>
          <a:p>
            <a:r>
              <a:rPr lang="en-GB" dirty="0" smtClean="0"/>
              <a:t>Simplest algorithm possible…</a:t>
            </a:r>
          </a:p>
          <a:p>
            <a:r>
              <a:rPr lang="en-GB" dirty="0" smtClean="0"/>
              <a:t>… but also least efficient!</a:t>
            </a:r>
          </a:p>
          <a:p>
            <a:pPr lvl="1"/>
            <a:r>
              <a:rPr lang="en-GB" dirty="0" smtClean="0"/>
              <a:t>Trade-off: simplicity or performance? 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Examine each element </a:t>
            </a:r>
            <a:r>
              <a:rPr lang="en-GB" b="1" dirty="0" smtClean="0"/>
              <a:t>sequentially</a:t>
            </a:r>
            <a:r>
              <a:rPr lang="en-GB" dirty="0" smtClean="0"/>
              <a:t>, from the first one to the end of the array</a:t>
            </a:r>
          </a:p>
          <a:p>
            <a:pPr lvl="1"/>
            <a:r>
              <a:rPr lang="en-GB" dirty="0" smtClean="0"/>
              <a:t>Similar to looking for a passenger in a moving train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1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Sequential search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Pseudo-code </a:t>
                </a:r>
              </a:p>
              <a:p>
                <a:pPr lvl="1"/>
                <a:r>
                  <a:rPr lang="en-GB" dirty="0" smtClean="0"/>
                  <a:t>Look for the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 smtClean="0"/>
                  <a:t> in the array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Return -1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 smtClean="0"/>
                  <a:t> is not found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457200" lvl="1" indent="0">
                  <a:buNone/>
                </a:pPr>
                <a:r>
                  <a:rPr lang="en-GB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 a[</a:t>
                </a:r>
                <a:r>
                  <a:rPr lang="en-GB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 = v</a:t>
                </a:r>
              </a:p>
              <a:p>
                <a:pPr marL="914400" lvl="2" indent="0">
                  <a:buNone/>
                </a:pPr>
                <a:r>
                  <a:rPr lang="en-GB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:r>
                  <a:rPr lang="en-GB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18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-1</a:t>
                </a: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- </a:t>
            </a:r>
            <a:r>
              <a:rPr lang="en-GB" dirty="0"/>
              <a:t>Sequential search</a:t>
            </a:r>
            <a:r>
              <a:rPr lang="en-GB" dirty="0" smtClean="0"/>
              <a:t>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1" dirty="0" smtClean="0"/>
                  <a:t>Correctness</a:t>
                </a:r>
              </a:p>
              <a:p>
                <a:pPr lvl="1"/>
                <a:r>
                  <a:rPr lang="en-GB" dirty="0" smtClean="0"/>
                  <a:t>Why does it work FOR SURE? </a:t>
                </a:r>
              </a:p>
              <a:p>
                <a:pPr lvl="1"/>
                <a:r>
                  <a:rPr lang="en-GB" dirty="0" smtClean="0"/>
                  <a:t>Principle of </a:t>
                </a:r>
                <a:r>
                  <a:rPr lang="en-GB" i="1" dirty="0" smtClean="0"/>
                  <a:t>Mathematical Induction</a:t>
                </a:r>
              </a:p>
              <a:p>
                <a:pPr lvl="2"/>
                <a:r>
                  <a:rPr lang="en-GB" dirty="0" smtClean="0"/>
                  <a:t>To prove that the loop invariant is true at </a:t>
                </a:r>
                <a:r>
                  <a:rPr lang="en-GB" i="1" dirty="0" smtClean="0"/>
                  <a:t>every </a:t>
                </a:r>
                <a:r>
                  <a:rPr lang="en-GB" dirty="0" smtClean="0"/>
                  <a:t>iteration </a:t>
                </a:r>
              </a:p>
              <a:p>
                <a:pPr lvl="2"/>
                <a:r>
                  <a:rPr lang="en-GB" dirty="0" smtClean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”</a:t>
                </a:r>
                <a:endParaRPr lang="en-GB" dirty="0"/>
              </a:p>
              <a:p>
                <a:pPr lvl="1"/>
                <a:r>
                  <a:rPr lang="en-GB" dirty="0" smtClean="0"/>
                  <a:t>Not a big focus on correctness in this course</a:t>
                </a:r>
              </a:p>
              <a:p>
                <a:pPr lvl="1"/>
                <a:endParaRPr lang="en-GB" dirty="0" smtClean="0"/>
              </a:p>
              <a:p>
                <a:r>
                  <a:rPr lang="en-GB" b="1" dirty="0" smtClean="0"/>
                  <a:t>Performance</a:t>
                </a:r>
                <a:r>
                  <a:rPr lang="en-GB" dirty="0" smtClean="0"/>
                  <a:t> (only intuition now… details later)</a:t>
                </a:r>
              </a:p>
              <a:p>
                <a:pPr lvl="1"/>
                <a:r>
                  <a:rPr lang="en-GB" dirty="0" smtClean="0"/>
                  <a:t>Array of 10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 smtClean="0"/>
                  <a:t> max. 10 iterations</a:t>
                </a:r>
              </a:p>
              <a:p>
                <a:pPr lvl="1"/>
                <a:r>
                  <a:rPr lang="en-GB" dirty="0" smtClean="0"/>
                  <a:t>Array of 20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 smtClean="0"/>
                  <a:t> max. 20 iterations</a:t>
                </a:r>
              </a:p>
              <a:p>
                <a:pPr lvl="1"/>
                <a:r>
                  <a:rPr lang="en-GB" dirty="0" smtClean="0"/>
                  <a:t>Array of 100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 smtClean="0"/>
                  <a:t> max. 100 iterations</a:t>
                </a:r>
              </a:p>
              <a:p>
                <a:pPr lvl="1"/>
                <a:r>
                  <a:rPr lang="en-GB" dirty="0" smtClean="0"/>
                  <a:t>… on average, running time proportional to the number of elements in the array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  <a:blipFill rotWithShape="0">
                <a:blip r:embed="rId2"/>
                <a:stretch>
                  <a:fillRect l="-71" t="-11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142432" y="1400015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IF 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pPr lvl="2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2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Binary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Standard search algorithm for a </a:t>
            </a:r>
            <a:r>
              <a:rPr lang="en-GB" b="1" dirty="0" smtClean="0"/>
              <a:t>SORTED</a:t>
            </a:r>
            <a:r>
              <a:rPr lang="en-GB" dirty="0" smtClean="0"/>
              <a:t> sequence</a:t>
            </a:r>
          </a:p>
          <a:p>
            <a:pPr lvl="1"/>
            <a:r>
              <a:rPr lang="en-GB" dirty="0" smtClean="0"/>
              <a:t>More efficient than sequential search </a:t>
            </a:r>
          </a:p>
          <a:p>
            <a:pPr lvl="1"/>
            <a:r>
              <a:rPr lang="en-GB" dirty="0" smtClean="0"/>
              <a:t>Requires the order of elements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Basic idea: divide the sequence in two and focus on the half which could contain the element</a:t>
            </a:r>
          </a:p>
          <a:p>
            <a:pPr lvl="1"/>
            <a:r>
              <a:rPr lang="en-GB" dirty="0" smtClean="0"/>
              <a:t>Application example: looking up a word in a dictionary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1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Binary search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8"/>
                <a:ext cx="8596668" cy="456588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sz="2100" dirty="0" smtClean="0"/>
                  <a:t>Pseudo-code [iterative version]</a:t>
                </a:r>
                <a:endParaRPr lang="en-GB" sz="2100" dirty="0"/>
              </a:p>
              <a:p>
                <a:pPr lvl="1"/>
                <a:r>
                  <a:rPr lang="en-GB" sz="1800" dirty="0"/>
                  <a:t>Look for the value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800" dirty="0"/>
                  <a:t> in the array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sz="1800" dirty="0"/>
              </a:p>
              <a:p>
                <a:pPr lvl="1"/>
                <a:r>
                  <a:rPr lang="en-GB" sz="1800" dirty="0"/>
                  <a:t>Return -1 if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800" dirty="0"/>
                  <a:t> is not found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ow = 0; high = N-1</a:t>
                </a:r>
              </a:p>
              <a:p>
                <a:pPr marL="0" indent="0">
                  <a:buNone/>
                </a:pP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WHILE low &lt;= high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middle = (low + high) / 2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 a[middle] &gt; v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high = middle – 1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 </a:t>
                </a: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a[middle] &lt; v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low = middle + 1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 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RETURN middle</a:t>
                </a:r>
                <a:endParaRPr lang="en-GB" sz="19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en-GB" sz="19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8"/>
                <a:ext cx="8596668" cy="4565889"/>
              </a:xfrm>
              <a:blipFill rotWithShape="0">
                <a:blip r:embed="rId2"/>
                <a:stretch>
                  <a:fillRect l="-355" t="-20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grpSp>
        <p:nvGrpSpPr>
          <p:cNvPr id="5" name="Groep 4"/>
          <p:cNvGrpSpPr/>
          <p:nvPr/>
        </p:nvGrpSpPr>
        <p:grpSpPr>
          <a:xfrm>
            <a:off x="5107924" y="1926127"/>
            <a:ext cx="4845179" cy="3330226"/>
            <a:chOff x="5107924" y="1926127"/>
            <a:chExt cx="4845179" cy="3330226"/>
          </a:xfrm>
        </p:grpSpPr>
        <p:pic>
          <p:nvPicPr>
            <p:cNvPr id="3078" name="Picture 6" descr="http://upload.wikimedia.org/wikipedia/commons/thumb/6/64/Binary_search_into_array_-_example.svg/382px-Binary_search_into_array_-_example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7924" y="1926127"/>
              <a:ext cx="4771305" cy="3047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220658" y="4887021"/>
              <a:ext cx="71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low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36424" y="4860615"/>
              <a:ext cx="71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high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9732" y="4848089"/>
              <a:ext cx="951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middle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0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Binary search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8"/>
                <a:ext cx="8596668" cy="469741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sz="2100" dirty="0" smtClean="0"/>
                  <a:t>Pseudo-code [iterative version]</a:t>
                </a:r>
                <a:endParaRPr lang="en-GB" sz="2100" dirty="0"/>
              </a:p>
              <a:p>
                <a:pPr lvl="1"/>
                <a:r>
                  <a:rPr lang="en-GB" sz="1800" dirty="0"/>
                  <a:t>Look for the value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800" dirty="0"/>
                  <a:t> in the array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sz="1800" dirty="0"/>
              </a:p>
              <a:p>
                <a:pPr lvl="1"/>
                <a:r>
                  <a:rPr lang="en-GB" sz="1800" dirty="0"/>
                  <a:t>Return -1 if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800" dirty="0"/>
                  <a:t> is not found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ow = 0; high = N-1</a:t>
                </a:r>
              </a:p>
              <a:p>
                <a:pPr marL="0" indent="0">
                  <a:buNone/>
                </a:pP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WHILE low &lt;= high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middle = (low + high) / 2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 a[middle] &gt; v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high = middle – 1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 </a:t>
                </a: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a[middle] &lt; v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low = middle + 1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 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RETURN middle</a:t>
                </a:r>
                <a:endParaRPr lang="en-GB" sz="19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en-GB" sz="19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8"/>
                <a:ext cx="8596668" cy="4697412"/>
              </a:xfrm>
              <a:blipFill rotWithShape="0">
                <a:blip r:embed="rId2"/>
                <a:stretch>
                  <a:fillRect l="-355" t="-194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701425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607683" y="4884728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middle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98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description in a nutshell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this course?</a:t>
            </a:r>
          </a:p>
          <a:p>
            <a:pPr lvl="1"/>
            <a:r>
              <a:rPr lang="en-GB" b="1" dirty="0" smtClean="0"/>
              <a:t>Algorithms + Data structures = Program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Prerequisite</a:t>
            </a:r>
          </a:p>
          <a:p>
            <a:pPr lvl="1"/>
            <a:r>
              <a:rPr lang="en-GB" dirty="0" smtClean="0"/>
              <a:t>Object oriented programming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Language for </a:t>
            </a:r>
            <a:r>
              <a:rPr lang="en-GB" dirty="0" smtClean="0"/>
              <a:t>assignments</a:t>
            </a:r>
            <a:endParaRPr lang="en-GB" dirty="0" smtClean="0"/>
          </a:p>
          <a:p>
            <a:pPr lvl="1"/>
            <a:r>
              <a:rPr lang="en-GB" dirty="0" smtClean="0"/>
              <a:t>C#, F#, Haskell (supported), Scala (semi-supported)</a:t>
            </a:r>
          </a:p>
          <a:p>
            <a:pPr lvl="1"/>
            <a:r>
              <a:rPr lang="en-GB" dirty="0" smtClean="0"/>
              <a:t>In </a:t>
            </a:r>
            <a:r>
              <a:rPr lang="en-GB" dirty="0" smtClean="0"/>
              <a:t>the lessons mainly </a:t>
            </a:r>
            <a:r>
              <a:rPr lang="en-GB" i="1" dirty="0" smtClean="0"/>
              <a:t>pseudocode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INFDEV016A - G. Costantini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3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Binary search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8"/>
                <a:ext cx="8596668" cy="4581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sz="2100" dirty="0" smtClean="0"/>
                  <a:t>Pseudo-code [iterative version]</a:t>
                </a:r>
                <a:endParaRPr lang="en-GB" sz="2100" dirty="0"/>
              </a:p>
              <a:p>
                <a:pPr lvl="1"/>
                <a:r>
                  <a:rPr lang="en-GB" sz="1800" dirty="0"/>
                  <a:t>Look for the value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800" dirty="0"/>
                  <a:t> in the array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sz="1800" dirty="0"/>
              </a:p>
              <a:p>
                <a:pPr lvl="1"/>
                <a:r>
                  <a:rPr lang="en-GB" sz="1800" dirty="0"/>
                  <a:t>Return -1 if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800" dirty="0"/>
                  <a:t> is not found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ow = 0; high = N-1</a:t>
                </a:r>
              </a:p>
              <a:p>
                <a:pPr marL="0" indent="0">
                  <a:buNone/>
                </a:pP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WHILE low &lt;= high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middle = (low + high) / 2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 a[middle] &gt; v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high = middle – 1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 </a:t>
                </a: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a[middle] &lt; v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low = middle + 1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 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RETURN middle</a:t>
                </a:r>
                <a:endParaRPr lang="en-GB" sz="19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en-GB" sz="19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8"/>
                <a:ext cx="8596668" cy="4581175"/>
              </a:xfrm>
              <a:blipFill rotWithShape="0">
                <a:blip r:embed="rId2"/>
                <a:stretch>
                  <a:fillRect l="-355" t="-199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58267" y="4885858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701425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701425" y="5093696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middle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45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Binary search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8"/>
                <a:ext cx="8596668" cy="469741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sz="2100" dirty="0" smtClean="0"/>
                  <a:t>Pseudo-code [iterative version]</a:t>
                </a:r>
                <a:endParaRPr lang="en-GB" sz="2100" dirty="0"/>
              </a:p>
              <a:p>
                <a:pPr lvl="1"/>
                <a:r>
                  <a:rPr lang="en-GB" sz="1800" dirty="0"/>
                  <a:t>Look for the value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800" dirty="0"/>
                  <a:t> in the array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sz="1800" dirty="0"/>
              </a:p>
              <a:p>
                <a:pPr lvl="1"/>
                <a:r>
                  <a:rPr lang="en-GB" sz="1800" dirty="0"/>
                  <a:t>Return -1 if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800" dirty="0"/>
                  <a:t> is not found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ow = 0; high = N-1</a:t>
                </a:r>
              </a:p>
              <a:p>
                <a:pPr marL="0" indent="0">
                  <a:buNone/>
                </a:pP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WHILE low &lt;= high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middle = (low + high) / 2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 a[middle] &gt; v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high = middle – 1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 </a:t>
                </a: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a[middle] &lt; v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low = middle + 1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 </a:t>
                </a:r>
              </a:p>
              <a:p>
                <a:pPr marL="0" indent="0">
                  <a:buNone/>
                </a:pP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RETURN middle</a:t>
                </a:r>
                <a:endParaRPr lang="en-GB" sz="19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:r>
                  <a:rPr lang="en-GB" sz="1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  <a:r>
                  <a:rPr lang="en-GB" sz="19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en-GB" sz="19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8"/>
                <a:ext cx="8596668" cy="4697412"/>
              </a:xfrm>
              <a:blipFill rotWithShape="0">
                <a:blip r:embed="rId2"/>
                <a:stretch>
                  <a:fillRect l="-355" t="-194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58267" y="4885858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258267" y="5101884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258267" y="530855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middle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36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Binary search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3853724" cy="3880773"/>
              </a:xfrm>
            </p:spPr>
            <p:txBody>
              <a:bodyPr>
                <a:normAutofit/>
              </a:bodyPr>
              <a:lstStyle/>
              <a:p>
                <a:r>
                  <a:rPr lang="en-GB" sz="2100" dirty="0"/>
                  <a:t>Pseudo-code </a:t>
                </a:r>
                <a:r>
                  <a:rPr lang="en-GB" sz="2100" dirty="0" smtClean="0"/>
                  <a:t>[recursive </a:t>
                </a:r>
                <a:r>
                  <a:rPr lang="en-GB" sz="2100" dirty="0"/>
                  <a:t>version]</a:t>
                </a:r>
              </a:p>
              <a:p>
                <a:pPr lvl="1"/>
                <a:r>
                  <a:rPr lang="en-GB" sz="1800" dirty="0"/>
                  <a:t>Look for the value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800" dirty="0"/>
                  <a:t> in the array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sz="1800" dirty="0"/>
              </a:p>
              <a:p>
                <a:pPr lvl="1"/>
                <a:r>
                  <a:rPr lang="en-GB" sz="1800" dirty="0"/>
                  <a:t>Return -1 if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800" dirty="0"/>
                  <a:t> is not </a:t>
                </a:r>
                <a:r>
                  <a:rPr lang="en-GB" sz="1800" dirty="0" smtClean="0"/>
                  <a:t>found</a:t>
                </a:r>
              </a:p>
              <a:p>
                <a:pPr lvl="1"/>
                <a:r>
                  <a:rPr lang="en-GB" sz="1800" dirty="0" smtClean="0"/>
                  <a:t>First call?</a:t>
                </a:r>
              </a:p>
              <a:p>
                <a:pPr marL="457200" lvl="1" indent="0">
                  <a:buNone/>
                </a:pPr>
                <a:endParaRPr lang="en-GB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dirty="0" smtClean="0">
                          <a:latin typeface="Cambria Math" panose="02040503050406030204" pitchFamily="18" charset="0"/>
                        </a:rPr>
                        <m:t>𝐵𝑖𝑛𝑆𝑒𝑎𝑟𝑐h</m:t>
                      </m:r>
                      <m:r>
                        <a:rPr lang="en-GB" sz="1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800" i="1" dirty="0" smtClean="0">
                          <a:latin typeface="Cambria Math" panose="02040503050406030204" pitchFamily="18" charset="0"/>
                        </a:rPr>
                        <m:t>, 0, </m:t>
                      </m:r>
                      <m:r>
                        <a:rPr lang="en-GB" sz="18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800" i="1" dirty="0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GB" sz="18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3853724" cy="3880773"/>
              </a:xfrm>
              <a:blipFill rotWithShape="0">
                <a:blip r:embed="rId2"/>
                <a:stretch>
                  <a:fillRect l="-791" t="-109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INFDEV016A - G. Costantini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810310" y="2213725"/>
            <a:ext cx="6571923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/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low, high, v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low &gt; high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	RETURN -1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middle = (low + high) / 2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a[middle] &gt; v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 IF a[middle] &lt; v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 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	RETURN middle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Binary search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428101"/>
              </a:xfrm>
            </p:spPr>
            <p:txBody>
              <a:bodyPr/>
              <a:lstStyle/>
              <a:p>
                <a:r>
                  <a:rPr lang="en-GB" dirty="0" smtClean="0"/>
                  <a:t>Performance</a:t>
                </a:r>
              </a:p>
              <a:p>
                <a:pPr lvl="1"/>
                <a:r>
                  <a:rPr lang="en-GB" dirty="0" smtClean="0"/>
                  <a:t>More complex to determine than in linear search</a:t>
                </a:r>
              </a:p>
              <a:p>
                <a:pPr lvl="1"/>
                <a:r>
                  <a:rPr lang="en-GB" dirty="0" smtClean="0"/>
                  <a:t>Given the number of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 smtClean="0"/>
                  <a:t> in the array, how many iterations will be done </a:t>
                </a:r>
                <a:r>
                  <a:rPr lang="en-GB" i="1" dirty="0" smtClean="0"/>
                  <a:t>at most </a:t>
                </a:r>
                <a:r>
                  <a:rPr lang="en-GB" dirty="0" smtClean="0"/>
                  <a:t>by the loop?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428101"/>
              </a:xfrm>
              <a:blipFill rotWithShape="0">
                <a:blip r:embed="rId2"/>
                <a:stretch>
                  <a:fillRect l="-142" t="-82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INFDEV016A - G. Costantini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62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77334" y="2404534"/>
            <a:ext cx="8596669" cy="1646302"/>
          </a:xfrm>
        </p:spPr>
        <p:txBody>
          <a:bodyPr/>
          <a:lstStyle/>
          <a:p>
            <a:r>
              <a:rPr lang="nl-NL" dirty="0" smtClean="0"/>
              <a:t>Performance of </a:t>
            </a:r>
            <a:r>
              <a:rPr lang="nl-NL" dirty="0" err="1" smtClean="0"/>
              <a:t>algorithms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Empirical</a:t>
            </a:r>
            <a:r>
              <a:rPr lang="nl-NL" dirty="0" smtClean="0"/>
              <a:t> analysis; </a:t>
            </a:r>
            <a:r>
              <a:rPr lang="nl-NL" dirty="0" err="1" smtClean="0"/>
              <a:t>Complexity</a:t>
            </a:r>
            <a:r>
              <a:rPr lang="nl-NL" dirty="0" smtClean="0"/>
              <a:t> </a:t>
            </a:r>
            <a:r>
              <a:rPr lang="nl-NL" dirty="0" err="1" smtClean="0"/>
              <a:t>theory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8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Studying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</a:p>
          <a:p>
            <a:pPr lvl="1"/>
            <a:r>
              <a:rPr lang="en-US" b="1" dirty="0" smtClean="0"/>
              <a:t>How</a:t>
            </a:r>
            <a:r>
              <a:rPr lang="en-US" dirty="0" smtClean="0"/>
              <a:t> does it work? </a:t>
            </a:r>
          </a:p>
          <a:p>
            <a:r>
              <a:rPr lang="en-US" dirty="0" smtClean="0"/>
              <a:t>Invariant (</a:t>
            </a:r>
            <a:r>
              <a:rPr lang="en-US" i="1" dirty="0" smtClean="0"/>
              <a:t>correctness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Why </a:t>
            </a:r>
            <a:r>
              <a:rPr lang="en-US" dirty="0"/>
              <a:t>does it </a:t>
            </a:r>
            <a:r>
              <a:rPr lang="en-US" dirty="0" smtClean="0"/>
              <a:t>work? What </a:t>
            </a:r>
            <a:r>
              <a:rPr lang="en-US" dirty="0"/>
              <a:t>are the fundamental properties that guarantee the correct answer? </a:t>
            </a:r>
          </a:p>
          <a:p>
            <a:r>
              <a:rPr lang="en-US" b="1" i="1" dirty="0" smtClean="0"/>
              <a:t>Complexity</a:t>
            </a:r>
          </a:p>
          <a:p>
            <a:pPr lvl="1"/>
            <a:r>
              <a:rPr lang="en-US" b="1" dirty="0" smtClean="0"/>
              <a:t>How </a:t>
            </a:r>
            <a:r>
              <a:rPr lang="en-US" b="1" dirty="0"/>
              <a:t>fast</a:t>
            </a:r>
            <a:r>
              <a:rPr lang="en-US" dirty="0"/>
              <a:t> is it, and how does it scale to very large inputs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Through observation … </a:t>
            </a:r>
            <a:r>
              <a:rPr lang="en-US" i="1" dirty="0" smtClean="0"/>
              <a:t>Empirical analysis</a:t>
            </a:r>
          </a:p>
          <a:p>
            <a:pPr lvl="2"/>
            <a:r>
              <a:rPr lang="en-US" dirty="0" smtClean="0"/>
              <a:t>Through </a:t>
            </a:r>
            <a:r>
              <a:rPr lang="en-US" dirty="0" smtClean="0"/>
              <a:t>reasoning … </a:t>
            </a:r>
            <a:r>
              <a:rPr lang="en-US" i="1" dirty="0" smtClean="0"/>
              <a:t>Complexity </a:t>
            </a:r>
            <a:r>
              <a:rPr lang="en-US" i="1" dirty="0" smtClean="0"/>
              <a:t>analysis</a:t>
            </a:r>
            <a:endParaRPr lang="en-US" i="1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02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Empirical</a:t>
            </a:r>
            <a:r>
              <a:rPr lang="nl-NL" dirty="0" smtClean="0"/>
              <a:t> analysis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7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opwatch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47" y="2920620"/>
            <a:ext cx="5985715" cy="133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Empirical</a:t>
            </a:r>
            <a:r>
              <a:rPr lang="nl-NL" dirty="0" smtClean="0"/>
              <a:t> analysis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make quantitative measurements of the running time of our </a:t>
            </a:r>
            <a:r>
              <a:rPr lang="en-US" dirty="0" smtClean="0"/>
              <a:t>programs?</a:t>
            </a:r>
          </a:p>
          <a:p>
            <a:pPr lvl="1"/>
            <a:r>
              <a:rPr lang="en-US" dirty="0" smtClean="0"/>
              <a:t>Using the Stopwatch!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If we execute a program more than once and/or on different machines, will it always have the same running time? 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!!! It depends on…</a:t>
            </a:r>
          </a:p>
          <a:p>
            <a:pPr lvl="2"/>
            <a:r>
              <a:rPr lang="en-US" sz="1600" dirty="0" smtClean="0"/>
              <a:t>The PC on which it is executed </a:t>
            </a:r>
          </a:p>
          <a:p>
            <a:pPr lvl="2"/>
            <a:r>
              <a:rPr lang="en-US" sz="1600" dirty="0" smtClean="0"/>
              <a:t>The “problem size”</a:t>
            </a:r>
            <a:endParaRPr lang="nl-NL" sz="16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pic>
        <p:nvPicPr>
          <p:cNvPr id="2052" name="Picture 4" descr="http://3.bp.blogspot.com/-O6zABl5ikYk/VTjXNgrTsCI/AAAAAAAALSk/-r0rs0EllLY/s1600/old-p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4983" r="25562" b="3987"/>
          <a:stretch/>
        </p:blipFill>
        <p:spPr bwMode="auto">
          <a:xfrm>
            <a:off x="5141004" y="4498383"/>
            <a:ext cx="1704571" cy="162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.zanda.com/item/99040210000083/1024x768/Alienware_X51_Gaming_PC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9" b="8808"/>
          <a:stretch/>
        </p:blipFill>
        <p:spPr bwMode="auto">
          <a:xfrm>
            <a:off x="6880518" y="4699564"/>
            <a:ext cx="2358541" cy="14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Empirical</a:t>
            </a:r>
            <a:r>
              <a:rPr lang="nl-NL" dirty="0" smtClean="0"/>
              <a:t> analysis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0982" y="2160589"/>
            <a:ext cx="8596668" cy="3880773"/>
          </a:xfrm>
        </p:spPr>
        <p:txBody>
          <a:bodyPr/>
          <a:lstStyle/>
          <a:p>
            <a:r>
              <a:rPr lang="nl-NL" dirty="0" smtClean="0"/>
              <a:t>More </a:t>
            </a:r>
            <a:r>
              <a:rPr lang="nl-NL" dirty="0" err="1" smtClean="0"/>
              <a:t>interesting</a:t>
            </a:r>
            <a:r>
              <a:rPr lang="nl-NL" dirty="0" smtClean="0"/>
              <a:t> question:</a:t>
            </a:r>
          </a:p>
          <a:p>
            <a:pPr marL="0" indent="0" algn="ctr">
              <a:buNone/>
            </a:pPr>
            <a:r>
              <a:rPr lang="nl-NL" sz="2000" i="1" dirty="0" smtClean="0"/>
              <a:t>“How </a:t>
            </a:r>
            <a:r>
              <a:rPr lang="nl-NL" sz="2000" i="1" dirty="0" err="1" smtClean="0"/>
              <a:t>much</a:t>
            </a:r>
            <a:r>
              <a:rPr lang="nl-NL" sz="2000" i="1" dirty="0" smtClean="0"/>
              <a:t> does </a:t>
            </a:r>
            <a:r>
              <a:rPr lang="nl-NL" sz="2000" i="1" dirty="0" err="1" smtClean="0"/>
              <a:t>the</a:t>
            </a:r>
            <a:r>
              <a:rPr lang="nl-NL" sz="2000" i="1" dirty="0" smtClean="0"/>
              <a:t> running time of a program </a:t>
            </a:r>
            <a:r>
              <a:rPr lang="nl-NL" sz="2000" i="1" dirty="0" err="1" smtClean="0"/>
              <a:t>increase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when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the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problem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size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increases</a:t>
            </a:r>
            <a:r>
              <a:rPr lang="nl-NL" sz="2000" i="1" dirty="0" smtClean="0"/>
              <a:t>?”</a:t>
            </a:r>
          </a:p>
          <a:p>
            <a:pPr marL="0" indent="0" algn="ctr">
              <a:buNone/>
            </a:pPr>
            <a:endParaRPr lang="nl-NL" sz="2000" i="1" dirty="0" smtClean="0"/>
          </a:p>
          <a:p>
            <a:r>
              <a:rPr lang="nl-NL" dirty="0" smtClean="0"/>
              <a:t>We look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dependency</a:t>
            </a:r>
            <a:r>
              <a:rPr lang="nl-NL" dirty="0" smtClean="0"/>
              <a:t>/</a:t>
            </a:r>
            <a:r>
              <a:rPr lang="nl-NL" dirty="0" err="1" smtClean="0"/>
              <a:t>relationship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</a:p>
          <a:p>
            <a:pPr lvl="1"/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1"/>
            <a:r>
              <a:rPr lang="nl-NL" dirty="0" smtClean="0"/>
              <a:t>Running time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l-NL" dirty="0" smtClean="0"/>
                  <a:t>Example</a:t>
                </a:r>
              </a:p>
              <a:p>
                <a:pPr lvl="1"/>
                <a:r>
                  <a:rPr lang="nl-NL" dirty="0" smtClean="0"/>
                  <a:t>a program (</a:t>
                </a:r>
                <a:r>
                  <a:rPr lang="nl-NL" i="1" dirty="0" err="1" smtClean="0"/>
                  <a:t>ThreeSum</a:t>
                </a:r>
                <a:r>
                  <a:rPr lang="nl-NL" dirty="0" smtClean="0"/>
                  <a:t>) </a:t>
                </a:r>
                <a:r>
                  <a:rPr lang="nl-NL" dirty="0" err="1" smtClean="0"/>
                  <a:t>which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counts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triples</a:t>
                </a:r>
                <a:r>
                  <a:rPr lang="nl-NL" dirty="0" smtClean="0"/>
                  <a:t> in </a:t>
                </a:r>
                <a:r>
                  <a:rPr lang="nl-NL" dirty="0" err="1" smtClean="0"/>
                  <a:t>an</a:t>
                </a:r>
                <a:r>
                  <a:rPr lang="nl-NL" dirty="0" smtClean="0"/>
                  <a:t> array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NL" dirty="0" smtClean="0"/>
                  <a:t> integers </a:t>
                </a:r>
                <a:r>
                  <a:rPr lang="nl-NL" dirty="0" err="1" smtClean="0"/>
                  <a:t>that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sum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0 </a:t>
                </a:r>
              </a:p>
              <a:p>
                <a:r>
                  <a:rPr lang="nl-NL" dirty="0" smtClean="0"/>
                  <a:t>Question</a:t>
                </a:r>
              </a:p>
              <a:p>
                <a:pPr lvl="1"/>
                <a:r>
                  <a:rPr lang="nl-NL" dirty="0" err="1" smtClean="0"/>
                  <a:t>What</a:t>
                </a:r>
                <a:r>
                  <a:rPr lang="nl-NL" dirty="0" smtClean="0"/>
                  <a:t> is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relationship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between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problem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size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running time of </a:t>
                </a:r>
                <a:r>
                  <a:rPr lang="nl-NL" dirty="0" err="1" smtClean="0"/>
                  <a:t>ThreeSum</a:t>
                </a:r>
                <a:r>
                  <a:rPr lang="nl-NL" dirty="0" smtClean="0"/>
                  <a:t>?</a:t>
                </a:r>
              </a:p>
              <a:p>
                <a:r>
                  <a:rPr lang="nl-NL" dirty="0" err="1" smtClean="0"/>
                  <a:t>Emiprical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observations</a:t>
                </a:r>
                <a:endParaRPr lang="nl-NL" dirty="0" smtClean="0"/>
              </a:p>
              <a:p>
                <a:pPr lvl="1"/>
                <a:r>
                  <a:rPr lang="nl-NL" dirty="0" smtClean="0"/>
                  <a:t>N = 1000 </a:t>
                </a:r>
                <a:r>
                  <a:rPr lang="nl-NL" dirty="0" smtClean="0">
                    <a:sym typeface="Wingdings" panose="05000000000000000000" pitchFamily="2" charset="2"/>
                  </a:rPr>
                  <a:t> 0.1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second</a:t>
                </a:r>
                <a:r>
                  <a:rPr lang="nl-NL" dirty="0" err="1">
                    <a:sym typeface="Wingdings" panose="05000000000000000000" pitchFamily="2" charset="2"/>
                  </a:rPr>
                  <a:t>s</a:t>
                </a:r>
                <a:endParaRPr lang="nl-NL" dirty="0" smtClean="0"/>
              </a:p>
              <a:p>
                <a:pPr lvl="1"/>
                <a:r>
                  <a:rPr lang="nl-NL" dirty="0" smtClean="0"/>
                  <a:t>N = 2000 </a:t>
                </a:r>
                <a:r>
                  <a:rPr lang="nl-NL" dirty="0" smtClean="0">
                    <a:sym typeface="Wingdings" panose="05000000000000000000" pitchFamily="2" charset="2"/>
                  </a:rPr>
                  <a:t> 0.8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seconds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smtClean="0">
                    <a:sym typeface="Wingdings" panose="05000000000000000000" pitchFamily="2" charset="2"/>
                  </a:rPr>
                  <a:t>N = 4000  6.4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seconds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smtClean="0">
                    <a:sym typeface="Wingdings" panose="05000000000000000000" pitchFamily="2" charset="2"/>
                  </a:rPr>
                  <a:t>N = 8000  51.1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seconds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smtClean="0">
                    <a:sym typeface="Wingdings" panose="05000000000000000000" pitchFamily="2" charset="2"/>
                  </a:rPr>
                  <a:t>…</a:t>
                </a:r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143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pseudo-code?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26642" cy="3880773"/>
          </a:xfrm>
        </p:spPr>
        <p:txBody>
          <a:bodyPr/>
          <a:lstStyle/>
          <a:p>
            <a:r>
              <a:rPr lang="en-US" dirty="0" smtClean="0"/>
              <a:t>Informal description </a:t>
            </a:r>
            <a:r>
              <a:rPr lang="en-US" dirty="0"/>
              <a:t>of </a:t>
            </a:r>
            <a:r>
              <a:rPr lang="en-US" dirty="0" smtClean="0"/>
              <a:t>a </a:t>
            </a:r>
            <a:r>
              <a:rPr lang="en-US" dirty="0"/>
              <a:t>computer </a:t>
            </a:r>
            <a:r>
              <a:rPr lang="en-US" dirty="0" smtClean="0"/>
              <a:t>program</a:t>
            </a:r>
          </a:p>
          <a:p>
            <a:pPr lvl="1"/>
            <a:r>
              <a:rPr lang="en-US" dirty="0"/>
              <a:t>does not actually obey the syntax rules of any particular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omits non-essential details</a:t>
            </a:r>
          </a:p>
          <a:p>
            <a:pPr lvl="1"/>
            <a:r>
              <a:rPr lang="en-US" dirty="0" smtClean="0"/>
              <a:t>can include natural language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INFDEV016A - G. Costantini</a:t>
            </a:r>
            <a:endParaRPr lang="en-GB" dirty="0"/>
          </a:p>
        </p:txBody>
      </p:sp>
      <p:pic>
        <p:nvPicPr>
          <p:cNvPr id="1026" name="Picture 2" descr="http://ps11.pstcc.edu/~rbarber/1010/handouts/Pseudoco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1"/>
          <a:stretch/>
        </p:blipFill>
        <p:spPr bwMode="auto">
          <a:xfrm>
            <a:off x="2447460" y="3783731"/>
            <a:ext cx="5056415" cy="285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</p:spPr>
            <p:txBody>
              <a:bodyPr/>
              <a:lstStyle/>
              <a:p>
                <a:r>
                  <a:rPr lang="nl-NL" dirty="0" smtClean="0"/>
                  <a:t>What </a:t>
                </a:r>
                <a:r>
                  <a:rPr lang="nl-NL" dirty="0" err="1" smtClean="0"/>
                  <a:t>can</a:t>
                </a:r>
                <a:r>
                  <a:rPr lang="nl-NL" dirty="0" smtClean="0"/>
                  <a:t> we do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running </a:t>
                </a:r>
                <a:r>
                  <a:rPr lang="nl-NL" dirty="0" err="1" smtClean="0"/>
                  <a:t>times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collected</a:t>
                </a:r>
                <a:r>
                  <a:rPr lang="nl-NL" dirty="0" smtClean="0"/>
                  <a:t>?</a:t>
                </a:r>
              </a:p>
              <a:p>
                <a:pPr lvl="1"/>
                <a:r>
                  <a:rPr lang="nl-NL" dirty="0" smtClean="0"/>
                  <a:t>Plot </a:t>
                </a:r>
                <a:r>
                  <a:rPr lang="nl-NL" dirty="0" err="1" smtClean="0"/>
                  <a:t>them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try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infer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equation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function</a:t>
                </a:r>
                <a:r>
                  <a:rPr lang="nl-NL" dirty="0" smtClean="0"/>
                  <a:t> </a:t>
                </a:r>
              </a:p>
              <a:p>
                <a:pPr lvl="2"/>
                <a:r>
                  <a:rPr lang="nl-NL" dirty="0" smtClean="0"/>
                  <a:t>In </a:t>
                </a:r>
                <a:r>
                  <a:rPr lang="nl-NL" dirty="0" err="1" smtClean="0"/>
                  <a:t>this</a:t>
                </a:r>
                <a:r>
                  <a:rPr lang="nl-NL" dirty="0" smtClean="0"/>
                  <a:t> case, </a:t>
                </a:r>
                <a:r>
                  <a:rPr lang="nl-NL" dirty="0" err="1" smtClean="0"/>
                  <a:t>cubic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relationship</a:t>
                </a:r>
                <a:r>
                  <a:rPr lang="nl-NL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𝑎𝑁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NL" dirty="0"/>
              </a:p>
              <a:p>
                <a:pPr lvl="1"/>
                <a:endParaRPr lang="nl-NL" dirty="0" smtClean="0"/>
              </a:p>
              <a:p>
                <a:pPr lvl="1"/>
                <a:r>
                  <a:rPr lang="nl-NL" dirty="0" smtClean="0"/>
                  <a:t>We </a:t>
                </a:r>
                <a:r>
                  <a:rPr lang="nl-NL" dirty="0" err="1" smtClean="0"/>
                  <a:t>can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use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such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function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make </a:t>
                </a:r>
                <a:r>
                  <a:rPr lang="nl-NL" dirty="0" err="1" smtClean="0"/>
                  <a:t>predictions</a:t>
                </a:r>
                <a:r>
                  <a:rPr lang="nl-NL" dirty="0" smtClean="0"/>
                  <a:t> (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validate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them</a:t>
                </a:r>
                <a:r>
                  <a:rPr lang="nl-NL" dirty="0" smtClean="0"/>
                  <a:t>)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  <a:blipFill rotWithShape="0">
                <a:blip r:embed="rId2"/>
                <a:stretch>
                  <a:fillRect l="-248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pic>
        <p:nvPicPr>
          <p:cNvPr id="3074" name="Picture 2" descr="loglog plot of running 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5" b="8661"/>
          <a:stretch/>
        </p:blipFill>
        <p:spPr bwMode="auto">
          <a:xfrm>
            <a:off x="5895835" y="2351992"/>
            <a:ext cx="4491694" cy="368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get information on </a:t>
            </a:r>
            <a:r>
              <a:rPr lang="nl-NL" dirty="0" err="1" smtClean="0"/>
              <a:t>the</a:t>
            </a:r>
            <a:r>
              <a:rPr lang="nl-NL" dirty="0" smtClean="0"/>
              <a:t> performance of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r>
              <a:rPr lang="nl-NL" dirty="0" smtClean="0"/>
              <a:t>, do we </a:t>
            </a:r>
            <a:r>
              <a:rPr lang="nl-NL" b="1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Stopwatch? </a:t>
            </a:r>
          </a:p>
          <a:p>
            <a:pPr lvl="1"/>
            <a:r>
              <a:rPr lang="nl-NL" dirty="0" smtClean="0"/>
              <a:t>No!</a:t>
            </a:r>
          </a:p>
          <a:p>
            <a:endParaRPr lang="nl-NL" dirty="0" smtClean="0"/>
          </a:p>
          <a:p>
            <a:r>
              <a:rPr lang="nl-NL" dirty="0" smtClean="0"/>
              <a:t>It is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describe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running time of </a:t>
            </a:r>
            <a:r>
              <a:rPr lang="nl-NL" dirty="0" smtClean="0"/>
              <a:t>a program </a:t>
            </a:r>
            <a:r>
              <a:rPr lang="nl-NL" dirty="0" err="1" smtClean="0"/>
              <a:t>independently</a:t>
            </a:r>
            <a:r>
              <a:rPr lang="nl-NL" dirty="0" smtClean="0"/>
              <a:t> of concrete </a:t>
            </a:r>
            <a:r>
              <a:rPr lang="nl-NL" dirty="0" err="1" smtClean="0"/>
              <a:t>execution</a:t>
            </a:r>
            <a:r>
              <a:rPr lang="nl-NL" dirty="0" smtClean="0"/>
              <a:t>,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determining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frequency</a:t>
            </a:r>
            <a:r>
              <a:rPr lang="nl-NL" dirty="0" smtClean="0"/>
              <a:t> of </a:t>
            </a:r>
            <a:r>
              <a:rPr lang="nl-NL" dirty="0" err="1" smtClean="0"/>
              <a:t>execution</a:t>
            </a:r>
            <a:r>
              <a:rPr lang="nl-NL" dirty="0" smtClean="0"/>
              <a:t> of statements</a:t>
            </a:r>
          </a:p>
          <a:p>
            <a:pPr lvl="1"/>
            <a:r>
              <a:rPr lang="nl-NL" dirty="0" err="1" smtClean="0"/>
              <a:t>Complexity</a:t>
            </a:r>
            <a:r>
              <a:rPr lang="nl-NL" dirty="0" smtClean="0"/>
              <a:t> </a:t>
            </a:r>
            <a:r>
              <a:rPr lang="nl-NL" dirty="0" smtClean="0"/>
              <a:t>analysis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Complexity </a:t>
            </a:r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Definition, Intuition, Examples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285533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relative representation of the complexity of an </a:t>
                </a:r>
                <a:r>
                  <a:rPr lang="en-US" dirty="0" smtClean="0"/>
                  <a:t>algorithm</a:t>
                </a:r>
              </a:p>
              <a:p>
                <a:r>
                  <a:rPr lang="en-US" dirty="0" smtClean="0"/>
                  <a:t>Scaling nature </a:t>
                </a:r>
                <a:r>
                  <a:rPr lang="en-US" dirty="0"/>
                  <a:t>of an </a:t>
                </a:r>
                <a:r>
                  <a:rPr lang="en-US" dirty="0" smtClean="0"/>
                  <a:t>algorithm</a:t>
                </a:r>
              </a:p>
              <a:p>
                <a:pPr lvl="1"/>
                <a:r>
                  <a:rPr lang="en-US" dirty="0"/>
                  <a:t>how the resource use </a:t>
                </a:r>
                <a:r>
                  <a:rPr lang="en-US" dirty="0" smtClean="0"/>
                  <a:t>(mostly time) </a:t>
                </a:r>
                <a:r>
                  <a:rPr lang="en-US" dirty="0"/>
                  <a:t>of an algorithm scales in response to the </a:t>
                </a:r>
                <a:r>
                  <a:rPr lang="en-US" dirty="0" smtClean="0"/>
                  <a:t>input size</a:t>
                </a:r>
              </a:p>
              <a:p>
                <a:pPr lvl="1"/>
                <a:r>
                  <a:rPr lang="en-US" dirty="0" smtClean="0"/>
                  <a:t>worse </a:t>
                </a:r>
                <a:r>
                  <a:rPr lang="en-US" dirty="0"/>
                  <a:t>case </a:t>
                </a:r>
                <a:r>
                  <a:rPr lang="en-US" dirty="0" smtClean="0"/>
                  <a:t>analysis: </a:t>
                </a:r>
                <a:r>
                  <a:rPr lang="en-US" b="1" dirty="0" smtClean="0"/>
                  <a:t>upper-bound </a:t>
                </a:r>
                <a:r>
                  <a:rPr lang="en-US" dirty="0"/>
                  <a:t>of the </a:t>
                </a:r>
                <a:r>
                  <a:rPr lang="en-US" dirty="0" smtClean="0"/>
                  <a:t>resource use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gets </a:t>
                </a:r>
                <a:r>
                  <a:rPr lang="en-US" dirty="0"/>
                  <a:t>larger and </a:t>
                </a:r>
                <a:r>
                  <a:rPr lang="en-US" dirty="0" smtClean="0"/>
                  <a:t>larger (the </a:t>
                </a:r>
                <a:r>
                  <a:rPr lang="en-US" dirty="0"/>
                  <a:t>algorithm will never take more space/time above that </a:t>
                </a:r>
                <a:r>
                  <a:rPr lang="en-US" dirty="0" smtClean="0"/>
                  <a:t>limit)</a:t>
                </a:r>
              </a:p>
              <a:p>
                <a:r>
                  <a:rPr lang="en-US" dirty="0" smtClean="0"/>
                  <a:t>Why do we need it? </a:t>
                </a:r>
              </a:p>
              <a:p>
                <a:pPr lvl="1"/>
                <a:r>
                  <a:rPr lang="en-US" dirty="0" smtClean="0"/>
                  <a:t>To </a:t>
                </a:r>
                <a:r>
                  <a:rPr lang="en-US" dirty="0"/>
                  <a:t>compare the </a:t>
                </a:r>
                <a:r>
                  <a:rPr lang="en-US" u="sng" dirty="0"/>
                  <a:t>worse case performance</a:t>
                </a:r>
                <a:r>
                  <a:rPr lang="en-US" dirty="0"/>
                  <a:t> of our algorithms in a standardized way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285533" cy="3880773"/>
              </a:xfrm>
              <a:blipFill rotWithShape="0">
                <a:blip r:embed="rId2"/>
                <a:stretch>
                  <a:fillRect l="-131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5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Mathematical definition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In English, we say that “the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 smtClean="0"/>
                  <a:t> has </a:t>
                </a:r>
                <a:r>
                  <a:rPr lang="en-GB" b="1" dirty="0" smtClean="0"/>
                  <a:t>O</a:t>
                </a:r>
                <a:r>
                  <a:rPr lang="en-GB" dirty="0" smtClean="0"/>
                  <a:t>rder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 smtClean="0"/>
                  <a:t>”, or “is Oh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represents the algorithm;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 is the input size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 smtClean="0"/>
                  <a:t>)</a:t>
                </a:r>
              </a:p>
              <a:p>
                <a:pPr lvl="1"/>
                <a:r>
                  <a:rPr lang="en-GB" dirty="0" smtClean="0"/>
                  <a:t>each algorithm is related to its 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: each algorithm has a specific order/class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873" y="88141"/>
            <a:ext cx="2860146" cy="267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0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  <a:blipFill rotWithShape="0">
                <a:blip r:embed="rId2"/>
                <a:stretch>
                  <a:fillRect t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pic>
        <p:nvPicPr>
          <p:cNvPr id="11266" name="Picture 2" descr="http://upload.wikimedia.org/wikipedia/commons/thumb/8/89/Big-O-notation.png/400px-Big-O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55" y="609600"/>
            <a:ext cx="6039053" cy="567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Example of orders (classes)</a:t>
                </a:r>
              </a:p>
              <a:p>
                <a:r>
                  <a:rPr lang="en-GB" dirty="0" smtClean="0"/>
                  <a:t>Constant-time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r>
                  <a:rPr lang="en-GB" dirty="0" smtClean="0"/>
                  <a:t>Logarithmic-time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r>
                  <a:rPr lang="en-GB" dirty="0" smtClean="0"/>
                  <a:t>Linear-time 	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r>
                  <a:rPr lang="en-GB" dirty="0" err="1" smtClean="0"/>
                  <a:t>Quasilinear</a:t>
                </a:r>
                <a:r>
                  <a:rPr lang="en-GB" dirty="0" smtClean="0"/>
                  <a:t>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(also called </a:t>
                </a:r>
                <a:r>
                  <a:rPr lang="en-GB" dirty="0" err="1" smtClean="0"/>
                  <a:t>linearithmic</a:t>
                </a:r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Quadratic-time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Polynomial-time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r>
                  <a:rPr lang="en-GB" dirty="0" smtClean="0"/>
                  <a:t>Exponential-time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r>
                  <a:rPr lang="en-GB" dirty="0" smtClean="0"/>
                  <a:t>Factorial-time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examples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x[1] + y[4] </a:t>
                </a: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================ DIVIDERE IN SLIDES DIVERSE</a:t>
                </a: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10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 += a[</a:t>
                </a:r>
                <a:r>
                  <a:rPr lang="en-GB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================</a:t>
                </a:r>
              </a:p>
              <a:p>
                <a:pPr marL="0" indent="0">
                  <a:buNone/>
                </a:pPr>
                <a:r>
                  <a:rPr lang="en-GB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v = a[5]</a:t>
                </a:r>
              </a:p>
              <a:p>
                <a:pPr marL="0" indent="0">
                  <a:buNone/>
                </a:pPr>
                <a:endParaRPr lang="en-GB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r>
              <a:rPr lang="en-GB" dirty="0"/>
              <a:t>examples</a:t>
            </a:r>
            <a:r>
              <a:rPr lang="en-GB" dirty="0" smtClean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Summing all the elements of an array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 = 0 </a:t>
                </a:r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 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TO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N-1</a:t>
                </a: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x 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2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r>
              <a:rPr lang="en-GB" dirty="0"/>
              <a:t>examples</a:t>
            </a:r>
            <a:r>
              <a:rPr lang="en-GB" dirty="0" smtClean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Sequential search in an array… remember?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457200" lvl="1" indent="0">
                  <a:buNone/>
                </a:pP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a[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 v</a:t>
                </a:r>
              </a:p>
              <a:p>
                <a:pPr marL="914400" lvl="2" indent="0">
                  <a:buNone/>
                </a:pP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-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1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Assessment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8"/>
                <a:ext cx="9108111" cy="4476517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Exam</a:t>
                </a:r>
              </a:p>
              <a:p>
                <a:pPr lvl="1"/>
                <a:r>
                  <a:rPr lang="en-GB" b="1" dirty="0" smtClean="0"/>
                  <a:t>Written </a:t>
                </a:r>
                <a:r>
                  <a:rPr lang="en-GB" b="1" dirty="0" smtClean="0"/>
                  <a:t>test</a:t>
                </a:r>
                <a:r>
                  <a:rPr lang="en-GB" dirty="0" smtClean="0"/>
                  <a:t> (week 9</a:t>
                </a:r>
                <a:r>
                  <a:rPr lang="en-GB" dirty="0" smtClean="0"/>
                  <a:t>)</a:t>
                </a:r>
              </a:p>
              <a:p>
                <a:pPr lvl="2"/>
                <a:r>
                  <a:rPr lang="en-GB" dirty="0" smtClean="0"/>
                  <a:t>Reasoning about code and algorithms</a:t>
                </a:r>
              </a:p>
              <a:p>
                <a:pPr lvl="2"/>
                <a:r>
                  <a:rPr lang="en-GB" b="1" u="sng" dirty="0" smtClean="0"/>
                  <a:t>Must</a:t>
                </a:r>
                <a:r>
                  <a:rPr lang="en-GB" b="1" dirty="0" smtClean="0"/>
                  <a:t> </a:t>
                </a:r>
                <a:r>
                  <a:rPr lang="en-GB" dirty="0"/>
                  <a:t>be sufficient 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/>
                  <a:t> 5.5) to pass the </a:t>
                </a:r>
                <a:r>
                  <a:rPr lang="en-GB" dirty="0"/>
                  <a:t>course</a:t>
                </a:r>
              </a:p>
              <a:p>
                <a:pPr lvl="1"/>
                <a:r>
                  <a:rPr lang="en-GB" b="1" dirty="0" smtClean="0"/>
                  <a:t>Practical </a:t>
                </a:r>
                <a:r>
                  <a:rPr lang="en-GB" b="1" dirty="0" smtClean="0"/>
                  <a:t>assignment</a:t>
                </a:r>
              </a:p>
              <a:p>
                <a:pPr lvl="2"/>
                <a:r>
                  <a:rPr lang="en-GB" dirty="0" smtClean="0"/>
                  <a:t>Building algorithms in a realistic setting</a:t>
                </a:r>
              </a:p>
              <a:p>
                <a:pPr lvl="3"/>
                <a:r>
                  <a:rPr lang="en-GB" dirty="0" smtClean="0"/>
                  <a:t>Divided </a:t>
                </a:r>
                <a:r>
                  <a:rPr lang="en-GB" dirty="0" smtClean="0"/>
                  <a:t>in smaller assignments, each with its own deadline</a:t>
                </a:r>
              </a:p>
              <a:p>
                <a:pPr lvl="3"/>
                <a:r>
                  <a:rPr lang="en-GB" dirty="0" smtClean="0"/>
                  <a:t>Commit history on </a:t>
                </a:r>
                <a:r>
                  <a:rPr lang="en-GB" dirty="0" err="1" smtClean="0"/>
                  <a:t>Github</a:t>
                </a:r>
                <a:r>
                  <a:rPr lang="en-GB" dirty="0" smtClean="0"/>
                  <a:t> to enforce deadlines</a:t>
                </a:r>
              </a:p>
              <a:p>
                <a:pPr lvl="2"/>
                <a:r>
                  <a:rPr lang="en-GB" dirty="0" smtClean="0"/>
                  <a:t>Oral checks to verify authorship of code</a:t>
                </a:r>
              </a:p>
              <a:p>
                <a:pPr lvl="2"/>
                <a:r>
                  <a:rPr lang="en-GB" dirty="0" smtClean="0"/>
                  <a:t>Determines </a:t>
                </a:r>
                <a:r>
                  <a:rPr lang="en-GB" dirty="0"/>
                  <a:t>the final </a:t>
                </a:r>
                <a:r>
                  <a:rPr lang="en-GB" dirty="0" smtClean="0"/>
                  <a:t>grade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8"/>
                <a:ext cx="9108111" cy="4476517"/>
              </a:xfrm>
              <a:blipFill rotWithShape="0">
                <a:blip r:embed="rId2"/>
                <a:stretch>
                  <a:fillRect l="-134" t="-8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r>
              <a:rPr lang="en-GB" dirty="0"/>
              <a:t>examples</a:t>
            </a:r>
            <a:r>
              <a:rPr lang="en-GB" dirty="0" smtClean="0"/>
              <a:t>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Computing the factorial of a number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×…×1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Fact(N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en-GB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IF N = 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1</a:t>
                </a:r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ELSE</a:t>
                </a: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</m:oMath>
                </a14:m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Fact(N-1)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examples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1" dirty="0" err="1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func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Binary search </a:t>
                </a:r>
                <a:r>
                  <a:rPr lang="en-GB" dirty="0"/>
                  <a:t>in array… remember?</a:t>
                </a:r>
              </a:p>
              <a:p>
                <a:r>
                  <a:rPr lang="en-GB" dirty="0" smtClean="0"/>
                  <a:t>How </a:t>
                </a:r>
                <a:r>
                  <a:rPr lang="en-GB" dirty="0"/>
                  <a:t>many times can we divide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GB" dirty="0"/>
                  <a:t> by 2</a:t>
                </a:r>
                <a:r>
                  <a:rPr lang="en-GB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GB" sz="2000" dirty="0"/>
              </a:p>
              <a:p>
                <a:r>
                  <a:rPr lang="en-GB" dirty="0"/>
                  <a:t>Running time proportional to the logarithm of the number of elements in the array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  <a:blipFill rotWithShape="0"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98051" y="2452585"/>
            <a:ext cx="4953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low, high, v) </a:t>
            </a:r>
            <a:endParaRPr lang="en-GB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low &gt; high</a:t>
            </a:r>
          </a:p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RETURN -1</a:t>
            </a:r>
          </a:p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middle = (low + high) / 2</a:t>
            </a:r>
          </a:p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a[middle] &gt; v</a:t>
            </a:r>
          </a:p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 IF a[middle] &lt; v</a:t>
            </a:r>
          </a:p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 </a:t>
            </a:r>
          </a:p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RETURN middle</a:t>
            </a:r>
          </a:p>
          <a:p>
            <a:endParaRPr lang="en-GB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1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</a:t>
            </a:r>
            <a:r>
              <a:rPr lang="en-GB" dirty="0"/>
              <a:t>examples</a:t>
            </a:r>
            <a:r>
              <a:rPr lang="en-GB" dirty="0" smtClean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 j = 1 TO 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v += </a:t>
                </a:r>
                <a:r>
                  <a:rPr lang="en-GB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+ j * N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nl-NL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 smtClean="0">
                  <a:latin typeface="Consolas" panose="020B0609020204030204" pitchFamily="49" charset="0"/>
                </a:endParaRPr>
              </a:p>
              <a:p>
                <a:endParaRPr lang="nl-NL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int </a:t>
                </a:r>
                <a:r>
                  <a:rPr lang="nl-NL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nl-NL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nl-NL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sz="14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(int i = 0; i &lt; N; i++) </a:t>
                </a:r>
              </a:p>
              <a:p>
                <a:pPr marL="0" indent="0">
                  <a:buNone/>
                </a:pPr>
                <a:r>
                  <a:rPr lang="nl-NL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</a:t>
                </a:r>
                <a:r>
                  <a:rPr lang="nl-NL" sz="14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(int j = i+1; j &lt; N; j++) </a:t>
                </a:r>
              </a:p>
              <a:p>
                <a:pPr marL="0" indent="0">
                  <a:buNone/>
                </a:pPr>
                <a:r>
                  <a:rPr lang="nl-NL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 </a:t>
                </a:r>
                <a:r>
                  <a:rPr lang="nl-NL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(int k = j+1; k &lt; N; k++) </a:t>
                </a:r>
              </a:p>
              <a:p>
                <a:pPr marL="0" indent="0">
                  <a:buNone/>
                </a:pPr>
                <a:r>
                  <a:rPr lang="nl-NL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     </a:t>
                </a:r>
                <a:r>
                  <a:rPr lang="nl-NL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nl-NL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(a[i] + a[j] + a[k] == 0) </a:t>
                </a:r>
              </a:p>
              <a:p>
                <a:pPr marL="0" indent="0">
                  <a:buNone/>
                </a:pPr>
                <a:r>
                  <a:rPr lang="nl-NL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         </a:t>
                </a:r>
                <a:r>
                  <a:rPr lang="nl-NL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++</a:t>
                </a:r>
              </a:p>
              <a:p>
                <a:pPr marL="0" indent="0">
                  <a:buNone/>
                </a:pPr>
                <a:r>
                  <a:rPr lang="nl-NL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SISTEMARE NOTAZIONE FOR</a:t>
                </a:r>
                <a:endParaRPr lang="nl-NL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INFDEV016A - G. </a:t>
            </a:r>
            <a:r>
              <a:rPr lang="en-GB" dirty="0" smtClean="0"/>
              <a:t>Costantini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9" y="1741480"/>
            <a:ext cx="6452711" cy="389597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73" y="1714800"/>
            <a:ext cx="6593829" cy="39535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0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26" y="1786836"/>
            <a:ext cx="6574776" cy="39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89" y="1649270"/>
            <a:ext cx="6948011" cy="42095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6" y="1689100"/>
            <a:ext cx="6846574" cy="4165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6" y="1677660"/>
            <a:ext cx="6976584" cy="42447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297612" cy="4252712"/>
          </a:xfrm>
        </p:spPr>
        <p:txBody>
          <a:bodyPr>
            <a:normAutofit lnSpcReduction="10000"/>
          </a:bodyPr>
          <a:lstStyle/>
          <a:p>
            <a:r>
              <a:rPr lang="en-GB" sz="2000" b="1" dirty="0" smtClean="0"/>
              <a:t>Algorithms</a:t>
            </a:r>
            <a:r>
              <a:rPr lang="en-GB" sz="2000" dirty="0" smtClean="0"/>
              <a:t>, R. Sedgewick, K. Wayne, Addison Wesley</a:t>
            </a:r>
            <a:r>
              <a:rPr lang="en-GB" sz="2000" dirty="0"/>
              <a:t>, ISBN-13: </a:t>
            </a:r>
            <a:r>
              <a:rPr lang="en-GB" sz="2000" dirty="0" smtClean="0"/>
              <a:t>978-0321573513, 4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 edition, 2011</a:t>
            </a:r>
          </a:p>
          <a:p>
            <a:pPr lvl="1"/>
            <a:r>
              <a:rPr lang="en-GB" dirty="0" smtClean="0"/>
              <a:t>Code and all examples in Java</a:t>
            </a:r>
          </a:p>
          <a:p>
            <a:pPr lvl="1"/>
            <a:r>
              <a:rPr lang="en-GB" dirty="0">
                <a:hlinkClick r:id="rId2"/>
              </a:rPr>
              <a:t>http://algs4.cs.princeton.edu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/>
              <a:t>All </a:t>
            </a:r>
            <a:r>
              <a:rPr lang="en-GB" dirty="0" smtClean="0"/>
              <a:t>lesson materials </a:t>
            </a:r>
            <a:r>
              <a:rPr lang="en-GB" dirty="0"/>
              <a:t>(slides, mainly</a:t>
            </a:r>
            <a:r>
              <a:rPr lang="en-GB" dirty="0" smtClean="0"/>
              <a:t>): </a:t>
            </a:r>
            <a:r>
              <a:rPr lang="en-GB" dirty="0"/>
              <a:t>on </a:t>
            </a:r>
            <a:r>
              <a:rPr lang="en-GB" dirty="0" smtClean="0"/>
              <a:t>N@tschool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sz="1600" dirty="0" smtClean="0"/>
              <a:t>FYI (not required):</a:t>
            </a:r>
          </a:p>
          <a:p>
            <a:r>
              <a:rPr lang="en-US" sz="1600" b="1" i="1" dirty="0" smtClean="0"/>
              <a:t>Introduction </a:t>
            </a:r>
            <a:r>
              <a:rPr lang="en-US" sz="1600" b="1" i="1" dirty="0"/>
              <a:t>to Algorithms</a:t>
            </a:r>
            <a:r>
              <a:rPr lang="en-US" sz="1600" dirty="0"/>
              <a:t>, T. H. </a:t>
            </a:r>
            <a:r>
              <a:rPr lang="en-US" sz="1600" dirty="0" err="1"/>
              <a:t>Cormen</a:t>
            </a:r>
            <a:r>
              <a:rPr lang="en-US" sz="1600" dirty="0"/>
              <a:t>, C. Stein, R. L. </a:t>
            </a:r>
            <a:r>
              <a:rPr lang="en-US" sz="1600" dirty="0" err="1"/>
              <a:t>Rivest</a:t>
            </a:r>
            <a:r>
              <a:rPr lang="en-US" sz="1600" dirty="0"/>
              <a:t>, C. E. </a:t>
            </a:r>
            <a:r>
              <a:rPr lang="en-US" sz="1600" dirty="0" err="1"/>
              <a:t>Leiserson</a:t>
            </a:r>
            <a:r>
              <a:rPr lang="en-US" sz="1600" dirty="0"/>
              <a:t>, The MIT Press, ISBN: 978-0-262-53305-8, 3de </a:t>
            </a:r>
            <a:r>
              <a:rPr lang="en-US" sz="1600" dirty="0" err="1"/>
              <a:t>editie</a:t>
            </a:r>
            <a:r>
              <a:rPr lang="en-US" sz="1600" dirty="0"/>
              <a:t>, </a:t>
            </a:r>
            <a:r>
              <a:rPr lang="en-US" sz="1600" dirty="0" smtClean="0"/>
              <a:t>2009</a:t>
            </a:r>
          </a:p>
          <a:p>
            <a:pPr lvl="1"/>
            <a:r>
              <a:rPr lang="en-GB" sz="1400" dirty="0" smtClean="0"/>
              <a:t>More complex, more complete and general</a:t>
            </a:r>
          </a:p>
          <a:p>
            <a:pPr lvl="1"/>
            <a:r>
              <a:rPr lang="en-GB" sz="1400" b="1" dirty="0" smtClean="0"/>
              <a:t>BIBLE OF ALGORITHMS AND EVERYTHING REMOTELY RELATED</a:t>
            </a:r>
            <a:endParaRPr lang="en-GB" sz="1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pic>
        <p:nvPicPr>
          <p:cNvPr id="1028" name="Picture 4" descr="http://upload.wikimedia.org/wikipedia/en/4/41/Clrs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388" y="4148303"/>
            <a:ext cx="2002735" cy="226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lgorithms, 4th Edition by Robert Sedgewick and Kevin Way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85" y="182357"/>
            <a:ext cx="2965972" cy="37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85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16" y="1580672"/>
            <a:ext cx="7331584" cy="44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36" y="1668844"/>
            <a:ext cx="7186664" cy="43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24" y="1608194"/>
            <a:ext cx="7265476" cy="44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That’s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See </a:t>
            </a:r>
            <a:r>
              <a:rPr lang="en-GB" sz="2000" dirty="0" smtClean="0"/>
              <a:t>you next week </a:t>
            </a:r>
            <a:r>
              <a:rPr lang="en-GB" sz="2000" dirty="0" smtClean="0">
                <a:sym typeface="Wingdings" panose="05000000000000000000" pitchFamily="2" charset="2"/>
              </a:rPr>
              <a:t> 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answered by the course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my code slow? </a:t>
            </a:r>
          </a:p>
          <a:p>
            <a:pPr lvl="1"/>
            <a:r>
              <a:rPr lang="en-GB" b="1" dirty="0" smtClean="0"/>
              <a:t>Empirical and complexity analysis</a:t>
            </a:r>
            <a:endParaRPr lang="en-GB" dirty="0" smtClean="0"/>
          </a:p>
          <a:p>
            <a:r>
              <a:rPr lang="en-GB" dirty="0" smtClean="0"/>
              <a:t>How do I order my data?</a:t>
            </a:r>
          </a:p>
          <a:p>
            <a:pPr lvl="1"/>
            <a:r>
              <a:rPr lang="en-GB" b="1" dirty="0" smtClean="0"/>
              <a:t>Sorting algorithms</a:t>
            </a:r>
            <a:endParaRPr lang="en-GB" b="1" dirty="0"/>
          </a:p>
          <a:p>
            <a:r>
              <a:rPr lang="en-GB" dirty="0" smtClean="0"/>
              <a:t>How do I structure my data?</a:t>
            </a:r>
          </a:p>
          <a:p>
            <a:pPr lvl="1"/>
            <a:r>
              <a:rPr lang="en-GB" b="1" dirty="0" smtClean="0"/>
              <a:t>Linear, tabular, recursive data structures</a:t>
            </a:r>
          </a:p>
          <a:p>
            <a:r>
              <a:rPr lang="en-GB" dirty="0" smtClean="0"/>
              <a:t>How do I represent relationship networks?</a:t>
            </a:r>
          </a:p>
          <a:p>
            <a:pPr lvl="1"/>
            <a:r>
              <a:rPr lang="en-GB" b="1" dirty="0" smtClean="0"/>
              <a:t>Graphs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Why is my code slow? 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Empirical and complexity analysis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More </a:t>
            </a:r>
            <a:r>
              <a:rPr lang="nl-NL" dirty="0" err="1" smtClean="0"/>
              <a:t>detailed</a:t>
            </a:r>
            <a:r>
              <a:rPr lang="nl-NL" dirty="0" smtClean="0"/>
              <a:t> agenda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</a:p>
          <a:p>
            <a:pPr lvl="1"/>
            <a:r>
              <a:rPr lang="nl-NL" dirty="0" err="1" smtClean="0"/>
              <a:t>Recap</a:t>
            </a:r>
            <a:r>
              <a:rPr lang="nl-NL" dirty="0" smtClean="0"/>
              <a:t> on arrays </a:t>
            </a:r>
          </a:p>
          <a:p>
            <a:pPr lvl="1"/>
            <a:r>
              <a:rPr lang="nl-NL" dirty="0" err="1" smtClean="0"/>
              <a:t>Our</a:t>
            </a:r>
            <a:r>
              <a:rPr lang="nl-NL" dirty="0" smtClean="0"/>
              <a:t> first (</a:t>
            </a:r>
            <a:r>
              <a:rPr lang="nl-NL" dirty="0" err="1" smtClean="0"/>
              <a:t>simple</a:t>
            </a:r>
            <a:r>
              <a:rPr lang="nl-NL" dirty="0" smtClean="0"/>
              <a:t>) </a:t>
            </a:r>
            <a:r>
              <a:rPr lang="nl-NL" dirty="0" err="1" smtClean="0"/>
              <a:t>algorithms</a:t>
            </a:r>
            <a:r>
              <a:rPr lang="nl-NL" dirty="0" smtClean="0"/>
              <a:t>, operating on arrays</a:t>
            </a:r>
          </a:p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measure</a:t>
            </a:r>
            <a:r>
              <a:rPr lang="nl-NL" dirty="0" smtClean="0"/>
              <a:t> performance</a:t>
            </a:r>
          </a:p>
          <a:p>
            <a:pPr lvl="1"/>
            <a:r>
              <a:rPr lang="nl-NL" dirty="0" err="1" smtClean="0"/>
              <a:t>Empirical</a:t>
            </a:r>
            <a:r>
              <a:rPr lang="nl-NL" dirty="0" smtClean="0"/>
              <a:t> analysis</a:t>
            </a:r>
          </a:p>
          <a:p>
            <a:pPr lvl="1"/>
            <a:r>
              <a:rPr lang="nl-NL" dirty="0" err="1" smtClean="0"/>
              <a:t>Complexity</a:t>
            </a:r>
            <a:r>
              <a:rPr lang="nl-NL" dirty="0" smtClean="0"/>
              <a:t> </a:t>
            </a:r>
            <a:r>
              <a:rPr lang="nl-NL" dirty="0" err="1" smtClean="0"/>
              <a:t>theory</a:t>
            </a:r>
            <a:endParaRPr lang="nl-NL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950832" cy="1646302"/>
          </a:xfrm>
        </p:spPr>
        <p:txBody>
          <a:bodyPr/>
          <a:lstStyle/>
          <a:p>
            <a:r>
              <a:rPr lang="en-GB" dirty="0" smtClean="0"/>
              <a:t>Arrays: a quick summary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Definition, Basic manipulation &amp; properties, Search algorithms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0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1898</Words>
  <Application>Microsoft Office PowerPoint</Application>
  <PresentationFormat>Breedbeeld</PresentationFormat>
  <Paragraphs>458</Paragraphs>
  <Slides>53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Cambria Math</vt:lpstr>
      <vt:lpstr>Consolas</vt:lpstr>
      <vt:lpstr>Times New Roman</vt:lpstr>
      <vt:lpstr>Trebuchet MS</vt:lpstr>
      <vt:lpstr>Wingdings</vt:lpstr>
      <vt:lpstr>Wingdings 3</vt:lpstr>
      <vt:lpstr>Facet</vt:lpstr>
      <vt:lpstr>INFDEV016A Development 6A - Algoritmiek </vt:lpstr>
      <vt:lpstr>Course description in a nutshell</vt:lpstr>
      <vt:lpstr>What is pseudo-code?</vt:lpstr>
      <vt:lpstr>Assessment</vt:lpstr>
      <vt:lpstr>Literature</vt:lpstr>
      <vt:lpstr>Questions answered by the course</vt:lpstr>
      <vt:lpstr>Today</vt:lpstr>
      <vt:lpstr>More detailed agenda</vt:lpstr>
      <vt:lpstr>Arrays: a quick summary</vt:lpstr>
      <vt:lpstr>Array </vt:lpstr>
      <vt:lpstr>Array – Indexing notation</vt:lpstr>
      <vt:lpstr>Multidimensional arrays </vt:lpstr>
      <vt:lpstr>Array – Terminology, properties</vt:lpstr>
      <vt:lpstr>Array – Sequential search </vt:lpstr>
      <vt:lpstr>Array – Sequential search </vt:lpstr>
      <vt:lpstr>Array - Sequential search 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Performance of algorithms</vt:lpstr>
      <vt:lpstr>Studying algorithms</vt:lpstr>
      <vt:lpstr>Empirical analysis</vt:lpstr>
      <vt:lpstr>Empirical analysis</vt:lpstr>
      <vt:lpstr>Empirical analysis</vt:lpstr>
      <vt:lpstr>Empirical analysis</vt:lpstr>
      <vt:lpstr>Empirical analysis</vt:lpstr>
      <vt:lpstr>Empirical analysis</vt:lpstr>
      <vt:lpstr>Complexity analysis</vt:lpstr>
      <vt:lpstr>Big O notation </vt:lpstr>
      <vt:lpstr>Big O notation </vt:lpstr>
      <vt:lpstr>Big O notation</vt:lpstr>
      <vt:lpstr>Big O notation </vt:lpstr>
      <vt:lpstr>Big O notation examples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That’s 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141</cp:revision>
  <dcterms:created xsi:type="dcterms:W3CDTF">2014-09-19T08:57:35Z</dcterms:created>
  <dcterms:modified xsi:type="dcterms:W3CDTF">2015-11-01T13:17:46Z</dcterms:modified>
</cp:coreProperties>
</file>