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47"/>
  </p:notesMasterIdLst>
  <p:sldIdLst>
    <p:sldId id="256" r:id="rId2"/>
    <p:sldId id="260" r:id="rId3"/>
    <p:sldId id="266" r:id="rId4"/>
    <p:sldId id="265" r:id="rId5"/>
    <p:sldId id="306" r:id="rId6"/>
    <p:sldId id="308" r:id="rId7"/>
    <p:sldId id="307" r:id="rId8"/>
    <p:sldId id="310" r:id="rId9"/>
    <p:sldId id="311" r:id="rId10"/>
    <p:sldId id="314" r:id="rId11"/>
    <p:sldId id="316" r:id="rId12"/>
    <p:sldId id="318" r:id="rId13"/>
    <p:sldId id="317" r:id="rId14"/>
    <p:sldId id="320" r:id="rId15"/>
    <p:sldId id="322" r:id="rId16"/>
    <p:sldId id="323" r:id="rId17"/>
    <p:sldId id="319" r:id="rId18"/>
    <p:sldId id="321" r:id="rId19"/>
    <p:sldId id="324" r:id="rId20"/>
    <p:sldId id="328" r:id="rId21"/>
    <p:sldId id="327" r:id="rId22"/>
    <p:sldId id="325" r:id="rId23"/>
    <p:sldId id="329" r:id="rId24"/>
    <p:sldId id="340" r:id="rId25"/>
    <p:sldId id="312" r:id="rId26"/>
    <p:sldId id="313" r:id="rId27"/>
    <p:sldId id="315" r:id="rId28"/>
    <p:sldId id="332" r:id="rId29"/>
    <p:sldId id="333" r:id="rId30"/>
    <p:sldId id="331" r:id="rId31"/>
    <p:sldId id="330" r:id="rId32"/>
    <p:sldId id="335" r:id="rId33"/>
    <p:sldId id="334" r:id="rId34"/>
    <p:sldId id="336" r:id="rId35"/>
    <p:sldId id="337" r:id="rId36"/>
    <p:sldId id="341" r:id="rId37"/>
    <p:sldId id="338" r:id="rId38"/>
    <p:sldId id="339" r:id="rId39"/>
    <p:sldId id="342" r:id="rId40"/>
    <p:sldId id="343" r:id="rId41"/>
    <p:sldId id="344" r:id="rId42"/>
    <p:sldId id="345" r:id="rId43"/>
    <p:sldId id="346" r:id="rId44"/>
    <p:sldId id="347" r:id="rId45"/>
    <p:sldId id="34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03" autoAdjust="0"/>
  </p:normalViewPr>
  <p:slideViewPr>
    <p:cSldViewPr snapToGrid="0">
      <p:cViewPr varScale="1">
        <p:scale>
          <a:sx n="55" d="100"/>
          <a:sy n="55" d="100"/>
        </p:scale>
        <p:origin x="59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4420D-16BA-4EDC-9A71-800590EAD5A3}" type="datetimeFigureOut">
              <a:rPr lang="en-GB" smtClean="0"/>
              <a:t>01/11/2015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3B9A-66FB-4A63-BCD5-E140B9429FD2}" type="slidenum">
              <a:rPr lang="en-GB" smtClean="0"/>
              <a:t>‹nr.›</a:t>
            </a:fld>
            <a:endParaRPr lang="en-GB"/>
          </a:p>
        </p:txBody>
      </p:sp>
    </p:spTree>
    <p:extLst>
      <p:ext uri="{BB962C8B-B14F-4D97-AF65-F5344CB8AC3E}">
        <p14:creationId xmlns:p14="http://schemas.microsoft.com/office/powerpoint/2010/main" val="170311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Unstable_sor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practical implementations a few algorithms predominate. Insertion sort is widely used for small data sets, while for large data sets an asymptotically efficient sort is used, primarily heap sort, merge sort, or quicksort (the overhead of these algorithms becomes significant on smaller data; the algorithms often perform poorly on already sorted data or almost sorted data;  they may also be </a:t>
            </a:r>
            <a:r>
              <a:rPr lang="en-US" sz="1200" b="0" i="0" u="none" strike="noStrike" kern="1200" dirty="0" smtClean="0">
                <a:solidFill>
                  <a:schemeClr val="tx1"/>
                </a:solidFill>
                <a:effectLst/>
                <a:latin typeface="+mn-lt"/>
                <a:ea typeface="+mn-ea"/>
                <a:cs typeface="+mn-cs"/>
                <a:hlinkClick r:id="rId3" tooltip="Unstable sort"/>
              </a:rPr>
              <a:t>unstable</a:t>
            </a:r>
            <a:r>
              <a:rPr lang="en-US" sz="1200" b="0" i="0" kern="1200" dirty="0" smtClean="0">
                <a:solidFill>
                  <a:schemeClr val="tx1"/>
                </a:solidFill>
                <a:effectLst/>
                <a:latin typeface="+mn-lt"/>
                <a:ea typeface="+mn-ea"/>
                <a:cs typeface="+mn-cs"/>
              </a:rPr>
              <a:t>). </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5</a:t>
            </a:fld>
            <a:endParaRPr lang="en-GB"/>
          </a:p>
        </p:txBody>
      </p:sp>
    </p:spTree>
    <p:extLst>
      <p:ext uri="{BB962C8B-B14F-4D97-AF65-F5344CB8AC3E}">
        <p14:creationId xmlns:p14="http://schemas.microsoft.com/office/powerpoint/2010/main" val="2635530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at each array-position, check the value there against the largest value in the sorted list (i.e., next to it, in the previous array-position checked)</a:t>
            </a:r>
          </a:p>
          <a:p>
            <a:pPr lvl="2"/>
            <a:r>
              <a:rPr lang="en-US" dirty="0" smtClean="0"/>
              <a:t>if larger, it leaves the element in place and moves to the next </a:t>
            </a:r>
          </a:p>
          <a:p>
            <a:pPr lvl="2"/>
            <a:r>
              <a:rPr lang="en-US" dirty="0" smtClean="0"/>
              <a:t>if smaller, it finds the correct position within the sorted list, shifts all the larger values up to make a space, and inserts into that correct 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12</a:t>
            </a:fld>
            <a:endParaRPr lang="en-GB"/>
          </a:p>
        </p:txBody>
      </p:sp>
    </p:spTree>
    <p:extLst>
      <p:ext uri="{BB962C8B-B14F-4D97-AF65-F5344CB8AC3E}">
        <p14:creationId xmlns:p14="http://schemas.microsoft.com/office/powerpoint/2010/main" val="3458303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a:t>
            </a:r>
            <a:r>
              <a:rPr lang="en-GB" baseline="0" dirty="0" smtClean="0"/>
              <a:t> </a:t>
            </a:r>
            <a:r>
              <a:rPr lang="en-GB" baseline="0" dirty="0" err="1" smtClean="0"/>
              <a:t>FOR</a:t>
            </a:r>
            <a:r>
              <a:rPr lang="en-GB" baseline="0" dirty="0" smtClean="0"/>
              <a:t> and WHILE loops which exit in the usual way (due to the condition becoming false), the test is executed one time more than the loop body (that’s why the first statement, the FOR loop test, is executed n times, while the statements inside the loop are executed n-1 times).</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19</a:t>
            </a:fld>
            <a:endParaRPr lang="en-GB"/>
          </a:p>
        </p:txBody>
      </p:sp>
    </p:spTree>
    <p:extLst>
      <p:ext uri="{BB962C8B-B14F-4D97-AF65-F5344CB8AC3E}">
        <p14:creationId xmlns:p14="http://schemas.microsoft.com/office/powerpoint/2010/main" val="852150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a:t>
            </a:r>
            <a:r>
              <a:rPr lang="en-GB" baseline="0" dirty="0" smtClean="0"/>
              <a:t> </a:t>
            </a:r>
            <a:r>
              <a:rPr lang="en-GB" baseline="0" dirty="0" err="1" smtClean="0"/>
              <a:t>FOR</a:t>
            </a:r>
            <a:r>
              <a:rPr lang="en-GB" baseline="0" dirty="0" smtClean="0"/>
              <a:t> and WHILE loops which exit in the usual way (due to the condition becoming false), the test is executed one time more than the loop body (that’s why the first statement, the FOR loop test, is executed n times, while the statements inside the loop are executed n-1 times).</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20</a:t>
            </a:fld>
            <a:endParaRPr lang="en-GB"/>
          </a:p>
        </p:txBody>
      </p:sp>
    </p:spTree>
    <p:extLst>
      <p:ext uri="{BB962C8B-B14F-4D97-AF65-F5344CB8AC3E}">
        <p14:creationId xmlns:p14="http://schemas.microsoft.com/office/powerpoint/2010/main" val="2055497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454AF2-527D-4AE4-85B2-1BB7775857A5}" type="datetime1">
              <a:rPr lang="en-GB" smtClean="0"/>
              <a:t>01/11/2015</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2699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D1BFF2-D93D-4705-BB24-381E17BEC669}" type="datetime1">
              <a:rPr lang="en-GB" smtClean="0"/>
              <a:t>01/11/2015</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037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DEBE88-D816-43DC-B24C-D499F6F5A8A8}" type="datetime1">
              <a:rPr lang="en-GB" smtClean="0"/>
              <a:t>01/11/2015</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6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0DEC89-426A-453B-BF48-D00FC50BEFFE}" type="datetime1">
              <a:rPr lang="en-GB" smtClean="0"/>
              <a:t>01/11/2015</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95473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BB1A60-197C-49F7-86A3-1630494D3B8D}" type="datetime1">
              <a:rPr lang="en-GB" smtClean="0"/>
              <a:t>01/11/2015</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67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4DB7B1-D3B3-42B9-91F1-D4323E10C1C2}" type="datetime1">
              <a:rPr lang="en-GB" smtClean="0"/>
              <a:t>01/11/2015</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2908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8E3BDF-4569-4721-A571-85E0DC35557A}" type="datetime1">
              <a:rPr lang="en-GB" smtClean="0"/>
              <a:t>01/11/2015</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60889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700E23-83ED-4F6C-AD55-95D6B0EB9300}" type="datetime1">
              <a:rPr lang="en-GB" smtClean="0"/>
              <a:t>01/11/2015</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468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6B2DEC-5C6E-4491-BF0B-EA498D4E9FCB}" type="datetime1">
              <a:rPr lang="en-GB" smtClean="0"/>
              <a:t>01/11/2015</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027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45C92C-2104-4A5A-B598-D894566A56F4}" type="datetime1">
              <a:rPr lang="en-GB" smtClean="0"/>
              <a:t>01/11/2015</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7477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AE1153-50C2-4CE9-B5EE-3973A16B6CEF}" type="datetime1">
              <a:rPr lang="en-GB" smtClean="0"/>
              <a:t>01/11/2015</a:t>
            </a:fld>
            <a:endParaRPr lang="en-GB"/>
          </a:p>
        </p:txBody>
      </p:sp>
      <p:sp>
        <p:nvSpPr>
          <p:cNvPr id="6" name="Footer Placeholder 5"/>
          <p:cNvSpPr>
            <a:spLocks noGrp="1"/>
          </p:cNvSpPr>
          <p:nvPr>
            <p:ph type="ftr" sz="quarter" idx="11"/>
          </p:nvPr>
        </p:nvSpPr>
        <p:spPr/>
        <p:txBody>
          <a:bodyPr/>
          <a:lstStyle/>
          <a:p>
            <a:r>
              <a:rPr lang="en-GB" smtClean="0"/>
              <a:t>INFDEV016A - G. Costantini</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5632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DCC159-C55D-45DC-B4A3-6C33D45AE7CE}" type="datetime1">
              <a:rPr lang="en-GB" smtClean="0"/>
              <a:t>01/11/2015</a:t>
            </a:fld>
            <a:endParaRPr lang="en-GB"/>
          </a:p>
        </p:txBody>
      </p:sp>
      <p:sp>
        <p:nvSpPr>
          <p:cNvPr id="8" name="Footer Placeholder 7"/>
          <p:cNvSpPr>
            <a:spLocks noGrp="1"/>
          </p:cNvSpPr>
          <p:nvPr>
            <p:ph type="ftr" sz="quarter" idx="11"/>
          </p:nvPr>
        </p:nvSpPr>
        <p:spPr/>
        <p:txBody>
          <a:bodyPr/>
          <a:lstStyle/>
          <a:p>
            <a:r>
              <a:rPr lang="en-GB" smtClean="0"/>
              <a:t>INFDEV016A - G. Costantini</a:t>
            </a:r>
            <a:endParaRPr lang="en-GB"/>
          </a:p>
        </p:txBody>
      </p:sp>
      <p:sp>
        <p:nvSpPr>
          <p:cNvPr id="9" name="Slide Number Placeholder 8"/>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8150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52AA4B-68A4-46D1-86A0-5E3C4D6303F7}" type="datetime1">
              <a:rPr lang="en-GB" smtClean="0"/>
              <a:t>01/11/2015</a:t>
            </a:fld>
            <a:endParaRPr lang="en-GB"/>
          </a:p>
        </p:txBody>
      </p:sp>
      <p:sp>
        <p:nvSpPr>
          <p:cNvPr id="4" name="Footer Placeholder 3"/>
          <p:cNvSpPr>
            <a:spLocks noGrp="1"/>
          </p:cNvSpPr>
          <p:nvPr>
            <p:ph type="ftr" sz="quarter" idx="11"/>
          </p:nvPr>
        </p:nvSpPr>
        <p:spPr/>
        <p:txBody>
          <a:bodyPr/>
          <a:lstStyle/>
          <a:p>
            <a:r>
              <a:rPr lang="en-GB" smtClean="0"/>
              <a:t>INFDEV016A - G. Costantini</a:t>
            </a:r>
            <a:endParaRPr lang="en-GB"/>
          </a:p>
        </p:txBody>
      </p:sp>
      <p:sp>
        <p:nvSpPr>
          <p:cNvPr id="5" name="Slide Number Placeholder 4"/>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933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55FB0-C62B-49ED-A7A5-5C4BA752E292}" type="datetime1">
              <a:rPr lang="en-GB" smtClean="0"/>
              <a:t>01/11/2015</a:t>
            </a:fld>
            <a:endParaRPr lang="en-GB"/>
          </a:p>
        </p:txBody>
      </p:sp>
      <p:sp>
        <p:nvSpPr>
          <p:cNvPr id="3" name="Footer Placeholder 2"/>
          <p:cNvSpPr>
            <a:spLocks noGrp="1"/>
          </p:cNvSpPr>
          <p:nvPr>
            <p:ph type="ftr" sz="quarter" idx="11"/>
          </p:nvPr>
        </p:nvSpPr>
        <p:spPr/>
        <p:txBody>
          <a:bodyPr/>
          <a:lstStyle/>
          <a:p>
            <a:r>
              <a:rPr lang="en-GB" smtClean="0"/>
              <a:t>INFDEV016A - G. Costantini</a:t>
            </a:r>
            <a:endParaRPr lang="en-GB"/>
          </a:p>
        </p:txBody>
      </p:sp>
      <p:sp>
        <p:nvSpPr>
          <p:cNvPr id="4" name="Slide Number Placeholder 3"/>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14975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0661DD-CC26-4A5A-9ABC-DEA77C0EC715}" type="datetime1">
              <a:rPr lang="en-GB" smtClean="0"/>
              <a:t>01/11/2015</a:t>
            </a:fld>
            <a:endParaRPr lang="en-GB"/>
          </a:p>
        </p:txBody>
      </p:sp>
      <p:sp>
        <p:nvSpPr>
          <p:cNvPr id="6" name="Footer Placeholder 5"/>
          <p:cNvSpPr>
            <a:spLocks noGrp="1"/>
          </p:cNvSpPr>
          <p:nvPr>
            <p:ph type="ftr" sz="quarter" idx="11"/>
          </p:nvPr>
        </p:nvSpPr>
        <p:spPr/>
        <p:txBody>
          <a:bodyPr/>
          <a:lstStyle/>
          <a:p>
            <a:r>
              <a:rPr lang="en-GB" smtClean="0"/>
              <a:t>INFDEV016A - G. Costantini</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96868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FECE05-9CEC-46F9-A226-9CCAD8202D75}" type="datetime1">
              <a:rPr lang="en-GB" smtClean="0"/>
              <a:t>01/11/2015</a:t>
            </a:fld>
            <a:endParaRPr lang="en-GB"/>
          </a:p>
        </p:txBody>
      </p:sp>
      <p:sp>
        <p:nvSpPr>
          <p:cNvPr id="6" name="Footer Placeholder 5"/>
          <p:cNvSpPr>
            <a:spLocks noGrp="1"/>
          </p:cNvSpPr>
          <p:nvPr>
            <p:ph type="ftr" sz="quarter" idx="11"/>
          </p:nvPr>
        </p:nvSpPr>
        <p:spPr/>
        <p:txBody>
          <a:bodyPr/>
          <a:lstStyle/>
          <a:p>
            <a:r>
              <a:rPr lang="en-GB" smtClean="0"/>
              <a:t>INFDEV016A - G. Costantini</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7233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C71C82-A776-48E4-B6F4-195D61CBF8AF}" type="datetime1">
              <a:rPr lang="en-GB" smtClean="0"/>
              <a:t>01/11/2015</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GB" smtClean="0"/>
              <a:t>INFDEV016A - G. Costantini</a:t>
            </a:r>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3AAA307-BC5C-435E-9F75-3D6007B651A5}" type="slidenum">
              <a:rPr lang="en-GB" smtClean="0"/>
              <a:t>‹nr.›</a:t>
            </a:fld>
            <a:endParaRPr lang="en-GB"/>
          </a:p>
        </p:txBody>
      </p:sp>
    </p:spTree>
    <p:extLst>
      <p:ext uri="{BB962C8B-B14F-4D97-AF65-F5344CB8AC3E}">
        <p14:creationId xmlns:p14="http://schemas.microsoft.com/office/powerpoint/2010/main" val="11273416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ostg@hr.n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youtube.com/watch?v=INHF_5RIxTE"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29.gif"/></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sorting-algorithms.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2" y="2404534"/>
            <a:ext cx="9453965" cy="1646302"/>
          </a:xfrm>
        </p:spPr>
        <p:txBody>
          <a:bodyPr/>
          <a:lstStyle/>
          <a:p>
            <a:r>
              <a:rPr lang="en-GB" dirty="0" smtClean="0"/>
              <a:t>Week 2</a:t>
            </a:r>
            <a:r>
              <a:rPr lang="en-GB" dirty="0"/>
              <a:t/>
            </a:r>
            <a:br>
              <a:rPr lang="en-GB" dirty="0"/>
            </a:br>
            <a:r>
              <a:rPr lang="en-GB" dirty="0"/>
              <a:t>Development 6a </a:t>
            </a:r>
            <a:r>
              <a:rPr lang="en-GB" dirty="0" smtClean="0"/>
              <a:t>- </a:t>
            </a:r>
            <a:r>
              <a:rPr lang="en-GB" dirty="0" err="1" smtClean="0"/>
              <a:t>Algoritmiek</a:t>
            </a:r>
            <a:r>
              <a:rPr lang="en-GB" dirty="0"/>
              <a:t> </a:t>
            </a:r>
          </a:p>
        </p:txBody>
      </p:sp>
      <p:sp>
        <p:nvSpPr>
          <p:cNvPr id="3" name="Subtitle 2"/>
          <p:cNvSpPr>
            <a:spLocks noGrp="1"/>
          </p:cNvSpPr>
          <p:nvPr>
            <p:ph type="subTitle" idx="1"/>
          </p:nvPr>
        </p:nvSpPr>
        <p:spPr/>
        <p:txBody>
          <a:bodyPr>
            <a:normAutofit fontScale="92500" lnSpcReduction="20000"/>
          </a:bodyPr>
          <a:lstStyle/>
          <a:p>
            <a:r>
              <a:rPr lang="en-GB" sz="2000" dirty="0"/>
              <a:t>INFDEV016A</a:t>
            </a:r>
            <a:endParaRPr lang="en-GB" sz="2000" dirty="0" smtClean="0"/>
          </a:p>
          <a:p>
            <a:r>
              <a:rPr lang="en-GB" sz="2000" dirty="0" smtClean="0"/>
              <a:t>Giulia Costantini</a:t>
            </a:r>
          </a:p>
          <a:p>
            <a:r>
              <a:rPr lang="en-GB" sz="2000" dirty="0" smtClean="0">
                <a:hlinkClick r:id="rId2"/>
              </a:rPr>
              <a:t>costg@hr.nl</a:t>
            </a:r>
            <a:r>
              <a:rPr lang="en-GB" sz="2000" dirty="0" smtClean="0"/>
              <a:t> – Office H4.204</a:t>
            </a:r>
            <a:endParaRPr lang="en-GB" sz="2000" dirty="0"/>
          </a:p>
        </p:txBody>
      </p:sp>
    </p:spTree>
    <p:extLst>
      <p:ext uri="{BB962C8B-B14F-4D97-AF65-F5344CB8AC3E}">
        <p14:creationId xmlns:p14="http://schemas.microsoft.com/office/powerpoint/2010/main" val="3409054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Insertion sort </a:t>
            </a:r>
            <a:endParaRPr lang="en-GB" dirty="0"/>
          </a:p>
        </p:txBody>
      </p:sp>
      <p:sp>
        <p:nvSpPr>
          <p:cNvPr id="3" name="Content Placeholder 2"/>
          <p:cNvSpPr>
            <a:spLocks noGrp="1"/>
          </p:cNvSpPr>
          <p:nvPr>
            <p:ph idx="1"/>
          </p:nvPr>
        </p:nvSpPr>
        <p:spPr/>
        <p:txBody>
          <a:bodyPr/>
          <a:lstStyle/>
          <a:p>
            <a:r>
              <a:rPr lang="en-GB" dirty="0" smtClean="0"/>
              <a:t>Graphical example</a:t>
            </a:r>
            <a:endParaRPr lang="en-US" dirty="0" smtClean="0"/>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3074" name="Picture 2" descr="http://upload.wikimedia.org/wikipedia/commons/0/0f/Insertion-sort-example-300px.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898775" y="3339101"/>
            <a:ext cx="3853312" cy="2311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4301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a:xfrm>
            <a:off x="677333" y="2160589"/>
            <a:ext cx="8867359" cy="3880773"/>
          </a:xfrm>
        </p:spPr>
        <p:txBody>
          <a:bodyPr/>
          <a:lstStyle/>
          <a:p>
            <a:r>
              <a:rPr lang="en-US" dirty="0" smtClean="0"/>
              <a:t>Iterative algorithm </a:t>
            </a:r>
          </a:p>
          <a:p>
            <a:pPr lvl="1"/>
            <a:r>
              <a:rPr lang="en-US" dirty="0" smtClean="0"/>
              <a:t>At each iteration one </a:t>
            </a:r>
            <a:r>
              <a:rPr lang="en-US" dirty="0"/>
              <a:t>input </a:t>
            </a:r>
            <a:r>
              <a:rPr lang="en-US" dirty="0" smtClean="0"/>
              <a:t>element is consumed, growing </a:t>
            </a:r>
            <a:r>
              <a:rPr lang="en-US" dirty="0"/>
              <a:t>a sorted output </a:t>
            </a:r>
            <a:r>
              <a:rPr lang="en-US" dirty="0" smtClean="0"/>
              <a:t>sequence</a:t>
            </a:r>
          </a:p>
          <a:p>
            <a:endParaRPr lang="en-US" dirty="0"/>
          </a:p>
          <a:p>
            <a:r>
              <a:rPr lang="en-US" dirty="0" smtClean="0"/>
              <a:t>Iteration</a:t>
            </a:r>
          </a:p>
          <a:p>
            <a:pPr marL="857250" lvl="1" indent="-400050">
              <a:buFont typeface="+mj-lt"/>
              <a:buAutoNum type="romanLcPeriod"/>
            </a:pPr>
            <a:r>
              <a:rPr lang="en-US" dirty="0" smtClean="0"/>
              <a:t>remove </a:t>
            </a:r>
            <a:r>
              <a:rPr lang="en-US" dirty="0"/>
              <a:t>one element from the input </a:t>
            </a:r>
            <a:r>
              <a:rPr lang="en-US" dirty="0" smtClean="0"/>
              <a:t>data </a:t>
            </a:r>
          </a:p>
          <a:p>
            <a:pPr marL="857250" lvl="1" indent="-400050">
              <a:buFont typeface="+mj-lt"/>
              <a:buAutoNum type="romanLcPeriod"/>
            </a:pPr>
            <a:r>
              <a:rPr lang="en-US" dirty="0" smtClean="0"/>
              <a:t>find </a:t>
            </a:r>
            <a:r>
              <a:rPr lang="en-US" dirty="0"/>
              <a:t>the location it belongs within the sorted </a:t>
            </a:r>
            <a:r>
              <a:rPr lang="en-US" dirty="0" smtClean="0"/>
              <a:t>sequence</a:t>
            </a:r>
          </a:p>
          <a:p>
            <a:pPr marL="857250" lvl="1" indent="-400050">
              <a:buFont typeface="+mj-lt"/>
              <a:buAutoNum type="romanLcPeriod"/>
            </a:pPr>
            <a:r>
              <a:rPr lang="en-US" dirty="0" smtClean="0"/>
              <a:t>insert </a:t>
            </a:r>
            <a:r>
              <a:rPr lang="en-US" dirty="0"/>
              <a:t>it </a:t>
            </a:r>
            <a:r>
              <a:rPr lang="en-US" dirty="0" smtClean="0"/>
              <a:t>there</a:t>
            </a:r>
          </a:p>
          <a:p>
            <a:r>
              <a:rPr lang="en-US" dirty="0" smtClean="0"/>
              <a:t>Repeat </a:t>
            </a:r>
            <a:r>
              <a:rPr lang="en-US" dirty="0"/>
              <a:t>until no input elements </a:t>
            </a:r>
            <a:r>
              <a:rPr lang="en-US" dirty="0" smtClean="0"/>
              <a:t>remain</a:t>
            </a:r>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 name="Picture 4" descr="http://freefeast.info/wp-content/uploads/2013/01/Insertion-Sort-Model11.jpg"/>
          <p:cNvPicPr>
            <a:picLocks noChangeAspect="1" noChangeArrowheads="1"/>
          </p:cNvPicPr>
          <p:nvPr/>
        </p:nvPicPr>
        <p:blipFill rotWithShape="1">
          <a:blip r:embed="rId2">
            <a:extLst>
              <a:ext uri="{28A0092B-C50C-407E-A947-70E740481C1C}">
                <a14:useLocalDpi xmlns:a14="http://schemas.microsoft.com/office/drawing/2010/main" val="0"/>
              </a:ext>
            </a:extLst>
          </a:blip>
          <a:srcRect r="33559"/>
          <a:stretch/>
        </p:blipFill>
        <p:spPr bwMode="auto">
          <a:xfrm>
            <a:off x="6801258" y="3142608"/>
            <a:ext cx="3159072" cy="3359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65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a:xfrm>
            <a:off x="677333" y="2160589"/>
            <a:ext cx="5113867" cy="3880773"/>
          </a:xfrm>
        </p:spPr>
        <p:txBody>
          <a:bodyPr/>
          <a:lstStyle/>
          <a:p>
            <a:r>
              <a:rPr lang="en-US" dirty="0"/>
              <a:t>Sorting is typically done </a:t>
            </a:r>
            <a:r>
              <a:rPr lang="en-US" dirty="0" smtClean="0"/>
              <a:t>in-place</a:t>
            </a:r>
          </a:p>
          <a:p>
            <a:pPr lvl="1"/>
            <a:endParaRPr lang="en-US" dirty="0" smtClean="0"/>
          </a:p>
          <a:p>
            <a:r>
              <a:rPr lang="en-US" dirty="0" smtClean="0"/>
              <a:t>For each unsorted item</a:t>
            </a:r>
          </a:p>
          <a:p>
            <a:pPr lvl="1"/>
            <a:r>
              <a:rPr lang="en-US" dirty="0" smtClean="0"/>
              <a:t>shift </a:t>
            </a:r>
            <a:r>
              <a:rPr lang="en-US" dirty="0"/>
              <a:t>all the larger values up to make a </a:t>
            </a:r>
            <a:r>
              <a:rPr lang="en-US" dirty="0" smtClean="0"/>
              <a:t>space</a:t>
            </a:r>
          </a:p>
          <a:p>
            <a:pPr lvl="1"/>
            <a:r>
              <a:rPr lang="en-US" dirty="0" smtClean="0"/>
              <a:t>then insert it </a:t>
            </a:r>
            <a:r>
              <a:rPr lang="en-US" dirty="0"/>
              <a:t>into </a:t>
            </a:r>
            <a:r>
              <a:rPr lang="en-US" dirty="0" smtClean="0"/>
              <a:t>the correct </a:t>
            </a:r>
            <a:r>
              <a:rPr lang="en-US" dirty="0"/>
              <a:t>position</a:t>
            </a:r>
            <a:endParaRPr lang="en-GB" dirty="0"/>
          </a:p>
          <a:p>
            <a:pPr lvl="1"/>
            <a:endParaRPr lang="en-US" dirty="0" smtClean="0"/>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4102" name="Picture 6" descr="http://math.hws.edu/eck/cs124/javanotes6/c7/insertion_so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0731" y="717275"/>
            <a:ext cx="5908245" cy="5894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876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a:xfrm>
            <a:off x="677334" y="2160589"/>
            <a:ext cx="8596668" cy="4363501"/>
          </a:xfrm>
        </p:spPr>
        <p:txBody>
          <a:bodyPr>
            <a:normAutofit/>
          </a:bodyPr>
          <a:lstStyle/>
          <a:p>
            <a:r>
              <a:rPr lang="en-GB" dirty="0" smtClean="0"/>
              <a:t>Pseudo-code of the algorithm (</a:t>
            </a:r>
            <a:r>
              <a:rPr lang="en-GB" u="sng" dirty="0" smtClean="0"/>
              <a:t>supposing the origin of the array is 1</a:t>
            </a:r>
            <a:r>
              <a:rPr lang="en-GB" dirty="0" smtClean="0"/>
              <a:t>)</a:t>
            </a:r>
          </a:p>
          <a:p>
            <a:pPr marL="0" indent="0">
              <a:buNone/>
            </a:pPr>
            <a:endParaRPr lang="en-GB" dirty="0"/>
          </a:p>
          <a:p>
            <a:pPr marL="0" indent="0">
              <a:buNone/>
            </a:pPr>
            <a:r>
              <a:rPr lang="en-US" dirty="0" smtClean="0">
                <a:latin typeface="Consolas" panose="020B0609020204030204" pitchFamily="49" charset="0"/>
                <a:cs typeface="Consolas" panose="020B0609020204030204" pitchFamily="49" charset="0"/>
              </a:rPr>
              <a:t>FOR j = 2 </a:t>
            </a:r>
            <a:r>
              <a:rPr lang="en-US" dirty="0">
                <a:latin typeface="Consolas" panose="020B0609020204030204" pitchFamily="49" charset="0"/>
                <a:cs typeface="Consolas" panose="020B0609020204030204" pitchFamily="49" charset="0"/>
              </a:rPr>
              <a:t>to length(A)</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key = A[j]</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put A[j] into the sorted sequence A[1..j-1] </a:t>
            </a:r>
          </a:p>
          <a:p>
            <a:pPr marL="0" indent="0">
              <a:buNone/>
            </a:pPr>
            <a:r>
              <a:rPr lang="en-US" dirty="0">
                <a:latin typeface="Consolas" panose="020B0609020204030204" pitchFamily="49" charset="0"/>
                <a:cs typeface="Consolas" panose="020B0609020204030204" pitchFamily="49" charset="0"/>
              </a:rPr>
              <a:t>	i</a:t>
            </a:r>
            <a:r>
              <a:rPr lang="en-US" dirty="0" smtClean="0">
                <a:latin typeface="Consolas" panose="020B0609020204030204" pitchFamily="49" charset="0"/>
                <a:cs typeface="Consolas" panose="020B0609020204030204" pitchFamily="49" charset="0"/>
              </a:rPr>
              <a:t> = j - 1</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WHILE </a:t>
            </a:r>
            <a:r>
              <a:rPr lang="en-US" dirty="0" err="1" smtClean="0">
                <a:latin typeface="Consolas" panose="020B0609020204030204" pitchFamily="49" charset="0"/>
                <a:cs typeface="Consolas" panose="020B0609020204030204" pitchFamily="49" charset="0"/>
              </a:rPr>
              <a:t>i</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&gt; 0 </a:t>
            </a:r>
            <a:r>
              <a:rPr lang="en-US" dirty="0" smtClean="0">
                <a:latin typeface="Consolas" panose="020B0609020204030204" pitchFamily="49" charset="0"/>
                <a:cs typeface="Consolas" panose="020B0609020204030204" pitchFamily="49" charset="0"/>
              </a:rPr>
              <a:t>and A[</a:t>
            </a:r>
            <a:r>
              <a:rPr lang="en-US" dirty="0" err="1" smtClean="0">
                <a:latin typeface="Consolas" panose="020B0609020204030204" pitchFamily="49" charset="0"/>
                <a:cs typeface="Consolas" panose="020B0609020204030204" pitchFamily="49" charset="0"/>
              </a:rPr>
              <a:t>i</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&gt; </a:t>
            </a:r>
            <a:r>
              <a:rPr lang="en-US" dirty="0" smtClean="0">
                <a:latin typeface="Consolas" panose="020B0609020204030204" pitchFamily="49" charset="0"/>
                <a:cs typeface="Consolas" panose="020B0609020204030204" pitchFamily="49" charset="0"/>
              </a:rPr>
              <a:t>key</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		A[i+1] = A[</a:t>
            </a:r>
            <a:r>
              <a:rPr lang="en-US" dirty="0" err="1" smtClean="0">
                <a:latin typeface="Consolas" panose="020B0609020204030204" pitchFamily="49" charset="0"/>
                <a:cs typeface="Consolas" panose="020B0609020204030204" pitchFamily="49" charset="0"/>
              </a:rPr>
              <a:t>i</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i</a:t>
            </a:r>
            <a:r>
              <a:rPr lang="en-US" dirty="0" smtClean="0">
                <a:latin typeface="Consolas" panose="020B0609020204030204" pitchFamily="49" charset="0"/>
                <a:cs typeface="Consolas" panose="020B0609020204030204" pitchFamily="49" charset="0"/>
              </a:rPr>
              <a:t> = </a:t>
            </a:r>
            <a:r>
              <a:rPr lang="en-US" dirty="0" err="1" smtClean="0">
                <a:latin typeface="Consolas" panose="020B0609020204030204" pitchFamily="49" charset="0"/>
                <a:cs typeface="Consolas" panose="020B0609020204030204" pitchFamily="49" charset="0"/>
              </a:rPr>
              <a:t>i</a:t>
            </a:r>
            <a:r>
              <a:rPr lang="en-US" dirty="0" smtClean="0">
                <a:latin typeface="Consolas" panose="020B0609020204030204" pitchFamily="49" charset="0"/>
                <a:cs typeface="Consolas" panose="020B0609020204030204" pitchFamily="49" charset="0"/>
              </a:rPr>
              <a:t> – 1</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A[i+1] = key</a:t>
            </a:r>
            <a:endParaRPr lang="en-GB"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7171" name="Picture 3" descr="The operation of INSERTION-SORT on the array A = &lt;5, 2, 4, 6, 1, 3&g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449" y="344022"/>
            <a:ext cx="5514553" cy="15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417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First iteration trace</a:t>
                </a:r>
              </a:p>
              <a:p>
                <a:pPr lvl="1"/>
                <a:r>
                  <a:rPr lang="en-GB" dirty="0" smtClean="0"/>
                  <a:t>j = 2</a:t>
                </a:r>
              </a:p>
              <a:p>
                <a:pPr lvl="1"/>
                <a:r>
                  <a:rPr lang="en-GB" dirty="0" smtClean="0"/>
                  <a:t>key = A[2] = 2</a:t>
                </a:r>
              </a:p>
              <a:p>
                <a:pPr lvl="1"/>
                <a:r>
                  <a:rPr lang="en-GB" dirty="0" err="1"/>
                  <a:t>i</a:t>
                </a:r>
                <a:r>
                  <a:rPr lang="en-GB" dirty="0" smtClean="0"/>
                  <a:t> = 1</a:t>
                </a:r>
              </a:p>
              <a:p>
                <a:pPr lvl="2"/>
                <a:r>
                  <a:rPr lang="en-GB" dirty="0" err="1"/>
                  <a:t>i</a:t>
                </a:r>
                <a:r>
                  <a:rPr lang="en-GB" dirty="0" smtClean="0"/>
                  <a:t> &gt; 0  &amp;&amp; A[</a:t>
                </a:r>
                <a:r>
                  <a:rPr lang="en-GB" dirty="0" err="1" smtClean="0"/>
                  <a:t>i</a:t>
                </a:r>
                <a:r>
                  <a:rPr lang="en-GB" dirty="0" smtClean="0"/>
                  <a:t>] &gt; 2 ? YES</a:t>
                </a:r>
              </a:p>
              <a:p>
                <a:pPr lvl="3"/>
                <a:r>
                  <a:rPr lang="en-GB" dirty="0" smtClean="0"/>
                  <a:t>A[2] = A[1] </a:t>
                </a:r>
                <a14:m>
                  <m:oMath xmlns:m="http://schemas.openxmlformats.org/officeDocument/2006/math">
                    <m:r>
                      <a:rPr lang="en-GB" i="1" dirty="0" smtClean="0">
                        <a:latin typeface="Cambria Math" panose="02040503050406030204" pitchFamily="18" charset="0"/>
                      </a:rPr>
                      <m:t>→</m:t>
                    </m:r>
                  </m:oMath>
                </a14:m>
                <a:r>
                  <a:rPr lang="en-GB" dirty="0" smtClean="0"/>
                  <a:t> A[2] = 5</a:t>
                </a:r>
              </a:p>
              <a:p>
                <a:pPr lvl="3"/>
                <a:r>
                  <a:rPr lang="en-GB" dirty="0" err="1" smtClean="0"/>
                  <a:t>i</a:t>
                </a:r>
                <a:r>
                  <a:rPr lang="en-GB" dirty="0" smtClean="0"/>
                  <a:t> = </a:t>
                </a:r>
                <a:r>
                  <a:rPr lang="en-GB" dirty="0" err="1" smtClean="0"/>
                  <a:t>i</a:t>
                </a:r>
                <a:r>
                  <a:rPr lang="en-GB" dirty="0" smtClean="0"/>
                  <a:t> – 1 = 0</a:t>
                </a:r>
              </a:p>
              <a:p>
                <a:pPr lvl="2"/>
                <a:r>
                  <a:rPr lang="en-GB" dirty="0" err="1"/>
                  <a:t>i</a:t>
                </a:r>
                <a:r>
                  <a:rPr lang="en-GB" dirty="0"/>
                  <a:t> &gt; 0  &amp;&amp; A[</a:t>
                </a:r>
                <a:r>
                  <a:rPr lang="en-GB" dirty="0" err="1"/>
                  <a:t>i</a:t>
                </a:r>
                <a:r>
                  <a:rPr lang="en-GB" dirty="0"/>
                  <a:t>] &gt; 2 ? </a:t>
                </a:r>
                <a:r>
                  <a:rPr lang="en-GB" dirty="0" smtClean="0"/>
                  <a:t>NO because </a:t>
                </a:r>
                <a:r>
                  <a:rPr lang="en-GB" dirty="0" err="1" smtClean="0"/>
                  <a:t>i</a:t>
                </a:r>
                <a:r>
                  <a:rPr lang="en-GB" dirty="0" smtClean="0"/>
                  <a:t> = 0</a:t>
                </a:r>
              </a:p>
              <a:p>
                <a:pPr lvl="1"/>
                <a:r>
                  <a:rPr lang="en-GB" dirty="0" smtClean="0"/>
                  <a:t>A[i+1] = 2</a:t>
                </a:r>
                <a:r>
                  <a:rPr lang="en-GB" dirty="0"/>
                  <a:t> </a:t>
                </a:r>
                <a14:m>
                  <m:oMath xmlns:m="http://schemas.openxmlformats.org/officeDocument/2006/math">
                    <m:r>
                      <a:rPr lang="en-GB" i="1" dirty="0">
                        <a:latin typeface="Cambria Math" panose="02040503050406030204" pitchFamily="18" charset="0"/>
                      </a:rPr>
                      <m:t>→</m:t>
                    </m:r>
                  </m:oMath>
                </a14:m>
                <a:r>
                  <a:rPr lang="en-GB" dirty="0" smtClean="0"/>
                  <a:t> A[1] = 2</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 name="Picture 3" descr="The operation of INSERTION-SORT on the array A = &lt;5, 2, 4, 6, 1, 3&gt;"/>
          <p:cNvPicPr>
            <a:picLocks noChangeAspect="1" noChangeArrowheads="1"/>
          </p:cNvPicPr>
          <p:nvPr/>
        </p:nvPicPr>
        <p:blipFill rotWithShape="1">
          <a:blip r:embed="rId3">
            <a:extLst>
              <a:ext uri="{28A0092B-C50C-407E-A947-70E740481C1C}">
                <a14:useLocalDpi xmlns:a14="http://schemas.microsoft.com/office/drawing/2010/main" val="0"/>
              </a:ext>
            </a:extLst>
          </a:blip>
          <a:srcRect r="68775" b="50779"/>
          <a:stretch/>
        </p:blipFill>
        <p:spPr bwMode="auto">
          <a:xfrm>
            <a:off x="5791534" y="2547991"/>
            <a:ext cx="3054516" cy="13851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133672" y="114518"/>
            <a:ext cx="5794624"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r>
              <a:rPr lang="en-US" sz="1400" dirty="0" smtClean="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put A[j] into the sorted sequence A[1..j-1] </a:t>
            </a:r>
          </a:p>
          <a:p>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i</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A[i+1</a:t>
            </a:r>
            <a:r>
              <a:rPr lang="en-US" sz="1400" dirty="0">
                <a:latin typeface="Consolas" panose="020B0609020204030204" pitchFamily="49" charset="0"/>
                <a:cs typeface="Consolas" panose="020B0609020204030204" pitchFamily="49" charset="0"/>
              </a:rPr>
              <a:t>]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i</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smtClean="0">
                <a:latin typeface="Consolas" panose="020B0609020204030204" pitchFamily="49" charset="0"/>
                <a:cs typeface="Consolas" panose="020B0609020204030204" pitchFamily="49" charset="0"/>
              </a:rPr>
              <a:t>    A[i+1</a:t>
            </a:r>
            <a:r>
              <a:rPr lang="en-US" sz="1400" dirty="0">
                <a:latin typeface="Consolas" panose="020B0609020204030204" pitchFamily="49" charset="0"/>
                <a:cs typeface="Consolas" panose="020B0609020204030204" pitchFamily="49" charset="0"/>
              </a:rPr>
              <a:t>] = key</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919913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Second iteration trace</a:t>
                </a:r>
              </a:p>
              <a:p>
                <a:pPr lvl="1"/>
                <a:r>
                  <a:rPr lang="en-GB" dirty="0" smtClean="0"/>
                  <a:t>j = 3</a:t>
                </a:r>
              </a:p>
              <a:p>
                <a:pPr lvl="1"/>
                <a:r>
                  <a:rPr lang="en-GB" dirty="0" smtClean="0"/>
                  <a:t>key = A[3] = 4</a:t>
                </a:r>
              </a:p>
              <a:p>
                <a:pPr lvl="1"/>
                <a:r>
                  <a:rPr lang="en-GB" dirty="0" err="1"/>
                  <a:t>i</a:t>
                </a:r>
                <a:r>
                  <a:rPr lang="en-GB" dirty="0" smtClean="0"/>
                  <a:t> = 2</a:t>
                </a:r>
              </a:p>
              <a:p>
                <a:pPr lvl="2"/>
                <a:r>
                  <a:rPr lang="en-GB" dirty="0" err="1"/>
                  <a:t>i</a:t>
                </a:r>
                <a:r>
                  <a:rPr lang="en-GB" dirty="0" smtClean="0"/>
                  <a:t> &gt; 0  &amp;&amp; A[</a:t>
                </a:r>
                <a:r>
                  <a:rPr lang="en-GB" dirty="0" err="1" smtClean="0"/>
                  <a:t>i</a:t>
                </a:r>
                <a:r>
                  <a:rPr lang="en-GB" dirty="0" smtClean="0"/>
                  <a:t>] &gt; 4 ? YES</a:t>
                </a:r>
              </a:p>
              <a:p>
                <a:pPr lvl="3"/>
                <a:r>
                  <a:rPr lang="en-GB" dirty="0" smtClean="0"/>
                  <a:t>A[3] = A[2] </a:t>
                </a:r>
                <a14:m>
                  <m:oMath xmlns:m="http://schemas.openxmlformats.org/officeDocument/2006/math">
                    <m:r>
                      <a:rPr lang="en-GB" i="1" dirty="0" smtClean="0">
                        <a:latin typeface="Cambria Math" panose="02040503050406030204" pitchFamily="18" charset="0"/>
                      </a:rPr>
                      <m:t>→</m:t>
                    </m:r>
                  </m:oMath>
                </a14:m>
                <a:r>
                  <a:rPr lang="en-GB" dirty="0" smtClean="0"/>
                  <a:t> A[3] = 5</a:t>
                </a:r>
              </a:p>
              <a:p>
                <a:pPr lvl="3"/>
                <a:r>
                  <a:rPr lang="en-GB" dirty="0" err="1" smtClean="0"/>
                  <a:t>i</a:t>
                </a:r>
                <a:r>
                  <a:rPr lang="en-GB" dirty="0" smtClean="0"/>
                  <a:t> = </a:t>
                </a:r>
                <a:r>
                  <a:rPr lang="en-GB" dirty="0" err="1" smtClean="0"/>
                  <a:t>i</a:t>
                </a:r>
                <a:r>
                  <a:rPr lang="en-GB" dirty="0" smtClean="0"/>
                  <a:t> – 1 = 1</a:t>
                </a:r>
              </a:p>
              <a:p>
                <a:pPr lvl="2"/>
                <a:r>
                  <a:rPr lang="en-GB" dirty="0" err="1"/>
                  <a:t>i</a:t>
                </a:r>
                <a:r>
                  <a:rPr lang="en-GB" dirty="0"/>
                  <a:t> &gt; 0  &amp;&amp; A[</a:t>
                </a:r>
                <a:r>
                  <a:rPr lang="en-GB" dirty="0" err="1"/>
                  <a:t>i</a:t>
                </a:r>
                <a:r>
                  <a:rPr lang="en-GB" dirty="0"/>
                  <a:t>] &gt; </a:t>
                </a:r>
                <a:r>
                  <a:rPr lang="en-GB" dirty="0" smtClean="0"/>
                  <a:t>4 </a:t>
                </a:r>
                <a:r>
                  <a:rPr lang="en-GB" dirty="0"/>
                  <a:t>? </a:t>
                </a:r>
                <a:r>
                  <a:rPr lang="en-GB" dirty="0" smtClean="0"/>
                  <a:t>NO because 2 &gt; 4 is false</a:t>
                </a:r>
              </a:p>
              <a:p>
                <a:pPr lvl="1"/>
                <a:r>
                  <a:rPr lang="en-GB" dirty="0" smtClean="0"/>
                  <a:t>A[i+1] = 4 </a:t>
                </a:r>
                <a14:m>
                  <m:oMath xmlns:m="http://schemas.openxmlformats.org/officeDocument/2006/math">
                    <m:r>
                      <a:rPr lang="en-GB" i="1" dirty="0">
                        <a:latin typeface="Cambria Math" panose="02040503050406030204" pitchFamily="18" charset="0"/>
                      </a:rPr>
                      <m:t>→</m:t>
                    </m:r>
                  </m:oMath>
                </a14:m>
                <a:r>
                  <a:rPr lang="en-GB" dirty="0" smtClean="0"/>
                  <a:t> A[2] = 4</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 name="Picture 3" descr="The operation of INSERTION-SORT on the array A = &lt;5, 2, 4, 6, 1, 3&gt;"/>
          <p:cNvPicPr>
            <a:picLocks noChangeAspect="1" noChangeArrowheads="1"/>
          </p:cNvPicPr>
          <p:nvPr/>
        </p:nvPicPr>
        <p:blipFill rotWithShape="1">
          <a:blip r:embed="rId3">
            <a:extLst>
              <a:ext uri="{28A0092B-C50C-407E-A947-70E740481C1C}">
                <a14:useLocalDpi xmlns:a14="http://schemas.microsoft.com/office/drawing/2010/main" val="0"/>
              </a:ext>
            </a:extLst>
          </a:blip>
          <a:srcRect l="34809" r="35967" b="50779"/>
          <a:stretch/>
        </p:blipFill>
        <p:spPr bwMode="auto">
          <a:xfrm>
            <a:off x="5545539" y="2579592"/>
            <a:ext cx="2858814" cy="13851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133672" y="114518"/>
            <a:ext cx="5794624"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r>
              <a:rPr lang="en-US" sz="1400" dirty="0" smtClean="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put A[j] into the sorted sequence A[1..j-1] </a:t>
            </a:r>
          </a:p>
          <a:p>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i</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A[i+1</a:t>
            </a:r>
            <a:r>
              <a:rPr lang="en-US" sz="1400" dirty="0">
                <a:latin typeface="Consolas" panose="020B0609020204030204" pitchFamily="49" charset="0"/>
                <a:cs typeface="Consolas" panose="020B0609020204030204" pitchFamily="49" charset="0"/>
              </a:rPr>
              <a:t>]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i</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smtClean="0">
                <a:latin typeface="Consolas" panose="020B0609020204030204" pitchFamily="49" charset="0"/>
                <a:cs typeface="Consolas" panose="020B0609020204030204" pitchFamily="49" charset="0"/>
              </a:rPr>
              <a:t>    A[i+1</a:t>
            </a:r>
            <a:r>
              <a:rPr lang="en-US" sz="1400" dirty="0">
                <a:latin typeface="Consolas" panose="020B0609020204030204" pitchFamily="49" charset="0"/>
                <a:cs typeface="Consolas" panose="020B0609020204030204" pitchFamily="49" charset="0"/>
              </a:rPr>
              <a:t>] = key</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611077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50315"/>
                <a:ext cx="8596668" cy="3880773"/>
              </a:xfrm>
            </p:spPr>
            <p:txBody>
              <a:bodyPr/>
              <a:lstStyle/>
              <a:p>
                <a:r>
                  <a:rPr lang="en-GB" dirty="0" smtClean="0"/>
                  <a:t>Third iteration trace</a:t>
                </a:r>
              </a:p>
              <a:p>
                <a:pPr lvl="1"/>
                <a:r>
                  <a:rPr lang="en-GB" dirty="0" smtClean="0"/>
                  <a:t>j = 4</a:t>
                </a:r>
              </a:p>
              <a:p>
                <a:pPr lvl="1"/>
                <a:r>
                  <a:rPr lang="en-GB" dirty="0" smtClean="0"/>
                  <a:t>key = A[4] = 6</a:t>
                </a:r>
              </a:p>
              <a:p>
                <a:pPr lvl="1"/>
                <a:r>
                  <a:rPr lang="en-GB" dirty="0" err="1"/>
                  <a:t>i</a:t>
                </a:r>
                <a:r>
                  <a:rPr lang="en-GB" dirty="0" smtClean="0"/>
                  <a:t> = 3</a:t>
                </a:r>
              </a:p>
              <a:p>
                <a:pPr lvl="2"/>
                <a:r>
                  <a:rPr lang="en-GB" dirty="0" err="1"/>
                  <a:t>i</a:t>
                </a:r>
                <a:r>
                  <a:rPr lang="en-GB" dirty="0" smtClean="0"/>
                  <a:t> &gt; 0  &amp;&amp; A[</a:t>
                </a:r>
                <a:r>
                  <a:rPr lang="en-GB" dirty="0" err="1" smtClean="0"/>
                  <a:t>i</a:t>
                </a:r>
                <a:r>
                  <a:rPr lang="en-GB" dirty="0" smtClean="0"/>
                  <a:t>] &gt; 6 ? NO because 5 &gt; 6 is false</a:t>
                </a:r>
              </a:p>
              <a:p>
                <a:pPr lvl="1"/>
                <a:r>
                  <a:rPr lang="en-GB" dirty="0" smtClean="0"/>
                  <a:t>A[i+1] = 6 </a:t>
                </a:r>
                <a14:m>
                  <m:oMath xmlns:m="http://schemas.openxmlformats.org/officeDocument/2006/math">
                    <m:r>
                      <a:rPr lang="en-GB" i="1" dirty="0">
                        <a:latin typeface="Cambria Math" panose="02040503050406030204" pitchFamily="18" charset="0"/>
                      </a:rPr>
                      <m:t>→</m:t>
                    </m:r>
                  </m:oMath>
                </a14:m>
                <a:r>
                  <a:rPr lang="en-GB" dirty="0" smtClean="0"/>
                  <a:t> A[4] = 6</a:t>
                </a:r>
              </a:p>
              <a:p>
                <a:pPr lvl="1"/>
                <a:endParaRPr lang="en-GB" dirty="0"/>
              </a:p>
              <a:p>
                <a:pPr lvl="1"/>
                <a:endParaRPr lang="en-GB" dirty="0" smtClean="0"/>
              </a:p>
              <a:p>
                <a:r>
                  <a:rPr lang="en-GB" dirty="0" smtClean="0"/>
                  <a:t>… and so on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50315"/>
                <a:ext cx="8596668" cy="3880773"/>
              </a:xfrm>
              <a:blipFill rotWithShape="0">
                <a:blip r:embed="rId2"/>
                <a:stretch>
                  <a:fillRect l="-142" t="-110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sp>
        <p:nvSpPr>
          <p:cNvPr id="6" name="Rectangle 5"/>
          <p:cNvSpPr/>
          <p:nvPr/>
        </p:nvSpPr>
        <p:spPr>
          <a:xfrm>
            <a:off x="6133672" y="114518"/>
            <a:ext cx="5794624"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r>
              <a:rPr lang="en-US" sz="1400" dirty="0" smtClean="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put A[j] into the sorted sequence A[1..j-1] </a:t>
            </a:r>
          </a:p>
          <a:p>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i</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A[i+1</a:t>
            </a:r>
            <a:r>
              <a:rPr lang="en-US" sz="1400" dirty="0">
                <a:latin typeface="Consolas" panose="020B0609020204030204" pitchFamily="49" charset="0"/>
                <a:cs typeface="Consolas" panose="020B0609020204030204" pitchFamily="49" charset="0"/>
              </a:rPr>
              <a:t>]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i</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smtClean="0">
                <a:latin typeface="Consolas" panose="020B0609020204030204" pitchFamily="49" charset="0"/>
                <a:cs typeface="Consolas" panose="020B0609020204030204" pitchFamily="49" charset="0"/>
              </a:rPr>
              <a:t>    A[i+1</a:t>
            </a:r>
            <a:r>
              <a:rPr lang="en-US" sz="1400" dirty="0">
                <a:latin typeface="Consolas" panose="020B0609020204030204" pitchFamily="49" charset="0"/>
                <a:cs typeface="Consolas" panose="020B0609020204030204" pitchFamily="49" charset="0"/>
              </a:rPr>
              <a:t>] = key</a:t>
            </a:r>
            <a:endParaRPr lang="en-GB" sz="1400" dirty="0">
              <a:latin typeface="Consolas" panose="020B0609020204030204" pitchFamily="49" charset="0"/>
              <a:cs typeface="Consolas" panose="020B0609020204030204" pitchFamily="49" charset="0"/>
            </a:endParaRPr>
          </a:p>
        </p:txBody>
      </p:sp>
      <p:pic>
        <p:nvPicPr>
          <p:cNvPr id="7" name="Picture 3" descr="The operation of INSERTION-SORT on the array A = &lt;5, 2, 4, 6, 1, 3&gt;"/>
          <p:cNvPicPr>
            <a:picLocks noChangeAspect="1" noChangeArrowheads="1"/>
          </p:cNvPicPr>
          <p:nvPr/>
        </p:nvPicPr>
        <p:blipFill rotWithShape="1">
          <a:blip r:embed="rId3">
            <a:extLst>
              <a:ext uri="{28A0092B-C50C-407E-A947-70E740481C1C}">
                <a14:useLocalDpi xmlns:a14="http://schemas.microsoft.com/office/drawing/2010/main" val="0"/>
              </a:ext>
            </a:extLst>
          </a:blip>
          <a:srcRect l="71594" r="-1107" b="50779"/>
          <a:stretch/>
        </p:blipFill>
        <p:spPr bwMode="auto">
          <a:xfrm>
            <a:off x="5613479" y="2589088"/>
            <a:ext cx="2894250" cy="1388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422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p:txBody>
          <a:bodyPr>
            <a:normAutofit/>
          </a:bodyPr>
          <a:lstStyle/>
          <a:p>
            <a:r>
              <a:rPr lang="en-US" dirty="0" smtClean="0"/>
              <a:t>In </a:t>
            </a:r>
            <a:r>
              <a:rPr lang="en-US" dirty="0"/>
              <a:t>each iteration the first remaining entry of the input is removed, and inserted into the result at the correct position, thus extending the </a:t>
            </a:r>
            <a:r>
              <a:rPr lang="en-US" dirty="0" smtClean="0"/>
              <a:t>result</a:t>
            </a:r>
          </a:p>
          <a:p>
            <a:endParaRPr lang="en-US" dirty="0"/>
          </a:p>
          <a:p>
            <a:endParaRPr lang="en-US" dirty="0" smtClean="0"/>
          </a:p>
          <a:p>
            <a:endParaRPr lang="en-US" dirty="0"/>
          </a:p>
          <a:p>
            <a:pPr lvl="1"/>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122" name="Picture 2" descr="Array prior to the insertion of 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976" y="3789244"/>
            <a:ext cx="4233738" cy="76462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rray after the insertion of 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9310" y="3789244"/>
            <a:ext cx="4233738" cy="764623"/>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4860502" y="3848412"/>
            <a:ext cx="1545020" cy="7241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3783532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245898"/>
              </a:xfrm>
            </p:spPr>
            <p:txBody>
              <a:bodyPr>
                <a:normAutofit/>
              </a:bodyPr>
              <a:lstStyle/>
              <a:p>
                <a:r>
                  <a:rPr lang="en-US" b="1" dirty="0"/>
                  <a:t>Correctness </a:t>
                </a:r>
              </a:p>
              <a:p>
                <a:pPr lvl="1"/>
                <a:r>
                  <a:rPr lang="en-US" dirty="0"/>
                  <a:t>After </a:t>
                </a:r>
                <a14:m>
                  <m:oMath xmlns:m="http://schemas.openxmlformats.org/officeDocument/2006/math">
                    <m:r>
                      <a:rPr lang="en-US" i="1" dirty="0">
                        <a:latin typeface="Cambria Math" panose="02040503050406030204" pitchFamily="18" charset="0"/>
                      </a:rPr>
                      <m:t>𝑘</m:t>
                    </m:r>
                  </m:oMath>
                </a14:m>
                <a:r>
                  <a:rPr lang="en-US" dirty="0"/>
                  <a:t> iterations, the following property holds:</a:t>
                </a:r>
              </a:p>
              <a:p>
                <a:pPr marL="0" indent="0" algn="ctr">
                  <a:buNone/>
                </a:pPr>
                <a:r>
                  <a:rPr lang="en-US" i="1" u="sng" dirty="0"/>
                  <a:t>The first </a:t>
                </a:r>
                <a14:m>
                  <m:oMath xmlns:m="http://schemas.openxmlformats.org/officeDocument/2006/math">
                    <m:r>
                      <a:rPr lang="en-US" i="1" u="sng" dirty="0">
                        <a:latin typeface="Cambria Math" panose="02040503050406030204" pitchFamily="18" charset="0"/>
                      </a:rPr>
                      <m:t>𝑘</m:t>
                    </m:r>
                    <m:r>
                      <a:rPr lang="en-US" i="1" u="sng" dirty="0">
                        <a:latin typeface="Cambria Math" panose="02040503050406030204" pitchFamily="18" charset="0"/>
                      </a:rPr>
                      <m:t> + 1</m:t>
                    </m:r>
                  </m:oMath>
                </a14:m>
                <a:r>
                  <a:rPr lang="en-US" i="1" u="sng" dirty="0"/>
                  <a:t> entries are sorted</a:t>
                </a:r>
                <a:r>
                  <a:rPr lang="en-US" i="1" dirty="0"/>
                  <a:t> </a:t>
                </a:r>
              </a:p>
              <a:p>
                <a:pPr marL="0" indent="0" algn="ctr">
                  <a:buNone/>
                </a:pPr>
                <a:r>
                  <a:rPr lang="en-US" sz="1400" i="1" dirty="0"/>
                  <a:t>("+1" because the first entry is skipped</a:t>
                </a:r>
                <a:r>
                  <a:rPr lang="en-US" sz="1400" i="1" dirty="0" smtClean="0"/>
                  <a:t>)</a:t>
                </a:r>
                <a:endParaRPr lang="en-GB" dirty="0"/>
              </a:p>
              <a:p>
                <a:pPr lvl="1"/>
                <a:r>
                  <a:rPr lang="en-US" dirty="0" smtClean="0"/>
                  <a:t>this </a:t>
                </a:r>
                <a:r>
                  <a:rPr lang="en-US" dirty="0"/>
                  <a:t>property </a:t>
                </a:r>
                <a:r>
                  <a:rPr lang="en-US" dirty="0" smtClean="0"/>
                  <a:t>(</a:t>
                </a:r>
                <a:r>
                  <a:rPr lang="en-GB" dirty="0" smtClean="0"/>
                  <a:t>called </a:t>
                </a:r>
                <a:r>
                  <a:rPr lang="en-GB" b="1" dirty="0"/>
                  <a:t>INVARIANT</a:t>
                </a:r>
                <a:r>
                  <a:rPr lang="en-US" dirty="0" smtClean="0"/>
                  <a:t>) holds </a:t>
                </a:r>
                <a:r>
                  <a:rPr lang="en-US" dirty="0"/>
                  <a:t>true for every </a:t>
                </a:r>
                <a14:m>
                  <m:oMath xmlns:m="http://schemas.openxmlformats.org/officeDocument/2006/math">
                    <m:r>
                      <a:rPr lang="en-GB" i="1">
                        <a:latin typeface="Cambria Math" panose="02040503050406030204" pitchFamily="18" charset="0"/>
                      </a:rPr>
                      <m:t>𝑘</m:t>
                    </m:r>
                  </m:oMath>
                </a14:m>
                <a:r>
                  <a:rPr lang="en-GB" dirty="0"/>
                  <a:t>, i.e. for the whole run of the </a:t>
                </a:r>
                <a:r>
                  <a:rPr lang="en-GB" dirty="0" smtClean="0"/>
                  <a:t>algorithm</a:t>
                </a:r>
                <a:endParaRPr lang="en-GB" dirty="0"/>
              </a:p>
              <a:p>
                <a:pPr lvl="2"/>
                <a:r>
                  <a:rPr lang="en-GB" dirty="0" smtClean="0"/>
                  <a:t>can </a:t>
                </a:r>
                <a:r>
                  <a:rPr lang="en-GB" dirty="0"/>
                  <a:t>be proved formally by induction (for us, intuition only</a:t>
                </a:r>
                <a:r>
                  <a:rPr lang="en-GB" dirty="0" smtClean="0"/>
                  <a:t>)</a:t>
                </a:r>
              </a:p>
              <a:p>
                <a:pPr lvl="1"/>
                <a:endParaRPr lang="en-GB" dirty="0"/>
              </a:p>
              <a:p>
                <a:r>
                  <a:rPr lang="en-GB" dirty="0" smtClean="0"/>
                  <a:t>How many iterations does the algorithm?</a:t>
                </a:r>
                <a:endParaRPr lang="en-GB" dirty="0"/>
              </a:p>
              <a:p>
                <a:pPr lvl="1"/>
                <a14:m>
                  <m:oMath xmlns:m="http://schemas.openxmlformats.org/officeDocument/2006/math">
                    <m:r>
                      <a:rPr lang="en-GB" b="0" i="1" smtClean="0">
                        <a:latin typeface="Cambria Math" panose="02040503050406030204" pitchFamily="18" charset="0"/>
                      </a:rPr>
                      <m:t>𝑙𝑒𝑛𝑔𝑡h</m:t>
                    </m:r>
                    <m:r>
                      <a:rPr lang="en-GB" b="0" i="1" smtClean="0">
                        <a:latin typeface="Cambria Math" panose="02040503050406030204" pitchFamily="18" charset="0"/>
                      </a:rPr>
                      <m:t>−1</m:t>
                    </m:r>
                  </m:oMath>
                </a14:m>
                <a:endParaRPr lang="en-GB" dirty="0" smtClean="0"/>
              </a:p>
              <a:p>
                <a:pPr lvl="1"/>
                <a:r>
                  <a:rPr lang="en-GB" dirty="0" smtClean="0"/>
                  <a:t>After the last iteration, then: “</a:t>
                </a:r>
                <a:r>
                  <a:rPr lang="en-US" i="1" dirty="0"/>
                  <a:t>The first </a:t>
                </a:r>
                <a14:m>
                  <m:oMath xmlns:m="http://schemas.openxmlformats.org/officeDocument/2006/math">
                    <m:r>
                      <a:rPr lang="en-GB" b="0" i="1" dirty="0" smtClean="0">
                        <a:latin typeface="Cambria Math" panose="02040503050406030204" pitchFamily="18" charset="0"/>
                      </a:rPr>
                      <m:t>(</m:t>
                    </m:r>
                    <m:r>
                      <a:rPr lang="en-GB" b="0" i="1" dirty="0" smtClean="0">
                        <a:latin typeface="Cambria Math" panose="02040503050406030204" pitchFamily="18" charset="0"/>
                      </a:rPr>
                      <m:t>𝑙𝑒𝑛𝑔𝑡h</m:t>
                    </m:r>
                    <m:r>
                      <a:rPr lang="en-GB" b="0" i="1" dirty="0" smtClean="0">
                        <a:latin typeface="Cambria Math" panose="02040503050406030204" pitchFamily="18" charset="0"/>
                      </a:rPr>
                      <m:t>−1) + 1</m:t>
                    </m:r>
                  </m:oMath>
                </a14:m>
                <a:r>
                  <a:rPr lang="en-US" i="1" dirty="0"/>
                  <a:t> entries are sorted</a:t>
                </a:r>
                <a:r>
                  <a:rPr lang="en-GB" dirty="0" smtClean="0"/>
                  <a:t>” </a:t>
                </a:r>
                <a:r>
                  <a:rPr lang="en-GB" dirty="0" smtClean="0">
                    <a:sym typeface="Wingdings" panose="05000000000000000000" pitchFamily="2" charset="2"/>
                  </a:rPr>
                  <a:t> </a:t>
                </a:r>
                <a:r>
                  <a:rPr lang="en-GB" dirty="0" smtClean="0"/>
                  <a:t>“</a:t>
                </a:r>
                <a:r>
                  <a:rPr lang="en-US" i="1" dirty="0"/>
                  <a:t>The first </a:t>
                </a:r>
                <a14:m>
                  <m:oMath xmlns:m="http://schemas.openxmlformats.org/officeDocument/2006/math">
                    <m:r>
                      <a:rPr lang="en-GB" i="1" dirty="0">
                        <a:latin typeface="Cambria Math" panose="02040503050406030204" pitchFamily="18" charset="0"/>
                      </a:rPr>
                      <m:t>𝑙𝑒𝑛𝑔𝑡h</m:t>
                    </m:r>
                  </m:oMath>
                </a14:m>
                <a:r>
                  <a:rPr lang="en-US" i="1" dirty="0"/>
                  <a:t> entries are sorted</a:t>
                </a:r>
                <a:r>
                  <a:rPr lang="en-GB" dirty="0" smtClean="0"/>
                  <a:t>” </a:t>
                </a:r>
                <a:r>
                  <a:rPr lang="en-GB" dirty="0" smtClean="0">
                    <a:sym typeface="Wingdings" panose="05000000000000000000" pitchFamily="2" charset="2"/>
                  </a:rPr>
                  <a:t> All entries are sorted!!!</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245898"/>
              </a:xfrm>
              <a:blipFill rotWithShape="0">
                <a:blip r:embed="rId2"/>
                <a:stretch>
                  <a:fillRect l="-142" t="-861" b="-574"/>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256149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9350244" cy="3880773"/>
              </a:xfrm>
            </p:spPr>
            <p:txBody>
              <a:bodyPr/>
              <a:lstStyle/>
              <a:p>
                <a:r>
                  <a:rPr lang="en-GB" b="1" dirty="0" smtClean="0"/>
                  <a:t>Performance </a:t>
                </a:r>
              </a:p>
              <a:p>
                <a:pPr lvl="1"/>
                <a:r>
                  <a:rPr lang="en-GB" dirty="0" smtClean="0"/>
                  <a:t>Total running time = sum of all running time of all statements</a:t>
                </a:r>
              </a:p>
              <a:p>
                <a:pPr lvl="1"/>
                <a:r>
                  <a:rPr lang="en-GB" dirty="0" smtClean="0"/>
                  <a:t>If a statement takes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𝑖</m:t>
                        </m:r>
                      </m:sub>
                    </m:sSub>
                  </m:oMath>
                </a14:m>
                <a:r>
                  <a:rPr lang="en-GB" dirty="0" smtClean="0"/>
                  <a:t> steps to execute and is repeated </a:t>
                </a:r>
                <a14:m>
                  <m:oMath xmlns:m="http://schemas.openxmlformats.org/officeDocument/2006/math">
                    <m:r>
                      <a:rPr lang="en-GB" b="0" i="1" smtClean="0">
                        <a:latin typeface="Cambria Math" panose="02040503050406030204" pitchFamily="18" charset="0"/>
                      </a:rPr>
                      <m:t>𝑛</m:t>
                    </m:r>
                  </m:oMath>
                </a14:m>
                <a:r>
                  <a:rPr lang="en-GB" dirty="0" smtClean="0"/>
                  <a:t> times, it will contribute for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𝑖</m:t>
                        </m:r>
                        <m:r>
                          <a:rPr lang="en-GB" b="0" i="1" smtClean="0">
                            <a:latin typeface="Cambria Math" panose="02040503050406030204" pitchFamily="18" charset="0"/>
                          </a:rPr>
                          <m:t> </m:t>
                        </m:r>
                      </m:sub>
                    </m:sSub>
                    <m:r>
                      <a:rPr lang="en-GB" b="0" i="1" smtClean="0">
                        <a:latin typeface="Cambria Math" panose="02040503050406030204" pitchFamily="18" charset="0"/>
                      </a:rPr>
                      <m:t>𝑛</m:t>
                    </m:r>
                  </m:oMath>
                </a14:m>
                <a:endParaRPr lang="en-GB" b="0" dirty="0" smtClean="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9350244" cy="3880773"/>
              </a:xfrm>
              <a:blipFill rotWithShape="0">
                <a:blip r:embed="rId3"/>
                <a:stretch>
                  <a:fillRect l="-130"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sp>
        <p:nvSpPr>
          <p:cNvPr id="5" name="Rectangle 4"/>
          <p:cNvSpPr/>
          <p:nvPr/>
        </p:nvSpPr>
        <p:spPr>
          <a:xfrm>
            <a:off x="1514454" y="3543538"/>
            <a:ext cx="4623372" cy="30948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ts val="3400"/>
              </a:lnSpc>
            </a:pPr>
            <a:r>
              <a:rPr lang="en-US" dirty="0" smtClean="0">
                <a:latin typeface="Consolas" panose="020B0609020204030204" pitchFamily="49" charset="0"/>
                <a:cs typeface="Consolas" panose="020B0609020204030204" pitchFamily="49" charset="0"/>
              </a:rPr>
              <a:t>1 FOR </a:t>
            </a:r>
            <a:r>
              <a:rPr lang="en-US" dirty="0">
                <a:latin typeface="Consolas" panose="020B0609020204030204" pitchFamily="49" charset="0"/>
                <a:cs typeface="Consolas" panose="020B0609020204030204" pitchFamily="49" charset="0"/>
              </a:rPr>
              <a:t>j = 2 to length(A)</a:t>
            </a:r>
          </a:p>
          <a:p>
            <a:pPr>
              <a:lnSpc>
                <a:spcPts val="3400"/>
              </a:lnSpc>
            </a:pPr>
            <a:r>
              <a:rPr lang="en-US" dirty="0" smtClean="0">
                <a:latin typeface="Consolas" panose="020B0609020204030204" pitchFamily="49" charset="0"/>
                <a:cs typeface="Consolas" panose="020B0609020204030204" pitchFamily="49" charset="0"/>
              </a:rPr>
              <a:t>2     </a:t>
            </a:r>
            <a:r>
              <a:rPr lang="en-US" dirty="0">
                <a:latin typeface="Consolas" panose="020B0609020204030204" pitchFamily="49" charset="0"/>
                <a:cs typeface="Consolas" panose="020B0609020204030204" pitchFamily="49" charset="0"/>
              </a:rPr>
              <a:t>key = A[j</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pPr>
              <a:lnSpc>
                <a:spcPts val="3400"/>
              </a:lnSpc>
            </a:pPr>
            <a:r>
              <a:rPr lang="en-US" dirty="0" smtClean="0">
                <a:latin typeface="Consolas" panose="020B0609020204030204" pitchFamily="49" charset="0"/>
                <a:cs typeface="Consolas" panose="020B0609020204030204" pitchFamily="49" charset="0"/>
              </a:rPr>
              <a:t>3     </a:t>
            </a:r>
            <a:r>
              <a:rPr lang="en-US" dirty="0" err="1" smtClean="0">
                <a:latin typeface="Consolas" panose="020B0609020204030204" pitchFamily="49" charset="0"/>
                <a:cs typeface="Consolas" panose="020B0609020204030204" pitchFamily="49" charset="0"/>
              </a:rPr>
              <a:t>i</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j - 1</a:t>
            </a:r>
          </a:p>
          <a:p>
            <a:pPr>
              <a:lnSpc>
                <a:spcPts val="3400"/>
              </a:lnSpc>
            </a:pPr>
            <a:r>
              <a:rPr lang="en-US" dirty="0" smtClean="0">
                <a:latin typeface="Consolas" panose="020B0609020204030204" pitchFamily="49" charset="0"/>
                <a:cs typeface="Consolas" panose="020B0609020204030204" pitchFamily="49" charset="0"/>
              </a:rPr>
              <a:t>4     </a:t>
            </a:r>
            <a:r>
              <a:rPr lang="en-US" dirty="0">
                <a:latin typeface="Consolas" panose="020B0609020204030204" pitchFamily="49" charset="0"/>
                <a:cs typeface="Consolas" panose="020B0609020204030204" pitchFamily="49" charset="0"/>
              </a:rPr>
              <a:t>WHILE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&gt; 0 and A[</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&gt; key</a:t>
            </a:r>
          </a:p>
          <a:p>
            <a:pPr>
              <a:lnSpc>
                <a:spcPts val="3400"/>
              </a:lnSpc>
            </a:pPr>
            <a:r>
              <a:rPr lang="en-US" dirty="0" smtClean="0">
                <a:latin typeface="Consolas" panose="020B0609020204030204" pitchFamily="49" charset="0"/>
                <a:cs typeface="Consolas" panose="020B0609020204030204" pitchFamily="49" charset="0"/>
              </a:rPr>
              <a:t>5 </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A[i+1</a:t>
            </a:r>
            <a:r>
              <a:rPr lang="en-US" dirty="0">
                <a:latin typeface="Consolas" panose="020B0609020204030204" pitchFamily="49" charset="0"/>
                <a:cs typeface="Consolas" panose="020B0609020204030204" pitchFamily="49" charset="0"/>
              </a:rPr>
              <a:t>] = A[</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p>
          <a:p>
            <a:pPr>
              <a:lnSpc>
                <a:spcPts val="3400"/>
              </a:lnSpc>
            </a:pPr>
            <a:r>
              <a:rPr lang="en-US" dirty="0" smtClean="0">
                <a:latin typeface="Consolas" panose="020B0609020204030204" pitchFamily="49" charset="0"/>
                <a:cs typeface="Consolas" panose="020B0609020204030204" pitchFamily="49" charset="0"/>
              </a:rPr>
              <a:t>6 	</a:t>
            </a:r>
            <a:r>
              <a:rPr lang="en-US" dirty="0" err="1" smtClean="0">
                <a:latin typeface="Consolas" panose="020B0609020204030204" pitchFamily="49" charset="0"/>
                <a:cs typeface="Consolas" panose="020B0609020204030204" pitchFamily="49" charset="0"/>
              </a:rPr>
              <a:t>i</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1</a:t>
            </a:r>
          </a:p>
          <a:p>
            <a:pPr>
              <a:lnSpc>
                <a:spcPts val="3400"/>
              </a:lnSpc>
            </a:pPr>
            <a:r>
              <a:rPr lang="en-US" dirty="0">
                <a:latin typeface="Consolas" panose="020B0609020204030204" pitchFamily="49" charset="0"/>
                <a:cs typeface="Consolas" panose="020B0609020204030204" pitchFamily="49" charset="0"/>
              </a:rPr>
              <a:t>7</a:t>
            </a:r>
            <a:r>
              <a:rPr lang="en-US" dirty="0" smtClean="0">
                <a:latin typeface="Consolas" panose="020B0609020204030204" pitchFamily="49" charset="0"/>
                <a:cs typeface="Consolas" panose="020B0609020204030204" pitchFamily="49" charset="0"/>
              </a:rPr>
              <a:t>    A[i+1</a:t>
            </a:r>
            <a:r>
              <a:rPr lang="en-US" dirty="0">
                <a:latin typeface="Consolas" panose="020B0609020204030204" pitchFamily="49" charset="0"/>
                <a:cs typeface="Consolas" panose="020B0609020204030204" pitchFamily="49" charset="0"/>
              </a:rPr>
              <a:t>] = key</a:t>
            </a:r>
            <a:endParaRPr lang="en-GB" dirty="0">
              <a:latin typeface="Consolas" panose="020B0609020204030204" pitchFamily="49" charset="0"/>
              <a:cs typeface="Consolas" panose="020B0609020204030204" pitchFamily="49" charset="0"/>
            </a:endParaRP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2490533501"/>
                  </p:ext>
                </p:extLst>
              </p:nvPr>
            </p:nvGraphicFramePr>
            <p:xfrm>
              <a:off x="6180730" y="3278096"/>
              <a:ext cx="3018573" cy="3418852"/>
            </p:xfrm>
            <a:graphic>
              <a:graphicData uri="http://schemas.openxmlformats.org/drawingml/2006/table">
                <a:tbl>
                  <a:tblPr firstRow="1" bandRow="1">
                    <a:tableStyleId>{5C22544A-7EE6-4342-B048-85BDC9FD1C3A}</a:tableStyleId>
                  </a:tblPr>
                  <a:tblGrid>
                    <a:gridCol w="1107580"/>
                    <a:gridCol w="1910993"/>
                  </a:tblGrid>
                  <a:tr h="297823">
                    <a:tc>
                      <a:txBody>
                        <a:bodyPr/>
                        <a:lstStyle/>
                        <a:p>
                          <a:pPr algn="ctr"/>
                          <a:r>
                            <a:rPr lang="en-GB" sz="1400" dirty="0" smtClean="0"/>
                            <a:t>Cost </a:t>
                          </a:r>
                          <a:endParaRPr lang="en-GB" sz="1400" dirty="0"/>
                        </a:p>
                      </a:txBody>
                      <a:tcPr/>
                    </a:tc>
                    <a:tc>
                      <a:txBody>
                        <a:bodyPr/>
                        <a:lstStyle/>
                        <a:p>
                          <a:pPr algn="ctr"/>
                          <a:r>
                            <a:rPr lang="en-GB" sz="1400" dirty="0" smtClean="0"/>
                            <a:t>Times </a:t>
                          </a:r>
                          <a:endParaRPr lang="en-GB" sz="1400" dirty="0"/>
                        </a:p>
                      </a:txBody>
                      <a:tcPr/>
                    </a:tc>
                  </a:tr>
                  <a:tr h="413751">
                    <a:tc>
                      <a:txBody>
                        <a:bodyPr/>
                        <a:lstStyle/>
                        <a:p>
                          <a:pPr/>
                          <a14:m>
                            <m:oMathPara xmlns:m="http://schemas.openxmlformats.org/officeDocument/2006/math">
                              <m:oMathParaPr>
                                <m:jc m:val="centerGroup"/>
                              </m:oMathParaPr>
                              <m:oMath xmlns:m="http://schemas.openxmlformats.org/officeDocument/2006/math">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𝑐</m:t>
                                    </m:r>
                                  </m:e>
                                  <m:sub>
                                    <m:r>
                                      <a:rPr lang="en-GB" sz="1400" b="0" i="1" smtClean="0">
                                        <a:latin typeface="Cambria Math" panose="02040503050406030204" pitchFamily="18" charset="0"/>
                                      </a:rPr>
                                      <m:t>1</m:t>
                                    </m:r>
                                  </m:sub>
                                </m:sSub>
                              </m:oMath>
                            </m:oMathPara>
                          </a14:m>
                          <a:endParaRPr lang="en-GB" sz="1400" dirty="0"/>
                        </a:p>
                      </a:txBody>
                      <a:tcPr/>
                    </a:tc>
                    <a:tc>
                      <a:txBody>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𝑛</m:t>
                                </m:r>
                              </m:oMath>
                            </m:oMathPara>
                          </a14:m>
                          <a:endParaRPr lang="en-GB" sz="1400" dirty="0"/>
                        </a:p>
                      </a:txBody>
                      <a:tcPr/>
                    </a:tc>
                  </a:tr>
                  <a:tr h="410966">
                    <a:tc>
                      <a:txBody>
                        <a:bodyPr/>
                        <a:lstStyle/>
                        <a:p>
                          <a:pPr/>
                          <a14:m>
                            <m:oMathPara xmlns:m="http://schemas.openxmlformats.org/officeDocument/2006/math">
                              <m:oMathParaPr>
                                <m:jc m:val="centerGroup"/>
                              </m:oMathParaPr>
                              <m:oMath xmlns:m="http://schemas.openxmlformats.org/officeDocument/2006/math">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𝑐</m:t>
                                    </m:r>
                                  </m:e>
                                  <m:sub>
                                    <m:r>
                                      <a:rPr lang="en-GB" sz="1400" b="0" i="1" smtClean="0">
                                        <a:latin typeface="Cambria Math" panose="02040503050406030204" pitchFamily="18" charset="0"/>
                                      </a:rPr>
                                      <m:t>2</m:t>
                                    </m:r>
                                  </m:sub>
                                </m:sSub>
                              </m:oMath>
                            </m:oMathPara>
                          </a14:m>
                          <a:endParaRPr lang="en-GB" sz="1400" dirty="0"/>
                        </a:p>
                      </a:txBody>
                      <a:tcPr/>
                    </a:tc>
                    <a:tc>
                      <a:txBody>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𝑛</m:t>
                                </m:r>
                                <m:r>
                                  <a:rPr lang="en-GB" sz="1400" b="0" i="1" smtClean="0">
                                    <a:latin typeface="Cambria Math" panose="02040503050406030204" pitchFamily="18" charset="0"/>
                                  </a:rPr>
                                  <m:t>−1</m:t>
                                </m:r>
                              </m:oMath>
                            </m:oMathPara>
                          </a14:m>
                          <a:endParaRPr lang="en-GB" sz="1400" dirty="0"/>
                        </a:p>
                      </a:txBody>
                      <a:tcPr/>
                    </a:tc>
                  </a:tr>
                  <a:tr h="380144">
                    <a:tc>
                      <a:txBody>
                        <a:bodyPr/>
                        <a:lstStyle/>
                        <a:p>
                          <a:pPr/>
                          <a14:m>
                            <m:oMathPara xmlns:m="http://schemas.openxmlformats.org/officeDocument/2006/math">
                              <m:oMathParaPr>
                                <m:jc m:val="centerGroup"/>
                              </m:oMathParaPr>
                              <m:oMath xmlns:m="http://schemas.openxmlformats.org/officeDocument/2006/math">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𝑐</m:t>
                                    </m:r>
                                  </m:e>
                                  <m:sub>
                                    <m:r>
                                      <a:rPr lang="en-GB" sz="1400" b="0" i="1" smtClean="0">
                                        <a:latin typeface="Cambria Math" panose="02040503050406030204" pitchFamily="18" charset="0"/>
                                      </a:rPr>
                                      <m:t>3</m:t>
                                    </m:r>
                                  </m:sub>
                                </m:sSub>
                              </m:oMath>
                            </m:oMathPara>
                          </a14:m>
                          <a:endParaRPr lang="en-GB" sz="1400" dirty="0"/>
                        </a:p>
                      </a:txBody>
                      <a:tcPr/>
                    </a:tc>
                    <a:tc>
                      <a:txBody>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𝑛</m:t>
                                </m:r>
                                <m:r>
                                  <a:rPr lang="en-GB" sz="1400" b="0" i="1" smtClean="0">
                                    <a:latin typeface="Cambria Math" panose="02040503050406030204" pitchFamily="18" charset="0"/>
                                  </a:rPr>
                                  <m:t>−1</m:t>
                                </m:r>
                              </m:oMath>
                            </m:oMathPara>
                          </a14:m>
                          <a:endParaRPr lang="en-GB" sz="1400" dirty="0"/>
                        </a:p>
                      </a:txBody>
                      <a:tcPr/>
                    </a:tc>
                  </a:tr>
                  <a:tr h="400692">
                    <a:tc>
                      <a:txBody>
                        <a:bodyPr/>
                        <a:lstStyle/>
                        <a:p>
                          <a:pPr/>
                          <a14:m>
                            <m:oMathPara xmlns:m="http://schemas.openxmlformats.org/officeDocument/2006/math">
                              <m:oMathParaPr>
                                <m:jc m:val="centerGroup"/>
                              </m:oMathParaPr>
                              <m:oMath xmlns:m="http://schemas.openxmlformats.org/officeDocument/2006/math">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𝑐</m:t>
                                    </m:r>
                                  </m:e>
                                  <m:sub>
                                    <m:r>
                                      <a:rPr lang="en-GB" sz="1400" b="0" i="1" smtClean="0">
                                        <a:latin typeface="Cambria Math" panose="02040503050406030204" pitchFamily="18" charset="0"/>
                                      </a:rPr>
                                      <m:t>4</m:t>
                                    </m:r>
                                  </m:sub>
                                </m:sSub>
                              </m:oMath>
                            </m:oMathPara>
                          </a14:m>
                          <a:endParaRPr lang="en-GB" sz="1400" dirty="0"/>
                        </a:p>
                      </a:txBody>
                      <a:tcPr/>
                    </a:tc>
                    <a:tc>
                      <a:txBody>
                        <a:bodyPr/>
                        <a:lstStyle/>
                        <a:p>
                          <a:pPr/>
                          <a14:m>
                            <m:oMathPara xmlns:m="http://schemas.openxmlformats.org/officeDocument/2006/math">
                              <m:oMathParaPr>
                                <m:jc m:val="centerGroup"/>
                              </m:oMathParaPr>
                              <m:oMath xmlns:m="http://schemas.openxmlformats.org/officeDocument/2006/math">
                                <m:nary>
                                  <m:naryPr>
                                    <m:chr m:val="∑"/>
                                    <m:limLoc m:val="subSup"/>
                                    <m:ctrlPr>
                                      <a:rPr lang="en-GB" sz="1400" b="0" i="1" smtClean="0">
                                        <a:latin typeface="Cambria Math" panose="02040503050406030204" pitchFamily="18" charset="0"/>
                                      </a:rPr>
                                    </m:ctrlPr>
                                  </m:naryPr>
                                  <m:sub>
                                    <m:r>
                                      <m:rPr>
                                        <m:brk m:alnAt="25"/>
                                      </m:rPr>
                                      <a:rPr lang="en-GB" sz="1400" b="0" i="1" smtClean="0">
                                        <a:latin typeface="Cambria Math" panose="02040503050406030204" pitchFamily="18" charset="0"/>
                                      </a:rPr>
                                      <m:t>𝑗</m:t>
                                    </m:r>
                                    <m:r>
                                      <a:rPr lang="en-GB" sz="1400" b="0" i="1" smtClean="0">
                                        <a:latin typeface="Cambria Math" panose="02040503050406030204" pitchFamily="18" charset="0"/>
                                      </a:rPr>
                                      <m:t>=2</m:t>
                                    </m:r>
                                  </m:sub>
                                  <m:sup>
                                    <m:r>
                                      <a:rPr lang="en-GB" sz="1400" b="0" i="1" smtClean="0">
                                        <a:latin typeface="Cambria Math" panose="02040503050406030204" pitchFamily="18" charset="0"/>
                                      </a:rPr>
                                      <m:t>𝑛</m:t>
                                    </m:r>
                                  </m:sup>
                                  <m:e>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𝑡</m:t>
                                        </m:r>
                                      </m:e>
                                      <m:sub>
                                        <m:r>
                                          <a:rPr lang="en-GB" sz="1400" b="0" i="1" smtClean="0">
                                            <a:latin typeface="Cambria Math" panose="02040503050406030204" pitchFamily="18" charset="0"/>
                                          </a:rPr>
                                          <m:t>𝑗</m:t>
                                        </m:r>
                                      </m:sub>
                                    </m:sSub>
                                  </m:e>
                                </m:nary>
                              </m:oMath>
                            </m:oMathPara>
                          </a14:m>
                          <a:endParaRPr lang="en-GB" sz="1400" dirty="0"/>
                        </a:p>
                      </a:txBody>
                      <a:tcPr/>
                    </a:tc>
                  </a:tr>
                  <a:tr h="297823">
                    <a:tc>
                      <a:txBody>
                        <a:bodyPr/>
                        <a:lstStyle/>
                        <a:p>
                          <a:pPr/>
                          <a14:m>
                            <m:oMathPara xmlns:m="http://schemas.openxmlformats.org/officeDocument/2006/math">
                              <m:oMathParaPr>
                                <m:jc m:val="centerGroup"/>
                              </m:oMathParaPr>
                              <m:oMath xmlns:m="http://schemas.openxmlformats.org/officeDocument/2006/math">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𝑐</m:t>
                                    </m:r>
                                  </m:e>
                                  <m:sub>
                                    <m:r>
                                      <a:rPr lang="en-GB" sz="1400" b="0" i="1" smtClean="0">
                                        <a:latin typeface="Cambria Math" panose="02040503050406030204" pitchFamily="18" charset="0"/>
                                      </a:rPr>
                                      <m:t>5</m:t>
                                    </m:r>
                                  </m:sub>
                                </m:sSub>
                              </m:oMath>
                            </m:oMathPara>
                          </a14:m>
                          <a:endParaRPr lang="en-GB" sz="1400" dirty="0"/>
                        </a:p>
                      </a:txBody>
                      <a:tcPr/>
                    </a:tc>
                    <a:tc>
                      <a:txBody>
                        <a:bodyPr/>
                        <a:lstStyle/>
                        <a:p>
                          <a:pPr/>
                          <a14:m>
                            <m:oMathPara xmlns:m="http://schemas.openxmlformats.org/officeDocument/2006/math">
                              <m:oMathParaPr>
                                <m:jc m:val="centerGroup"/>
                              </m:oMathParaPr>
                              <m:oMath xmlns:m="http://schemas.openxmlformats.org/officeDocument/2006/math">
                                <m:nary>
                                  <m:naryPr>
                                    <m:chr m:val="∑"/>
                                    <m:limLoc m:val="subSup"/>
                                    <m:ctrlPr>
                                      <a:rPr lang="en-GB" sz="1400" b="0" i="1" smtClean="0">
                                        <a:latin typeface="Cambria Math" panose="02040503050406030204" pitchFamily="18" charset="0"/>
                                      </a:rPr>
                                    </m:ctrlPr>
                                  </m:naryPr>
                                  <m:sub>
                                    <m:r>
                                      <m:rPr>
                                        <m:brk m:alnAt="25"/>
                                      </m:rPr>
                                      <a:rPr lang="en-GB" sz="1400" b="0" i="1" smtClean="0">
                                        <a:latin typeface="Cambria Math" panose="02040503050406030204" pitchFamily="18" charset="0"/>
                                      </a:rPr>
                                      <m:t>𝑗</m:t>
                                    </m:r>
                                    <m:r>
                                      <a:rPr lang="en-GB" sz="1400" b="0" i="1" smtClean="0">
                                        <a:latin typeface="Cambria Math" panose="02040503050406030204" pitchFamily="18" charset="0"/>
                                      </a:rPr>
                                      <m:t>=2</m:t>
                                    </m:r>
                                  </m:sub>
                                  <m:sup>
                                    <m:r>
                                      <a:rPr lang="en-GB" sz="1400" b="0" i="1" smtClean="0">
                                        <a:latin typeface="Cambria Math" panose="02040503050406030204" pitchFamily="18" charset="0"/>
                                      </a:rPr>
                                      <m:t>𝑛</m:t>
                                    </m:r>
                                  </m:sup>
                                  <m:e>
                                    <m:d>
                                      <m:dPr>
                                        <m:ctrlPr>
                                          <a:rPr lang="en-GB" sz="1400" b="0" i="1" smtClean="0">
                                            <a:latin typeface="Cambria Math" panose="02040503050406030204" pitchFamily="18" charset="0"/>
                                          </a:rPr>
                                        </m:ctrlPr>
                                      </m:dPr>
                                      <m:e>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𝑡</m:t>
                                            </m:r>
                                          </m:e>
                                          <m:sub>
                                            <m:r>
                                              <a:rPr lang="en-GB" sz="1400" b="0" i="1" smtClean="0">
                                                <a:latin typeface="Cambria Math" panose="02040503050406030204" pitchFamily="18" charset="0"/>
                                              </a:rPr>
                                              <m:t>𝑗</m:t>
                                            </m:r>
                                          </m:sub>
                                        </m:sSub>
                                        <m:r>
                                          <a:rPr lang="en-GB" sz="1400" b="0" i="1" smtClean="0">
                                            <a:latin typeface="Cambria Math" panose="02040503050406030204" pitchFamily="18" charset="0"/>
                                          </a:rPr>
                                          <m:t>−1</m:t>
                                        </m:r>
                                      </m:e>
                                    </m:d>
                                  </m:e>
                                </m:nary>
                              </m:oMath>
                            </m:oMathPara>
                          </a14:m>
                          <a:endParaRPr lang="en-GB" sz="1400" dirty="0"/>
                        </a:p>
                      </a:txBody>
                      <a:tcPr/>
                    </a:tc>
                  </a:tr>
                  <a:tr h="297823">
                    <a:tc>
                      <a:txBody>
                        <a:bodyPr/>
                        <a:lstStyle/>
                        <a:p>
                          <a:pPr/>
                          <a14:m>
                            <m:oMathPara xmlns:m="http://schemas.openxmlformats.org/officeDocument/2006/math">
                              <m:oMathParaPr>
                                <m:jc m:val="centerGroup"/>
                              </m:oMathParaPr>
                              <m:oMath xmlns:m="http://schemas.openxmlformats.org/officeDocument/2006/math">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𝑐</m:t>
                                    </m:r>
                                  </m:e>
                                  <m:sub>
                                    <m:r>
                                      <a:rPr lang="en-GB" sz="1400" b="0" i="1" smtClean="0">
                                        <a:latin typeface="Cambria Math" panose="02040503050406030204" pitchFamily="18" charset="0"/>
                                      </a:rPr>
                                      <m:t>6</m:t>
                                    </m:r>
                                  </m:sub>
                                </m:sSub>
                              </m:oMath>
                            </m:oMathPara>
                          </a14:m>
                          <a:endParaRPr lang="en-GB" sz="1400" dirty="0"/>
                        </a:p>
                      </a:txBody>
                      <a:tcPr/>
                    </a:tc>
                    <a:tc>
                      <a:txBody>
                        <a:bodyPr/>
                        <a:lstStyle/>
                        <a:p>
                          <a:pPr/>
                          <a14:m>
                            <m:oMathPara xmlns:m="http://schemas.openxmlformats.org/officeDocument/2006/math">
                              <m:oMathParaPr>
                                <m:jc m:val="centerGroup"/>
                              </m:oMathParaPr>
                              <m:oMath xmlns:m="http://schemas.openxmlformats.org/officeDocument/2006/math">
                                <m:nary>
                                  <m:naryPr>
                                    <m:chr m:val="∑"/>
                                    <m:limLoc m:val="subSup"/>
                                    <m:ctrlPr>
                                      <a:rPr lang="en-GB" sz="1400" b="0" i="1" smtClean="0">
                                        <a:latin typeface="Cambria Math" panose="02040503050406030204" pitchFamily="18" charset="0"/>
                                      </a:rPr>
                                    </m:ctrlPr>
                                  </m:naryPr>
                                  <m:sub>
                                    <m:r>
                                      <m:rPr>
                                        <m:brk m:alnAt="25"/>
                                      </m:rPr>
                                      <a:rPr lang="en-GB" sz="1400" b="0" i="1" smtClean="0">
                                        <a:latin typeface="Cambria Math" panose="02040503050406030204" pitchFamily="18" charset="0"/>
                                      </a:rPr>
                                      <m:t>𝑗</m:t>
                                    </m:r>
                                    <m:r>
                                      <a:rPr lang="en-GB" sz="1400" b="0" i="1" smtClean="0">
                                        <a:latin typeface="Cambria Math" panose="02040503050406030204" pitchFamily="18" charset="0"/>
                                      </a:rPr>
                                      <m:t>=2</m:t>
                                    </m:r>
                                  </m:sub>
                                  <m:sup>
                                    <m:r>
                                      <a:rPr lang="en-GB" sz="1400" b="0" i="1" smtClean="0">
                                        <a:latin typeface="Cambria Math" panose="02040503050406030204" pitchFamily="18" charset="0"/>
                                      </a:rPr>
                                      <m:t>𝑛</m:t>
                                    </m:r>
                                  </m:sup>
                                  <m:e>
                                    <m:d>
                                      <m:dPr>
                                        <m:ctrlPr>
                                          <a:rPr lang="en-GB" sz="1400" b="0" i="1" smtClean="0">
                                            <a:latin typeface="Cambria Math" panose="02040503050406030204" pitchFamily="18" charset="0"/>
                                          </a:rPr>
                                        </m:ctrlPr>
                                      </m:dPr>
                                      <m:e>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𝑡</m:t>
                                            </m:r>
                                          </m:e>
                                          <m:sub>
                                            <m:r>
                                              <a:rPr lang="en-GB" sz="1400" b="0" i="1" smtClean="0">
                                                <a:latin typeface="Cambria Math" panose="02040503050406030204" pitchFamily="18" charset="0"/>
                                              </a:rPr>
                                              <m:t>𝑗</m:t>
                                            </m:r>
                                          </m:sub>
                                        </m:sSub>
                                        <m:r>
                                          <a:rPr lang="en-GB" sz="1400" b="0" i="1" smtClean="0">
                                            <a:latin typeface="Cambria Math" panose="02040503050406030204" pitchFamily="18" charset="0"/>
                                          </a:rPr>
                                          <m:t>−1</m:t>
                                        </m:r>
                                      </m:e>
                                    </m:d>
                                  </m:e>
                                </m:nary>
                              </m:oMath>
                            </m:oMathPara>
                          </a14:m>
                          <a:endParaRPr lang="en-GB" sz="1400" dirty="0"/>
                        </a:p>
                      </a:txBody>
                      <a:tcPr/>
                    </a:tc>
                  </a:tr>
                  <a:tr h="297823">
                    <a:tc>
                      <a:txBody>
                        <a:bodyPr/>
                        <a:lstStyle/>
                        <a:p>
                          <a:pPr/>
                          <a14:m>
                            <m:oMathPara xmlns:m="http://schemas.openxmlformats.org/officeDocument/2006/math">
                              <m:oMathParaPr>
                                <m:jc m:val="centerGroup"/>
                              </m:oMathParaPr>
                              <m:oMath xmlns:m="http://schemas.openxmlformats.org/officeDocument/2006/math">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𝑐</m:t>
                                    </m:r>
                                  </m:e>
                                  <m:sub>
                                    <m:r>
                                      <a:rPr lang="en-GB" sz="1400" b="0" i="1" smtClean="0">
                                        <a:latin typeface="Cambria Math" panose="02040503050406030204" pitchFamily="18" charset="0"/>
                                      </a:rPr>
                                      <m:t>7</m:t>
                                    </m:r>
                                  </m:sub>
                                </m:sSub>
                              </m:oMath>
                            </m:oMathPara>
                          </a14:m>
                          <a:endParaRPr lang="en-GB" sz="1400" dirty="0"/>
                        </a:p>
                      </a:txBody>
                      <a:tcPr/>
                    </a:tc>
                    <a:tc>
                      <a:txBody>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𝑛</m:t>
                                </m:r>
                                <m:r>
                                  <a:rPr lang="en-GB" sz="1400" b="0" i="1" smtClean="0">
                                    <a:latin typeface="Cambria Math" panose="02040503050406030204" pitchFamily="18" charset="0"/>
                                  </a:rPr>
                                  <m:t>−1</m:t>
                                </m:r>
                              </m:oMath>
                            </m:oMathPara>
                          </a14:m>
                          <a:endParaRPr lang="en-GB" sz="1400" dirty="0"/>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2490533501"/>
                  </p:ext>
                </p:extLst>
              </p:nvPr>
            </p:nvGraphicFramePr>
            <p:xfrm>
              <a:off x="6180730" y="3278096"/>
              <a:ext cx="3018573" cy="3418852"/>
            </p:xfrm>
            <a:graphic>
              <a:graphicData uri="http://schemas.openxmlformats.org/drawingml/2006/table">
                <a:tbl>
                  <a:tblPr firstRow="1" bandRow="1">
                    <a:tableStyleId>{5C22544A-7EE6-4342-B048-85BDC9FD1C3A}</a:tableStyleId>
                  </a:tblPr>
                  <a:tblGrid>
                    <a:gridCol w="1107580"/>
                    <a:gridCol w="1910993"/>
                  </a:tblGrid>
                  <a:tr h="304800">
                    <a:tc>
                      <a:txBody>
                        <a:bodyPr/>
                        <a:lstStyle/>
                        <a:p>
                          <a:pPr algn="ctr"/>
                          <a:r>
                            <a:rPr lang="en-GB" sz="1400" dirty="0" smtClean="0"/>
                            <a:t>Cost </a:t>
                          </a:r>
                          <a:endParaRPr lang="en-GB" sz="1400" dirty="0"/>
                        </a:p>
                      </a:txBody>
                      <a:tcPr/>
                    </a:tc>
                    <a:tc>
                      <a:txBody>
                        <a:bodyPr/>
                        <a:lstStyle/>
                        <a:p>
                          <a:pPr algn="ctr"/>
                          <a:r>
                            <a:rPr lang="en-GB" sz="1400" dirty="0" smtClean="0"/>
                            <a:t>Times </a:t>
                          </a:r>
                          <a:endParaRPr lang="en-GB" sz="1400" dirty="0"/>
                        </a:p>
                      </a:txBody>
                      <a:tcPr/>
                    </a:tc>
                  </a:tr>
                  <a:tr h="413751">
                    <a:tc>
                      <a:txBody>
                        <a:bodyPr/>
                        <a:lstStyle/>
                        <a:p>
                          <a:endParaRPr lang="en-US"/>
                        </a:p>
                      </a:txBody>
                      <a:tcPr>
                        <a:blipFill rotWithShape="0">
                          <a:blip r:embed="rId4"/>
                          <a:stretch>
                            <a:fillRect l="-549" t="-76471" r="-175275" b="-841176"/>
                          </a:stretch>
                        </a:blipFill>
                      </a:tcPr>
                    </a:tc>
                    <a:tc>
                      <a:txBody>
                        <a:bodyPr/>
                        <a:lstStyle/>
                        <a:p>
                          <a:endParaRPr lang="en-US"/>
                        </a:p>
                      </a:txBody>
                      <a:tcPr>
                        <a:blipFill rotWithShape="0">
                          <a:blip r:embed="rId4"/>
                          <a:stretch>
                            <a:fillRect l="-58095" t="-76471" r="-1270" b="-841176"/>
                          </a:stretch>
                        </a:blipFill>
                      </a:tcPr>
                    </a:tc>
                  </a:tr>
                  <a:tr h="410966">
                    <a:tc>
                      <a:txBody>
                        <a:bodyPr/>
                        <a:lstStyle/>
                        <a:p>
                          <a:endParaRPr lang="en-US"/>
                        </a:p>
                      </a:txBody>
                      <a:tcPr>
                        <a:blipFill rotWithShape="0">
                          <a:blip r:embed="rId4"/>
                          <a:stretch>
                            <a:fillRect l="-549" t="-176471" r="-175275" b="-741176"/>
                          </a:stretch>
                        </a:blipFill>
                      </a:tcPr>
                    </a:tc>
                    <a:tc>
                      <a:txBody>
                        <a:bodyPr/>
                        <a:lstStyle/>
                        <a:p>
                          <a:endParaRPr lang="en-US"/>
                        </a:p>
                      </a:txBody>
                      <a:tcPr>
                        <a:blipFill rotWithShape="0">
                          <a:blip r:embed="rId4"/>
                          <a:stretch>
                            <a:fillRect l="-58095" t="-176471" r="-1270" b="-741176"/>
                          </a:stretch>
                        </a:blipFill>
                      </a:tcPr>
                    </a:tc>
                  </a:tr>
                  <a:tr h="380144">
                    <a:tc>
                      <a:txBody>
                        <a:bodyPr/>
                        <a:lstStyle/>
                        <a:p>
                          <a:endParaRPr lang="en-US"/>
                        </a:p>
                      </a:txBody>
                      <a:tcPr>
                        <a:blipFill rotWithShape="0">
                          <a:blip r:embed="rId4"/>
                          <a:stretch>
                            <a:fillRect l="-549" t="-303226" r="-175275" b="-712903"/>
                          </a:stretch>
                        </a:blipFill>
                      </a:tcPr>
                    </a:tc>
                    <a:tc>
                      <a:txBody>
                        <a:bodyPr/>
                        <a:lstStyle/>
                        <a:p>
                          <a:endParaRPr lang="en-US"/>
                        </a:p>
                      </a:txBody>
                      <a:tcPr>
                        <a:blipFill rotWithShape="0">
                          <a:blip r:embed="rId4"/>
                          <a:stretch>
                            <a:fillRect l="-58095" t="-303226" r="-1270" b="-712903"/>
                          </a:stretch>
                        </a:blipFill>
                      </a:tcPr>
                    </a:tc>
                  </a:tr>
                  <a:tr h="534797">
                    <a:tc>
                      <a:txBody>
                        <a:bodyPr/>
                        <a:lstStyle/>
                        <a:p>
                          <a:endParaRPr lang="en-US"/>
                        </a:p>
                      </a:txBody>
                      <a:tcPr>
                        <a:blipFill rotWithShape="0">
                          <a:blip r:embed="rId4"/>
                          <a:stretch>
                            <a:fillRect l="-549" t="-284091" r="-175275" b="-402273"/>
                          </a:stretch>
                        </a:blipFill>
                      </a:tcPr>
                    </a:tc>
                    <a:tc>
                      <a:txBody>
                        <a:bodyPr/>
                        <a:lstStyle/>
                        <a:p>
                          <a:endParaRPr lang="en-US"/>
                        </a:p>
                      </a:txBody>
                      <a:tcPr>
                        <a:blipFill rotWithShape="0">
                          <a:blip r:embed="rId4"/>
                          <a:stretch>
                            <a:fillRect l="-58095" t="-284091" r="-1270" b="-402273"/>
                          </a:stretch>
                        </a:blipFill>
                      </a:tcPr>
                    </a:tc>
                  </a:tr>
                  <a:tr h="534797">
                    <a:tc>
                      <a:txBody>
                        <a:bodyPr/>
                        <a:lstStyle/>
                        <a:p>
                          <a:endParaRPr lang="en-US"/>
                        </a:p>
                      </a:txBody>
                      <a:tcPr>
                        <a:blipFill rotWithShape="0">
                          <a:blip r:embed="rId4"/>
                          <a:stretch>
                            <a:fillRect l="-549" t="-384091" r="-175275" b="-302273"/>
                          </a:stretch>
                        </a:blipFill>
                      </a:tcPr>
                    </a:tc>
                    <a:tc>
                      <a:txBody>
                        <a:bodyPr/>
                        <a:lstStyle/>
                        <a:p>
                          <a:endParaRPr lang="en-US"/>
                        </a:p>
                      </a:txBody>
                      <a:tcPr>
                        <a:blipFill rotWithShape="0">
                          <a:blip r:embed="rId4"/>
                          <a:stretch>
                            <a:fillRect l="-58095" t="-384091" r="-1270" b="-302273"/>
                          </a:stretch>
                        </a:blipFill>
                      </a:tcPr>
                    </a:tc>
                  </a:tr>
                  <a:tr h="534797">
                    <a:tc>
                      <a:txBody>
                        <a:bodyPr/>
                        <a:lstStyle/>
                        <a:p>
                          <a:endParaRPr lang="en-US"/>
                        </a:p>
                      </a:txBody>
                      <a:tcPr>
                        <a:blipFill rotWithShape="0">
                          <a:blip r:embed="rId4"/>
                          <a:stretch>
                            <a:fillRect l="-549" t="-484091" r="-175275" b="-202273"/>
                          </a:stretch>
                        </a:blipFill>
                      </a:tcPr>
                    </a:tc>
                    <a:tc>
                      <a:txBody>
                        <a:bodyPr/>
                        <a:lstStyle/>
                        <a:p>
                          <a:endParaRPr lang="en-US"/>
                        </a:p>
                      </a:txBody>
                      <a:tcPr>
                        <a:blipFill rotWithShape="0">
                          <a:blip r:embed="rId4"/>
                          <a:stretch>
                            <a:fillRect l="-58095" t="-484091" r="-1270" b="-202273"/>
                          </a:stretch>
                        </a:blipFill>
                      </a:tcPr>
                    </a:tc>
                  </a:tr>
                  <a:tr h="304800">
                    <a:tc>
                      <a:txBody>
                        <a:bodyPr/>
                        <a:lstStyle/>
                        <a:p>
                          <a:endParaRPr lang="en-US"/>
                        </a:p>
                      </a:txBody>
                      <a:tcPr>
                        <a:blipFill rotWithShape="0">
                          <a:blip r:embed="rId4"/>
                          <a:stretch>
                            <a:fillRect l="-549" t="-1028000" r="-175275" b="-256000"/>
                          </a:stretch>
                        </a:blipFill>
                      </a:tcPr>
                    </a:tc>
                    <a:tc>
                      <a:txBody>
                        <a:bodyPr/>
                        <a:lstStyle/>
                        <a:p>
                          <a:endParaRPr lang="en-US"/>
                        </a:p>
                      </a:txBody>
                      <a:tcPr>
                        <a:blipFill rotWithShape="0">
                          <a:blip r:embed="rId4"/>
                          <a:stretch>
                            <a:fillRect l="-58095" t="-1028000" r="-1270" b="-256000"/>
                          </a:stretch>
                        </a:blipFill>
                      </a:tcPr>
                    </a:tc>
                  </a:tr>
                </a:tbl>
              </a:graphicData>
            </a:graphic>
          </p:graphicFrame>
        </mc:Fallback>
      </mc:AlternateContent>
      <mc:AlternateContent xmlns:mc="http://schemas.openxmlformats.org/markup-compatibility/2006" xmlns:a14="http://schemas.microsoft.com/office/drawing/2010/main">
        <mc:Choice Requires="a14">
          <p:sp>
            <p:nvSpPr>
              <p:cNvPr id="8" name="TextBox 7"/>
              <p:cNvSpPr txBox="1"/>
              <p:nvPr/>
            </p:nvSpPr>
            <p:spPr>
              <a:xfrm>
                <a:off x="9274002" y="4777482"/>
                <a:ext cx="2075380" cy="10970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𝑡</m:t>
                        </m:r>
                      </m:e>
                      <m:sub>
                        <m:r>
                          <a:rPr lang="en-GB" sz="1600" b="0" i="1" smtClean="0">
                            <a:latin typeface="Cambria Math" panose="02040503050406030204" pitchFamily="18" charset="0"/>
                          </a:rPr>
                          <m:t>𝑗</m:t>
                        </m:r>
                      </m:sub>
                    </m:sSub>
                    <m:r>
                      <a:rPr lang="en-GB" sz="1600" b="0" i="1" smtClean="0">
                        <a:latin typeface="Cambria Math" panose="02040503050406030204" pitchFamily="18" charset="0"/>
                      </a:rPr>
                      <m:t>=</m:t>
                    </m:r>
                  </m:oMath>
                </a14:m>
                <a:r>
                  <a:rPr lang="en-GB" sz="1600" dirty="0" smtClean="0"/>
                  <a:t> # of times the while loop test will be executed for that particular value of </a:t>
                </a:r>
                <a14:m>
                  <m:oMath xmlns:m="http://schemas.openxmlformats.org/officeDocument/2006/math">
                    <m:r>
                      <a:rPr lang="en-GB" sz="1600" b="0" i="1" smtClean="0">
                        <a:latin typeface="Cambria Math" panose="02040503050406030204" pitchFamily="18" charset="0"/>
                      </a:rPr>
                      <m:t>𝑗</m:t>
                    </m:r>
                  </m:oMath>
                </a14:m>
                <a:r>
                  <a:rPr lang="en-GB" sz="1600" dirty="0" smtClean="0"/>
                  <a:t> </a:t>
                </a:r>
                <a:endParaRPr lang="en-GB"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9274002" y="4777482"/>
                <a:ext cx="2075380" cy="1097032"/>
              </a:xfrm>
              <a:prstGeom prst="rect">
                <a:avLst/>
              </a:prstGeom>
              <a:blipFill rotWithShape="0">
                <a:blip r:embed="rId5"/>
                <a:stretch>
                  <a:fillRect l="-1166" t="-1648" r="-4373" b="-5495"/>
                </a:stretch>
              </a:blipFill>
            </p:spPr>
            <p:txBody>
              <a:bodyPr/>
              <a:lstStyle/>
              <a:p>
                <a:r>
                  <a:rPr lang="en-GB">
                    <a:noFill/>
                  </a:rPr>
                  <a:t> </a:t>
                </a:r>
              </a:p>
            </p:txBody>
          </p:sp>
        </mc:Fallback>
      </mc:AlternateContent>
    </p:spTree>
    <p:extLst>
      <p:ext uri="{BB962C8B-B14F-4D97-AF65-F5344CB8AC3E}">
        <p14:creationId xmlns:p14="http://schemas.microsoft.com/office/powerpoint/2010/main" val="601393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Today</a:t>
            </a:r>
            <a:endParaRPr lang="en-GB" dirty="0"/>
          </a:p>
        </p:txBody>
      </p:sp>
      <p:sp>
        <p:nvSpPr>
          <p:cNvPr id="3" name="Content Placeholder 2"/>
          <p:cNvSpPr>
            <a:spLocks noGrp="1"/>
          </p:cNvSpPr>
          <p:nvPr>
            <p:ph idx="1"/>
          </p:nvPr>
        </p:nvSpPr>
        <p:spPr/>
        <p:txBody>
          <a:bodyPr/>
          <a:lstStyle/>
          <a:p>
            <a:r>
              <a:rPr lang="en-GB" strike="sngStrike" dirty="0">
                <a:solidFill>
                  <a:schemeClr val="tx1"/>
                </a:solidFill>
              </a:rPr>
              <a:t>Why is my code slow? </a:t>
            </a:r>
          </a:p>
          <a:p>
            <a:pPr lvl="1"/>
            <a:r>
              <a:rPr lang="en-GB" b="1" strike="sngStrike" dirty="0">
                <a:solidFill>
                  <a:schemeClr val="tx1"/>
                </a:solidFill>
              </a:rPr>
              <a:t>Empirical and complexity analysis</a:t>
            </a:r>
            <a:endParaRPr lang="en-GB" strike="sngStrike" dirty="0">
              <a:solidFill>
                <a:schemeClr val="tx1"/>
              </a:solidFill>
            </a:endParaRPr>
          </a:p>
          <a:p>
            <a:r>
              <a:rPr lang="en-GB" dirty="0">
                <a:solidFill>
                  <a:schemeClr val="accent1"/>
                </a:solidFill>
              </a:rPr>
              <a:t>How do I order my data?</a:t>
            </a:r>
          </a:p>
          <a:p>
            <a:pPr lvl="1"/>
            <a:r>
              <a:rPr lang="en-GB" b="1" dirty="0">
                <a:solidFill>
                  <a:schemeClr val="accent1"/>
                </a:solidFill>
              </a:rPr>
              <a:t>Sorting algorithms</a:t>
            </a:r>
          </a:p>
          <a:p>
            <a:r>
              <a:rPr lang="en-GB" dirty="0"/>
              <a:t>How do I structure my data?</a:t>
            </a:r>
          </a:p>
          <a:p>
            <a:pPr lvl="1"/>
            <a:r>
              <a:rPr lang="en-GB" b="1" dirty="0"/>
              <a:t>Linear, tabular, recursive data structures</a:t>
            </a:r>
          </a:p>
          <a:p>
            <a:r>
              <a:rPr lang="en-GB" dirty="0"/>
              <a:t>How do I represent relationship networks?</a:t>
            </a:r>
          </a:p>
          <a:p>
            <a:pPr lvl="1"/>
            <a:r>
              <a:rPr lang="en-GB" b="1" dirty="0"/>
              <a:t>Graphs</a:t>
            </a:r>
          </a:p>
          <a:p>
            <a:endParaRPr lang="en-GB" b="1" dirty="0" smtClean="0"/>
          </a:p>
          <a:p>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3005854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8499" y="2160589"/>
                <a:ext cx="10191963" cy="3880773"/>
              </a:xfrm>
            </p:spPr>
            <p:txBody>
              <a:bodyPr/>
              <a:lstStyle/>
              <a:p>
                <a:pPr marL="457200"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𝑇</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1</m:t>
                          </m:r>
                        </m:sub>
                      </m:sSub>
                      <m:r>
                        <a:rPr lang="en-GB" b="0" i="1" smtClean="0">
                          <a:latin typeface="Cambria Math" panose="02040503050406030204" pitchFamily="18" charset="0"/>
                        </a:rPr>
                        <m:t>𝑛</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2</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−1</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3</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−1</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4</m:t>
                          </m:r>
                        </m:sub>
                      </m:sSub>
                      <m:nary>
                        <m:naryPr>
                          <m:chr m:val="∑"/>
                          <m:limLoc m:val="subSup"/>
                          <m:ctrlPr>
                            <a:rPr lang="en-GB" i="1">
                              <a:latin typeface="Cambria Math" panose="02040503050406030204" pitchFamily="18" charset="0"/>
                            </a:rPr>
                          </m:ctrlPr>
                        </m:naryPr>
                        <m:sub>
                          <m:r>
                            <m:rPr>
                              <m:brk m:alnAt="25"/>
                            </m:rPr>
                            <a:rPr lang="en-GB" i="1">
                              <a:latin typeface="Cambria Math" panose="02040503050406030204" pitchFamily="18" charset="0"/>
                            </a:rPr>
                            <m:t>𝑗</m:t>
                          </m:r>
                          <m:r>
                            <a:rPr lang="en-GB" i="1">
                              <a:latin typeface="Cambria Math" panose="02040503050406030204" pitchFamily="18" charset="0"/>
                            </a:rPr>
                            <m:t>=2</m:t>
                          </m:r>
                        </m:sub>
                        <m:sup>
                          <m:r>
                            <a:rPr lang="en-GB" i="1">
                              <a:latin typeface="Cambria Math" panose="02040503050406030204" pitchFamily="18" charset="0"/>
                            </a:rPr>
                            <m:t>𝑛</m:t>
                          </m:r>
                        </m:sup>
                        <m:e>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𝑗</m:t>
                              </m:r>
                            </m:sub>
                          </m:sSub>
                        </m:e>
                      </m:nary>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5</m:t>
                          </m:r>
                        </m:sub>
                      </m:sSub>
                      <m:nary>
                        <m:naryPr>
                          <m:chr m:val="∑"/>
                          <m:limLoc m:val="subSup"/>
                          <m:ctrlPr>
                            <a:rPr lang="en-GB" i="1">
                              <a:latin typeface="Cambria Math" panose="02040503050406030204" pitchFamily="18" charset="0"/>
                            </a:rPr>
                          </m:ctrlPr>
                        </m:naryPr>
                        <m:sub>
                          <m:r>
                            <m:rPr>
                              <m:brk m:alnAt="25"/>
                            </m:rPr>
                            <a:rPr lang="en-GB" i="1">
                              <a:latin typeface="Cambria Math" panose="02040503050406030204" pitchFamily="18" charset="0"/>
                            </a:rPr>
                            <m:t>𝑗</m:t>
                          </m:r>
                          <m:r>
                            <a:rPr lang="en-GB" i="1">
                              <a:latin typeface="Cambria Math" panose="02040503050406030204" pitchFamily="18" charset="0"/>
                            </a:rPr>
                            <m:t>=2</m:t>
                          </m:r>
                        </m:sub>
                        <m:sup>
                          <m:r>
                            <a:rPr lang="en-GB" i="1">
                              <a:latin typeface="Cambria Math" panose="02040503050406030204" pitchFamily="18" charset="0"/>
                            </a:rPr>
                            <m:t>𝑛</m:t>
                          </m:r>
                        </m:sup>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𝑗</m:t>
                                  </m:r>
                                </m:sub>
                              </m:sSub>
                              <m:r>
                                <a:rPr lang="en-GB" i="1">
                                  <a:latin typeface="Cambria Math" panose="02040503050406030204" pitchFamily="18" charset="0"/>
                                </a:rPr>
                                <m:t>−1</m:t>
                              </m:r>
                            </m:e>
                          </m:d>
                        </m:e>
                      </m:nary>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6</m:t>
                          </m:r>
                        </m:sub>
                      </m:sSub>
                      <m:nary>
                        <m:naryPr>
                          <m:chr m:val="∑"/>
                          <m:limLoc m:val="subSup"/>
                          <m:ctrlPr>
                            <a:rPr lang="en-GB" i="1">
                              <a:latin typeface="Cambria Math" panose="02040503050406030204" pitchFamily="18" charset="0"/>
                            </a:rPr>
                          </m:ctrlPr>
                        </m:naryPr>
                        <m:sub>
                          <m:r>
                            <m:rPr>
                              <m:brk m:alnAt="25"/>
                            </m:rPr>
                            <a:rPr lang="en-GB" i="1">
                              <a:latin typeface="Cambria Math" panose="02040503050406030204" pitchFamily="18" charset="0"/>
                            </a:rPr>
                            <m:t>𝑗</m:t>
                          </m:r>
                          <m:r>
                            <a:rPr lang="en-GB" i="1">
                              <a:latin typeface="Cambria Math" panose="02040503050406030204" pitchFamily="18" charset="0"/>
                            </a:rPr>
                            <m:t>=2</m:t>
                          </m:r>
                        </m:sub>
                        <m:sup>
                          <m:r>
                            <a:rPr lang="en-GB" i="1">
                              <a:latin typeface="Cambria Math" panose="02040503050406030204" pitchFamily="18" charset="0"/>
                            </a:rPr>
                            <m:t>𝑛</m:t>
                          </m:r>
                        </m:sup>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𝑗</m:t>
                                  </m:r>
                                </m:sub>
                              </m:sSub>
                              <m:r>
                                <a:rPr lang="en-GB" i="1">
                                  <a:latin typeface="Cambria Math" panose="02040503050406030204" pitchFamily="18" charset="0"/>
                                </a:rPr>
                                <m:t>−1</m:t>
                              </m:r>
                            </m:e>
                          </m:d>
                        </m:e>
                      </m:nary>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7</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−1</m:t>
                          </m:r>
                        </m:e>
                      </m:d>
                    </m:oMath>
                  </m:oMathPara>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8499" y="2160589"/>
                <a:ext cx="10191963" cy="3880773"/>
              </a:xfrm>
              <a:blipFill rotWithShape="0">
                <a:blip r:embed="rId3"/>
                <a:stretch>
                  <a:fillRect/>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sp>
        <p:nvSpPr>
          <p:cNvPr id="5" name="Rectangle 4"/>
          <p:cNvSpPr/>
          <p:nvPr/>
        </p:nvSpPr>
        <p:spPr>
          <a:xfrm>
            <a:off x="1514454" y="3543538"/>
            <a:ext cx="4623372" cy="30948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ts val="3400"/>
              </a:lnSpc>
            </a:pPr>
            <a:r>
              <a:rPr lang="en-US" dirty="0" smtClean="0">
                <a:latin typeface="Consolas" panose="020B0609020204030204" pitchFamily="49" charset="0"/>
                <a:cs typeface="Consolas" panose="020B0609020204030204" pitchFamily="49" charset="0"/>
              </a:rPr>
              <a:t>1 FOR </a:t>
            </a:r>
            <a:r>
              <a:rPr lang="en-US" dirty="0">
                <a:latin typeface="Consolas" panose="020B0609020204030204" pitchFamily="49" charset="0"/>
                <a:cs typeface="Consolas" panose="020B0609020204030204" pitchFamily="49" charset="0"/>
              </a:rPr>
              <a:t>j = 2 to length(A)</a:t>
            </a:r>
          </a:p>
          <a:p>
            <a:pPr>
              <a:lnSpc>
                <a:spcPts val="3400"/>
              </a:lnSpc>
            </a:pPr>
            <a:r>
              <a:rPr lang="en-US" dirty="0" smtClean="0">
                <a:latin typeface="Consolas" panose="020B0609020204030204" pitchFamily="49" charset="0"/>
                <a:cs typeface="Consolas" panose="020B0609020204030204" pitchFamily="49" charset="0"/>
              </a:rPr>
              <a:t>2     </a:t>
            </a:r>
            <a:r>
              <a:rPr lang="en-US" dirty="0">
                <a:latin typeface="Consolas" panose="020B0609020204030204" pitchFamily="49" charset="0"/>
                <a:cs typeface="Consolas" panose="020B0609020204030204" pitchFamily="49" charset="0"/>
              </a:rPr>
              <a:t>key = A[j</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pPr>
              <a:lnSpc>
                <a:spcPts val="3400"/>
              </a:lnSpc>
            </a:pPr>
            <a:r>
              <a:rPr lang="en-US" dirty="0" smtClean="0">
                <a:latin typeface="Consolas" panose="020B0609020204030204" pitchFamily="49" charset="0"/>
                <a:cs typeface="Consolas" panose="020B0609020204030204" pitchFamily="49" charset="0"/>
              </a:rPr>
              <a:t>3     </a:t>
            </a:r>
            <a:r>
              <a:rPr lang="en-US" dirty="0" err="1" smtClean="0">
                <a:latin typeface="Consolas" panose="020B0609020204030204" pitchFamily="49" charset="0"/>
                <a:cs typeface="Consolas" panose="020B0609020204030204" pitchFamily="49" charset="0"/>
              </a:rPr>
              <a:t>i</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j - 1</a:t>
            </a:r>
          </a:p>
          <a:p>
            <a:pPr>
              <a:lnSpc>
                <a:spcPts val="3400"/>
              </a:lnSpc>
            </a:pPr>
            <a:r>
              <a:rPr lang="en-US" dirty="0" smtClean="0">
                <a:latin typeface="Consolas" panose="020B0609020204030204" pitchFamily="49" charset="0"/>
                <a:cs typeface="Consolas" panose="020B0609020204030204" pitchFamily="49" charset="0"/>
              </a:rPr>
              <a:t>4     </a:t>
            </a:r>
            <a:r>
              <a:rPr lang="en-US" dirty="0">
                <a:latin typeface="Consolas" panose="020B0609020204030204" pitchFamily="49" charset="0"/>
                <a:cs typeface="Consolas" panose="020B0609020204030204" pitchFamily="49" charset="0"/>
              </a:rPr>
              <a:t>WHILE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&gt; 0 and A[</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&gt; key</a:t>
            </a:r>
          </a:p>
          <a:p>
            <a:pPr>
              <a:lnSpc>
                <a:spcPts val="3400"/>
              </a:lnSpc>
            </a:pPr>
            <a:r>
              <a:rPr lang="en-US" dirty="0" smtClean="0">
                <a:latin typeface="Consolas" panose="020B0609020204030204" pitchFamily="49" charset="0"/>
                <a:cs typeface="Consolas" panose="020B0609020204030204" pitchFamily="49" charset="0"/>
              </a:rPr>
              <a:t>5 </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A[i+1</a:t>
            </a:r>
            <a:r>
              <a:rPr lang="en-US" dirty="0">
                <a:latin typeface="Consolas" panose="020B0609020204030204" pitchFamily="49" charset="0"/>
                <a:cs typeface="Consolas" panose="020B0609020204030204" pitchFamily="49" charset="0"/>
              </a:rPr>
              <a:t>] = A[</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p>
          <a:p>
            <a:pPr>
              <a:lnSpc>
                <a:spcPts val="3400"/>
              </a:lnSpc>
            </a:pPr>
            <a:r>
              <a:rPr lang="en-US" dirty="0" smtClean="0">
                <a:latin typeface="Consolas" panose="020B0609020204030204" pitchFamily="49" charset="0"/>
                <a:cs typeface="Consolas" panose="020B0609020204030204" pitchFamily="49" charset="0"/>
              </a:rPr>
              <a:t>6 	</a:t>
            </a:r>
            <a:r>
              <a:rPr lang="en-US" dirty="0" err="1" smtClean="0">
                <a:latin typeface="Consolas" panose="020B0609020204030204" pitchFamily="49" charset="0"/>
                <a:cs typeface="Consolas" panose="020B0609020204030204" pitchFamily="49" charset="0"/>
              </a:rPr>
              <a:t>i</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1</a:t>
            </a:r>
          </a:p>
          <a:p>
            <a:pPr>
              <a:lnSpc>
                <a:spcPts val="3400"/>
              </a:lnSpc>
            </a:pPr>
            <a:r>
              <a:rPr lang="en-US" dirty="0">
                <a:latin typeface="Consolas" panose="020B0609020204030204" pitchFamily="49" charset="0"/>
                <a:cs typeface="Consolas" panose="020B0609020204030204" pitchFamily="49" charset="0"/>
              </a:rPr>
              <a:t>7</a:t>
            </a:r>
            <a:r>
              <a:rPr lang="en-US" dirty="0" smtClean="0">
                <a:latin typeface="Consolas" panose="020B0609020204030204" pitchFamily="49" charset="0"/>
                <a:cs typeface="Consolas" panose="020B0609020204030204" pitchFamily="49" charset="0"/>
              </a:rPr>
              <a:t>    A[i+1</a:t>
            </a:r>
            <a:r>
              <a:rPr lang="en-US" dirty="0">
                <a:latin typeface="Consolas" panose="020B0609020204030204" pitchFamily="49" charset="0"/>
                <a:cs typeface="Consolas" panose="020B0609020204030204" pitchFamily="49" charset="0"/>
              </a:rPr>
              <a:t>] = key</a:t>
            </a:r>
            <a:endParaRPr lang="en-GB" dirty="0">
              <a:latin typeface="Consolas" panose="020B0609020204030204" pitchFamily="49" charset="0"/>
              <a:cs typeface="Consolas" panose="020B0609020204030204" pitchFamily="49" charset="0"/>
            </a:endParaRP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2490533501"/>
                  </p:ext>
                </p:extLst>
              </p:nvPr>
            </p:nvGraphicFramePr>
            <p:xfrm>
              <a:off x="6180730" y="3278096"/>
              <a:ext cx="3018573" cy="3418852"/>
            </p:xfrm>
            <a:graphic>
              <a:graphicData uri="http://schemas.openxmlformats.org/drawingml/2006/table">
                <a:tbl>
                  <a:tblPr firstRow="1" bandRow="1">
                    <a:tableStyleId>{5C22544A-7EE6-4342-B048-85BDC9FD1C3A}</a:tableStyleId>
                  </a:tblPr>
                  <a:tblGrid>
                    <a:gridCol w="1107580"/>
                    <a:gridCol w="1910993"/>
                  </a:tblGrid>
                  <a:tr h="297823">
                    <a:tc>
                      <a:txBody>
                        <a:bodyPr/>
                        <a:lstStyle/>
                        <a:p>
                          <a:pPr algn="ctr"/>
                          <a:r>
                            <a:rPr lang="en-GB" sz="1400" dirty="0" smtClean="0"/>
                            <a:t>Cost </a:t>
                          </a:r>
                          <a:endParaRPr lang="en-GB" sz="1400" dirty="0"/>
                        </a:p>
                      </a:txBody>
                      <a:tcPr/>
                    </a:tc>
                    <a:tc>
                      <a:txBody>
                        <a:bodyPr/>
                        <a:lstStyle/>
                        <a:p>
                          <a:pPr algn="ctr"/>
                          <a:r>
                            <a:rPr lang="en-GB" sz="1400" dirty="0" smtClean="0"/>
                            <a:t>Times </a:t>
                          </a:r>
                          <a:endParaRPr lang="en-GB" sz="1400" dirty="0"/>
                        </a:p>
                      </a:txBody>
                      <a:tcPr/>
                    </a:tc>
                  </a:tr>
                  <a:tr h="413751">
                    <a:tc>
                      <a:txBody>
                        <a:bodyPr/>
                        <a:lstStyle/>
                        <a:p>
                          <a:pPr/>
                          <a14:m>
                            <m:oMathPara xmlns:m="http://schemas.openxmlformats.org/officeDocument/2006/math">
                              <m:oMathParaPr>
                                <m:jc m:val="centerGroup"/>
                              </m:oMathParaPr>
                              <m:oMath xmlns:m="http://schemas.openxmlformats.org/officeDocument/2006/math">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𝑐</m:t>
                                    </m:r>
                                  </m:e>
                                  <m:sub>
                                    <m:r>
                                      <a:rPr lang="en-GB" sz="1400" b="0" i="1" smtClean="0">
                                        <a:latin typeface="Cambria Math" panose="02040503050406030204" pitchFamily="18" charset="0"/>
                                      </a:rPr>
                                      <m:t>1</m:t>
                                    </m:r>
                                  </m:sub>
                                </m:sSub>
                              </m:oMath>
                            </m:oMathPara>
                          </a14:m>
                          <a:endParaRPr lang="en-GB" sz="1400" dirty="0"/>
                        </a:p>
                      </a:txBody>
                      <a:tcPr/>
                    </a:tc>
                    <a:tc>
                      <a:txBody>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𝑛</m:t>
                                </m:r>
                              </m:oMath>
                            </m:oMathPara>
                          </a14:m>
                          <a:endParaRPr lang="en-GB" sz="1400" dirty="0"/>
                        </a:p>
                      </a:txBody>
                      <a:tcPr/>
                    </a:tc>
                  </a:tr>
                  <a:tr h="410966">
                    <a:tc>
                      <a:txBody>
                        <a:bodyPr/>
                        <a:lstStyle/>
                        <a:p>
                          <a:pPr/>
                          <a14:m>
                            <m:oMathPara xmlns:m="http://schemas.openxmlformats.org/officeDocument/2006/math">
                              <m:oMathParaPr>
                                <m:jc m:val="centerGroup"/>
                              </m:oMathParaPr>
                              <m:oMath xmlns:m="http://schemas.openxmlformats.org/officeDocument/2006/math">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𝑐</m:t>
                                    </m:r>
                                  </m:e>
                                  <m:sub>
                                    <m:r>
                                      <a:rPr lang="en-GB" sz="1400" b="0" i="1" smtClean="0">
                                        <a:latin typeface="Cambria Math" panose="02040503050406030204" pitchFamily="18" charset="0"/>
                                      </a:rPr>
                                      <m:t>2</m:t>
                                    </m:r>
                                  </m:sub>
                                </m:sSub>
                              </m:oMath>
                            </m:oMathPara>
                          </a14:m>
                          <a:endParaRPr lang="en-GB" sz="1400" dirty="0"/>
                        </a:p>
                      </a:txBody>
                      <a:tcPr/>
                    </a:tc>
                    <a:tc>
                      <a:txBody>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𝑛</m:t>
                                </m:r>
                                <m:r>
                                  <a:rPr lang="en-GB" sz="1400" b="0" i="1" smtClean="0">
                                    <a:latin typeface="Cambria Math" panose="02040503050406030204" pitchFamily="18" charset="0"/>
                                  </a:rPr>
                                  <m:t>−1</m:t>
                                </m:r>
                              </m:oMath>
                            </m:oMathPara>
                          </a14:m>
                          <a:endParaRPr lang="en-GB" sz="1400" dirty="0"/>
                        </a:p>
                      </a:txBody>
                      <a:tcPr/>
                    </a:tc>
                  </a:tr>
                  <a:tr h="380144">
                    <a:tc>
                      <a:txBody>
                        <a:bodyPr/>
                        <a:lstStyle/>
                        <a:p>
                          <a:pPr/>
                          <a14:m>
                            <m:oMathPara xmlns:m="http://schemas.openxmlformats.org/officeDocument/2006/math">
                              <m:oMathParaPr>
                                <m:jc m:val="centerGroup"/>
                              </m:oMathParaPr>
                              <m:oMath xmlns:m="http://schemas.openxmlformats.org/officeDocument/2006/math">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𝑐</m:t>
                                    </m:r>
                                  </m:e>
                                  <m:sub>
                                    <m:r>
                                      <a:rPr lang="en-GB" sz="1400" b="0" i="1" smtClean="0">
                                        <a:latin typeface="Cambria Math" panose="02040503050406030204" pitchFamily="18" charset="0"/>
                                      </a:rPr>
                                      <m:t>3</m:t>
                                    </m:r>
                                  </m:sub>
                                </m:sSub>
                              </m:oMath>
                            </m:oMathPara>
                          </a14:m>
                          <a:endParaRPr lang="en-GB" sz="1400" dirty="0"/>
                        </a:p>
                      </a:txBody>
                      <a:tcPr/>
                    </a:tc>
                    <a:tc>
                      <a:txBody>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𝑛</m:t>
                                </m:r>
                                <m:r>
                                  <a:rPr lang="en-GB" sz="1400" b="0" i="1" smtClean="0">
                                    <a:latin typeface="Cambria Math" panose="02040503050406030204" pitchFamily="18" charset="0"/>
                                  </a:rPr>
                                  <m:t>−1</m:t>
                                </m:r>
                              </m:oMath>
                            </m:oMathPara>
                          </a14:m>
                          <a:endParaRPr lang="en-GB" sz="1400" dirty="0"/>
                        </a:p>
                      </a:txBody>
                      <a:tcPr/>
                    </a:tc>
                  </a:tr>
                  <a:tr h="400692">
                    <a:tc>
                      <a:txBody>
                        <a:bodyPr/>
                        <a:lstStyle/>
                        <a:p>
                          <a:pPr/>
                          <a14:m>
                            <m:oMathPara xmlns:m="http://schemas.openxmlformats.org/officeDocument/2006/math">
                              <m:oMathParaPr>
                                <m:jc m:val="centerGroup"/>
                              </m:oMathParaPr>
                              <m:oMath xmlns:m="http://schemas.openxmlformats.org/officeDocument/2006/math">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𝑐</m:t>
                                    </m:r>
                                  </m:e>
                                  <m:sub>
                                    <m:r>
                                      <a:rPr lang="en-GB" sz="1400" b="0" i="1" smtClean="0">
                                        <a:latin typeface="Cambria Math" panose="02040503050406030204" pitchFamily="18" charset="0"/>
                                      </a:rPr>
                                      <m:t>4</m:t>
                                    </m:r>
                                  </m:sub>
                                </m:sSub>
                              </m:oMath>
                            </m:oMathPara>
                          </a14:m>
                          <a:endParaRPr lang="en-GB" sz="1400" dirty="0"/>
                        </a:p>
                      </a:txBody>
                      <a:tcPr/>
                    </a:tc>
                    <a:tc>
                      <a:txBody>
                        <a:bodyPr/>
                        <a:lstStyle/>
                        <a:p>
                          <a:pPr/>
                          <a14:m>
                            <m:oMathPara xmlns:m="http://schemas.openxmlformats.org/officeDocument/2006/math">
                              <m:oMathParaPr>
                                <m:jc m:val="centerGroup"/>
                              </m:oMathParaPr>
                              <m:oMath xmlns:m="http://schemas.openxmlformats.org/officeDocument/2006/math">
                                <m:nary>
                                  <m:naryPr>
                                    <m:chr m:val="∑"/>
                                    <m:limLoc m:val="subSup"/>
                                    <m:ctrlPr>
                                      <a:rPr lang="en-GB" sz="1400" b="0" i="1" smtClean="0">
                                        <a:latin typeface="Cambria Math" panose="02040503050406030204" pitchFamily="18" charset="0"/>
                                      </a:rPr>
                                    </m:ctrlPr>
                                  </m:naryPr>
                                  <m:sub>
                                    <m:r>
                                      <m:rPr>
                                        <m:brk m:alnAt="25"/>
                                      </m:rPr>
                                      <a:rPr lang="en-GB" sz="1400" b="0" i="1" smtClean="0">
                                        <a:latin typeface="Cambria Math" panose="02040503050406030204" pitchFamily="18" charset="0"/>
                                      </a:rPr>
                                      <m:t>𝑗</m:t>
                                    </m:r>
                                    <m:r>
                                      <a:rPr lang="en-GB" sz="1400" b="0" i="1" smtClean="0">
                                        <a:latin typeface="Cambria Math" panose="02040503050406030204" pitchFamily="18" charset="0"/>
                                      </a:rPr>
                                      <m:t>=2</m:t>
                                    </m:r>
                                  </m:sub>
                                  <m:sup>
                                    <m:r>
                                      <a:rPr lang="en-GB" sz="1400" b="0" i="1" smtClean="0">
                                        <a:latin typeface="Cambria Math" panose="02040503050406030204" pitchFamily="18" charset="0"/>
                                      </a:rPr>
                                      <m:t>𝑛</m:t>
                                    </m:r>
                                  </m:sup>
                                  <m:e>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𝑡</m:t>
                                        </m:r>
                                      </m:e>
                                      <m:sub>
                                        <m:r>
                                          <a:rPr lang="en-GB" sz="1400" b="0" i="1" smtClean="0">
                                            <a:latin typeface="Cambria Math" panose="02040503050406030204" pitchFamily="18" charset="0"/>
                                          </a:rPr>
                                          <m:t>𝑗</m:t>
                                        </m:r>
                                      </m:sub>
                                    </m:sSub>
                                  </m:e>
                                </m:nary>
                              </m:oMath>
                            </m:oMathPara>
                          </a14:m>
                          <a:endParaRPr lang="en-GB" sz="1400" dirty="0"/>
                        </a:p>
                      </a:txBody>
                      <a:tcPr/>
                    </a:tc>
                  </a:tr>
                  <a:tr h="297823">
                    <a:tc>
                      <a:txBody>
                        <a:bodyPr/>
                        <a:lstStyle/>
                        <a:p>
                          <a:pPr/>
                          <a14:m>
                            <m:oMathPara xmlns:m="http://schemas.openxmlformats.org/officeDocument/2006/math">
                              <m:oMathParaPr>
                                <m:jc m:val="centerGroup"/>
                              </m:oMathParaPr>
                              <m:oMath xmlns:m="http://schemas.openxmlformats.org/officeDocument/2006/math">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𝑐</m:t>
                                    </m:r>
                                  </m:e>
                                  <m:sub>
                                    <m:r>
                                      <a:rPr lang="en-GB" sz="1400" b="0" i="1" smtClean="0">
                                        <a:latin typeface="Cambria Math" panose="02040503050406030204" pitchFamily="18" charset="0"/>
                                      </a:rPr>
                                      <m:t>5</m:t>
                                    </m:r>
                                  </m:sub>
                                </m:sSub>
                              </m:oMath>
                            </m:oMathPara>
                          </a14:m>
                          <a:endParaRPr lang="en-GB" sz="1400" dirty="0"/>
                        </a:p>
                      </a:txBody>
                      <a:tcPr/>
                    </a:tc>
                    <a:tc>
                      <a:txBody>
                        <a:bodyPr/>
                        <a:lstStyle/>
                        <a:p>
                          <a:pPr/>
                          <a14:m>
                            <m:oMathPara xmlns:m="http://schemas.openxmlformats.org/officeDocument/2006/math">
                              <m:oMathParaPr>
                                <m:jc m:val="centerGroup"/>
                              </m:oMathParaPr>
                              <m:oMath xmlns:m="http://schemas.openxmlformats.org/officeDocument/2006/math">
                                <m:nary>
                                  <m:naryPr>
                                    <m:chr m:val="∑"/>
                                    <m:limLoc m:val="subSup"/>
                                    <m:ctrlPr>
                                      <a:rPr lang="en-GB" sz="1400" b="0" i="1" smtClean="0">
                                        <a:latin typeface="Cambria Math" panose="02040503050406030204" pitchFamily="18" charset="0"/>
                                      </a:rPr>
                                    </m:ctrlPr>
                                  </m:naryPr>
                                  <m:sub>
                                    <m:r>
                                      <m:rPr>
                                        <m:brk m:alnAt="25"/>
                                      </m:rPr>
                                      <a:rPr lang="en-GB" sz="1400" b="0" i="1" smtClean="0">
                                        <a:latin typeface="Cambria Math" panose="02040503050406030204" pitchFamily="18" charset="0"/>
                                      </a:rPr>
                                      <m:t>𝑗</m:t>
                                    </m:r>
                                    <m:r>
                                      <a:rPr lang="en-GB" sz="1400" b="0" i="1" smtClean="0">
                                        <a:latin typeface="Cambria Math" panose="02040503050406030204" pitchFamily="18" charset="0"/>
                                      </a:rPr>
                                      <m:t>=2</m:t>
                                    </m:r>
                                  </m:sub>
                                  <m:sup>
                                    <m:r>
                                      <a:rPr lang="en-GB" sz="1400" b="0" i="1" smtClean="0">
                                        <a:latin typeface="Cambria Math" panose="02040503050406030204" pitchFamily="18" charset="0"/>
                                      </a:rPr>
                                      <m:t>𝑛</m:t>
                                    </m:r>
                                  </m:sup>
                                  <m:e>
                                    <m:d>
                                      <m:dPr>
                                        <m:ctrlPr>
                                          <a:rPr lang="en-GB" sz="1400" b="0" i="1" smtClean="0">
                                            <a:latin typeface="Cambria Math" panose="02040503050406030204" pitchFamily="18" charset="0"/>
                                          </a:rPr>
                                        </m:ctrlPr>
                                      </m:dPr>
                                      <m:e>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𝑡</m:t>
                                            </m:r>
                                          </m:e>
                                          <m:sub>
                                            <m:r>
                                              <a:rPr lang="en-GB" sz="1400" b="0" i="1" smtClean="0">
                                                <a:latin typeface="Cambria Math" panose="02040503050406030204" pitchFamily="18" charset="0"/>
                                              </a:rPr>
                                              <m:t>𝑗</m:t>
                                            </m:r>
                                          </m:sub>
                                        </m:sSub>
                                        <m:r>
                                          <a:rPr lang="en-GB" sz="1400" b="0" i="1" smtClean="0">
                                            <a:latin typeface="Cambria Math" panose="02040503050406030204" pitchFamily="18" charset="0"/>
                                          </a:rPr>
                                          <m:t>−1</m:t>
                                        </m:r>
                                      </m:e>
                                    </m:d>
                                  </m:e>
                                </m:nary>
                              </m:oMath>
                            </m:oMathPara>
                          </a14:m>
                          <a:endParaRPr lang="en-GB" sz="1400" dirty="0"/>
                        </a:p>
                      </a:txBody>
                      <a:tcPr/>
                    </a:tc>
                  </a:tr>
                  <a:tr h="297823">
                    <a:tc>
                      <a:txBody>
                        <a:bodyPr/>
                        <a:lstStyle/>
                        <a:p>
                          <a:pPr/>
                          <a14:m>
                            <m:oMathPara xmlns:m="http://schemas.openxmlformats.org/officeDocument/2006/math">
                              <m:oMathParaPr>
                                <m:jc m:val="centerGroup"/>
                              </m:oMathParaPr>
                              <m:oMath xmlns:m="http://schemas.openxmlformats.org/officeDocument/2006/math">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𝑐</m:t>
                                    </m:r>
                                  </m:e>
                                  <m:sub>
                                    <m:r>
                                      <a:rPr lang="en-GB" sz="1400" b="0" i="1" smtClean="0">
                                        <a:latin typeface="Cambria Math" panose="02040503050406030204" pitchFamily="18" charset="0"/>
                                      </a:rPr>
                                      <m:t>6</m:t>
                                    </m:r>
                                  </m:sub>
                                </m:sSub>
                              </m:oMath>
                            </m:oMathPara>
                          </a14:m>
                          <a:endParaRPr lang="en-GB" sz="1400" dirty="0"/>
                        </a:p>
                      </a:txBody>
                      <a:tcPr/>
                    </a:tc>
                    <a:tc>
                      <a:txBody>
                        <a:bodyPr/>
                        <a:lstStyle/>
                        <a:p>
                          <a:pPr/>
                          <a14:m>
                            <m:oMathPara xmlns:m="http://schemas.openxmlformats.org/officeDocument/2006/math">
                              <m:oMathParaPr>
                                <m:jc m:val="centerGroup"/>
                              </m:oMathParaPr>
                              <m:oMath xmlns:m="http://schemas.openxmlformats.org/officeDocument/2006/math">
                                <m:nary>
                                  <m:naryPr>
                                    <m:chr m:val="∑"/>
                                    <m:limLoc m:val="subSup"/>
                                    <m:ctrlPr>
                                      <a:rPr lang="en-GB" sz="1400" b="0" i="1" smtClean="0">
                                        <a:latin typeface="Cambria Math" panose="02040503050406030204" pitchFamily="18" charset="0"/>
                                      </a:rPr>
                                    </m:ctrlPr>
                                  </m:naryPr>
                                  <m:sub>
                                    <m:r>
                                      <m:rPr>
                                        <m:brk m:alnAt="25"/>
                                      </m:rPr>
                                      <a:rPr lang="en-GB" sz="1400" b="0" i="1" smtClean="0">
                                        <a:latin typeface="Cambria Math" panose="02040503050406030204" pitchFamily="18" charset="0"/>
                                      </a:rPr>
                                      <m:t>𝑗</m:t>
                                    </m:r>
                                    <m:r>
                                      <a:rPr lang="en-GB" sz="1400" b="0" i="1" smtClean="0">
                                        <a:latin typeface="Cambria Math" panose="02040503050406030204" pitchFamily="18" charset="0"/>
                                      </a:rPr>
                                      <m:t>=2</m:t>
                                    </m:r>
                                  </m:sub>
                                  <m:sup>
                                    <m:r>
                                      <a:rPr lang="en-GB" sz="1400" b="0" i="1" smtClean="0">
                                        <a:latin typeface="Cambria Math" panose="02040503050406030204" pitchFamily="18" charset="0"/>
                                      </a:rPr>
                                      <m:t>𝑛</m:t>
                                    </m:r>
                                  </m:sup>
                                  <m:e>
                                    <m:d>
                                      <m:dPr>
                                        <m:ctrlPr>
                                          <a:rPr lang="en-GB" sz="1400" b="0" i="1" smtClean="0">
                                            <a:latin typeface="Cambria Math" panose="02040503050406030204" pitchFamily="18" charset="0"/>
                                          </a:rPr>
                                        </m:ctrlPr>
                                      </m:dPr>
                                      <m:e>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𝑡</m:t>
                                            </m:r>
                                          </m:e>
                                          <m:sub>
                                            <m:r>
                                              <a:rPr lang="en-GB" sz="1400" b="0" i="1" smtClean="0">
                                                <a:latin typeface="Cambria Math" panose="02040503050406030204" pitchFamily="18" charset="0"/>
                                              </a:rPr>
                                              <m:t>𝑗</m:t>
                                            </m:r>
                                          </m:sub>
                                        </m:sSub>
                                        <m:r>
                                          <a:rPr lang="en-GB" sz="1400" b="0" i="1" smtClean="0">
                                            <a:latin typeface="Cambria Math" panose="02040503050406030204" pitchFamily="18" charset="0"/>
                                          </a:rPr>
                                          <m:t>−1</m:t>
                                        </m:r>
                                      </m:e>
                                    </m:d>
                                  </m:e>
                                </m:nary>
                              </m:oMath>
                            </m:oMathPara>
                          </a14:m>
                          <a:endParaRPr lang="en-GB" sz="1400" dirty="0"/>
                        </a:p>
                      </a:txBody>
                      <a:tcPr/>
                    </a:tc>
                  </a:tr>
                  <a:tr h="297823">
                    <a:tc>
                      <a:txBody>
                        <a:bodyPr/>
                        <a:lstStyle/>
                        <a:p>
                          <a:pPr/>
                          <a14:m>
                            <m:oMathPara xmlns:m="http://schemas.openxmlformats.org/officeDocument/2006/math">
                              <m:oMathParaPr>
                                <m:jc m:val="centerGroup"/>
                              </m:oMathParaPr>
                              <m:oMath xmlns:m="http://schemas.openxmlformats.org/officeDocument/2006/math">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𝑐</m:t>
                                    </m:r>
                                  </m:e>
                                  <m:sub>
                                    <m:r>
                                      <a:rPr lang="en-GB" sz="1400" b="0" i="1" smtClean="0">
                                        <a:latin typeface="Cambria Math" panose="02040503050406030204" pitchFamily="18" charset="0"/>
                                      </a:rPr>
                                      <m:t>7</m:t>
                                    </m:r>
                                  </m:sub>
                                </m:sSub>
                              </m:oMath>
                            </m:oMathPara>
                          </a14:m>
                          <a:endParaRPr lang="en-GB" sz="1400" dirty="0"/>
                        </a:p>
                      </a:txBody>
                      <a:tcPr/>
                    </a:tc>
                    <a:tc>
                      <a:txBody>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𝑛</m:t>
                                </m:r>
                                <m:r>
                                  <a:rPr lang="en-GB" sz="1400" b="0" i="1" smtClean="0">
                                    <a:latin typeface="Cambria Math" panose="02040503050406030204" pitchFamily="18" charset="0"/>
                                  </a:rPr>
                                  <m:t>−1</m:t>
                                </m:r>
                              </m:oMath>
                            </m:oMathPara>
                          </a14:m>
                          <a:endParaRPr lang="en-GB" sz="1400" dirty="0"/>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2490533501"/>
                  </p:ext>
                </p:extLst>
              </p:nvPr>
            </p:nvGraphicFramePr>
            <p:xfrm>
              <a:off x="6180730" y="3278096"/>
              <a:ext cx="3018573" cy="3418852"/>
            </p:xfrm>
            <a:graphic>
              <a:graphicData uri="http://schemas.openxmlformats.org/drawingml/2006/table">
                <a:tbl>
                  <a:tblPr firstRow="1" bandRow="1">
                    <a:tableStyleId>{5C22544A-7EE6-4342-B048-85BDC9FD1C3A}</a:tableStyleId>
                  </a:tblPr>
                  <a:tblGrid>
                    <a:gridCol w="1107580"/>
                    <a:gridCol w="1910993"/>
                  </a:tblGrid>
                  <a:tr h="304800">
                    <a:tc>
                      <a:txBody>
                        <a:bodyPr/>
                        <a:lstStyle/>
                        <a:p>
                          <a:pPr algn="ctr"/>
                          <a:r>
                            <a:rPr lang="en-GB" sz="1400" dirty="0" smtClean="0"/>
                            <a:t>Cost </a:t>
                          </a:r>
                          <a:endParaRPr lang="en-GB" sz="1400" dirty="0"/>
                        </a:p>
                      </a:txBody>
                      <a:tcPr/>
                    </a:tc>
                    <a:tc>
                      <a:txBody>
                        <a:bodyPr/>
                        <a:lstStyle/>
                        <a:p>
                          <a:pPr algn="ctr"/>
                          <a:r>
                            <a:rPr lang="en-GB" sz="1400" dirty="0" smtClean="0"/>
                            <a:t>Times </a:t>
                          </a:r>
                          <a:endParaRPr lang="en-GB" sz="1400" dirty="0"/>
                        </a:p>
                      </a:txBody>
                      <a:tcPr/>
                    </a:tc>
                  </a:tr>
                  <a:tr h="413751">
                    <a:tc>
                      <a:txBody>
                        <a:bodyPr/>
                        <a:lstStyle/>
                        <a:p>
                          <a:endParaRPr lang="en-US"/>
                        </a:p>
                      </a:txBody>
                      <a:tcPr>
                        <a:blipFill rotWithShape="0">
                          <a:blip r:embed="rId4"/>
                          <a:stretch>
                            <a:fillRect l="-549" t="-76471" r="-175275" b="-841176"/>
                          </a:stretch>
                        </a:blipFill>
                      </a:tcPr>
                    </a:tc>
                    <a:tc>
                      <a:txBody>
                        <a:bodyPr/>
                        <a:lstStyle/>
                        <a:p>
                          <a:endParaRPr lang="en-US"/>
                        </a:p>
                      </a:txBody>
                      <a:tcPr>
                        <a:blipFill rotWithShape="0">
                          <a:blip r:embed="rId4"/>
                          <a:stretch>
                            <a:fillRect l="-58095" t="-76471" r="-1270" b="-841176"/>
                          </a:stretch>
                        </a:blipFill>
                      </a:tcPr>
                    </a:tc>
                  </a:tr>
                  <a:tr h="410966">
                    <a:tc>
                      <a:txBody>
                        <a:bodyPr/>
                        <a:lstStyle/>
                        <a:p>
                          <a:endParaRPr lang="en-US"/>
                        </a:p>
                      </a:txBody>
                      <a:tcPr>
                        <a:blipFill rotWithShape="0">
                          <a:blip r:embed="rId4"/>
                          <a:stretch>
                            <a:fillRect l="-549" t="-176471" r="-175275" b="-741176"/>
                          </a:stretch>
                        </a:blipFill>
                      </a:tcPr>
                    </a:tc>
                    <a:tc>
                      <a:txBody>
                        <a:bodyPr/>
                        <a:lstStyle/>
                        <a:p>
                          <a:endParaRPr lang="en-US"/>
                        </a:p>
                      </a:txBody>
                      <a:tcPr>
                        <a:blipFill rotWithShape="0">
                          <a:blip r:embed="rId4"/>
                          <a:stretch>
                            <a:fillRect l="-58095" t="-176471" r="-1270" b="-741176"/>
                          </a:stretch>
                        </a:blipFill>
                      </a:tcPr>
                    </a:tc>
                  </a:tr>
                  <a:tr h="380144">
                    <a:tc>
                      <a:txBody>
                        <a:bodyPr/>
                        <a:lstStyle/>
                        <a:p>
                          <a:endParaRPr lang="en-US"/>
                        </a:p>
                      </a:txBody>
                      <a:tcPr>
                        <a:blipFill rotWithShape="0">
                          <a:blip r:embed="rId4"/>
                          <a:stretch>
                            <a:fillRect l="-549" t="-303226" r="-175275" b="-712903"/>
                          </a:stretch>
                        </a:blipFill>
                      </a:tcPr>
                    </a:tc>
                    <a:tc>
                      <a:txBody>
                        <a:bodyPr/>
                        <a:lstStyle/>
                        <a:p>
                          <a:endParaRPr lang="en-US"/>
                        </a:p>
                      </a:txBody>
                      <a:tcPr>
                        <a:blipFill rotWithShape="0">
                          <a:blip r:embed="rId4"/>
                          <a:stretch>
                            <a:fillRect l="-58095" t="-303226" r="-1270" b="-712903"/>
                          </a:stretch>
                        </a:blipFill>
                      </a:tcPr>
                    </a:tc>
                  </a:tr>
                  <a:tr h="534797">
                    <a:tc>
                      <a:txBody>
                        <a:bodyPr/>
                        <a:lstStyle/>
                        <a:p>
                          <a:endParaRPr lang="en-US"/>
                        </a:p>
                      </a:txBody>
                      <a:tcPr>
                        <a:blipFill rotWithShape="0">
                          <a:blip r:embed="rId4"/>
                          <a:stretch>
                            <a:fillRect l="-549" t="-284091" r="-175275" b="-402273"/>
                          </a:stretch>
                        </a:blipFill>
                      </a:tcPr>
                    </a:tc>
                    <a:tc>
                      <a:txBody>
                        <a:bodyPr/>
                        <a:lstStyle/>
                        <a:p>
                          <a:endParaRPr lang="en-US"/>
                        </a:p>
                      </a:txBody>
                      <a:tcPr>
                        <a:blipFill rotWithShape="0">
                          <a:blip r:embed="rId4"/>
                          <a:stretch>
                            <a:fillRect l="-58095" t="-284091" r="-1270" b="-402273"/>
                          </a:stretch>
                        </a:blipFill>
                      </a:tcPr>
                    </a:tc>
                  </a:tr>
                  <a:tr h="534797">
                    <a:tc>
                      <a:txBody>
                        <a:bodyPr/>
                        <a:lstStyle/>
                        <a:p>
                          <a:endParaRPr lang="en-US"/>
                        </a:p>
                      </a:txBody>
                      <a:tcPr>
                        <a:blipFill rotWithShape="0">
                          <a:blip r:embed="rId4"/>
                          <a:stretch>
                            <a:fillRect l="-549" t="-384091" r="-175275" b="-302273"/>
                          </a:stretch>
                        </a:blipFill>
                      </a:tcPr>
                    </a:tc>
                    <a:tc>
                      <a:txBody>
                        <a:bodyPr/>
                        <a:lstStyle/>
                        <a:p>
                          <a:endParaRPr lang="en-US"/>
                        </a:p>
                      </a:txBody>
                      <a:tcPr>
                        <a:blipFill rotWithShape="0">
                          <a:blip r:embed="rId4"/>
                          <a:stretch>
                            <a:fillRect l="-58095" t="-384091" r="-1270" b="-302273"/>
                          </a:stretch>
                        </a:blipFill>
                      </a:tcPr>
                    </a:tc>
                  </a:tr>
                  <a:tr h="534797">
                    <a:tc>
                      <a:txBody>
                        <a:bodyPr/>
                        <a:lstStyle/>
                        <a:p>
                          <a:endParaRPr lang="en-US"/>
                        </a:p>
                      </a:txBody>
                      <a:tcPr>
                        <a:blipFill rotWithShape="0">
                          <a:blip r:embed="rId4"/>
                          <a:stretch>
                            <a:fillRect l="-549" t="-484091" r="-175275" b="-202273"/>
                          </a:stretch>
                        </a:blipFill>
                      </a:tcPr>
                    </a:tc>
                    <a:tc>
                      <a:txBody>
                        <a:bodyPr/>
                        <a:lstStyle/>
                        <a:p>
                          <a:endParaRPr lang="en-US"/>
                        </a:p>
                      </a:txBody>
                      <a:tcPr>
                        <a:blipFill rotWithShape="0">
                          <a:blip r:embed="rId4"/>
                          <a:stretch>
                            <a:fillRect l="-58095" t="-484091" r="-1270" b="-202273"/>
                          </a:stretch>
                        </a:blipFill>
                      </a:tcPr>
                    </a:tc>
                  </a:tr>
                  <a:tr h="304800">
                    <a:tc>
                      <a:txBody>
                        <a:bodyPr/>
                        <a:lstStyle/>
                        <a:p>
                          <a:endParaRPr lang="en-US"/>
                        </a:p>
                      </a:txBody>
                      <a:tcPr>
                        <a:blipFill rotWithShape="0">
                          <a:blip r:embed="rId4"/>
                          <a:stretch>
                            <a:fillRect l="-549" t="-1028000" r="-175275" b="-256000"/>
                          </a:stretch>
                        </a:blipFill>
                      </a:tcPr>
                    </a:tc>
                    <a:tc>
                      <a:txBody>
                        <a:bodyPr/>
                        <a:lstStyle/>
                        <a:p>
                          <a:endParaRPr lang="en-US"/>
                        </a:p>
                      </a:txBody>
                      <a:tcPr>
                        <a:blipFill rotWithShape="0">
                          <a:blip r:embed="rId4"/>
                          <a:stretch>
                            <a:fillRect l="-58095" t="-1028000" r="-1270" b="-256000"/>
                          </a:stretch>
                        </a:blipFill>
                      </a:tcPr>
                    </a:tc>
                  </a:tr>
                </a:tbl>
              </a:graphicData>
            </a:graphic>
          </p:graphicFrame>
        </mc:Fallback>
      </mc:AlternateContent>
      <mc:AlternateContent xmlns:mc="http://schemas.openxmlformats.org/markup-compatibility/2006" xmlns:a14="http://schemas.microsoft.com/office/drawing/2010/main">
        <mc:Choice Requires="a14">
          <p:sp>
            <p:nvSpPr>
              <p:cNvPr id="8" name="TextBox 7"/>
              <p:cNvSpPr txBox="1"/>
              <p:nvPr/>
            </p:nvSpPr>
            <p:spPr>
              <a:xfrm>
                <a:off x="9274002" y="4777482"/>
                <a:ext cx="2075380" cy="10970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𝑡</m:t>
                        </m:r>
                      </m:e>
                      <m:sub>
                        <m:r>
                          <a:rPr lang="en-GB" sz="1600" b="0" i="1" smtClean="0">
                            <a:latin typeface="Cambria Math" panose="02040503050406030204" pitchFamily="18" charset="0"/>
                          </a:rPr>
                          <m:t>𝑗</m:t>
                        </m:r>
                      </m:sub>
                    </m:sSub>
                    <m:r>
                      <a:rPr lang="en-GB" sz="1600" b="0" i="1" smtClean="0">
                        <a:latin typeface="Cambria Math" panose="02040503050406030204" pitchFamily="18" charset="0"/>
                      </a:rPr>
                      <m:t>=</m:t>
                    </m:r>
                  </m:oMath>
                </a14:m>
                <a:r>
                  <a:rPr lang="en-GB" sz="1600" dirty="0" smtClean="0"/>
                  <a:t> # of times the while loop test will be executed for that particular value of </a:t>
                </a:r>
                <a14:m>
                  <m:oMath xmlns:m="http://schemas.openxmlformats.org/officeDocument/2006/math">
                    <m:r>
                      <a:rPr lang="en-GB" sz="1600" b="0" i="1" smtClean="0">
                        <a:latin typeface="Cambria Math" panose="02040503050406030204" pitchFamily="18" charset="0"/>
                      </a:rPr>
                      <m:t>𝑗</m:t>
                    </m:r>
                  </m:oMath>
                </a14:m>
                <a:r>
                  <a:rPr lang="en-GB" sz="1600" dirty="0" smtClean="0"/>
                  <a:t> </a:t>
                </a:r>
                <a:endParaRPr lang="en-GB"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9274002" y="4777482"/>
                <a:ext cx="2075380" cy="1097032"/>
              </a:xfrm>
              <a:prstGeom prst="rect">
                <a:avLst/>
              </a:prstGeom>
              <a:blipFill rotWithShape="0">
                <a:blip r:embed="rId5"/>
                <a:stretch>
                  <a:fillRect l="-1166" t="-1648" r="-4373" b="-5495"/>
                </a:stretch>
              </a:blipFill>
            </p:spPr>
            <p:txBody>
              <a:bodyPr/>
              <a:lstStyle/>
              <a:p>
                <a:r>
                  <a:rPr lang="en-GB">
                    <a:noFill/>
                  </a:rPr>
                  <a:t> </a:t>
                </a:r>
              </a:p>
            </p:txBody>
          </p:sp>
        </mc:Fallback>
      </mc:AlternateContent>
    </p:spTree>
    <p:extLst>
      <p:ext uri="{BB962C8B-B14F-4D97-AF65-F5344CB8AC3E}">
        <p14:creationId xmlns:p14="http://schemas.microsoft.com/office/powerpoint/2010/main" val="7599053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smtClean="0"/>
                  <a:t>Performance</a:t>
                </a:r>
              </a:p>
              <a:p>
                <a:endParaRPr lang="en-GB" dirty="0"/>
              </a:p>
              <a:p>
                <a:r>
                  <a:rPr lang="en-GB" b="0" dirty="0" smtClean="0"/>
                  <a:t>Even with the same input </a:t>
                </a:r>
                <a:r>
                  <a:rPr lang="en-GB" b="0" i="1" dirty="0" smtClean="0"/>
                  <a:t>size</a:t>
                </a:r>
                <a:r>
                  <a:rPr lang="en-GB" b="0" dirty="0" smtClean="0"/>
                  <a:t>, runtime may differ</a:t>
                </a:r>
              </a:p>
              <a:p>
                <a:pPr lvl="1"/>
                <a:r>
                  <a:rPr lang="en-GB" dirty="0" smtClean="0"/>
                  <a:t>Depends on the </a:t>
                </a:r>
                <a:r>
                  <a:rPr lang="en-GB" i="1" u="sng" dirty="0" smtClean="0"/>
                  <a:t>shape</a:t>
                </a:r>
                <a:r>
                  <a:rPr lang="en-GB" dirty="0" smtClean="0"/>
                  <a:t> of the data!</a:t>
                </a:r>
              </a:p>
              <a:p>
                <a:pPr lvl="2"/>
                <a:r>
                  <a:rPr lang="en-GB" dirty="0" smtClean="0"/>
                  <a:t>what varies is how many times we execute the loop test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𝑗</m:t>
                        </m:r>
                      </m:sub>
                    </m:sSub>
                  </m:oMath>
                </a14:m>
                <a:r>
                  <a:rPr lang="en-GB" dirty="0" smtClean="0"/>
                  <a:t>)</a:t>
                </a:r>
              </a:p>
              <a:p>
                <a:pPr lvl="2"/>
                <a:r>
                  <a:rPr lang="en-GB" b="0" dirty="0" smtClean="0"/>
                  <a:t>we can distinguish best, </a:t>
                </a:r>
                <a:r>
                  <a:rPr lang="en-GB" b="1" dirty="0" smtClean="0"/>
                  <a:t>worst</a:t>
                </a:r>
                <a:r>
                  <a:rPr lang="en-GB" b="0" dirty="0" smtClean="0"/>
                  <a:t>, average case</a:t>
                </a:r>
              </a:p>
              <a:p>
                <a:pPr lvl="2"/>
                <a:r>
                  <a:rPr lang="en-GB" dirty="0" smtClean="0"/>
                  <a:t>for each one, we can use the Big O notation (upper bound)</a:t>
                </a:r>
                <a:endParaRPr lang="en-GB"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346609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Insertion sort</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137469"/>
              </a:xfrm>
            </p:spPr>
            <p:txBody>
              <a:bodyPr>
                <a:normAutofit/>
              </a:bodyPr>
              <a:lstStyle/>
              <a:p>
                <a:r>
                  <a:rPr lang="en-GB" dirty="0" smtClean="0"/>
                  <a:t>Best case (when the array is already sorted)</a:t>
                </a:r>
              </a:p>
              <a:p>
                <a:pPr lvl="1"/>
                <a:r>
                  <a:rPr lang="en-GB" dirty="0" smtClean="0"/>
                  <a:t>The condition of the </a:t>
                </a:r>
                <a:r>
                  <a:rPr lang="en-GB" b="1" dirty="0" smtClean="0"/>
                  <a:t>while </a:t>
                </a:r>
                <a:r>
                  <a:rPr lang="en-GB" dirty="0" smtClean="0"/>
                  <a:t>loop then is false (the body is not executed)</a:t>
                </a:r>
              </a:p>
              <a:p>
                <a:pPr lvl="2"/>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𝑗</m:t>
                        </m:r>
                      </m:sub>
                    </m:sSub>
                    <m:r>
                      <a:rPr lang="en-GB" b="0" i="1" smtClean="0">
                        <a:latin typeface="Cambria Math" panose="02040503050406030204" pitchFamily="18" charset="0"/>
                      </a:rPr>
                      <m:t>=1</m:t>
                    </m:r>
                  </m:oMath>
                </a14:m>
                <a:endParaRPr lang="en-GB" b="0" i="1" dirty="0" smtClean="0">
                  <a:latin typeface="Cambria Math" panose="02040503050406030204" pitchFamily="18" charset="0"/>
                </a:endParaRPr>
              </a:p>
              <a:p>
                <a:pPr lvl="2"/>
                <a:endParaRPr lang="en-GB" i="1" dirty="0">
                  <a:latin typeface="Cambria Math" panose="02040503050406030204" pitchFamily="18" charset="0"/>
                </a:endParaRPr>
              </a:p>
              <a:p>
                <a:pPr marL="914400" lvl="2" indent="0">
                  <a:buNone/>
                </a:pPr>
                <a:endParaRPr lang="en-GB" i="1" dirty="0">
                  <a:latin typeface="Cambria Math" panose="02040503050406030204" pitchFamily="18" charset="0"/>
                </a:endParaRPr>
              </a:p>
              <a:p>
                <a:pPr marL="914400" lvl="2" indent="0">
                  <a:buNone/>
                </a:pPr>
                <a:endParaRPr lang="en-GB"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1" i="1">
                          <a:latin typeface="Cambria Math" panose="02040503050406030204" pitchFamily="18" charset="0"/>
                        </a:rPr>
                        <m:t>𝑻</m:t>
                      </m:r>
                      <m:d>
                        <m:dPr>
                          <m:ctrlPr>
                            <a:rPr lang="en-GB" b="1" i="1">
                              <a:latin typeface="Cambria Math" panose="02040503050406030204" pitchFamily="18" charset="0"/>
                            </a:rPr>
                          </m:ctrlPr>
                        </m:dPr>
                        <m:e>
                          <m:r>
                            <a:rPr lang="en-GB" b="1" i="1">
                              <a:latin typeface="Cambria Math" panose="02040503050406030204" pitchFamily="18" charset="0"/>
                            </a:rPr>
                            <m:t>𝒏</m:t>
                          </m:r>
                        </m:e>
                      </m:d>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1</m:t>
                          </m:r>
                        </m:sub>
                      </m:sSub>
                      <m:r>
                        <a:rPr lang="en-GB" i="1">
                          <a:latin typeface="Cambria Math" panose="02040503050406030204" pitchFamily="18" charset="0"/>
                        </a:rPr>
                        <m:t>𝑛</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2</m:t>
                          </m:r>
                        </m:sub>
                      </m:sSub>
                      <m:d>
                        <m:dPr>
                          <m:ctrlPr>
                            <a:rPr lang="en-GB" i="1">
                              <a:latin typeface="Cambria Math" panose="02040503050406030204" pitchFamily="18" charset="0"/>
                            </a:rPr>
                          </m:ctrlPr>
                        </m:dPr>
                        <m:e>
                          <m:r>
                            <a:rPr lang="en-GB" i="1">
                              <a:latin typeface="Cambria Math" panose="02040503050406030204" pitchFamily="18" charset="0"/>
                            </a:rPr>
                            <m:t>𝑛</m:t>
                          </m:r>
                          <m:r>
                            <a:rPr lang="en-GB" i="1">
                              <a:latin typeface="Cambria Math" panose="02040503050406030204" pitchFamily="18" charset="0"/>
                            </a:rPr>
                            <m:t>−1</m:t>
                          </m:r>
                        </m:e>
                      </m:d>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3</m:t>
                          </m:r>
                        </m:sub>
                      </m:sSub>
                      <m:d>
                        <m:dPr>
                          <m:ctrlPr>
                            <a:rPr lang="en-GB" i="1">
                              <a:latin typeface="Cambria Math" panose="02040503050406030204" pitchFamily="18" charset="0"/>
                            </a:rPr>
                          </m:ctrlPr>
                        </m:dPr>
                        <m:e>
                          <m:r>
                            <a:rPr lang="en-GB" i="1">
                              <a:latin typeface="Cambria Math" panose="02040503050406030204" pitchFamily="18" charset="0"/>
                            </a:rPr>
                            <m:t>𝑛</m:t>
                          </m:r>
                          <m:r>
                            <a:rPr lang="en-GB" i="1">
                              <a:latin typeface="Cambria Math" panose="02040503050406030204" pitchFamily="18" charset="0"/>
                            </a:rPr>
                            <m:t>−1</m:t>
                          </m:r>
                        </m:e>
                      </m:d>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4</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−1</m:t>
                          </m:r>
                        </m:e>
                      </m:d>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7</m:t>
                          </m:r>
                        </m:sub>
                      </m:sSub>
                      <m:d>
                        <m:dPr>
                          <m:ctrlPr>
                            <a:rPr lang="en-GB" i="1">
                              <a:latin typeface="Cambria Math" panose="02040503050406030204" pitchFamily="18" charset="0"/>
                            </a:rPr>
                          </m:ctrlPr>
                        </m:dPr>
                        <m:e>
                          <m:r>
                            <a:rPr lang="en-GB" i="1">
                              <a:latin typeface="Cambria Math" panose="02040503050406030204" pitchFamily="18" charset="0"/>
                            </a:rPr>
                            <m:t>𝑛</m:t>
                          </m:r>
                          <m:r>
                            <a:rPr lang="en-GB" i="1">
                              <a:latin typeface="Cambria Math" panose="02040503050406030204" pitchFamily="18" charset="0"/>
                            </a:rPr>
                            <m:t>−1</m:t>
                          </m:r>
                        </m:e>
                      </m:d>
                    </m:oMath>
                  </m:oMathPara>
                </a14:m>
                <a:endParaRPr lang="en-GB" dirty="0" smtClean="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3</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4</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7</m:t>
                              </m:r>
                            </m:sub>
                          </m:sSub>
                        </m:e>
                      </m:d>
                      <m:r>
                        <a:rPr lang="en-GB" b="0" i="1" smtClean="0">
                          <a:latin typeface="Cambria Math" panose="02040503050406030204" pitchFamily="18" charset="0"/>
                        </a:rPr>
                        <m:t>𝑛</m:t>
                      </m:r>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2</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3</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4</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7</m:t>
                          </m:r>
                        </m:sub>
                      </m:sSub>
                      <m:r>
                        <a:rPr lang="en-GB" b="0" i="1" smtClean="0">
                          <a:latin typeface="Cambria Math" panose="02040503050406030204" pitchFamily="18" charset="0"/>
                        </a:rPr>
                        <m:t>)</m:t>
                      </m:r>
                    </m:oMath>
                  </m:oMathPara>
                </a14:m>
                <a:endParaRPr lang="en-GB" dirty="0" smtClean="0"/>
              </a:p>
              <a:p>
                <a:pPr marL="0" indent="0">
                  <a:buNone/>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m:t>
                      </m:r>
                      <m:r>
                        <a:rPr lang="en-GB" sz="2000" b="1" i="1" smtClean="0">
                          <a:latin typeface="Cambria Math" panose="02040503050406030204" pitchFamily="18" charset="0"/>
                        </a:rPr>
                        <m:t>𝒂𝒏</m:t>
                      </m:r>
                      <m:r>
                        <a:rPr lang="en-GB" sz="2000" b="1" i="1" smtClean="0">
                          <a:latin typeface="Cambria Math" panose="02040503050406030204" pitchFamily="18" charset="0"/>
                        </a:rPr>
                        <m:t>+</m:t>
                      </m:r>
                      <m:r>
                        <a:rPr lang="en-GB" sz="2000" b="1" i="1" smtClean="0">
                          <a:latin typeface="Cambria Math" panose="02040503050406030204" pitchFamily="18" charset="0"/>
                        </a:rPr>
                        <m:t>𝒃</m:t>
                      </m:r>
                    </m:oMath>
                  </m:oMathPara>
                </a14:m>
                <a:endParaRPr lang="en-GB" sz="2000" b="1" dirty="0" smtClean="0"/>
              </a:p>
              <a:p>
                <a:r>
                  <a:rPr lang="en-GB" dirty="0"/>
                  <a:t>L</a:t>
                </a:r>
                <a:r>
                  <a:rPr lang="en-GB" dirty="0" smtClean="0"/>
                  <a:t>inear function of </a:t>
                </a:r>
                <a14:m>
                  <m:oMath xmlns:m="http://schemas.openxmlformats.org/officeDocument/2006/math">
                    <m:r>
                      <a:rPr lang="en-GB" b="0" i="1" smtClean="0">
                        <a:latin typeface="Cambria Math" panose="02040503050406030204" pitchFamily="18" charset="0"/>
                      </a:rPr>
                      <m:t>𝑛</m:t>
                    </m:r>
                  </m:oMath>
                </a14:m>
                <a:r>
                  <a:rPr lang="en-GB" dirty="0" smtClean="0"/>
                  <a:t> </a:t>
                </a:r>
              </a:p>
              <a:p>
                <a:pPr lvl="1"/>
                <a:r>
                  <a:rPr lang="en-GB" dirty="0" smtClean="0">
                    <a:sym typeface="Wingdings" panose="05000000000000000000" pitchFamily="2" charset="2"/>
                  </a:rPr>
                  <a:t>Complexity </a:t>
                </a:r>
                <a14:m>
                  <m:oMath xmlns:m="http://schemas.openxmlformats.org/officeDocument/2006/math">
                    <m:r>
                      <a:rPr lang="en-GB" b="0" i="1" smtClean="0">
                        <a:latin typeface="Cambria Math" panose="02040503050406030204" pitchFamily="18" charset="0"/>
                        <a:sym typeface="Wingdings" panose="05000000000000000000" pitchFamily="2" charset="2"/>
                      </a:rPr>
                      <m:t>𝑂</m:t>
                    </m:r>
                    <m:r>
                      <a:rPr lang="en-GB" b="0" i="1" smtClean="0">
                        <a:latin typeface="Cambria Math" panose="02040503050406030204" pitchFamily="18" charset="0"/>
                        <a:sym typeface="Wingdings" panose="05000000000000000000" pitchFamily="2" charset="2"/>
                      </a:rPr>
                      <m:t>(</m:t>
                    </m:r>
                    <m:r>
                      <a:rPr lang="en-GB" b="0" i="1" smtClean="0">
                        <a:latin typeface="Cambria Math" panose="02040503050406030204" pitchFamily="18" charset="0"/>
                        <a:sym typeface="Wingdings" panose="05000000000000000000" pitchFamily="2" charset="2"/>
                      </a:rPr>
                      <m:t>𝑛</m:t>
                    </m:r>
                    <m:r>
                      <a:rPr lang="en-GB" b="0" i="1" smtClean="0">
                        <a:latin typeface="Cambria Math" panose="02040503050406030204" pitchFamily="18" charset="0"/>
                        <a:sym typeface="Wingdings" panose="05000000000000000000" pitchFamily="2" charset="2"/>
                      </a:rPr>
                      <m:t>)</m:t>
                    </m:r>
                  </m:oMath>
                </a14:m>
                <a:endParaRPr lang="en-GB"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137469"/>
              </a:xfrm>
              <a:blipFill rotWithShape="0">
                <a:blip r:embed="rId2"/>
                <a:stretch>
                  <a:fillRect l="-142" t="-884"/>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Rectangle 4"/>
          <p:cNvSpPr/>
          <p:nvPr/>
        </p:nvSpPr>
        <p:spPr>
          <a:xfrm>
            <a:off x="5753529" y="344707"/>
            <a:ext cx="5794624"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r>
              <a:rPr lang="en-US" sz="1400" dirty="0" smtClean="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put A[j] into the sorted sequence A[1..j-1] </a:t>
            </a:r>
          </a:p>
          <a:p>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i</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A[i+1</a:t>
            </a:r>
            <a:r>
              <a:rPr lang="en-US" sz="1400" dirty="0">
                <a:latin typeface="Consolas" panose="020B0609020204030204" pitchFamily="49" charset="0"/>
                <a:cs typeface="Consolas" panose="020B0609020204030204" pitchFamily="49" charset="0"/>
              </a:rPr>
              <a:t>]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i</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smtClean="0">
                <a:latin typeface="Consolas" panose="020B0609020204030204" pitchFamily="49" charset="0"/>
                <a:cs typeface="Consolas" panose="020B0609020204030204" pitchFamily="49" charset="0"/>
              </a:rPr>
              <a:t>    A[i+1</a:t>
            </a:r>
            <a:r>
              <a:rPr lang="en-US" sz="1400" dirty="0">
                <a:latin typeface="Consolas" panose="020B0609020204030204" pitchFamily="49" charset="0"/>
                <a:cs typeface="Consolas" panose="020B0609020204030204" pitchFamily="49" charset="0"/>
              </a:rPr>
              <a:t>] = key</a:t>
            </a:r>
            <a:endParaRPr lang="en-GB" sz="1400" dirty="0">
              <a:latin typeface="Consolas" panose="020B0609020204030204" pitchFamily="49" charset="0"/>
              <a:cs typeface="Consolas" panose="020B0609020204030204" pitchFamily="49" charset="0"/>
            </a:endParaRPr>
          </a:p>
        </p:txBody>
      </p:sp>
      <mc:AlternateContent xmlns:mc="http://schemas.openxmlformats.org/markup-compatibility/2006" xmlns:a14="http://schemas.microsoft.com/office/drawing/2010/main">
        <mc:Choice Requires="a14">
          <p:sp>
            <p:nvSpPr>
              <p:cNvPr id="6" name="Rectangle 5"/>
              <p:cNvSpPr/>
              <p:nvPr/>
            </p:nvSpPr>
            <p:spPr>
              <a:xfrm>
                <a:off x="277403" y="3497027"/>
                <a:ext cx="10212512" cy="60394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𝑇</m:t>
                      </m:r>
                      <m:d>
                        <m:dPr>
                          <m:ctrlPr>
                            <a:rPr lang="en-GB" sz="1600" i="1">
                              <a:latin typeface="Cambria Math" panose="02040503050406030204" pitchFamily="18" charset="0"/>
                            </a:rPr>
                          </m:ctrlPr>
                        </m:dPr>
                        <m:e>
                          <m:r>
                            <a:rPr lang="en-GB" sz="1600" i="1">
                              <a:latin typeface="Cambria Math" panose="02040503050406030204" pitchFamily="18" charset="0"/>
                            </a:rPr>
                            <m:t>𝑛</m:t>
                          </m:r>
                        </m:e>
                      </m:d>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𝑐</m:t>
                          </m:r>
                        </m:e>
                        <m:sub>
                          <m:r>
                            <a:rPr lang="en-GB" sz="1600" i="1">
                              <a:latin typeface="Cambria Math" panose="02040503050406030204" pitchFamily="18" charset="0"/>
                            </a:rPr>
                            <m:t>1</m:t>
                          </m:r>
                        </m:sub>
                      </m:sSub>
                      <m:r>
                        <a:rPr lang="en-GB" sz="1600" i="1">
                          <a:latin typeface="Cambria Math" panose="02040503050406030204" pitchFamily="18" charset="0"/>
                        </a:rPr>
                        <m:t>𝑛</m:t>
                      </m:r>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𝑐</m:t>
                          </m:r>
                        </m:e>
                        <m:sub>
                          <m:r>
                            <a:rPr lang="en-GB" sz="1600" i="1">
                              <a:latin typeface="Cambria Math" panose="02040503050406030204" pitchFamily="18" charset="0"/>
                            </a:rPr>
                            <m:t>2</m:t>
                          </m:r>
                        </m:sub>
                      </m:sSub>
                      <m:d>
                        <m:dPr>
                          <m:ctrlPr>
                            <a:rPr lang="en-GB" sz="1600" i="1">
                              <a:latin typeface="Cambria Math" panose="02040503050406030204" pitchFamily="18" charset="0"/>
                            </a:rPr>
                          </m:ctrlPr>
                        </m:dPr>
                        <m:e>
                          <m:r>
                            <a:rPr lang="en-GB" sz="1600" i="1">
                              <a:latin typeface="Cambria Math" panose="02040503050406030204" pitchFamily="18" charset="0"/>
                            </a:rPr>
                            <m:t>𝑛</m:t>
                          </m:r>
                          <m:r>
                            <a:rPr lang="en-GB" sz="1600" i="1">
                              <a:latin typeface="Cambria Math" panose="02040503050406030204" pitchFamily="18" charset="0"/>
                            </a:rPr>
                            <m:t>−1</m:t>
                          </m:r>
                        </m:e>
                      </m:d>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𝑐</m:t>
                          </m:r>
                        </m:e>
                        <m:sub>
                          <m:r>
                            <a:rPr lang="en-GB" sz="1600" i="1">
                              <a:latin typeface="Cambria Math" panose="02040503050406030204" pitchFamily="18" charset="0"/>
                            </a:rPr>
                            <m:t>3</m:t>
                          </m:r>
                        </m:sub>
                      </m:sSub>
                      <m:d>
                        <m:dPr>
                          <m:ctrlPr>
                            <a:rPr lang="en-GB" sz="1600" i="1">
                              <a:latin typeface="Cambria Math" panose="02040503050406030204" pitchFamily="18" charset="0"/>
                            </a:rPr>
                          </m:ctrlPr>
                        </m:dPr>
                        <m:e>
                          <m:r>
                            <a:rPr lang="en-GB" sz="1600" i="1">
                              <a:latin typeface="Cambria Math" panose="02040503050406030204" pitchFamily="18" charset="0"/>
                            </a:rPr>
                            <m:t>𝑛</m:t>
                          </m:r>
                          <m:r>
                            <a:rPr lang="en-GB" sz="1600" i="1">
                              <a:latin typeface="Cambria Math" panose="02040503050406030204" pitchFamily="18" charset="0"/>
                            </a:rPr>
                            <m:t>−1</m:t>
                          </m:r>
                        </m:e>
                      </m:d>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𝑐</m:t>
                          </m:r>
                        </m:e>
                        <m:sub>
                          <m:r>
                            <a:rPr lang="en-GB" sz="1600" i="1">
                              <a:latin typeface="Cambria Math" panose="02040503050406030204" pitchFamily="18" charset="0"/>
                            </a:rPr>
                            <m:t>4</m:t>
                          </m:r>
                        </m:sub>
                      </m:sSub>
                      <m:nary>
                        <m:naryPr>
                          <m:chr m:val="∑"/>
                          <m:limLoc m:val="subSup"/>
                          <m:ctrlPr>
                            <a:rPr lang="en-GB" sz="1600" i="1">
                              <a:latin typeface="Cambria Math" panose="02040503050406030204" pitchFamily="18" charset="0"/>
                            </a:rPr>
                          </m:ctrlPr>
                        </m:naryPr>
                        <m:sub>
                          <m:r>
                            <m:rPr>
                              <m:brk m:alnAt="25"/>
                            </m:rPr>
                            <a:rPr lang="en-GB" sz="1600" i="1">
                              <a:latin typeface="Cambria Math" panose="02040503050406030204" pitchFamily="18" charset="0"/>
                            </a:rPr>
                            <m:t>𝑗</m:t>
                          </m:r>
                          <m:r>
                            <a:rPr lang="en-GB" sz="1600" i="1">
                              <a:latin typeface="Cambria Math" panose="02040503050406030204" pitchFamily="18" charset="0"/>
                            </a:rPr>
                            <m:t>=2</m:t>
                          </m:r>
                        </m:sub>
                        <m:sup>
                          <m:r>
                            <a:rPr lang="en-GB" sz="1600" i="1">
                              <a:latin typeface="Cambria Math" panose="02040503050406030204" pitchFamily="18" charset="0"/>
                            </a:rPr>
                            <m:t>𝑛</m:t>
                          </m:r>
                        </m:sup>
                        <m:e>
                          <m:sSub>
                            <m:sSubPr>
                              <m:ctrlPr>
                                <a:rPr lang="en-GB" sz="1600" i="1">
                                  <a:latin typeface="Cambria Math" panose="02040503050406030204" pitchFamily="18" charset="0"/>
                                </a:rPr>
                              </m:ctrlPr>
                            </m:sSubPr>
                            <m:e>
                              <m:r>
                                <a:rPr lang="en-GB" sz="1600" i="1">
                                  <a:latin typeface="Cambria Math" panose="02040503050406030204" pitchFamily="18" charset="0"/>
                                </a:rPr>
                                <m:t>𝑡</m:t>
                              </m:r>
                            </m:e>
                            <m:sub>
                              <m:r>
                                <a:rPr lang="en-GB" sz="1600" i="1">
                                  <a:latin typeface="Cambria Math" panose="02040503050406030204" pitchFamily="18" charset="0"/>
                                </a:rPr>
                                <m:t>𝑗</m:t>
                              </m:r>
                            </m:sub>
                          </m:sSub>
                        </m:e>
                      </m:nary>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𝑐</m:t>
                          </m:r>
                        </m:e>
                        <m:sub>
                          <m:r>
                            <a:rPr lang="en-GB" sz="1600" i="1">
                              <a:latin typeface="Cambria Math" panose="02040503050406030204" pitchFamily="18" charset="0"/>
                            </a:rPr>
                            <m:t>5</m:t>
                          </m:r>
                        </m:sub>
                      </m:sSub>
                      <m:nary>
                        <m:naryPr>
                          <m:chr m:val="∑"/>
                          <m:limLoc m:val="subSup"/>
                          <m:ctrlPr>
                            <a:rPr lang="en-GB" sz="1600" i="1">
                              <a:latin typeface="Cambria Math" panose="02040503050406030204" pitchFamily="18" charset="0"/>
                            </a:rPr>
                          </m:ctrlPr>
                        </m:naryPr>
                        <m:sub>
                          <m:r>
                            <m:rPr>
                              <m:brk m:alnAt="25"/>
                            </m:rPr>
                            <a:rPr lang="en-GB" sz="1600" i="1">
                              <a:latin typeface="Cambria Math" panose="02040503050406030204" pitchFamily="18" charset="0"/>
                            </a:rPr>
                            <m:t>𝑗</m:t>
                          </m:r>
                          <m:r>
                            <a:rPr lang="en-GB" sz="1600" i="1">
                              <a:latin typeface="Cambria Math" panose="02040503050406030204" pitchFamily="18" charset="0"/>
                            </a:rPr>
                            <m:t>=2</m:t>
                          </m:r>
                        </m:sub>
                        <m:sup>
                          <m:r>
                            <a:rPr lang="en-GB" sz="1600" i="1">
                              <a:latin typeface="Cambria Math" panose="02040503050406030204" pitchFamily="18" charset="0"/>
                            </a:rPr>
                            <m:t>𝑛</m:t>
                          </m:r>
                        </m:sup>
                        <m:e>
                          <m:d>
                            <m:dPr>
                              <m:ctrlPr>
                                <a:rPr lang="en-GB" sz="1600" i="1">
                                  <a:latin typeface="Cambria Math" panose="02040503050406030204" pitchFamily="18" charset="0"/>
                                </a:rPr>
                              </m:ctrlPr>
                            </m:dPr>
                            <m:e>
                              <m:sSub>
                                <m:sSubPr>
                                  <m:ctrlPr>
                                    <a:rPr lang="en-GB" sz="1600" i="1">
                                      <a:latin typeface="Cambria Math" panose="02040503050406030204" pitchFamily="18" charset="0"/>
                                    </a:rPr>
                                  </m:ctrlPr>
                                </m:sSubPr>
                                <m:e>
                                  <m:r>
                                    <a:rPr lang="en-GB" sz="1600" i="1">
                                      <a:latin typeface="Cambria Math" panose="02040503050406030204" pitchFamily="18" charset="0"/>
                                    </a:rPr>
                                    <m:t>𝑡</m:t>
                                  </m:r>
                                </m:e>
                                <m:sub>
                                  <m:r>
                                    <a:rPr lang="en-GB" sz="1600" i="1">
                                      <a:latin typeface="Cambria Math" panose="02040503050406030204" pitchFamily="18" charset="0"/>
                                    </a:rPr>
                                    <m:t>𝑗</m:t>
                                  </m:r>
                                </m:sub>
                              </m:sSub>
                              <m:r>
                                <a:rPr lang="en-GB" sz="1600" i="1">
                                  <a:latin typeface="Cambria Math" panose="02040503050406030204" pitchFamily="18" charset="0"/>
                                </a:rPr>
                                <m:t>−1</m:t>
                              </m:r>
                            </m:e>
                          </m:d>
                        </m:e>
                      </m:nary>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𝑐</m:t>
                          </m:r>
                        </m:e>
                        <m:sub>
                          <m:r>
                            <a:rPr lang="en-GB" sz="1600" i="1">
                              <a:latin typeface="Cambria Math" panose="02040503050406030204" pitchFamily="18" charset="0"/>
                            </a:rPr>
                            <m:t>6</m:t>
                          </m:r>
                        </m:sub>
                      </m:sSub>
                      <m:nary>
                        <m:naryPr>
                          <m:chr m:val="∑"/>
                          <m:limLoc m:val="subSup"/>
                          <m:ctrlPr>
                            <a:rPr lang="en-GB" sz="1600" i="1">
                              <a:latin typeface="Cambria Math" panose="02040503050406030204" pitchFamily="18" charset="0"/>
                            </a:rPr>
                          </m:ctrlPr>
                        </m:naryPr>
                        <m:sub>
                          <m:r>
                            <m:rPr>
                              <m:brk m:alnAt="25"/>
                            </m:rPr>
                            <a:rPr lang="en-GB" sz="1600" i="1">
                              <a:latin typeface="Cambria Math" panose="02040503050406030204" pitchFamily="18" charset="0"/>
                            </a:rPr>
                            <m:t>𝑗</m:t>
                          </m:r>
                          <m:r>
                            <a:rPr lang="en-GB" sz="1600" i="1">
                              <a:latin typeface="Cambria Math" panose="02040503050406030204" pitchFamily="18" charset="0"/>
                            </a:rPr>
                            <m:t>=2</m:t>
                          </m:r>
                        </m:sub>
                        <m:sup>
                          <m:r>
                            <a:rPr lang="en-GB" sz="1600" i="1">
                              <a:latin typeface="Cambria Math" panose="02040503050406030204" pitchFamily="18" charset="0"/>
                            </a:rPr>
                            <m:t>𝑛</m:t>
                          </m:r>
                        </m:sup>
                        <m:e>
                          <m:d>
                            <m:dPr>
                              <m:ctrlPr>
                                <a:rPr lang="en-GB" sz="1600" i="1">
                                  <a:latin typeface="Cambria Math" panose="02040503050406030204" pitchFamily="18" charset="0"/>
                                </a:rPr>
                              </m:ctrlPr>
                            </m:dPr>
                            <m:e>
                              <m:sSub>
                                <m:sSubPr>
                                  <m:ctrlPr>
                                    <a:rPr lang="en-GB" sz="1600" i="1">
                                      <a:latin typeface="Cambria Math" panose="02040503050406030204" pitchFamily="18" charset="0"/>
                                    </a:rPr>
                                  </m:ctrlPr>
                                </m:sSubPr>
                                <m:e>
                                  <m:r>
                                    <a:rPr lang="en-GB" sz="1600" i="1">
                                      <a:latin typeface="Cambria Math" panose="02040503050406030204" pitchFamily="18" charset="0"/>
                                    </a:rPr>
                                    <m:t>𝑡</m:t>
                                  </m:r>
                                </m:e>
                                <m:sub>
                                  <m:r>
                                    <a:rPr lang="en-GB" sz="1600" i="1">
                                      <a:latin typeface="Cambria Math" panose="02040503050406030204" pitchFamily="18" charset="0"/>
                                    </a:rPr>
                                    <m:t>𝑗</m:t>
                                  </m:r>
                                </m:sub>
                              </m:sSub>
                              <m:r>
                                <a:rPr lang="en-GB" sz="1600" i="1">
                                  <a:latin typeface="Cambria Math" panose="02040503050406030204" pitchFamily="18" charset="0"/>
                                </a:rPr>
                                <m:t>−1</m:t>
                              </m:r>
                            </m:e>
                          </m:d>
                        </m:e>
                      </m:nary>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𝑐</m:t>
                          </m:r>
                        </m:e>
                        <m:sub>
                          <m:r>
                            <a:rPr lang="en-GB" sz="1600" i="1">
                              <a:latin typeface="Cambria Math" panose="02040503050406030204" pitchFamily="18" charset="0"/>
                            </a:rPr>
                            <m:t>7</m:t>
                          </m:r>
                        </m:sub>
                      </m:sSub>
                      <m:d>
                        <m:dPr>
                          <m:ctrlPr>
                            <a:rPr lang="en-GB" sz="1600" i="1">
                              <a:latin typeface="Cambria Math" panose="02040503050406030204" pitchFamily="18" charset="0"/>
                            </a:rPr>
                          </m:ctrlPr>
                        </m:dPr>
                        <m:e>
                          <m:r>
                            <a:rPr lang="en-GB" sz="1600" i="1">
                              <a:latin typeface="Cambria Math" panose="02040503050406030204" pitchFamily="18" charset="0"/>
                            </a:rPr>
                            <m:t>𝑛</m:t>
                          </m:r>
                          <m:r>
                            <a:rPr lang="en-GB" sz="1600" i="1">
                              <a:latin typeface="Cambria Math" panose="02040503050406030204" pitchFamily="18" charset="0"/>
                            </a:rPr>
                            <m:t>−1</m:t>
                          </m:r>
                        </m:e>
                      </m:d>
                    </m:oMath>
                  </m:oMathPara>
                </a14:m>
                <a:endParaRPr lang="en-GB" sz="1600" dirty="0"/>
              </a:p>
            </p:txBody>
          </p:sp>
        </mc:Choice>
        <mc:Fallback xmlns="">
          <p:sp>
            <p:nvSpPr>
              <p:cNvPr id="6" name="Rectangle 5"/>
              <p:cNvSpPr>
                <a:spLocks noRot="1" noChangeAspect="1" noMove="1" noResize="1" noEditPoints="1" noAdjustHandles="1" noChangeArrowheads="1" noChangeShapeType="1" noTextEdit="1"/>
              </p:cNvSpPr>
              <p:nvPr/>
            </p:nvSpPr>
            <p:spPr>
              <a:xfrm>
                <a:off x="277403" y="3497027"/>
                <a:ext cx="10212512" cy="603948"/>
              </a:xfrm>
              <a:prstGeom prst="rect">
                <a:avLst/>
              </a:prstGeom>
              <a:blipFill rotWithShape="0">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368457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Insertion sort</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2160589"/>
                <a:ext cx="10685885" cy="4137469"/>
              </a:xfrm>
            </p:spPr>
            <p:txBody>
              <a:bodyPr>
                <a:normAutofit/>
              </a:bodyPr>
              <a:lstStyle/>
              <a:p>
                <a:r>
                  <a:rPr lang="en-GB" dirty="0" smtClean="0"/>
                  <a:t>Worst case (when the array is in reverse sorted order)</a:t>
                </a:r>
              </a:p>
              <a:p>
                <a:pPr lvl="1"/>
                <a:r>
                  <a:rPr lang="en-GB" dirty="0" smtClean="0"/>
                  <a:t>The </a:t>
                </a:r>
                <a:r>
                  <a:rPr lang="en-GB" b="1" dirty="0" smtClean="0"/>
                  <a:t>while </a:t>
                </a:r>
                <a:r>
                  <a:rPr lang="en-GB" dirty="0" smtClean="0"/>
                  <a:t>loop is executed the maximum possible # of times</a:t>
                </a:r>
              </a:p>
              <a:p>
                <a:pPr lvl="2"/>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𝑗</m:t>
                        </m:r>
                      </m:sub>
                    </m:sSub>
                    <m:r>
                      <a:rPr lang="en-GB" b="0" i="1" smtClean="0">
                        <a:latin typeface="Cambria Math" panose="02040503050406030204" pitchFamily="18" charset="0"/>
                      </a:rPr>
                      <m:t>=</m:t>
                    </m:r>
                    <m:r>
                      <a:rPr lang="en-GB" b="0" i="1" smtClean="0">
                        <a:latin typeface="Cambria Math" panose="02040503050406030204" pitchFamily="18" charset="0"/>
                      </a:rPr>
                      <m:t>𝑗</m:t>
                    </m:r>
                  </m:oMath>
                </a14:m>
                <a:endParaRPr lang="en-GB" b="0" i="1" dirty="0" smtClean="0">
                  <a:latin typeface="Cambria Math" panose="02040503050406030204" pitchFamily="18" charset="0"/>
                </a:endParaRPr>
              </a:p>
              <a:p>
                <a:pPr lvl="2"/>
                <a:endParaRPr lang="en-GB" i="1" dirty="0">
                  <a:latin typeface="Cambria Math" panose="02040503050406030204" pitchFamily="18" charset="0"/>
                </a:endParaRPr>
              </a:p>
              <a:p>
                <a:pPr marL="914400" lvl="2" indent="0">
                  <a:buNone/>
                </a:pPr>
                <a:endParaRPr lang="en-GB" i="1" dirty="0">
                  <a:latin typeface="Cambria Math" panose="02040503050406030204" pitchFamily="18" charset="0"/>
                </a:endParaRPr>
              </a:p>
              <a:p>
                <a:pPr marL="914400" lvl="2" indent="0">
                  <a:buNone/>
                </a:pPr>
                <a:endParaRPr lang="en-GB"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1" i="1">
                          <a:latin typeface="Cambria Math" panose="02040503050406030204" pitchFamily="18" charset="0"/>
                        </a:rPr>
                        <m:t>𝑻</m:t>
                      </m:r>
                      <m:d>
                        <m:dPr>
                          <m:ctrlPr>
                            <a:rPr lang="en-GB" b="1" i="1">
                              <a:latin typeface="Cambria Math" panose="02040503050406030204" pitchFamily="18" charset="0"/>
                            </a:rPr>
                          </m:ctrlPr>
                        </m:dPr>
                        <m:e>
                          <m:r>
                            <a:rPr lang="en-GB" b="1" i="1">
                              <a:latin typeface="Cambria Math" panose="02040503050406030204" pitchFamily="18" charset="0"/>
                            </a:rPr>
                            <m:t>𝒏</m:t>
                          </m:r>
                        </m:e>
                      </m:d>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1</m:t>
                          </m:r>
                        </m:sub>
                      </m:sSub>
                      <m:r>
                        <a:rPr lang="en-GB" i="1">
                          <a:latin typeface="Cambria Math" panose="02040503050406030204" pitchFamily="18" charset="0"/>
                        </a:rPr>
                        <m:t>𝑛</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2</m:t>
                          </m:r>
                        </m:sub>
                      </m:sSub>
                      <m:d>
                        <m:dPr>
                          <m:ctrlPr>
                            <a:rPr lang="en-GB" i="1">
                              <a:latin typeface="Cambria Math" panose="02040503050406030204" pitchFamily="18" charset="0"/>
                            </a:rPr>
                          </m:ctrlPr>
                        </m:dPr>
                        <m:e>
                          <m:r>
                            <a:rPr lang="en-GB" i="1">
                              <a:latin typeface="Cambria Math" panose="02040503050406030204" pitchFamily="18" charset="0"/>
                            </a:rPr>
                            <m:t>𝑛</m:t>
                          </m:r>
                          <m:r>
                            <a:rPr lang="en-GB" i="1">
                              <a:latin typeface="Cambria Math" panose="02040503050406030204" pitchFamily="18" charset="0"/>
                            </a:rPr>
                            <m:t>−1</m:t>
                          </m:r>
                        </m:e>
                      </m:d>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3</m:t>
                          </m:r>
                        </m:sub>
                      </m:sSub>
                      <m:d>
                        <m:dPr>
                          <m:ctrlPr>
                            <a:rPr lang="en-GB" i="1">
                              <a:latin typeface="Cambria Math" panose="02040503050406030204" pitchFamily="18" charset="0"/>
                            </a:rPr>
                          </m:ctrlPr>
                        </m:dPr>
                        <m:e>
                          <m:r>
                            <a:rPr lang="en-GB" i="1">
                              <a:latin typeface="Cambria Math" panose="02040503050406030204" pitchFamily="18" charset="0"/>
                            </a:rPr>
                            <m:t>𝑛</m:t>
                          </m:r>
                          <m:r>
                            <a:rPr lang="en-GB" i="1">
                              <a:latin typeface="Cambria Math" panose="02040503050406030204" pitchFamily="18" charset="0"/>
                            </a:rPr>
                            <m:t>−1</m:t>
                          </m:r>
                        </m:e>
                      </m:d>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4</m:t>
                          </m:r>
                        </m:sub>
                      </m:sSub>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−1</m:t>
                          </m:r>
                        </m:e>
                      </m:d>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b="0" i="1" smtClean="0">
                              <a:latin typeface="Cambria Math" panose="02040503050406030204" pitchFamily="18" charset="0"/>
                            </a:rPr>
                            <m:t>5</m:t>
                          </m:r>
                        </m:sub>
                      </m:sSub>
                      <m:d>
                        <m:dPr>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+1)</m:t>
                              </m:r>
                            </m:num>
                            <m:den>
                              <m:r>
                                <a:rPr lang="en-GB" i="1">
                                  <a:latin typeface="Cambria Math" panose="02040503050406030204" pitchFamily="18" charset="0"/>
                                </a:rPr>
                                <m:t>2</m:t>
                              </m:r>
                            </m:den>
                          </m:f>
                        </m:e>
                      </m:d>
                      <m:r>
                        <a:rPr lang="en-GB" i="1">
                          <a:latin typeface="Cambria Math" panose="02040503050406030204" pitchFamily="18" charset="0"/>
                        </a:rPr>
                        <m:t>+</m:t>
                      </m:r>
                      <m:sSub>
                        <m:sSubPr>
                          <m:ctrlPr>
                            <a:rPr lang="en-GB" i="1">
                              <a:latin typeface="Cambria Math" panose="02040503050406030204" pitchFamily="18" charset="0"/>
                            </a:rPr>
                          </m:ctrlPr>
                        </m:sSubPr>
                        <m:e>
                          <m:r>
                            <a:rPr lang="en-GB" i="1" smtClean="0">
                              <a:latin typeface="Cambria Math" panose="02040503050406030204" pitchFamily="18" charset="0"/>
                            </a:rPr>
                            <m:t>𝑐</m:t>
                          </m:r>
                        </m:e>
                        <m:sub>
                          <m:r>
                            <a:rPr lang="en-GB" b="0" i="1" smtClean="0">
                              <a:latin typeface="Cambria Math" panose="02040503050406030204" pitchFamily="18" charset="0"/>
                            </a:rPr>
                            <m:t>6</m:t>
                          </m:r>
                        </m:sub>
                      </m:sSub>
                      <m:d>
                        <m:dPr>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+1)</m:t>
                              </m:r>
                            </m:num>
                            <m:den>
                              <m:r>
                                <a:rPr lang="en-GB" i="1">
                                  <a:latin typeface="Cambria Math" panose="02040503050406030204" pitchFamily="18" charset="0"/>
                                </a:rPr>
                                <m:t>2</m:t>
                              </m:r>
                            </m:den>
                          </m:f>
                        </m:e>
                      </m:d>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7</m:t>
                          </m:r>
                        </m:sub>
                      </m:sSub>
                      <m:d>
                        <m:dPr>
                          <m:ctrlPr>
                            <a:rPr lang="en-GB" i="1">
                              <a:latin typeface="Cambria Math" panose="02040503050406030204" pitchFamily="18" charset="0"/>
                            </a:rPr>
                          </m:ctrlPr>
                        </m:dPr>
                        <m:e>
                          <m:r>
                            <a:rPr lang="en-GB" i="1">
                              <a:latin typeface="Cambria Math" panose="02040503050406030204" pitchFamily="18" charset="0"/>
                            </a:rPr>
                            <m:t>𝑛</m:t>
                          </m:r>
                          <m:r>
                            <a:rPr lang="en-GB" i="1">
                              <a:latin typeface="Cambria Math" panose="02040503050406030204" pitchFamily="18" charset="0"/>
                            </a:rPr>
                            <m:t>−1</m:t>
                          </m:r>
                        </m:e>
                      </m:d>
                    </m:oMath>
                  </m:oMathPara>
                </a14:m>
                <a:endParaRPr lang="en-GB" dirty="0" smtClean="0"/>
              </a:p>
              <a:p>
                <a:pPr marL="0" indent="0">
                  <a:buNone/>
                </a:pPr>
                <a14:m>
                  <m:oMathPara xmlns:m="http://schemas.openxmlformats.org/officeDocument/2006/math">
                    <m:oMathParaPr>
                      <m:jc m:val="centerGroup"/>
                    </m:oMathParaPr>
                    <m:oMath xmlns:m="http://schemas.openxmlformats.org/officeDocument/2006/math">
                      <m:r>
                        <a:rPr lang="en-GB" b="1" i="1">
                          <a:latin typeface="Cambria Math" panose="02040503050406030204" pitchFamily="18" charset="0"/>
                        </a:rPr>
                        <m:t>=</m:t>
                      </m:r>
                      <m:r>
                        <a:rPr lang="en-GB" b="1" i="1" smtClean="0">
                          <a:latin typeface="Cambria Math" panose="02040503050406030204" pitchFamily="18" charset="0"/>
                        </a:rPr>
                        <m:t>…=</m:t>
                      </m:r>
                      <m:r>
                        <a:rPr lang="en-GB" b="1" i="1">
                          <a:latin typeface="Cambria Math" panose="02040503050406030204" pitchFamily="18" charset="0"/>
                        </a:rPr>
                        <m:t>𝒂</m:t>
                      </m:r>
                      <m:sSup>
                        <m:sSupPr>
                          <m:ctrlPr>
                            <a:rPr lang="en-GB" b="1" i="1">
                              <a:latin typeface="Cambria Math" panose="02040503050406030204" pitchFamily="18" charset="0"/>
                            </a:rPr>
                          </m:ctrlPr>
                        </m:sSupPr>
                        <m:e>
                          <m:r>
                            <a:rPr lang="en-GB" b="1" i="1">
                              <a:latin typeface="Cambria Math" panose="02040503050406030204" pitchFamily="18" charset="0"/>
                            </a:rPr>
                            <m:t>𝒏</m:t>
                          </m:r>
                        </m:e>
                        <m:sup>
                          <m:r>
                            <a:rPr lang="en-GB" b="1" i="1">
                              <a:latin typeface="Cambria Math" panose="02040503050406030204" pitchFamily="18" charset="0"/>
                            </a:rPr>
                            <m:t>𝟐</m:t>
                          </m:r>
                        </m:sup>
                      </m:sSup>
                      <m:r>
                        <a:rPr lang="en-GB" b="1" i="1">
                          <a:latin typeface="Cambria Math" panose="02040503050406030204" pitchFamily="18" charset="0"/>
                        </a:rPr>
                        <m:t>+</m:t>
                      </m:r>
                      <m:r>
                        <a:rPr lang="en-GB" b="1" i="1">
                          <a:latin typeface="Cambria Math" panose="02040503050406030204" pitchFamily="18" charset="0"/>
                        </a:rPr>
                        <m:t>𝒃𝒏</m:t>
                      </m:r>
                      <m:r>
                        <a:rPr lang="en-GB" b="1" i="1">
                          <a:latin typeface="Cambria Math" panose="02040503050406030204" pitchFamily="18" charset="0"/>
                        </a:rPr>
                        <m:t>+</m:t>
                      </m:r>
                      <m:r>
                        <a:rPr lang="en-GB" b="1" i="1">
                          <a:latin typeface="Cambria Math" panose="02040503050406030204" pitchFamily="18" charset="0"/>
                        </a:rPr>
                        <m:t>𝒄</m:t>
                      </m:r>
                    </m:oMath>
                  </m:oMathPara>
                </a14:m>
                <a:endParaRPr lang="en-GB" b="1" i="1" dirty="0">
                  <a:latin typeface="Cambria Math" panose="02040503050406030204" pitchFamily="18" charset="0"/>
                </a:endParaRPr>
              </a:p>
              <a:p>
                <a:r>
                  <a:rPr lang="en-GB" dirty="0" smtClean="0"/>
                  <a:t>Quadratic function of </a:t>
                </a:r>
                <a14:m>
                  <m:oMath xmlns:m="http://schemas.openxmlformats.org/officeDocument/2006/math">
                    <m:r>
                      <a:rPr lang="en-GB" b="0" i="1" smtClean="0">
                        <a:latin typeface="Cambria Math" panose="02040503050406030204" pitchFamily="18" charset="0"/>
                      </a:rPr>
                      <m:t>𝑛</m:t>
                    </m:r>
                  </m:oMath>
                </a14:m>
                <a:r>
                  <a:rPr lang="en-GB" dirty="0" smtClean="0"/>
                  <a:t> </a:t>
                </a:r>
              </a:p>
              <a:p>
                <a:pPr lvl="1"/>
                <a:r>
                  <a:rPr lang="en-GB" dirty="0" smtClean="0">
                    <a:sym typeface="Wingdings" panose="05000000000000000000" pitchFamily="2" charset="2"/>
                  </a:rPr>
                  <a:t>Complexity </a:t>
                </a:r>
                <a14:m>
                  <m:oMath xmlns:m="http://schemas.openxmlformats.org/officeDocument/2006/math">
                    <m:r>
                      <a:rPr lang="en-GB" b="0" i="1" smtClean="0">
                        <a:latin typeface="Cambria Math" panose="02040503050406030204" pitchFamily="18" charset="0"/>
                        <a:sym typeface="Wingdings" panose="05000000000000000000" pitchFamily="2" charset="2"/>
                      </a:rPr>
                      <m:t>𝑂</m:t>
                    </m:r>
                    <m:r>
                      <a:rPr lang="en-GB" b="0" i="1" smtClean="0">
                        <a:latin typeface="Cambria Math" panose="02040503050406030204" pitchFamily="18" charset="0"/>
                        <a:sym typeface="Wingdings" panose="05000000000000000000" pitchFamily="2" charset="2"/>
                      </a:rPr>
                      <m:t>(</m:t>
                    </m:r>
                    <m:sSup>
                      <m:sSupPr>
                        <m:ctrlPr>
                          <a:rPr lang="en-GB" b="0" i="1" smtClean="0">
                            <a:latin typeface="Cambria Math" panose="02040503050406030204" pitchFamily="18" charset="0"/>
                            <a:sym typeface="Wingdings" panose="05000000000000000000" pitchFamily="2" charset="2"/>
                          </a:rPr>
                        </m:ctrlPr>
                      </m:sSupPr>
                      <m:e>
                        <m:r>
                          <a:rPr lang="en-GB" b="0" i="1" smtClean="0">
                            <a:latin typeface="Cambria Math" panose="02040503050406030204" pitchFamily="18" charset="0"/>
                            <a:sym typeface="Wingdings" panose="05000000000000000000" pitchFamily="2" charset="2"/>
                          </a:rPr>
                          <m:t>𝑛</m:t>
                        </m:r>
                      </m:e>
                      <m:sup>
                        <m:r>
                          <a:rPr lang="en-GB" b="0" i="1" smtClean="0">
                            <a:latin typeface="Cambria Math" panose="02040503050406030204" pitchFamily="18" charset="0"/>
                            <a:sym typeface="Wingdings" panose="05000000000000000000" pitchFamily="2" charset="2"/>
                          </a:rPr>
                          <m:t>2</m:t>
                        </m:r>
                      </m:sup>
                    </m:sSup>
                    <m:r>
                      <a:rPr lang="en-GB" b="0" i="1" smtClean="0">
                        <a:latin typeface="Cambria Math" panose="02040503050406030204" pitchFamily="18" charset="0"/>
                        <a:sym typeface="Wingdings" panose="05000000000000000000" pitchFamily="2" charset="2"/>
                      </a:rPr>
                      <m:t>)</m:t>
                    </m:r>
                  </m:oMath>
                </a14:m>
                <a:endParaRPr lang="en-GB"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2160589"/>
                <a:ext cx="10685885" cy="4137469"/>
              </a:xfrm>
              <a:blipFill rotWithShape="0">
                <a:blip r:embed="rId2"/>
                <a:stretch>
                  <a:fillRect l="-114" t="-884"/>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Rectangle 4"/>
          <p:cNvSpPr/>
          <p:nvPr/>
        </p:nvSpPr>
        <p:spPr>
          <a:xfrm>
            <a:off x="5753529" y="344707"/>
            <a:ext cx="5794624"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r>
              <a:rPr lang="en-US" sz="1400" dirty="0" smtClean="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put A[j] into the sorted sequence A[1..j-1] </a:t>
            </a:r>
          </a:p>
          <a:p>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i</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A[i+1</a:t>
            </a:r>
            <a:r>
              <a:rPr lang="en-US" sz="1400" dirty="0">
                <a:latin typeface="Consolas" panose="020B0609020204030204" pitchFamily="49" charset="0"/>
                <a:cs typeface="Consolas" panose="020B0609020204030204" pitchFamily="49" charset="0"/>
              </a:rPr>
              <a:t>]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i</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smtClean="0">
                <a:latin typeface="Consolas" panose="020B0609020204030204" pitchFamily="49" charset="0"/>
                <a:cs typeface="Consolas" panose="020B0609020204030204" pitchFamily="49" charset="0"/>
              </a:rPr>
              <a:t>    A[i+1</a:t>
            </a:r>
            <a:r>
              <a:rPr lang="en-US" sz="1400" dirty="0">
                <a:latin typeface="Consolas" panose="020B0609020204030204" pitchFamily="49" charset="0"/>
                <a:cs typeface="Consolas" panose="020B0609020204030204" pitchFamily="49" charset="0"/>
              </a:rPr>
              <a:t>] = key</a:t>
            </a:r>
            <a:endParaRPr lang="en-GB" sz="1400" dirty="0">
              <a:latin typeface="Consolas" panose="020B0609020204030204" pitchFamily="49" charset="0"/>
              <a:cs typeface="Consolas" panose="020B0609020204030204" pitchFamily="49" charset="0"/>
            </a:endParaRPr>
          </a:p>
        </p:txBody>
      </p:sp>
      <mc:AlternateContent xmlns:mc="http://schemas.openxmlformats.org/markup-compatibility/2006" xmlns:a14="http://schemas.microsoft.com/office/drawing/2010/main">
        <mc:Choice Requires="a14">
          <p:sp>
            <p:nvSpPr>
              <p:cNvPr id="6" name="Rectangle 5"/>
              <p:cNvSpPr/>
              <p:nvPr/>
            </p:nvSpPr>
            <p:spPr>
              <a:xfrm>
                <a:off x="277403" y="3497027"/>
                <a:ext cx="10212512" cy="60394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en-GB" sz="1600" i="1">
                          <a:latin typeface="Cambria Math" panose="02040503050406030204" pitchFamily="18" charset="0"/>
                        </a:rPr>
                        <m:t>𝑇</m:t>
                      </m:r>
                      <m:d>
                        <m:dPr>
                          <m:ctrlPr>
                            <a:rPr lang="en-GB" sz="1600" i="1">
                              <a:latin typeface="Cambria Math" panose="02040503050406030204" pitchFamily="18" charset="0"/>
                            </a:rPr>
                          </m:ctrlPr>
                        </m:dPr>
                        <m:e>
                          <m:r>
                            <a:rPr lang="en-GB" sz="1600" i="1">
                              <a:latin typeface="Cambria Math" panose="02040503050406030204" pitchFamily="18" charset="0"/>
                            </a:rPr>
                            <m:t>𝑛</m:t>
                          </m:r>
                        </m:e>
                      </m:d>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𝑐</m:t>
                          </m:r>
                        </m:e>
                        <m:sub>
                          <m:r>
                            <a:rPr lang="en-GB" sz="1600" i="1">
                              <a:latin typeface="Cambria Math" panose="02040503050406030204" pitchFamily="18" charset="0"/>
                            </a:rPr>
                            <m:t>1</m:t>
                          </m:r>
                        </m:sub>
                      </m:sSub>
                      <m:r>
                        <a:rPr lang="en-GB" sz="1600" i="1">
                          <a:latin typeface="Cambria Math" panose="02040503050406030204" pitchFamily="18" charset="0"/>
                        </a:rPr>
                        <m:t>𝑛</m:t>
                      </m:r>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𝑐</m:t>
                          </m:r>
                        </m:e>
                        <m:sub>
                          <m:r>
                            <a:rPr lang="en-GB" sz="1600" i="1">
                              <a:latin typeface="Cambria Math" panose="02040503050406030204" pitchFamily="18" charset="0"/>
                            </a:rPr>
                            <m:t>2</m:t>
                          </m:r>
                        </m:sub>
                      </m:sSub>
                      <m:d>
                        <m:dPr>
                          <m:ctrlPr>
                            <a:rPr lang="en-GB" sz="1600" i="1">
                              <a:latin typeface="Cambria Math" panose="02040503050406030204" pitchFamily="18" charset="0"/>
                            </a:rPr>
                          </m:ctrlPr>
                        </m:dPr>
                        <m:e>
                          <m:r>
                            <a:rPr lang="en-GB" sz="1600" i="1">
                              <a:latin typeface="Cambria Math" panose="02040503050406030204" pitchFamily="18" charset="0"/>
                            </a:rPr>
                            <m:t>𝑛</m:t>
                          </m:r>
                          <m:r>
                            <a:rPr lang="en-GB" sz="1600" i="1">
                              <a:latin typeface="Cambria Math" panose="02040503050406030204" pitchFamily="18" charset="0"/>
                            </a:rPr>
                            <m:t>−1</m:t>
                          </m:r>
                        </m:e>
                      </m:d>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𝑐</m:t>
                          </m:r>
                        </m:e>
                        <m:sub>
                          <m:r>
                            <a:rPr lang="en-GB" sz="1600" i="1">
                              <a:latin typeface="Cambria Math" panose="02040503050406030204" pitchFamily="18" charset="0"/>
                            </a:rPr>
                            <m:t>3</m:t>
                          </m:r>
                        </m:sub>
                      </m:sSub>
                      <m:d>
                        <m:dPr>
                          <m:ctrlPr>
                            <a:rPr lang="en-GB" sz="1600" i="1">
                              <a:latin typeface="Cambria Math" panose="02040503050406030204" pitchFamily="18" charset="0"/>
                            </a:rPr>
                          </m:ctrlPr>
                        </m:dPr>
                        <m:e>
                          <m:r>
                            <a:rPr lang="en-GB" sz="1600" i="1">
                              <a:latin typeface="Cambria Math" panose="02040503050406030204" pitchFamily="18" charset="0"/>
                            </a:rPr>
                            <m:t>𝑛</m:t>
                          </m:r>
                          <m:r>
                            <a:rPr lang="en-GB" sz="1600" i="1">
                              <a:latin typeface="Cambria Math" panose="02040503050406030204" pitchFamily="18" charset="0"/>
                            </a:rPr>
                            <m:t>−1</m:t>
                          </m:r>
                        </m:e>
                      </m:d>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𝑐</m:t>
                          </m:r>
                        </m:e>
                        <m:sub>
                          <m:r>
                            <a:rPr lang="en-GB" sz="1600" i="1">
                              <a:latin typeface="Cambria Math" panose="02040503050406030204" pitchFamily="18" charset="0"/>
                            </a:rPr>
                            <m:t>4</m:t>
                          </m:r>
                        </m:sub>
                      </m:sSub>
                      <m:nary>
                        <m:naryPr>
                          <m:chr m:val="∑"/>
                          <m:limLoc m:val="subSup"/>
                          <m:ctrlPr>
                            <a:rPr lang="en-GB" sz="1600" i="1">
                              <a:latin typeface="Cambria Math" panose="02040503050406030204" pitchFamily="18" charset="0"/>
                            </a:rPr>
                          </m:ctrlPr>
                        </m:naryPr>
                        <m:sub>
                          <m:r>
                            <m:rPr>
                              <m:brk m:alnAt="25"/>
                            </m:rPr>
                            <a:rPr lang="en-GB" sz="1600" i="1">
                              <a:latin typeface="Cambria Math" panose="02040503050406030204" pitchFamily="18" charset="0"/>
                            </a:rPr>
                            <m:t>𝑗</m:t>
                          </m:r>
                          <m:r>
                            <a:rPr lang="en-GB" sz="1600" i="1">
                              <a:latin typeface="Cambria Math" panose="02040503050406030204" pitchFamily="18" charset="0"/>
                            </a:rPr>
                            <m:t>=2</m:t>
                          </m:r>
                        </m:sub>
                        <m:sup>
                          <m:r>
                            <a:rPr lang="en-GB" sz="1600" i="1">
                              <a:latin typeface="Cambria Math" panose="02040503050406030204" pitchFamily="18" charset="0"/>
                            </a:rPr>
                            <m:t>𝑛</m:t>
                          </m:r>
                        </m:sup>
                        <m:e>
                          <m:sSub>
                            <m:sSubPr>
                              <m:ctrlPr>
                                <a:rPr lang="en-GB" sz="1600" i="1">
                                  <a:latin typeface="Cambria Math" panose="02040503050406030204" pitchFamily="18" charset="0"/>
                                </a:rPr>
                              </m:ctrlPr>
                            </m:sSubPr>
                            <m:e>
                              <m:r>
                                <a:rPr lang="en-GB" sz="1600" i="1">
                                  <a:latin typeface="Cambria Math" panose="02040503050406030204" pitchFamily="18" charset="0"/>
                                </a:rPr>
                                <m:t>𝑡</m:t>
                              </m:r>
                            </m:e>
                            <m:sub>
                              <m:r>
                                <a:rPr lang="en-GB" sz="1600" i="1">
                                  <a:latin typeface="Cambria Math" panose="02040503050406030204" pitchFamily="18" charset="0"/>
                                </a:rPr>
                                <m:t>𝑗</m:t>
                              </m:r>
                            </m:sub>
                          </m:sSub>
                        </m:e>
                      </m:nary>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𝑐</m:t>
                          </m:r>
                        </m:e>
                        <m:sub>
                          <m:r>
                            <a:rPr lang="en-GB" sz="1600" i="1">
                              <a:latin typeface="Cambria Math" panose="02040503050406030204" pitchFamily="18" charset="0"/>
                            </a:rPr>
                            <m:t>5</m:t>
                          </m:r>
                        </m:sub>
                      </m:sSub>
                      <m:nary>
                        <m:naryPr>
                          <m:chr m:val="∑"/>
                          <m:limLoc m:val="subSup"/>
                          <m:ctrlPr>
                            <a:rPr lang="en-GB" sz="1600" i="1">
                              <a:latin typeface="Cambria Math" panose="02040503050406030204" pitchFamily="18" charset="0"/>
                            </a:rPr>
                          </m:ctrlPr>
                        </m:naryPr>
                        <m:sub>
                          <m:r>
                            <m:rPr>
                              <m:brk m:alnAt="25"/>
                            </m:rPr>
                            <a:rPr lang="en-GB" sz="1600" i="1">
                              <a:latin typeface="Cambria Math" panose="02040503050406030204" pitchFamily="18" charset="0"/>
                            </a:rPr>
                            <m:t>𝑗</m:t>
                          </m:r>
                          <m:r>
                            <a:rPr lang="en-GB" sz="1600" i="1">
                              <a:latin typeface="Cambria Math" panose="02040503050406030204" pitchFamily="18" charset="0"/>
                            </a:rPr>
                            <m:t>=2</m:t>
                          </m:r>
                        </m:sub>
                        <m:sup>
                          <m:r>
                            <a:rPr lang="en-GB" sz="1600" i="1">
                              <a:latin typeface="Cambria Math" panose="02040503050406030204" pitchFamily="18" charset="0"/>
                            </a:rPr>
                            <m:t>𝑛</m:t>
                          </m:r>
                        </m:sup>
                        <m:e>
                          <m:d>
                            <m:dPr>
                              <m:ctrlPr>
                                <a:rPr lang="en-GB" sz="1600" i="1">
                                  <a:latin typeface="Cambria Math" panose="02040503050406030204" pitchFamily="18" charset="0"/>
                                </a:rPr>
                              </m:ctrlPr>
                            </m:dPr>
                            <m:e>
                              <m:sSub>
                                <m:sSubPr>
                                  <m:ctrlPr>
                                    <a:rPr lang="en-GB" sz="1600" i="1">
                                      <a:latin typeface="Cambria Math" panose="02040503050406030204" pitchFamily="18" charset="0"/>
                                    </a:rPr>
                                  </m:ctrlPr>
                                </m:sSubPr>
                                <m:e>
                                  <m:r>
                                    <a:rPr lang="en-GB" sz="1600" i="1">
                                      <a:latin typeface="Cambria Math" panose="02040503050406030204" pitchFamily="18" charset="0"/>
                                    </a:rPr>
                                    <m:t>𝑡</m:t>
                                  </m:r>
                                </m:e>
                                <m:sub>
                                  <m:r>
                                    <a:rPr lang="en-GB" sz="1600" i="1">
                                      <a:latin typeface="Cambria Math" panose="02040503050406030204" pitchFamily="18" charset="0"/>
                                    </a:rPr>
                                    <m:t>𝑗</m:t>
                                  </m:r>
                                </m:sub>
                              </m:sSub>
                              <m:r>
                                <a:rPr lang="en-GB" sz="1600" i="1">
                                  <a:latin typeface="Cambria Math" panose="02040503050406030204" pitchFamily="18" charset="0"/>
                                </a:rPr>
                                <m:t>−1</m:t>
                              </m:r>
                            </m:e>
                          </m:d>
                        </m:e>
                      </m:nary>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𝑐</m:t>
                          </m:r>
                        </m:e>
                        <m:sub>
                          <m:r>
                            <a:rPr lang="en-GB" sz="1600" i="1">
                              <a:latin typeface="Cambria Math" panose="02040503050406030204" pitchFamily="18" charset="0"/>
                            </a:rPr>
                            <m:t>6</m:t>
                          </m:r>
                        </m:sub>
                      </m:sSub>
                      <m:nary>
                        <m:naryPr>
                          <m:chr m:val="∑"/>
                          <m:limLoc m:val="subSup"/>
                          <m:ctrlPr>
                            <a:rPr lang="en-GB" sz="1600" i="1">
                              <a:latin typeface="Cambria Math" panose="02040503050406030204" pitchFamily="18" charset="0"/>
                            </a:rPr>
                          </m:ctrlPr>
                        </m:naryPr>
                        <m:sub>
                          <m:r>
                            <m:rPr>
                              <m:brk m:alnAt="25"/>
                            </m:rPr>
                            <a:rPr lang="en-GB" sz="1600" i="1">
                              <a:latin typeface="Cambria Math" panose="02040503050406030204" pitchFamily="18" charset="0"/>
                            </a:rPr>
                            <m:t>𝑗</m:t>
                          </m:r>
                          <m:r>
                            <a:rPr lang="en-GB" sz="1600" i="1">
                              <a:latin typeface="Cambria Math" panose="02040503050406030204" pitchFamily="18" charset="0"/>
                            </a:rPr>
                            <m:t>=2</m:t>
                          </m:r>
                        </m:sub>
                        <m:sup>
                          <m:r>
                            <a:rPr lang="en-GB" sz="1600" i="1">
                              <a:latin typeface="Cambria Math" panose="02040503050406030204" pitchFamily="18" charset="0"/>
                            </a:rPr>
                            <m:t>𝑛</m:t>
                          </m:r>
                        </m:sup>
                        <m:e>
                          <m:d>
                            <m:dPr>
                              <m:ctrlPr>
                                <a:rPr lang="en-GB" sz="1600" i="1">
                                  <a:latin typeface="Cambria Math" panose="02040503050406030204" pitchFamily="18" charset="0"/>
                                </a:rPr>
                              </m:ctrlPr>
                            </m:dPr>
                            <m:e>
                              <m:sSub>
                                <m:sSubPr>
                                  <m:ctrlPr>
                                    <a:rPr lang="en-GB" sz="1600" i="1">
                                      <a:latin typeface="Cambria Math" panose="02040503050406030204" pitchFamily="18" charset="0"/>
                                    </a:rPr>
                                  </m:ctrlPr>
                                </m:sSubPr>
                                <m:e>
                                  <m:r>
                                    <a:rPr lang="en-GB" sz="1600" i="1">
                                      <a:latin typeface="Cambria Math" panose="02040503050406030204" pitchFamily="18" charset="0"/>
                                    </a:rPr>
                                    <m:t>𝑡</m:t>
                                  </m:r>
                                </m:e>
                                <m:sub>
                                  <m:r>
                                    <a:rPr lang="en-GB" sz="1600" i="1">
                                      <a:latin typeface="Cambria Math" panose="02040503050406030204" pitchFamily="18" charset="0"/>
                                    </a:rPr>
                                    <m:t>𝑗</m:t>
                                  </m:r>
                                </m:sub>
                              </m:sSub>
                              <m:r>
                                <a:rPr lang="en-GB" sz="1600" i="1">
                                  <a:latin typeface="Cambria Math" panose="02040503050406030204" pitchFamily="18" charset="0"/>
                                </a:rPr>
                                <m:t>−1</m:t>
                              </m:r>
                            </m:e>
                          </m:d>
                        </m:e>
                      </m:nary>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𝑐</m:t>
                          </m:r>
                        </m:e>
                        <m:sub>
                          <m:r>
                            <a:rPr lang="en-GB" sz="1600" i="1">
                              <a:latin typeface="Cambria Math" panose="02040503050406030204" pitchFamily="18" charset="0"/>
                            </a:rPr>
                            <m:t>7</m:t>
                          </m:r>
                        </m:sub>
                      </m:sSub>
                      <m:d>
                        <m:dPr>
                          <m:ctrlPr>
                            <a:rPr lang="en-GB" sz="1600" i="1">
                              <a:latin typeface="Cambria Math" panose="02040503050406030204" pitchFamily="18" charset="0"/>
                            </a:rPr>
                          </m:ctrlPr>
                        </m:dPr>
                        <m:e>
                          <m:r>
                            <a:rPr lang="en-GB" sz="1600" i="1">
                              <a:latin typeface="Cambria Math" panose="02040503050406030204" pitchFamily="18" charset="0"/>
                            </a:rPr>
                            <m:t>𝑛</m:t>
                          </m:r>
                          <m:r>
                            <a:rPr lang="en-GB" sz="1600" i="1">
                              <a:latin typeface="Cambria Math" panose="02040503050406030204" pitchFamily="18" charset="0"/>
                            </a:rPr>
                            <m:t>−1</m:t>
                          </m:r>
                        </m:e>
                      </m:d>
                    </m:oMath>
                  </m:oMathPara>
                </a14:m>
                <a:endParaRPr lang="en-GB" sz="1600" dirty="0"/>
              </a:p>
            </p:txBody>
          </p:sp>
        </mc:Choice>
        <mc:Fallback xmlns="">
          <p:sp>
            <p:nvSpPr>
              <p:cNvPr id="6" name="Rectangle 5"/>
              <p:cNvSpPr>
                <a:spLocks noRot="1" noChangeAspect="1" noMove="1" noResize="1" noEditPoints="1" noAdjustHandles="1" noChangeArrowheads="1" noChangeShapeType="1" noTextEdit="1"/>
              </p:cNvSpPr>
              <p:nvPr/>
            </p:nvSpPr>
            <p:spPr>
              <a:xfrm>
                <a:off x="277403" y="3497027"/>
                <a:ext cx="10212512" cy="603948"/>
              </a:xfrm>
              <a:prstGeom prst="rect">
                <a:avLst/>
              </a:prstGeom>
              <a:blipFill rotWithShape="0">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7639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smtClean="0"/>
                  <a:t>Complexity</a:t>
                </a:r>
                <a:r>
                  <a:rPr lang="en-GB" dirty="0" smtClean="0"/>
                  <a:t> analysis: summary</a:t>
                </a:r>
              </a:p>
              <a:p>
                <a:endParaRPr lang="en-GB" dirty="0"/>
              </a:p>
              <a:p>
                <a:pPr lvl="1"/>
                <a:r>
                  <a:rPr lang="en-GB" i="1" dirty="0" smtClean="0"/>
                  <a:t>Best case</a:t>
                </a:r>
                <a:r>
                  <a:rPr lang="en-GB" dirty="0" smtClean="0"/>
                  <a:t> </a:t>
                </a:r>
                <a:r>
                  <a:rPr lang="en-GB" dirty="0" smtClean="0">
                    <a:sym typeface="Wingdings" panose="05000000000000000000" pitchFamily="2" charset="2"/>
                  </a:rPr>
                  <a:t> </a:t>
                </a:r>
                <a:r>
                  <a:rPr lang="en-GB" dirty="0" smtClean="0"/>
                  <a:t>sequence already sorted</a:t>
                </a:r>
              </a:p>
              <a:p>
                <a:pPr lvl="1"/>
                <a:endParaRPr lang="en-GB" dirty="0" smtClean="0"/>
              </a:p>
              <a:p>
                <a:pPr marL="457200" lvl="1"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oMath>
                  </m:oMathPara>
                </a14:m>
                <a:endParaRPr lang="en-GB" b="1" dirty="0" smtClean="0"/>
              </a:p>
              <a:p>
                <a:pPr lvl="1"/>
                <a:endParaRPr lang="en-GB" dirty="0"/>
              </a:p>
              <a:p>
                <a:pPr lvl="1"/>
                <a:r>
                  <a:rPr lang="en-GB" i="1" dirty="0" smtClean="0"/>
                  <a:t>Worst case</a:t>
                </a:r>
                <a:r>
                  <a:rPr lang="en-GB" dirty="0" smtClean="0"/>
                  <a:t> </a:t>
                </a:r>
                <a:r>
                  <a:rPr lang="en-GB" dirty="0" smtClean="0">
                    <a:sym typeface="Wingdings" panose="05000000000000000000" pitchFamily="2" charset="2"/>
                  </a:rPr>
                  <a:t> </a:t>
                </a:r>
                <a:r>
                  <a:rPr lang="en-GB" dirty="0" smtClean="0"/>
                  <a:t>sequence in reverse sorted order</a:t>
                </a:r>
              </a:p>
              <a:p>
                <a:pPr lvl="1"/>
                <a:endParaRPr lang="en-GB" dirty="0"/>
              </a:p>
              <a:p>
                <a:pPr marL="457200" lvl="1"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d>
                        <m:dPr>
                          <m:ctrlPr>
                            <a:rPr lang="en-GB" b="1" i="1" smtClean="0">
                              <a:latin typeface="Cambria Math" panose="02040503050406030204" pitchFamily="18" charset="0"/>
                            </a:rPr>
                          </m:ctrlPr>
                        </m:dPr>
                        <m:e>
                          <m:sSup>
                            <m:sSupPr>
                              <m:ctrlPr>
                                <a:rPr lang="en-GB" b="1" i="1" smtClean="0">
                                  <a:latin typeface="Cambria Math" panose="02040503050406030204" pitchFamily="18" charset="0"/>
                                </a:rPr>
                              </m:ctrlPr>
                            </m:sSupPr>
                            <m:e>
                              <m:r>
                                <a:rPr lang="en-GB" b="1" i="1" smtClean="0">
                                  <a:latin typeface="Cambria Math" panose="02040503050406030204" pitchFamily="18" charset="0"/>
                                </a:rPr>
                                <m:t>𝒏</m:t>
                              </m:r>
                            </m:e>
                            <m:sup>
                              <m:r>
                                <a:rPr lang="en-GB" b="1" i="1" smtClean="0">
                                  <a:latin typeface="Cambria Math" panose="02040503050406030204" pitchFamily="18" charset="0"/>
                                </a:rPr>
                                <m:t>𝟐</m:t>
                              </m:r>
                            </m:sup>
                          </m:sSup>
                        </m:e>
                      </m:d>
                    </m:oMath>
                  </m:oMathPara>
                </a14:m>
                <a:endParaRPr lang="en-GB"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graphicFrame>
        <p:nvGraphicFramePr>
          <p:cNvPr id="5" name="Table 4"/>
          <p:cNvGraphicFramePr>
            <a:graphicFrameLocks noGrp="1"/>
          </p:cNvGraphicFramePr>
          <p:nvPr>
            <p:extLst>
              <p:ext uri="{D42A27DB-BD31-4B8C-83A1-F6EECF244321}">
                <p14:modId xmlns:p14="http://schemas.microsoft.com/office/powerpoint/2010/main" val="2698223150"/>
              </p:ext>
            </p:extLst>
          </p:nvPr>
        </p:nvGraphicFramePr>
        <p:xfrm>
          <a:off x="6359705" y="2908061"/>
          <a:ext cx="3224946" cy="370840"/>
        </p:xfrm>
        <a:graphic>
          <a:graphicData uri="http://schemas.openxmlformats.org/drawingml/2006/table">
            <a:tbl>
              <a:tblPr firstRow="1" bandRow="1">
                <a:tableStyleId>{69CF1AB2-1976-4502-BF36-3FF5EA218861}</a:tableStyleId>
              </a:tblPr>
              <a:tblGrid>
                <a:gridCol w="537491"/>
                <a:gridCol w="537491"/>
                <a:gridCol w="537491"/>
                <a:gridCol w="537491"/>
                <a:gridCol w="537491"/>
                <a:gridCol w="537491"/>
              </a:tblGrid>
              <a:tr h="370840">
                <a:tc>
                  <a:txBody>
                    <a:bodyPr/>
                    <a:lstStyle/>
                    <a:p>
                      <a:r>
                        <a:rPr lang="en-GB" dirty="0" smtClean="0"/>
                        <a:t>3</a:t>
                      </a:r>
                      <a:endParaRPr lang="en-GB" dirty="0"/>
                    </a:p>
                  </a:txBody>
                  <a:tcPr/>
                </a:tc>
                <a:tc>
                  <a:txBody>
                    <a:bodyPr/>
                    <a:lstStyle/>
                    <a:p>
                      <a:r>
                        <a:rPr lang="en-GB" dirty="0" smtClean="0"/>
                        <a:t>5</a:t>
                      </a:r>
                      <a:endParaRPr lang="en-GB" dirty="0"/>
                    </a:p>
                  </a:txBody>
                  <a:tcPr/>
                </a:tc>
                <a:tc>
                  <a:txBody>
                    <a:bodyPr/>
                    <a:lstStyle/>
                    <a:p>
                      <a:r>
                        <a:rPr lang="en-GB" dirty="0" smtClean="0"/>
                        <a:t>6</a:t>
                      </a:r>
                      <a:endParaRPr lang="en-GB" dirty="0"/>
                    </a:p>
                  </a:txBody>
                  <a:tcPr/>
                </a:tc>
                <a:tc>
                  <a:txBody>
                    <a:bodyPr/>
                    <a:lstStyle/>
                    <a:p>
                      <a:r>
                        <a:rPr lang="en-GB" dirty="0" smtClean="0"/>
                        <a:t>9</a:t>
                      </a:r>
                      <a:endParaRPr lang="en-GB" dirty="0"/>
                    </a:p>
                  </a:txBody>
                  <a:tcPr/>
                </a:tc>
                <a:tc>
                  <a:txBody>
                    <a:bodyPr/>
                    <a:lstStyle/>
                    <a:p>
                      <a:r>
                        <a:rPr lang="en-GB" dirty="0" smtClean="0"/>
                        <a:t>11</a:t>
                      </a:r>
                      <a:endParaRPr lang="en-GB" dirty="0"/>
                    </a:p>
                  </a:txBody>
                  <a:tcPr/>
                </a:tc>
                <a:tc>
                  <a:txBody>
                    <a:bodyPr/>
                    <a:lstStyle/>
                    <a:p>
                      <a:r>
                        <a:rPr lang="en-GB" dirty="0" smtClean="0"/>
                        <a:t>15</a:t>
                      </a:r>
                      <a:endParaRPr lang="en-GB"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33867640"/>
              </p:ext>
            </p:extLst>
          </p:nvPr>
        </p:nvGraphicFramePr>
        <p:xfrm>
          <a:off x="6378541" y="4293360"/>
          <a:ext cx="3224946" cy="370840"/>
        </p:xfrm>
        <a:graphic>
          <a:graphicData uri="http://schemas.openxmlformats.org/drawingml/2006/table">
            <a:tbl>
              <a:tblPr firstRow="1" bandRow="1">
                <a:tableStyleId>{69CF1AB2-1976-4502-BF36-3FF5EA218861}</a:tableStyleId>
              </a:tblPr>
              <a:tblGrid>
                <a:gridCol w="537491"/>
                <a:gridCol w="537491"/>
                <a:gridCol w="537491"/>
                <a:gridCol w="537491"/>
                <a:gridCol w="537491"/>
                <a:gridCol w="537491"/>
              </a:tblGrid>
              <a:tr h="370840">
                <a:tc>
                  <a:txBody>
                    <a:bodyPr/>
                    <a:lstStyle/>
                    <a:p>
                      <a:r>
                        <a:rPr lang="en-GB" dirty="0" smtClean="0"/>
                        <a:t>15</a:t>
                      </a:r>
                      <a:endParaRPr lang="en-GB" dirty="0"/>
                    </a:p>
                  </a:txBody>
                  <a:tcPr/>
                </a:tc>
                <a:tc>
                  <a:txBody>
                    <a:bodyPr/>
                    <a:lstStyle/>
                    <a:p>
                      <a:r>
                        <a:rPr lang="en-GB" dirty="0" smtClean="0"/>
                        <a:t>11</a:t>
                      </a:r>
                      <a:endParaRPr lang="en-GB" dirty="0"/>
                    </a:p>
                  </a:txBody>
                  <a:tcPr/>
                </a:tc>
                <a:tc>
                  <a:txBody>
                    <a:bodyPr/>
                    <a:lstStyle/>
                    <a:p>
                      <a:r>
                        <a:rPr lang="en-GB" dirty="0" smtClean="0"/>
                        <a:t>9</a:t>
                      </a:r>
                      <a:endParaRPr lang="en-GB" dirty="0"/>
                    </a:p>
                  </a:txBody>
                  <a:tcPr/>
                </a:tc>
                <a:tc>
                  <a:txBody>
                    <a:bodyPr/>
                    <a:lstStyle/>
                    <a:p>
                      <a:r>
                        <a:rPr lang="en-GB" dirty="0" smtClean="0"/>
                        <a:t>6</a:t>
                      </a:r>
                      <a:endParaRPr lang="en-GB" dirty="0"/>
                    </a:p>
                  </a:txBody>
                  <a:tcPr/>
                </a:tc>
                <a:tc>
                  <a:txBody>
                    <a:bodyPr/>
                    <a:lstStyle/>
                    <a:p>
                      <a:r>
                        <a:rPr lang="en-GB" dirty="0" smtClean="0"/>
                        <a:t>5</a:t>
                      </a:r>
                      <a:endParaRPr lang="en-GB" dirty="0"/>
                    </a:p>
                  </a:txBody>
                  <a:tcPr/>
                </a:tc>
                <a:tc>
                  <a:txBody>
                    <a:bodyPr/>
                    <a:lstStyle/>
                    <a:p>
                      <a:r>
                        <a:rPr lang="en-GB" dirty="0" smtClean="0"/>
                        <a:t>3</a:t>
                      </a:r>
                      <a:endParaRPr lang="en-GB" dirty="0"/>
                    </a:p>
                  </a:txBody>
                  <a:tcPr/>
                </a:tc>
              </a:tr>
            </a:tbl>
          </a:graphicData>
        </a:graphic>
      </p:graphicFrame>
    </p:spTree>
    <p:extLst>
      <p:ext uri="{BB962C8B-B14F-4D97-AF65-F5344CB8AC3E}">
        <p14:creationId xmlns:p14="http://schemas.microsoft.com/office/powerpoint/2010/main" val="19563823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Merge sort</a:t>
            </a:r>
            <a:endParaRPr lang="en-GB" dirty="0"/>
          </a:p>
        </p:txBody>
      </p:sp>
      <p:sp>
        <p:nvSpPr>
          <p:cNvPr id="5" name="Subtitle 4"/>
          <p:cNvSpPr>
            <a:spLocks noGrp="1"/>
          </p:cNvSpPr>
          <p:nvPr>
            <p:ph type="subTitle" idx="1"/>
          </p:nvPr>
        </p:nvSpPr>
        <p:spPr/>
        <p:txBody>
          <a:bodyPr/>
          <a:lstStyle/>
          <a:p>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1026" name="Picture 2" descr="http://img.sparknotes.com/figures/B/becc4efefde067dce51a326cca23c5f0/mergesor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625" y="703843"/>
            <a:ext cx="3990975" cy="312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8351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Merge sort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10172176" cy="4245898"/>
              </a:xfrm>
            </p:spPr>
            <p:txBody>
              <a:bodyPr>
                <a:normAutofit/>
              </a:bodyPr>
              <a:lstStyle/>
              <a:p>
                <a:r>
                  <a:rPr lang="en-GB" dirty="0" smtClean="0"/>
                  <a:t>“Divide-and-conquer” approach </a:t>
                </a:r>
              </a:p>
              <a:p>
                <a:pPr marL="800100" lvl="1" indent="-342900">
                  <a:buFont typeface="+mj-lt"/>
                  <a:buAutoNum type="arabicPeriod"/>
                </a:pPr>
                <a:r>
                  <a:rPr lang="en-US" dirty="0" smtClean="0"/>
                  <a:t>[DIVIDE] Break </a:t>
                </a:r>
                <a:r>
                  <a:rPr lang="en-US" dirty="0"/>
                  <a:t>problem into smaller </a:t>
                </a:r>
                <a:r>
                  <a:rPr lang="en-US" dirty="0" smtClean="0"/>
                  <a:t>sub-problems </a:t>
                </a:r>
              </a:p>
              <a:p>
                <a:pPr marL="800100" lvl="1" indent="-342900">
                  <a:buFont typeface="+mj-lt"/>
                  <a:buAutoNum type="arabicPeriod"/>
                </a:pPr>
                <a:r>
                  <a:rPr lang="en-US" dirty="0" smtClean="0"/>
                  <a:t>[CONQUER] Solve </a:t>
                </a:r>
                <a:r>
                  <a:rPr lang="en-US" dirty="0"/>
                  <a:t>the </a:t>
                </a:r>
                <a:r>
                  <a:rPr lang="en-US" dirty="0" smtClean="0"/>
                  <a:t>sub-problems </a:t>
                </a:r>
                <a:r>
                  <a:rPr lang="en-US" dirty="0"/>
                  <a:t>recursively </a:t>
                </a:r>
                <a:endParaRPr lang="en-US" dirty="0" smtClean="0"/>
              </a:p>
              <a:p>
                <a:pPr lvl="2"/>
                <a:r>
                  <a:rPr lang="en-US" dirty="0" smtClean="0"/>
                  <a:t>If </a:t>
                </a:r>
                <a:r>
                  <a:rPr lang="en-US" dirty="0"/>
                  <a:t>the </a:t>
                </a:r>
                <a:r>
                  <a:rPr lang="en-US" dirty="0" smtClean="0"/>
                  <a:t>sub-problems </a:t>
                </a:r>
                <a:r>
                  <a:rPr lang="en-US" dirty="0"/>
                  <a:t>are small enough just solve them straightforwardly </a:t>
                </a:r>
                <a:endParaRPr lang="en-US" dirty="0" smtClean="0"/>
              </a:p>
              <a:p>
                <a:pPr marL="800100" lvl="1" indent="-342900">
                  <a:buFont typeface="+mj-lt"/>
                  <a:buAutoNum type="arabicPeriod"/>
                </a:pPr>
                <a:r>
                  <a:rPr lang="en-US" dirty="0" smtClean="0"/>
                  <a:t>[COMBINE] Combine the solutions of the sub-problems</a:t>
                </a:r>
              </a:p>
              <a:p>
                <a:endParaRPr lang="en-US" sz="1400" dirty="0"/>
              </a:p>
              <a:p>
                <a:r>
                  <a:rPr lang="en-US" dirty="0" smtClean="0"/>
                  <a:t>Merge sort idea</a:t>
                </a:r>
                <a:endParaRPr lang="en-GB" dirty="0" smtClean="0"/>
              </a:p>
              <a:p>
                <a:pPr marL="800100" lvl="1" indent="-342900">
                  <a:buFont typeface="+mj-lt"/>
                  <a:buAutoNum type="arabicPeriod"/>
                </a:pPr>
                <a:r>
                  <a:rPr lang="en-US" dirty="0"/>
                  <a:t>[DIVIDE] </a:t>
                </a:r>
                <a:r>
                  <a:rPr lang="en-GB" dirty="0" smtClean="0"/>
                  <a:t>Split the sequence to sort (</a:t>
                </a:r>
                <a14:m>
                  <m:oMath xmlns:m="http://schemas.openxmlformats.org/officeDocument/2006/math">
                    <m:r>
                      <a:rPr lang="en-GB" b="0" i="1" smtClean="0">
                        <a:latin typeface="Cambria Math" panose="02040503050406030204" pitchFamily="18" charset="0"/>
                      </a:rPr>
                      <m:t>𝑛</m:t>
                    </m:r>
                  </m:oMath>
                </a14:m>
                <a:r>
                  <a:rPr lang="en-GB" dirty="0" smtClean="0"/>
                  <a:t> elements) into two sub-sequences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𝑛</m:t>
                        </m:r>
                      </m:num>
                      <m:den>
                        <m:r>
                          <a:rPr lang="en-GB" b="0" i="1" smtClean="0">
                            <a:latin typeface="Cambria Math" panose="02040503050406030204" pitchFamily="18" charset="0"/>
                          </a:rPr>
                          <m:t>2</m:t>
                        </m:r>
                      </m:den>
                    </m:f>
                  </m:oMath>
                </a14:m>
                <a:r>
                  <a:rPr lang="en-GB" dirty="0" smtClean="0"/>
                  <a:t> elements each)</a:t>
                </a:r>
              </a:p>
              <a:p>
                <a:pPr marL="800100" lvl="1" indent="-342900">
                  <a:buFont typeface="+mj-lt"/>
                  <a:buAutoNum type="arabicPeriod"/>
                </a:pPr>
                <a:r>
                  <a:rPr lang="en-US" dirty="0"/>
                  <a:t>[CONQUER] </a:t>
                </a:r>
                <a:r>
                  <a:rPr lang="en-GB" dirty="0" smtClean="0"/>
                  <a:t>Sort the two sub-sequences recursively (using merge sort)</a:t>
                </a:r>
              </a:p>
              <a:p>
                <a:pPr marL="1200150" lvl="2" indent="-342900"/>
                <a:r>
                  <a:rPr lang="en-GB" dirty="0" smtClean="0"/>
                  <a:t>If the sub-sequence has length 1, it is already sorted (recursion stops here)</a:t>
                </a:r>
              </a:p>
              <a:p>
                <a:pPr marL="800100" lvl="1" indent="-342900">
                  <a:buFont typeface="+mj-lt"/>
                  <a:buAutoNum type="arabicPeriod"/>
                </a:pPr>
                <a:r>
                  <a:rPr lang="en-US" dirty="0"/>
                  <a:t>[COMBINE] </a:t>
                </a:r>
                <a:r>
                  <a:rPr lang="en-GB" dirty="0" smtClean="0"/>
                  <a:t>Merge the two sorted sub-sequences to produce the complete sorted sequence</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10172176" cy="4245898"/>
              </a:xfrm>
              <a:blipFill rotWithShape="0">
                <a:blip r:embed="rId2"/>
                <a:stretch>
                  <a:fillRect l="-120" t="-86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dirty="0" smtClean="0"/>
              <a:t>INFDEV016A - G. Costantini</a:t>
            </a:r>
            <a:endParaRPr lang="en-GB" dirty="0"/>
          </a:p>
        </p:txBody>
      </p:sp>
    </p:spTree>
    <p:extLst>
      <p:ext uri="{BB962C8B-B14F-4D97-AF65-F5344CB8AC3E}">
        <p14:creationId xmlns:p14="http://schemas.microsoft.com/office/powerpoint/2010/main" val="83826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Merge sort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Merge sort idea</a:t>
                </a:r>
                <a:endParaRPr lang="en-GB" dirty="0"/>
              </a:p>
              <a:p>
                <a:pPr marL="800100" lvl="1" indent="-342900">
                  <a:buFont typeface="+mj-lt"/>
                  <a:buAutoNum type="arabicPeriod"/>
                </a:pPr>
                <a:r>
                  <a:rPr lang="en-US" dirty="0" smtClean="0">
                    <a:solidFill>
                      <a:srgbClr val="FF0000"/>
                    </a:solidFill>
                  </a:rPr>
                  <a:t>[DIVIDE] </a:t>
                </a:r>
                <a:r>
                  <a:rPr lang="en-GB" dirty="0">
                    <a:solidFill>
                      <a:srgbClr val="FF0000"/>
                    </a:solidFill>
                  </a:rPr>
                  <a:t>Split the sequence to sort </a:t>
                </a:r>
                <a:r>
                  <a:rPr lang="en-GB" dirty="0" smtClean="0">
                    <a:solidFill>
                      <a:srgbClr val="FF0000"/>
                    </a:solidFill>
                  </a:rPr>
                  <a:t>into </a:t>
                </a:r>
                <a:r>
                  <a:rPr lang="en-GB" dirty="0">
                    <a:solidFill>
                      <a:srgbClr val="FF0000"/>
                    </a:solidFill>
                  </a:rPr>
                  <a:t>two sub-sequences (</a:t>
                </a:r>
                <a14:m>
                  <m:oMath xmlns:m="http://schemas.openxmlformats.org/officeDocument/2006/math">
                    <m:f>
                      <m:fPr>
                        <m:ctrlPr>
                          <a:rPr lang="en-GB" i="1">
                            <a:solidFill>
                              <a:srgbClr val="FF0000"/>
                            </a:solidFill>
                            <a:latin typeface="Cambria Math" panose="02040503050406030204" pitchFamily="18" charset="0"/>
                          </a:rPr>
                        </m:ctrlPr>
                      </m:fPr>
                      <m:num>
                        <m:r>
                          <a:rPr lang="en-GB" i="1">
                            <a:solidFill>
                              <a:srgbClr val="FF0000"/>
                            </a:solidFill>
                            <a:latin typeface="Cambria Math" panose="02040503050406030204" pitchFamily="18" charset="0"/>
                          </a:rPr>
                          <m:t>𝑛</m:t>
                        </m:r>
                      </m:num>
                      <m:den>
                        <m:r>
                          <a:rPr lang="en-GB" i="1">
                            <a:solidFill>
                              <a:srgbClr val="FF0000"/>
                            </a:solidFill>
                            <a:latin typeface="Cambria Math" panose="02040503050406030204" pitchFamily="18" charset="0"/>
                          </a:rPr>
                          <m:t>2</m:t>
                        </m:r>
                      </m:den>
                    </m:f>
                  </m:oMath>
                </a14:m>
                <a:r>
                  <a:rPr lang="en-GB" dirty="0">
                    <a:solidFill>
                      <a:srgbClr val="FF0000"/>
                    </a:solidFill>
                  </a:rPr>
                  <a:t> elements each)</a:t>
                </a:r>
              </a:p>
              <a:p>
                <a:pPr marL="800100" lvl="1" indent="-342900">
                  <a:buFont typeface="+mj-lt"/>
                  <a:buAutoNum type="arabicPeriod"/>
                </a:pPr>
                <a:r>
                  <a:rPr lang="en-US" dirty="0"/>
                  <a:t>[CONQUER] </a:t>
                </a:r>
                <a:r>
                  <a:rPr lang="en-GB" dirty="0"/>
                  <a:t>Sort the two sub-sequences recursively (using merge sort)</a:t>
                </a:r>
              </a:p>
              <a:p>
                <a:pPr marL="800100" lvl="1" indent="-342900">
                  <a:buFont typeface="+mj-lt"/>
                  <a:buAutoNum type="arabicPeriod"/>
                </a:pPr>
                <a:r>
                  <a:rPr lang="en-US" dirty="0" smtClean="0"/>
                  <a:t>[</a:t>
                </a:r>
                <a:r>
                  <a:rPr lang="en-US" dirty="0"/>
                  <a:t>COMBINE] </a:t>
                </a:r>
                <a:r>
                  <a:rPr lang="en-GB" dirty="0"/>
                  <a:t>Merge the two sorted sub-sequences to produce the complete sorted </a:t>
                </a:r>
                <a:r>
                  <a:rPr lang="en-GB" dirty="0" smtClean="0"/>
                  <a:t>sequence</a:t>
                </a:r>
              </a:p>
              <a:p>
                <a:pPr marL="400050"/>
                <a:endParaRPr lang="en-GB" dirty="0" smtClean="0"/>
              </a:p>
              <a:p>
                <a:pPr marL="400050"/>
                <a:r>
                  <a:rPr lang="en-GB" dirty="0" err="1" smtClean="0"/>
                  <a:t>Pseudocode</a:t>
                </a:r>
                <a:r>
                  <a:rPr lang="en-GB" dirty="0" smtClean="0"/>
                  <a:t> </a:t>
                </a:r>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sp>
        <p:nvSpPr>
          <p:cNvPr id="5" name="Rectangle 4"/>
          <p:cNvSpPr/>
          <p:nvPr/>
        </p:nvSpPr>
        <p:spPr>
          <a:xfrm>
            <a:off x="3465142" y="4654264"/>
            <a:ext cx="3352801" cy="1569660"/>
          </a:xfrm>
          <a:prstGeom prst="rect">
            <a:avLst/>
          </a:prstGeom>
        </p:spPr>
        <p:txBody>
          <a:bodyPr wrap="square">
            <a:spAutoFit/>
          </a:bodyPr>
          <a:lstStyle/>
          <a:p>
            <a:r>
              <a:rPr lang="en-GB" sz="1600" dirty="0" smtClean="0">
                <a:latin typeface="Consolas" panose="020B0609020204030204" pitchFamily="49" charset="0"/>
                <a:cs typeface="Consolas" panose="020B0609020204030204" pitchFamily="49" charset="0"/>
              </a:rPr>
              <a:t>MERGE-SORT(</a:t>
            </a:r>
            <a:r>
              <a:rPr lang="en-GB" sz="1600" dirty="0" err="1" smtClean="0">
                <a:latin typeface="Consolas" panose="020B0609020204030204" pitchFamily="49" charset="0"/>
                <a:cs typeface="Consolas" panose="020B0609020204030204" pitchFamily="49" charset="0"/>
              </a:rPr>
              <a:t>A,p,r</a:t>
            </a:r>
            <a:r>
              <a:rPr lang="en-GB" sz="1600" dirty="0">
                <a:latin typeface="Consolas" panose="020B0609020204030204" pitchFamily="49" charset="0"/>
                <a:cs typeface="Consolas" panose="020B0609020204030204" pitchFamily="49" charset="0"/>
              </a:rPr>
              <a:t>) </a:t>
            </a:r>
            <a:endParaRPr lang="en-GB" sz="1600" dirty="0" smtClean="0">
              <a:latin typeface="Consolas" panose="020B0609020204030204" pitchFamily="49" charset="0"/>
              <a:cs typeface="Consolas" panose="020B0609020204030204" pitchFamily="49" charset="0"/>
            </a:endParaRPr>
          </a:p>
          <a:p>
            <a:r>
              <a:rPr lang="en-GB" sz="1600" dirty="0" smtClean="0">
                <a:latin typeface="Consolas" panose="020B0609020204030204" pitchFamily="49" charset="0"/>
                <a:cs typeface="Consolas" panose="020B0609020204030204" pitchFamily="49" charset="0"/>
              </a:rPr>
              <a:t>   </a:t>
            </a:r>
            <a:r>
              <a:rPr lang="en-GB" sz="1600" dirty="0" smtClean="0">
                <a:solidFill>
                  <a:srgbClr val="FF0000"/>
                </a:solidFill>
                <a:latin typeface="Consolas" panose="020B0609020204030204" pitchFamily="49" charset="0"/>
                <a:cs typeface="Consolas" panose="020B0609020204030204" pitchFamily="49" charset="0"/>
              </a:rPr>
              <a:t>if </a:t>
            </a:r>
            <a:r>
              <a:rPr lang="en-GB" sz="1600" dirty="0">
                <a:solidFill>
                  <a:srgbClr val="FF0000"/>
                </a:solidFill>
                <a:latin typeface="Consolas" panose="020B0609020204030204" pitchFamily="49" charset="0"/>
                <a:cs typeface="Consolas" panose="020B0609020204030204" pitchFamily="49" charset="0"/>
              </a:rPr>
              <a:t>p &lt; r </a:t>
            </a:r>
            <a:endParaRPr lang="en-GB" sz="1600" dirty="0" smtClean="0">
              <a:solidFill>
                <a:srgbClr val="FF0000"/>
              </a:solidFill>
              <a:latin typeface="Consolas" panose="020B0609020204030204" pitchFamily="49" charset="0"/>
              <a:cs typeface="Consolas" panose="020B0609020204030204" pitchFamily="49" charset="0"/>
            </a:endParaRPr>
          </a:p>
          <a:p>
            <a:r>
              <a:rPr lang="en-GB" sz="1600" dirty="0" smtClean="0">
                <a:solidFill>
                  <a:srgbClr val="FF0000"/>
                </a:solidFill>
                <a:latin typeface="Consolas" panose="020B0609020204030204" pitchFamily="49" charset="0"/>
                <a:cs typeface="Consolas" panose="020B0609020204030204" pitchFamily="49" charset="0"/>
              </a:rPr>
              <a:t>      q </a:t>
            </a:r>
            <a:r>
              <a:rPr lang="en-GB" sz="1600" dirty="0">
                <a:solidFill>
                  <a:srgbClr val="FF0000"/>
                </a:solidFill>
                <a:latin typeface="Consolas" panose="020B0609020204030204" pitchFamily="49" charset="0"/>
                <a:cs typeface="Consolas" panose="020B0609020204030204" pitchFamily="49" charset="0"/>
              </a:rPr>
              <a:t>= (p + r) / 2 </a:t>
            </a:r>
            <a:endParaRPr lang="en-GB" sz="1600" dirty="0" smtClean="0">
              <a:solidFill>
                <a:srgbClr val="FF0000"/>
              </a:solidFill>
              <a:latin typeface="Consolas" panose="020B0609020204030204" pitchFamily="49" charset="0"/>
              <a:cs typeface="Consolas" panose="020B0609020204030204" pitchFamily="49" charset="0"/>
            </a:endParaRPr>
          </a:p>
          <a:p>
            <a:r>
              <a:rPr lang="en-GB" sz="1600" dirty="0">
                <a:latin typeface="Consolas" panose="020B0609020204030204" pitchFamily="49" charset="0"/>
                <a:cs typeface="Consolas" panose="020B0609020204030204" pitchFamily="49" charset="0"/>
              </a:rPr>
              <a:t> </a:t>
            </a:r>
            <a:r>
              <a:rPr lang="en-GB" sz="1600" dirty="0" smtClean="0">
                <a:latin typeface="Consolas" panose="020B0609020204030204" pitchFamily="49" charset="0"/>
                <a:cs typeface="Consolas" panose="020B0609020204030204" pitchFamily="49" charset="0"/>
              </a:rPr>
              <a:t>     MERGE-SORT(</a:t>
            </a:r>
            <a:r>
              <a:rPr lang="en-GB" sz="1600" dirty="0" err="1" smtClean="0">
                <a:latin typeface="Consolas" panose="020B0609020204030204" pitchFamily="49" charset="0"/>
                <a:cs typeface="Consolas" panose="020B0609020204030204" pitchFamily="49" charset="0"/>
              </a:rPr>
              <a:t>A,p,q</a:t>
            </a:r>
            <a:r>
              <a:rPr lang="en-GB" sz="1600" dirty="0">
                <a:latin typeface="Consolas" panose="020B0609020204030204" pitchFamily="49" charset="0"/>
                <a:cs typeface="Consolas" panose="020B0609020204030204" pitchFamily="49" charset="0"/>
              </a:rPr>
              <a:t>) </a:t>
            </a:r>
            <a:endParaRPr lang="en-GB" sz="1600" dirty="0" smtClean="0">
              <a:latin typeface="Consolas" panose="020B0609020204030204" pitchFamily="49" charset="0"/>
              <a:cs typeface="Consolas" panose="020B0609020204030204" pitchFamily="49" charset="0"/>
            </a:endParaRPr>
          </a:p>
          <a:p>
            <a:r>
              <a:rPr lang="en-GB" sz="1600" dirty="0" smtClean="0">
                <a:latin typeface="Consolas" panose="020B0609020204030204" pitchFamily="49" charset="0"/>
                <a:cs typeface="Consolas" panose="020B0609020204030204" pitchFamily="49" charset="0"/>
              </a:rPr>
              <a:t>      MERGE-SORT(A,q+1,r</a:t>
            </a:r>
            <a:r>
              <a:rPr lang="en-GB" sz="1600" dirty="0">
                <a:latin typeface="Consolas" panose="020B0609020204030204" pitchFamily="49" charset="0"/>
                <a:cs typeface="Consolas" panose="020B0609020204030204" pitchFamily="49" charset="0"/>
              </a:rPr>
              <a:t>) </a:t>
            </a:r>
            <a:endParaRPr lang="en-GB" sz="1600" dirty="0" smtClean="0">
              <a:latin typeface="Consolas" panose="020B0609020204030204" pitchFamily="49" charset="0"/>
              <a:cs typeface="Consolas" panose="020B0609020204030204" pitchFamily="49" charset="0"/>
            </a:endParaRPr>
          </a:p>
          <a:p>
            <a:r>
              <a:rPr lang="en-GB" sz="1600" dirty="0" smtClean="0">
                <a:latin typeface="Consolas" panose="020B0609020204030204" pitchFamily="49" charset="0"/>
                <a:cs typeface="Consolas" panose="020B0609020204030204" pitchFamily="49" charset="0"/>
              </a:rPr>
              <a:t>      MERGE(</a:t>
            </a:r>
            <a:r>
              <a:rPr lang="en-GB" sz="1600" dirty="0" err="1" smtClean="0">
                <a:latin typeface="Consolas" panose="020B0609020204030204" pitchFamily="49" charset="0"/>
                <a:cs typeface="Consolas" panose="020B0609020204030204" pitchFamily="49" charset="0"/>
              </a:rPr>
              <a:t>A,p,q,r</a:t>
            </a:r>
            <a:r>
              <a:rPr lang="en-GB"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64194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Merge sort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Merge sort idea</a:t>
                </a:r>
                <a:endParaRPr lang="en-GB" dirty="0"/>
              </a:p>
              <a:p>
                <a:pPr marL="800100" lvl="1" indent="-342900">
                  <a:buFont typeface="+mj-lt"/>
                  <a:buAutoNum type="arabicPeriod"/>
                </a:pPr>
                <a:r>
                  <a:rPr lang="en-US" dirty="0" smtClean="0"/>
                  <a:t>[DIVIDE] </a:t>
                </a:r>
                <a:r>
                  <a:rPr lang="en-GB" dirty="0"/>
                  <a:t>Split the sequence to sort </a:t>
                </a:r>
                <a:r>
                  <a:rPr lang="en-GB" dirty="0" smtClean="0"/>
                  <a:t>into </a:t>
                </a:r>
                <a:r>
                  <a:rPr lang="en-GB" dirty="0"/>
                  <a:t>two sub-sequences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𝑛</m:t>
                        </m:r>
                      </m:num>
                      <m:den>
                        <m:r>
                          <a:rPr lang="en-GB" i="1">
                            <a:latin typeface="Cambria Math" panose="02040503050406030204" pitchFamily="18" charset="0"/>
                          </a:rPr>
                          <m:t>2</m:t>
                        </m:r>
                      </m:den>
                    </m:f>
                  </m:oMath>
                </a14:m>
                <a:r>
                  <a:rPr lang="en-GB" dirty="0"/>
                  <a:t> elements each)</a:t>
                </a:r>
              </a:p>
              <a:p>
                <a:pPr marL="800100" lvl="1" indent="-342900">
                  <a:buFont typeface="+mj-lt"/>
                  <a:buAutoNum type="arabicPeriod"/>
                </a:pPr>
                <a:r>
                  <a:rPr lang="en-US" dirty="0">
                    <a:solidFill>
                      <a:srgbClr val="FF0000"/>
                    </a:solidFill>
                  </a:rPr>
                  <a:t>[CONQUER] </a:t>
                </a:r>
                <a:r>
                  <a:rPr lang="en-GB" dirty="0">
                    <a:solidFill>
                      <a:srgbClr val="FF0000"/>
                    </a:solidFill>
                  </a:rPr>
                  <a:t>Sort the two sub-sequences recursively (using merge sort)</a:t>
                </a:r>
              </a:p>
              <a:p>
                <a:pPr marL="800100" lvl="1" indent="-342900">
                  <a:buFont typeface="+mj-lt"/>
                  <a:buAutoNum type="arabicPeriod"/>
                </a:pPr>
                <a:r>
                  <a:rPr lang="en-US" dirty="0" smtClean="0"/>
                  <a:t>[</a:t>
                </a:r>
                <a:r>
                  <a:rPr lang="en-US" dirty="0"/>
                  <a:t>COMBINE] </a:t>
                </a:r>
                <a:r>
                  <a:rPr lang="en-GB" dirty="0"/>
                  <a:t>Merge the two sorted sub-sequences to produce the complete sorted </a:t>
                </a:r>
                <a:r>
                  <a:rPr lang="en-GB" dirty="0" smtClean="0"/>
                  <a:t>sequence</a:t>
                </a:r>
              </a:p>
              <a:p>
                <a:pPr marL="400050"/>
                <a:endParaRPr lang="en-GB" dirty="0" smtClean="0"/>
              </a:p>
              <a:p>
                <a:pPr marL="400050"/>
                <a:r>
                  <a:rPr lang="en-GB" dirty="0" err="1" smtClean="0"/>
                  <a:t>Pseudocode</a:t>
                </a:r>
                <a:r>
                  <a:rPr lang="en-GB" dirty="0" smtClean="0"/>
                  <a:t> </a:t>
                </a:r>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sp>
        <p:nvSpPr>
          <p:cNvPr id="5" name="Rectangle 4"/>
          <p:cNvSpPr/>
          <p:nvPr/>
        </p:nvSpPr>
        <p:spPr>
          <a:xfrm>
            <a:off x="3465142" y="4654264"/>
            <a:ext cx="3352801" cy="1569660"/>
          </a:xfrm>
          <a:prstGeom prst="rect">
            <a:avLst/>
          </a:prstGeom>
        </p:spPr>
        <p:txBody>
          <a:bodyPr wrap="square">
            <a:spAutoFit/>
          </a:bodyPr>
          <a:lstStyle/>
          <a:p>
            <a:r>
              <a:rPr lang="en-GB" sz="1600" dirty="0" smtClean="0">
                <a:latin typeface="Consolas" panose="020B0609020204030204" pitchFamily="49" charset="0"/>
                <a:cs typeface="Consolas" panose="020B0609020204030204" pitchFamily="49" charset="0"/>
              </a:rPr>
              <a:t>MERGE-SORT(</a:t>
            </a:r>
            <a:r>
              <a:rPr lang="en-GB" sz="1600" dirty="0" err="1" smtClean="0">
                <a:latin typeface="Consolas" panose="020B0609020204030204" pitchFamily="49" charset="0"/>
                <a:cs typeface="Consolas" panose="020B0609020204030204" pitchFamily="49" charset="0"/>
              </a:rPr>
              <a:t>A,p,r</a:t>
            </a:r>
            <a:r>
              <a:rPr lang="en-GB" sz="1600" dirty="0">
                <a:latin typeface="Consolas" panose="020B0609020204030204" pitchFamily="49" charset="0"/>
                <a:cs typeface="Consolas" panose="020B0609020204030204" pitchFamily="49" charset="0"/>
              </a:rPr>
              <a:t>) </a:t>
            </a:r>
            <a:endParaRPr lang="en-GB" sz="1600" dirty="0" smtClean="0">
              <a:latin typeface="Consolas" panose="020B0609020204030204" pitchFamily="49" charset="0"/>
              <a:cs typeface="Consolas" panose="020B0609020204030204" pitchFamily="49" charset="0"/>
            </a:endParaRPr>
          </a:p>
          <a:p>
            <a:r>
              <a:rPr lang="en-GB" sz="1600" dirty="0" smtClean="0">
                <a:latin typeface="Consolas" panose="020B0609020204030204" pitchFamily="49" charset="0"/>
                <a:cs typeface="Consolas" panose="020B0609020204030204" pitchFamily="49" charset="0"/>
              </a:rPr>
              <a:t>   if </a:t>
            </a:r>
            <a:r>
              <a:rPr lang="en-GB" sz="1600" dirty="0">
                <a:latin typeface="Consolas" panose="020B0609020204030204" pitchFamily="49" charset="0"/>
                <a:cs typeface="Consolas" panose="020B0609020204030204" pitchFamily="49" charset="0"/>
              </a:rPr>
              <a:t>p &lt; r </a:t>
            </a:r>
            <a:endParaRPr lang="en-GB" sz="1600" dirty="0" smtClean="0">
              <a:latin typeface="Consolas" panose="020B0609020204030204" pitchFamily="49" charset="0"/>
              <a:cs typeface="Consolas" panose="020B0609020204030204" pitchFamily="49" charset="0"/>
            </a:endParaRPr>
          </a:p>
          <a:p>
            <a:r>
              <a:rPr lang="en-GB" sz="1600" dirty="0" smtClean="0">
                <a:latin typeface="Consolas" panose="020B0609020204030204" pitchFamily="49" charset="0"/>
                <a:cs typeface="Consolas" panose="020B0609020204030204" pitchFamily="49" charset="0"/>
              </a:rPr>
              <a:t>      q </a:t>
            </a:r>
            <a:r>
              <a:rPr lang="en-GB" sz="1600" dirty="0">
                <a:latin typeface="Consolas" panose="020B0609020204030204" pitchFamily="49" charset="0"/>
                <a:cs typeface="Consolas" panose="020B0609020204030204" pitchFamily="49" charset="0"/>
              </a:rPr>
              <a:t>= (p + r) / 2 </a:t>
            </a:r>
            <a:endParaRPr lang="en-GB" sz="1600" dirty="0" smtClean="0">
              <a:latin typeface="Consolas" panose="020B0609020204030204" pitchFamily="49" charset="0"/>
              <a:cs typeface="Consolas" panose="020B0609020204030204" pitchFamily="49" charset="0"/>
            </a:endParaRPr>
          </a:p>
          <a:p>
            <a:r>
              <a:rPr lang="en-GB" sz="1600" dirty="0">
                <a:latin typeface="Consolas" panose="020B0609020204030204" pitchFamily="49" charset="0"/>
                <a:cs typeface="Consolas" panose="020B0609020204030204" pitchFamily="49" charset="0"/>
              </a:rPr>
              <a:t> </a:t>
            </a:r>
            <a:r>
              <a:rPr lang="en-GB" sz="1600" dirty="0" smtClean="0">
                <a:latin typeface="Consolas" panose="020B0609020204030204" pitchFamily="49" charset="0"/>
                <a:cs typeface="Consolas" panose="020B0609020204030204" pitchFamily="49" charset="0"/>
              </a:rPr>
              <a:t>     </a:t>
            </a:r>
            <a:r>
              <a:rPr lang="en-GB" sz="1600" dirty="0" smtClean="0">
                <a:solidFill>
                  <a:srgbClr val="FF0000"/>
                </a:solidFill>
                <a:latin typeface="Consolas" panose="020B0609020204030204" pitchFamily="49" charset="0"/>
                <a:cs typeface="Consolas" panose="020B0609020204030204" pitchFamily="49" charset="0"/>
              </a:rPr>
              <a:t>MERGE-SORT(</a:t>
            </a:r>
            <a:r>
              <a:rPr lang="en-GB" sz="1600" dirty="0" err="1" smtClean="0">
                <a:solidFill>
                  <a:srgbClr val="FF0000"/>
                </a:solidFill>
                <a:latin typeface="Consolas" panose="020B0609020204030204" pitchFamily="49" charset="0"/>
                <a:cs typeface="Consolas" panose="020B0609020204030204" pitchFamily="49" charset="0"/>
              </a:rPr>
              <a:t>A,p,q</a:t>
            </a:r>
            <a:r>
              <a:rPr lang="en-GB" sz="1600" dirty="0">
                <a:solidFill>
                  <a:srgbClr val="FF0000"/>
                </a:solidFill>
                <a:latin typeface="Consolas" panose="020B0609020204030204" pitchFamily="49" charset="0"/>
                <a:cs typeface="Consolas" panose="020B0609020204030204" pitchFamily="49" charset="0"/>
              </a:rPr>
              <a:t>) </a:t>
            </a:r>
            <a:endParaRPr lang="en-GB" sz="1600" dirty="0" smtClean="0">
              <a:solidFill>
                <a:srgbClr val="FF0000"/>
              </a:solidFill>
              <a:latin typeface="Consolas" panose="020B0609020204030204" pitchFamily="49" charset="0"/>
              <a:cs typeface="Consolas" panose="020B0609020204030204" pitchFamily="49" charset="0"/>
            </a:endParaRPr>
          </a:p>
          <a:p>
            <a:r>
              <a:rPr lang="en-GB" sz="1600" dirty="0" smtClean="0">
                <a:solidFill>
                  <a:srgbClr val="FF0000"/>
                </a:solidFill>
                <a:latin typeface="Consolas" panose="020B0609020204030204" pitchFamily="49" charset="0"/>
                <a:cs typeface="Consolas" panose="020B0609020204030204" pitchFamily="49" charset="0"/>
              </a:rPr>
              <a:t>      MERGE-SORT(A,q+1,r</a:t>
            </a:r>
            <a:r>
              <a:rPr lang="en-GB" sz="1600" dirty="0">
                <a:solidFill>
                  <a:srgbClr val="FF0000"/>
                </a:solidFill>
                <a:latin typeface="Consolas" panose="020B0609020204030204" pitchFamily="49" charset="0"/>
                <a:cs typeface="Consolas" panose="020B0609020204030204" pitchFamily="49" charset="0"/>
              </a:rPr>
              <a:t>) </a:t>
            </a:r>
            <a:endParaRPr lang="en-GB" sz="1600" dirty="0" smtClean="0">
              <a:solidFill>
                <a:srgbClr val="FF0000"/>
              </a:solidFill>
              <a:latin typeface="Consolas" panose="020B0609020204030204" pitchFamily="49" charset="0"/>
              <a:cs typeface="Consolas" panose="020B0609020204030204" pitchFamily="49" charset="0"/>
            </a:endParaRPr>
          </a:p>
          <a:p>
            <a:r>
              <a:rPr lang="en-GB" sz="1600" dirty="0" smtClean="0">
                <a:latin typeface="Consolas" panose="020B0609020204030204" pitchFamily="49" charset="0"/>
                <a:cs typeface="Consolas" panose="020B0609020204030204" pitchFamily="49" charset="0"/>
              </a:rPr>
              <a:t>      MERGE(</a:t>
            </a:r>
            <a:r>
              <a:rPr lang="en-GB" sz="1600" dirty="0" err="1" smtClean="0">
                <a:latin typeface="Consolas" panose="020B0609020204030204" pitchFamily="49" charset="0"/>
                <a:cs typeface="Consolas" panose="020B0609020204030204" pitchFamily="49" charset="0"/>
              </a:rPr>
              <a:t>A,p,q,r</a:t>
            </a:r>
            <a:r>
              <a:rPr lang="en-GB"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438324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Merge sort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Merge sort idea</a:t>
                </a:r>
                <a:endParaRPr lang="en-GB" dirty="0"/>
              </a:p>
              <a:p>
                <a:pPr marL="800100" lvl="1" indent="-342900">
                  <a:buFont typeface="+mj-lt"/>
                  <a:buAutoNum type="arabicPeriod"/>
                </a:pPr>
                <a:r>
                  <a:rPr lang="en-US" dirty="0" smtClean="0"/>
                  <a:t>[DIVIDE] </a:t>
                </a:r>
                <a:r>
                  <a:rPr lang="en-GB" dirty="0"/>
                  <a:t>Split the sequence to sort </a:t>
                </a:r>
                <a:r>
                  <a:rPr lang="en-GB" dirty="0" smtClean="0"/>
                  <a:t>into </a:t>
                </a:r>
                <a:r>
                  <a:rPr lang="en-GB" dirty="0"/>
                  <a:t>two sub-sequences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𝑛</m:t>
                        </m:r>
                      </m:num>
                      <m:den>
                        <m:r>
                          <a:rPr lang="en-GB" i="1">
                            <a:latin typeface="Cambria Math" panose="02040503050406030204" pitchFamily="18" charset="0"/>
                          </a:rPr>
                          <m:t>2</m:t>
                        </m:r>
                      </m:den>
                    </m:f>
                  </m:oMath>
                </a14:m>
                <a:r>
                  <a:rPr lang="en-GB" dirty="0"/>
                  <a:t> elements each)</a:t>
                </a:r>
              </a:p>
              <a:p>
                <a:pPr marL="800100" lvl="1" indent="-342900">
                  <a:buFont typeface="+mj-lt"/>
                  <a:buAutoNum type="arabicPeriod"/>
                </a:pPr>
                <a:r>
                  <a:rPr lang="en-US" dirty="0"/>
                  <a:t>[CONQUER] </a:t>
                </a:r>
                <a:r>
                  <a:rPr lang="en-GB" dirty="0"/>
                  <a:t>Sort the two sub-sequences recursively (using merge sort)</a:t>
                </a:r>
              </a:p>
              <a:p>
                <a:pPr marL="800100" lvl="1" indent="-342900">
                  <a:buFont typeface="+mj-lt"/>
                  <a:buAutoNum type="arabicPeriod"/>
                </a:pPr>
                <a:r>
                  <a:rPr lang="en-US" dirty="0" smtClean="0">
                    <a:solidFill>
                      <a:srgbClr val="FF0000"/>
                    </a:solidFill>
                  </a:rPr>
                  <a:t>[</a:t>
                </a:r>
                <a:r>
                  <a:rPr lang="en-US" dirty="0">
                    <a:solidFill>
                      <a:srgbClr val="FF0000"/>
                    </a:solidFill>
                  </a:rPr>
                  <a:t>COMBINE] </a:t>
                </a:r>
                <a:r>
                  <a:rPr lang="en-GB" dirty="0">
                    <a:solidFill>
                      <a:srgbClr val="FF0000"/>
                    </a:solidFill>
                  </a:rPr>
                  <a:t>Merge the two sorted sub-sequences to produce the complete sorted </a:t>
                </a:r>
                <a:r>
                  <a:rPr lang="en-GB" dirty="0" smtClean="0">
                    <a:solidFill>
                      <a:srgbClr val="FF0000"/>
                    </a:solidFill>
                  </a:rPr>
                  <a:t>sequence</a:t>
                </a:r>
              </a:p>
              <a:p>
                <a:pPr marL="400050"/>
                <a:endParaRPr lang="en-GB" dirty="0" smtClean="0"/>
              </a:p>
              <a:p>
                <a:pPr marL="400050"/>
                <a:r>
                  <a:rPr lang="en-GB" dirty="0" err="1" smtClean="0"/>
                  <a:t>Pseudocode</a:t>
                </a:r>
                <a:r>
                  <a:rPr lang="en-GB" dirty="0" smtClean="0"/>
                  <a:t> </a:t>
                </a:r>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sp>
        <p:nvSpPr>
          <p:cNvPr id="5" name="Rectangle 4"/>
          <p:cNvSpPr/>
          <p:nvPr/>
        </p:nvSpPr>
        <p:spPr>
          <a:xfrm>
            <a:off x="3465142" y="4654264"/>
            <a:ext cx="3352801" cy="1569660"/>
          </a:xfrm>
          <a:prstGeom prst="rect">
            <a:avLst/>
          </a:prstGeom>
        </p:spPr>
        <p:txBody>
          <a:bodyPr wrap="square">
            <a:spAutoFit/>
          </a:bodyPr>
          <a:lstStyle/>
          <a:p>
            <a:r>
              <a:rPr lang="en-GB" sz="1600" dirty="0" smtClean="0">
                <a:latin typeface="Consolas" panose="020B0609020204030204" pitchFamily="49" charset="0"/>
                <a:cs typeface="Consolas" panose="020B0609020204030204" pitchFamily="49" charset="0"/>
              </a:rPr>
              <a:t>MERGE-SORT(</a:t>
            </a:r>
            <a:r>
              <a:rPr lang="en-GB" sz="1600" dirty="0" err="1" smtClean="0">
                <a:latin typeface="Consolas" panose="020B0609020204030204" pitchFamily="49" charset="0"/>
                <a:cs typeface="Consolas" panose="020B0609020204030204" pitchFamily="49" charset="0"/>
              </a:rPr>
              <a:t>A,p,r</a:t>
            </a:r>
            <a:r>
              <a:rPr lang="en-GB" sz="1600" dirty="0">
                <a:latin typeface="Consolas" panose="020B0609020204030204" pitchFamily="49" charset="0"/>
                <a:cs typeface="Consolas" panose="020B0609020204030204" pitchFamily="49" charset="0"/>
              </a:rPr>
              <a:t>) </a:t>
            </a:r>
            <a:endParaRPr lang="en-GB" sz="1600" dirty="0" smtClean="0">
              <a:latin typeface="Consolas" panose="020B0609020204030204" pitchFamily="49" charset="0"/>
              <a:cs typeface="Consolas" panose="020B0609020204030204" pitchFamily="49" charset="0"/>
            </a:endParaRPr>
          </a:p>
          <a:p>
            <a:r>
              <a:rPr lang="en-GB" sz="1600" dirty="0" smtClean="0">
                <a:latin typeface="Consolas" panose="020B0609020204030204" pitchFamily="49" charset="0"/>
                <a:cs typeface="Consolas" panose="020B0609020204030204" pitchFamily="49" charset="0"/>
              </a:rPr>
              <a:t>   if </a:t>
            </a:r>
            <a:r>
              <a:rPr lang="en-GB" sz="1600" dirty="0">
                <a:latin typeface="Consolas" panose="020B0609020204030204" pitchFamily="49" charset="0"/>
                <a:cs typeface="Consolas" panose="020B0609020204030204" pitchFamily="49" charset="0"/>
              </a:rPr>
              <a:t>p &lt; r </a:t>
            </a:r>
            <a:endParaRPr lang="en-GB" sz="1600" dirty="0" smtClean="0">
              <a:latin typeface="Consolas" panose="020B0609020204030204" pitchFamily="49" charset="0"/>
              <a:cs typeface="Consolas" panose="020B0609020204030204" pitchFamily="49" charset="0"/>
            </a:endParaRPr>
          </a:p>
          <a:p>
            <a:r>
              <a:rPr lang="en-GB" sz="1600" dirty="0" smtClean="0">
                <a:latin typeface="Consolas" panose="020B0609020204030204" pitchFamily="49" charset="0"/>
                <a:cs typeface="Consolas" panose="020B0609020204030204" pitchFamily="49" charset="0"/>
              </a:rPr>
              <a:t>      q </a:t>
            </a:r>
            <a:r>
              <a:rPr lang="en-GB" sz="1600" dirty="0">
                <a:latin typeface="Consolas" panose="020B0609020204030204" pitchFamily="49" charset="0"/>
                <a:cs typeface="Consolas" panose="020B0609020204030204" pitchFamily="49" charset="0"/>
              </a:rPr>
              <a:t>= (p + r) / 2 </a:t>
            </a:r>
            <a:endParaRPr lang="en-GB" sz="1600" dirty="0" smtClean="0">
              <a:latin typeface="Consolas" panose="020B0609020204030204" pitchFamily="49" charset="0"/>
              <a:cs typeface="Consolas" panose="020B0609020204030204" pitchFamily="49" charset="0"/>
            </a:endParaRPr>
          </a:p>
          <a:p>
            <a:r>
              <a:rPr lang="en-GB" sz="1600" dirty="0">
                <a:latin typeface="Consolas" panose="020B0609020204030204" pitchFamily="49" charset="0"/>
                <a:cs typeface="Consolas" panose="020B0609020204030204" pitchFamily="49" charset="0"/>
              </a:rPr>
              <a:t> </a:t>
            </a:r>
            <a:r>
              <a:rPr lang="en-GB" sz="1600" dirty="0" smtClean="0">
                <a:latin typeface="Consolas" panose="020B0609020204030204" pitchFamily="49" charset="0"/>
                <a:cs typeface="Consolas" panose="020B0609020204030204" pitchFamily="49" charset="0"/>
              </a:rPr>
              <a:t>     MERGE-SORT(</a:t>
            </a:r>
            <a:r>
              <a:rPr lang="en-GB" sz="1600" dirty="0" err="1" smtClean="0">
                <a:latin typeface="Consolas" panose="020B0609020204030204" pitchFamily="49" charset="0"/>
                <a:cs typeface="Consolas" panose="020B0609020204030204" pitchFamily="49" charset="0"/>
              </a:rPr>
              <a:t>A,p,q</a:t>
            </a:r>
            <a:r>
              <a:rPr lang="en-GB" sz="1600" dirty="0">
                <a:latin typeface="Consolas" panose="020B0609020204030204" pitchFamily="49" charset="0"/>
                <a:cs typeface="Consolas" panose="020B0609020204030204" pitchFamily="49" charset="0"/>
              </a:rPr>
              <a:t>) </a:t>
            </a:r>
            <a:endParaRPr lang="en-GB" sz="1600" dirty="0" smtClean="0">
              <a:latin typeface="Consolas" panose="020B0609020204030204" pitchFamily="49" charset="0"/>
              <a:cs typeface="Consolas" panose="020B0609020204030204" pitchFamily="49" charset="0"/>
            </a:endParaRPr>
          </a:p>
          <a:p>
            <a:r>
              <a:rPr lang="en-GB" sz="1600" dirty="0" smtClean="0">
                <a:latin typeface="Consolas" panose="020B0609020204030204" pitchFamily="49" charset="0"/>
                <a:cs typeface="Consolas" panose="020B0609020204030204" pitchFamily="49" charset="0"/>
              </a:rPr>
              <a:t>      MERGE-SORT(A,q+1,r</a:t>
            </a:r>
            <a:r>
              <a:rPr lang="en-GB" sz="1600" dirty="0">
                <a:latin typeface="Consolas" panose="020B0609020204030204" pitchFamily="49" charset="0"/>
                <a:cs typeface="Consolas" panose="020B0609020204030204" pitchFamily="49" charset="0"/>
              </a:rPr>
              <a:t>) </a:t>
            </a:r>
            <a:endParaRPr lang="en-GB" sz="1600" dirty="0" smtClean="0">
              <a:latin typeface="Consolas" panose="020B0609020204030204" pitchFamily="49" charset="0"/>
              <a:cs typeface="Consolas" panose="020B0609020204030204" pitchFamily="49" charset="0"/>
            </a:endParaRPr>
          </a:p>
          <a:p>
            <a:r>
              <a:rPr lang="en-GB" sz="1600" dirty="0" smtClean="0">
                <a:latin typeface="Consolas" panose="020B0609020204030204" pitchFamily="49" charset="0"/>
                <a:cs typeface="Consolas" panose="020B0609020204030204" pitchFamily="49" charset="0"/>
              </a:rPr>
              <a:t>      </a:t>
            </a:r>
            <a:r>
              <a:rPr lang="en-GB" sz="1600" dirty="0" smtClean="0">
                <a:solidFill>
                  <a:srgbClr val="FF0000"/>
                </a:solidFill>
                <a:latin typeface="Consolas" panose="020B0609020204030204" pitchFamily="49" charset="0"/>
                <a:cs typeface="Consolas" panose="020B0609020204030204" pitchFamily="49" charset="0"/>
              </a:rPr>
              <a:t>MERGE(</a:t>
            </a:r>
            <a:r>
              <a:rPr lang="en-GB" sz="1600" dirty="0" err="1" smtClean="0">
                <a:solidFill>
                  <a:srgbClr val="FF0000"/>
                </a:solidFill>
                <a:latin typeface="Consolas" panose="020B0609020204030204" pitchFamily="49" charset="0"/>
                <a:cs typeface="Consolas" panose="020B0609020204030204" pitchFamily="49" charset="0"/>
              </a:rPr>
              <a:t>A,p,q,r</a:t>
            </a:r>
            <a:r>
              <a:rPr lang="en-GB" sz="1600" dirty="0">
                <a:solidFill>
                  <a:srgbClr val="FF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4370156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Sorting algorithms</a:t>
            </a:r>
            <a:endParaRPr lang="en-GB" dirty="0"/>
          </a:p>
        </p:txBody>
      </p:sp>
      <p:sp>
        <p:nvSpPr>
          <p:cNvPr id="6" name="Subtitle 5"/>
          <p:cNvSpPr>
            <a:spLocks noGrp="1"/>
          </p:cNvSpPr>
          <p:nvPr>
            <p:ph type="subTitle" idx="1"/>
          </p:nvPr>
        </p:nvSpPr>
        <p:spPr/>
        <p:txBody>
          <a:bodyPr/>
          <a:lstStyle/>
          <a:p>
            <a:r>
              <a:rPr lang="en-GB" dirty="0" smtClean="0"/>
              <a:t>Insertion sort, Merge sort</a:t>
            </a:r>
          </a:p>
          <a:p>
            <a:r>
              <a:rPr lang="en-GB" dirty="0">
                <a:hlinkClick r:id="rId2"/>
              </a:rPr>
              <a:t>http://</a:t>
            </a:r>
            <a:r>
              <a:rPr lang="en-GB" dirty="0" smtClean="0">
                <a:hlinkClick r:id="rId2"/>
              </a:rPr>
              <a:t>www.youtube.com/watch?v=INHF_5RIxTE</a:t>
            </a:r>
            <a:r>
              <a:rPr lang="en-GB" dirty="0" smtClean="0"/>
              <a:t> </a:t>
            </a:r>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6848211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Merge sort </a:t>
            </a:r>
            <a:endParaRPr lang="en-GB" dirty="0"/>
          </a:p>
        </p:txBody>
      </p:sp>
      <p:sp>
        <p:nvSpPr>
          <p:cNvPr id="3" name="Content Placeholder 2"/>
          <p:cNvSpPr>
            <a:spLocks noGrp="1"/>
          </p:cNvSpPr>
          <p:nvPr>
            <p:ph idx="1"/>
          </p:nvPr>
        </p:nvSpPr>
        <p:spPr/>
        <p:txBody>
          <a:bodyPr/>
          <a:lstStyle/>
          <a:p>
            <a:r>
              <a:rPr lang="en-GB" dirty="0" smtClean="0"/>
              <a:t>How to combine two sorted sub-sequences into one?</a:t>
            </a:r>
          </a:p>
          <a:p>
            <a:r>
              <a:rPr lang="en-GB" dirty="0" smtClean="0"/>
              <a:t>Example</a:t>
            </a:r>
          </a:p>
          <a:p>
            <a:pPr lvl="1"/>
            <a:r>
              <a:rPr lang="en-GB" dirty="0" smtClean="0"/>
              <a:t>two sorted piles of cards (face-up; smallest card on top)</a:t>
            </a:r>
          </a:p>
          <a:p>
            <a:pPr lvl="1"/>
            <a:r>
              <a:rPr lang="en-GB" dirty="0" smtClean="0"/>
              <a:t>we want to merge them into a single sorted pile</a:t>
            </a:r>
          </a:p>
          <a:p>
            <a:endParaRPr lang="en-GB" dirty="0"/>
          </a:p>
          <a:p>
            <a:r>
              <a:rPr lang="en-GB" dirty="0" smtClean="0"/>
              <a:t>Procedure</a:t>
            </a:r>
          </a:p>
          <a:p>
            <a:pPr lvl="1"/>
            <a:r>
              <a:rPr lang="en-GB" dirty="0" smtClean="0"/>
              <a:t>Choose the smallest of the two cards on top and remove it from its pile</a:t>
            </a:r>
          </a:p>
          <a:p>
            <a:pPr lvl="2"/>
            <a:r>
              <a:rPr lang="en-GB" dirty="0" smtClean="0"/>
              <a:t>Place this card into the output pile (face down)</a:t>
            </a:r>
          </a:p>
          <a:p>
            <a:pPr lvl="1"/>
            <a:r>
              <a:rPr lang="en-GB" dirty="0" smtClean="0"/>
              <a:t>Repeat the previous step until one of the two piles is empty</a:t>
            </a:r>
          </a:p>
          <a:p>
            <a:pPr lvl="1"/>
            <a:r>
              <a:rPr lang="en-GB" dirty="0" smtClean="0"/>
              <a:t>Take the remaining input pile and move it into the output one</a:t>
            </a:r>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242436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Merge sort </a:t>
            </a:r>
            <a:endParaRPr lang="en-GB" dirty="0"/>
          </a:p>
        </p:txBody>
      </p:sp>
      <p:sp>
        <p:nvSpPr>
          <p:cNvPr id="3" name="Content Placeholder 2"/>
          <p:cNvSpPr>
            <a:spLocks noGrp="1"/>
          </p:cNvSpPr>
          <p:nvPr>
            <p:ph idx="1"/>
          </p:nvPr>
        </p:nvSpPr>
        <p:spPr>
          <a:xfrm>
            <a:off x="677334" y="2160589"/>
            <a:ext cx="8596668" cy="4245898"/>
          </a:xfrm>
        </p:spPr>
        <p:txBody>
          <a:bodyPr>
            <a:normAutofit/>
          </a:bodyPr>
          <a:lstStyle/>
          <a:p>
            <a:r>
              <a:rPr lang="en-GB" dirty="0" smtClean="0"/>
              <a:t>Example: merging the two sequences </a:t>
            </a:r>
            <a:r>
              <a:rPr lang="en-GB" u="sng" dirty="0" smtClean="0">
                <a:solidFill>
                  <a:schemeClr val="accent3"/>
                </a:solidFill>
              </a:rPr>
              <a:t>2</a:t>
            </a:r>
            <a:r>
              <a:rPr lang="en-GB" dirty="0" smtClean="0">
                <a:solidFill>
                  <a:schemeClr val="accent3"/>
                </a:solidFill>
              </a:rPr>
              <a:t> 3 8 9 </a:t>
            </a:r>
            <a:r>
              <a:rPr lang="en-GB" dirty="0" smtClean="0"/>
              <a:t>and </a:t>
            </a:r>
            <a:r>
              <a:rPr lang="en-GB" u="sng" dirty="0" smtClean="0">
                <a:solidFill>
                  <a:srgbClr val="FF0000"/>
                </a:solidFill>
              </a:rPr>
              <a:t>1</a:t>
            </a:r>
            <a:r>
              <a:rPr lang="en-GB" dirty="0" smtClean="0">
                <a:solidFill>
                  <a:srgbClr val="FF0000"/>
                </a:solidFill>
              </a:rPr>
              <a:t> 4 5 7</a:t>
            </a:r>
            <a:endParaRPr lang="en-GB" dirty="0"/>
          </a:p>
          <a:p>
            <a:pPr lvl="1"/>
            <a:endParaRPr lang="en-GB" dirty="0" smtClean="0"/>
          </a:p>
          <a:p>
            <a:pPr lvl="1"/>
            <a:r>
              <a:rPr lang="en-GB" dirty="0" smtClean="0"/>
              <a:t>Compare 2 and 1 </a:t>
            </a:r>
            <a:r>
              <a:rPr lang="en-GB" dirty="0" smtClean="0">
                <a:sym typeface="Wingdings" panose="05000000000000000000" pitchFamily="2" charset="2"/>
              </a:rPr>
              <a:t> Put 1 into the output sequence</a:t>
            </a:r>
          </a:p>
          <a:p>
            <a:pPr lvl="2"/>
            <a:r>
              <a:rPr lang="en-GB" dirty="0" smtClean="0">
                <a:sym typeface="Wingdings" panose="05000000000000000000" pitchFamily="2" charset="2"/>
              </a:rPr>
              <a:t>S1: </a:t>
            </a:r>
            <a:r>
              <a:rPr lang="en-GB" u="sng" dirty="0" smtClean="0">
                <a:solidFill>
                  <a:schemeClr val="accent3"/>
                </a:solidFill>
                <a:sym typeface="Wingdings" panose="05000000000000000000" pitchFamily="2" charset="2"/>
              </a:rPr>
              <a:t>2</a:t>
            </a:r>
            <a:r>
              <a:rPr lang="en-GB" dirty="0" smtClean="0">
                <a:solidFill>
                  <a:schemeClr val="accent3"/>
                </a:solidFill>
                <a:sym typeface="Wingdings" panose="05000000000000000000" pitchFamily="2" charset="2"/>
              </a:rPr>
              <a:t> 3 8 9</a:t>
            </a:r>
            <a:r>
              <a:rPr lang="en-GB" dirty="0" smtClean="0">
                <a:sym typeface="Wingdings" panose="05000000000000000000" pitchFamily="2" charset="2"/>
              </a:rPr>
              <a:t>; S2: </a:t>
            </a:r>
            <a:r>
              <a:rPr lang="en-GB" u="sng" dirty="0" smtClean="0">
                <a:solidFill>
                  <a:srgbClr val="FF0000"/>
                </a:solidFill>
                <a:sym typeface="Wingdings" panose="05000000000000000000" pitchFamily="2" charset="2"/>
              </a:rPr>
              <a:t>4</a:t>
            </a:r>
            <a:r>
              <a:rPr lang="en-GB" dirty="0" smtClean="0">
                <a:solidFill>
                  <a:srgbClr val="FF0000"/>
                </a:solidFill>
                <a:sym typeface="Wingdings" panose="05000000000000000000" pitchFamily="2" charset="2"/>
              </a:rPr>
              <a:t> 5 7</a:t>
            </a:r>
            <a:r>
              <a:rPr lang="en-GB" dirty="0" smtClean="0">
                <a:sym typeface="Wingdings" panose="05000000000000000000" pitchFamily="2" charset="2"/>
              </a:rPr>
              <a:t>; OUTPUT: </a:t>
            </a:r>
            <a:r>
              <a:rPr lang="en-GB" b="1" dirty="0" smtClean="0">
                <a:sym typeface="Wingdings" panose="05000000000000000000" pitchFamily="2" charset="2"/>
              </a:rPr>
              <a:t>1</a:t>
            </a:r>
          </a:p>
          <a:p>
            <a:pPr lvl="1"/>
            <a:r>
              <a:rPr lang="en-GB" dirty="0" smtClean="0">
                <a:sym typeface="Wingdings" panose="05000000000000000000" pitchFamily="2" charset="2"/>
              </a:rPr>
              <a:t>Compare 2 and 4  Put 2 into the output sequence</a:t>
            </a:r>
          </a:p>
          <a:p>
            <a:pPr lvl="2"/>
            <a:r>
              <a:rPr lang="en-GB" dirty="0">
                <a:sym typeface="Wingdings" panose="05000000000000000000" pitchFamily="2" charset="2"/>
              </a:rPr>
              <a:t>S1: </a:t>
            </a:r>
            <a:r>
              <a:rPr lang="en-GB" u="sng" dirty="0" smtClean="0">
                <a:solidFill>
                  <a:schemeClr val="accent3"/>
                </a:solidFill>
                <a:sym typeface="Wingdings" panose="05000000000000000000" pitchFamily="2" charset="2"/>
              </a:rPr>
              <a:t>3</a:t>
            </a:r>
            <a:r>
              <a:rPr lang="en-GB" dirty="0" smtClean="0">
                <a:solidFill>
                  <a:schemeClr val="accent3"/>
                </a:solidFill>
                <a:sym typeface="Wingdings" panose="05000000000000000000" pitchFamily="2" charset="2"/>
              </a:rPr>
              <a:t> </a:t>
            </a:r>
            <a:r>
              <a:rPr lang="en-GB" dirty="0">
                <a:solidFill>
                  <a:schemeClr val="accent3"/>
                </a:solidFill>
                <a:sym typeface="Wingdings" panose="05000000000000000000" pitchFamily="2" charset="2"/>
              </a:rPr>
              <a:t>8 9</a:t>
            </a:r>
            <a:r>
              <a:rPr lang="en-GB" dirty="0">
                <a:sym typeface="Wingdings" panose="05000000000000000000" pitchFamily="2" charset="2"/>
              </a:rPr>
              <a:t>; S2: </a:t>
            </a:r>
            <a:r>
              <a:rPr lang="en-GB" u="sng" dirty="0">
                <a:solidFill>
                  <a:srgbClr val="FF0000"/>
                </a:solidFill>
                <a:sym typeface="Wingdings" panose="05000000000000000000" pitchFamily="2" charset="2"/>
              </a:rPr>
              <a:t>4</a:t>
            </a:r>
            <a:r>
              <a:rPr lang="en-GB" dirty="0">
                <a:solidFill>
                  <a:srgbClr val="FF0000"/>
                </a:solidFill>
                <a:sym typeface="Wingdings" panose="05000000000000000000" pitchFamily="2" charset="2"/>
              </a:rPr>
              <a:t> 5 7</a:t>
            </a:r>
            <a:r>
              <a:rPr lang="en-GB" dirty="0">
                <a:sym typeface="Wingdings" panose="05000000000000000000" pitchFamily="2" charset="2"/>
              </a:rPr>
              <a:t>; OUTPUT: </a:t>
            </a:r>
            <a:r>
              <a:rPr lang="en-GB" b="1" dirty="0" smtClean="0">
                <a:sym typeface="Wingdings" panose="05000000000000000000" pitchFamily="2" charset="2"/>
              </a:rPr>
              <a:t>1 2 </a:t>
            </a:r>
          </a:p>
          <a:p>
            <a:pPr lvl="1"/>
            <a:r>
              <a:rPr lang="en-GB" dirty="0">
                <a:sym typeface="Wingdings" panose="05000000000000000000" pitchFamily="2" charset="2"/>
              </a:rPr>
              <a:t>Compare </a:t>
            </a:r>
            <a:r>
              <a:rPr lang="en-GB" dirty="0" smtClean="0">
                <a:sym typeface="Wingdings" panose="05000000000000000000" pitchFamily="2" charset="2"/>
              </a:rPr>
              <a:t>3 </a:t>
            </a:r>
            <a:r>
              <a:rPr lang="en-GB" dirty="0">
                <a:sym typeface="Wingdings" panose="05000000000000000000" pitchFamily="2" charset="2"/>
              </a:rPr>
              <a:t>and 4  Put </a:t>
            </a:r>
            <a:r>
              <a:rPr lang="en-GB" dirty="0" smtClean="0">
                <a:sym typeface="Wingdings" panose="05000000000000000000" pitchFamily="2" charset="2"/>
              </a:rPr>
              <a:t>3 </a:t>
            </a:r>
            <a:r>
              <a:rPr lang="en-GB" dirty="0">
                <a:sym typeface="Wingdings" panose="05000000000000000000" pitchFamily="2" charset="2"/>
              </a:rPr>
              <a:t>into the output sequence</a:t>
            </a:r>
          </a:p>
          <a:p>
            <a:pPr lvl="2"/>
            <a:r>
              <a:rPr lang="en-GB" dirty="0">
                <a:sym typeface="Wingdings" panose="05000000000000000000" pitchFamily="2" charset="2"/>
              </a:rPr>
              <a:t>S1: </a:t>
            </a:r>
            <a:r>
              <a:rPr lang="en-GB" u="sng" dirty="0" smtClean="0">
                <a:solidFill>
                  <a:schemeClr val="accent3"/>
                </a:solidFill>
                <a:sym typeface="Wingdings" panose="05000000000000000000" pitchFamily="2" charset="2"/>
              </a:rPr>
              <a:t>8</a:t>
            </a:r>
            <a:r>
              <a:rPr lang="en-GB" dirty="0" smtClean="0">
                <a:solidFill>
                  <a:schemeClr val="accent3"/>
                </a:solidFill>
                <a:sym typeface="Wingdings" panose="05000000000000000000" pitchFamily="2" charset="2"/>
              </a:rPr>
              <a:t> </a:t>
            </a:r>
            <a:r>
              <a:rPr lang="en-GB" dirty="0">
                <a:solidFill>
                  <a:schemeClr val="accent3"/>
                </a:solidFill>
                <a:sym typeface="Wingdings" panose="05000000000000000000" pitchFamily="2" charset="2"/>
              </a:rPr>
              <a:t>9</a:t>
            </a:r>
            <a:r>
              <a:rPr lang="en-GB" dirty="0">
                <a:sym typeface="Wingdings" panose="05000000000000000000" pitchFamily="2" charset="2"/>
              </a:rPr>
              <a:t>; S2: </a:t>
            </a:r>
            <a:r>
              <a:rPr lang="en-GB" u="sng" dirty="0">
                <a:solidFill>
                  <a:srgbClr val="FF0000"/>
                </a:solidFill>
                <a:sym typeface="Wingdings" panose="05000000000000000000" pitchFamily="2" charset="2"/>
              </a:rPr>
              <a:t>4</a:t>
            </a:r>
            <a:r>
              <a:rPr lang="en-GB" dirty="0">
                <a:solidFill>
                  <a:srgbClr val="FF0000"/>
                </a:solidFill>
                <a:sym typeface="Wingdings" panose="05000000000000000000" pitchFamily="2" charset="2"/>
              </a:rPr>
              <a:t> 5 7</a:t>
            </a:r>
            <a:r>
              <a:rPr lang="en-GB" dirty="0">
                <a:sym typeface="Wingdings" panose="05000000000000000000" pitchFamily="2" charset="2"/>
              </a:rPr>
              <a:t>; OUTPUT: </a:t>
            </a:r>
            <a:r>
              <a:rPr lang="en-GB" b="1" dirty="0">
                <a:sym typeface="Wingdings" panose="05000000000000000000" pitchFamily="2" charset="2"/>
              </a:rPr>
              <a:t>1 2 </a:t>
            </a:r>
            <a:r>
              <a:rPr lang="en-GB" b="1" dirty="0" smtClean="0">
                <a:sym typeface="Wingdings" panose="05000000000000000000" pitchFamily="2" charset="2"/>
              </a:rPr>
              <a:t>3</a:t>
            </a:r>
            <a:endParaRPr lang="en-GB" b="1" dirty="0">
              <a:sym typeface="Wingdings" panose="05000000000000000000" pitchFamily="2" charset="2"/>
            </a:endParaRPr>
          </a:p>
          <a:p>
            <a:pPr lvl="1"/>
            <a:r>
              <a:rPr lang="en-GB" dirty="0">
                <a:sym typeface="Wingdings" panose="05000000000000000000" pitchFamily="2" charset="2"/>
              </a:rPr>
              <a:t>Compare </a:t>
            </a:r>
            <a:r>
              <a:rPr lang="en-GB" dirty="0" smtClean="0">
                <a:sym typeface="Wingdings" panose="05000000000000000000" pitchFamily="2" charset="2"/>
              </a:rPr>
              <a:t>8 </a:t>
            </a:r>
            <a:r>
              <a:rPr lang="en-GB" dirty="0">
                <a:sym typeface="Wingdings" panose="05000000000000000000" pitchFamily="2" charset="2"/>
              </a:rPr>
              <a:t>and 4  Put </a:t>
            </a:r>
            <a:r>
              <a:rPr lang="en-GB" dirty="0" smtClean="0">
                <a:sym typeface="Wingdings" panose="05000000000000000000" pitchFamily="2" charset="2"/>
              </a:rPr>
              <a:t>4 </a:t>
            </a:r>
            <a:r>
              <a:rPr lang="en-GB" dirty="0">
                <a:sym typeface="Wingdings" panose="05000000000000000000" pitchFamily="2" charset="2"/>
              </a:rPr>
              <a:t>into the output sequence</a:t>
            </a:r>
          </a:p>
          <a:p>
            <a:pPr lvl="2"/>
            <a:r>
              <a:rPr lang="en-GB" dirty="0">
                <a:sym typeface="Wingdings" panose="05000000000000000000" pitchFamily="2" charset="2"/>
              </a:rPr>
              <a:t>S1: </a:t>
            </a:r>
            <a:r>
              <a:rPr lang="en-GB" dirty="0" smtClean="0">
                <a:solidFill>
                  <a:schemeClr val="accent3"/>
                </a:solidFill>
                <a:sym typeface="Wingdings" panose="05000000000000000000" pitchFamily="2" charset="2"/>
              </a:rPr>
              <a:t>8 </a:t>
            </a:r>
            <a:r>
              <a:rPr lang="en-GB" dirty="0">
                <a:solidFill>
                  <a:schemeClr val="accent3"/>
                </a:solidFill>
                <a:sym typeface="Wingdings" panose="05000000000000000000" pitchFamily="2" charset="2"/>
              </a:rPr>
              <a:t>9</a:t>
            </a:r>
            <a:r>
              <a:rPr lang="en-GB" dirty="0">
                <a:sym typeface="Wingdings" panose="05000000000000000000" pitchFamily="2" charset="2"/>
              </a:rPr>
              <a:t>; S2: </a:t>
            </a:r>
            <a:r>
              <a:rPr lang="en-GB" dirty="0" smtClean="0">
                <a:solidFill>
                  <a:srgbClr val="FF0000"/>
                </a:solidFill>
                <a:sym typeface="Wingdings" panose="05000000000000000000" pitchFamily="2" charset="2"/>
              </a:rPr>
              <a:t>5 </a:t>
            </a:r>
            <a:r>
              <a:rPr lang="en-GB" dirty="0">
                <a:solidFill>
                  <a:srgbClr val="FF0000"/>
                </a:solidFill>
                <a:sym typeface="Wingdings" panose="05000000000000000000" pitchFamily="2" charset="2"/>
              </a:rPr>
              <a:t>7</a:t>
            </a:r>
            <a:r>
              <a:rPr lang="en-GB" dirty="0">
                <a:sym typeface="Wingdings" panose="05000000000000000000" pitchFamily="2" charset="2"/>
              </a:rPr>
              <a:t>; OUTPUT: </a:t>
            </a:r>
            <a:r>
              <a:rPr lang="en-GB" b="1" dirty="0">
                <a:sym typeface="Wingdings" panose="05000000000000000000" pitchFamily="2" charset="2"/>
              </a:rPr>
              <a:t>1 2 </a:t>
            </a:r>
            <a:r>
              <a:rPr lang="en-GB" b="1" dirty="0" smtClean="0">
                <a:sym typeface="Wingdings" panose="05000000000000000000" pitchFamily="2" charset="2"/>
              </a:rPr>
              <a:t>3 4 </a:t>
            </a:r>
          </a:p>
          <a:p>
            <a:pPr lvl="1"/>
            <a:r>
              <a:rPr lang="en-GB" b="1" dirty="0" smtClean="0">
                <a:sym typeface="Wingdings" panose="05000000000000000000" pitchFamily="2" charset="2"/>
              </a:rPr>
              <a:t>…</a:t>
            </a:r>
            <a:endParaRPr lang="en-GB" b="1" dirty="0">
              <a:sym typeface="Wingdings" panose="05000000000000000000" pitchFamily="2" charset="2"/>
            </a:endParaRPr>
          </a:p>
          <a:p>
            <a:pPr lvl="1"/>
            <a:endParaRPr lang="en-GB" b="1" dirty="0">
              <a:sym typeface="Wingdings" panose="05000000000000000000" pitchFamily="2" charset="2"/>
            </a:endParaRPr>
          </a:p>
          <a:p>
            <a:pPr lvl="2"/>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grpSp>
        <p:nvGrpSpPr>
          <p:cNvPr id="6" name="Group 5"/>
          <p:cNvGrpSpPr/>
          <p:nvPr/>
        </p:nvGrpSpPr>
        <p:grpSpPr>
          <a:xfrm>
            <a:off x="7232597" y="609600"/>
            <a:ext cx="4270358" cy="5431762"/>
            <a:chOff x="7232597" y="609600"/>
            <a:chExt cx="4270358" cy="5431762"/>
          </a:xfrm>
        </p:grpSpPr>
        <p:pic>
          <p:nvPicPr>
            <p:cNvPr id="7" name="Picture 6"/>
            <p:cNvPicPr>
              <a:picLocks noChangeAspect="1"/>
            </p:cNvPicPr>
            <p:nvPr/>
          </p:nvPicPr>
          <p:blipFill>
            <a:blip r:embed="rId2"/>
            <a:stretch>
              <a:fillRect/>
            </a:stretch>
          </p:blipFill>
          <p:spPr>
            <a:xfrm>
              <a:off x="7232597" y="609600"/>
              <a:ext cx="4270358" cy="5398377"/>
            </a:xfrm>
            <a:prstGeom prst="rect">
              <a:avLst/>
            </a:prstGeom>
          </p:spPr>
        </p:pic>
        <p:sp>
          <p:nvSpPr>
            <p:cNvPr id="8" name="TextBox 7"/>
            <p:cNvSpPr txBox="1"/>
            <p:nvPr/>
          </p:nvSpPr>
          <p:spPr>
            <a:xfrm>
              <a:off x="9462498" y="5672030"/>
              <a:ext cx="565079" cy="369332"/>
            </a:xfrm>
            <a:prstGeom prst="rect">
              <a:avLst/>
            </a:prstGeom>
            <a:noFill/>
          </p:spPr>
          <p:txBody>
            <a:bodyPr wrap="square" rtlCol="0">
              <a:spAutoFit/>
            </a:bodyPr>
            <a:lstStyle/>
            <a:p>
              <a:r>
                <a:rPr lang="en-GB" dirty="0" smtClean="0"/>
                <a:t>/</a:t>
              </a:r>
              <a:endParaRPr lang="en-GB" dirty="0"/>
            </a:p>
          </p:txBody>
        </p:sp>
        <p:sp>
          <p:nvSpPr>
            <p:cNvPr id="9" name="TextBox 8"/>
            <p:cNvSpPr txBox="1"/>
            <p:nvPr/>
          </p:nvSpPr>
          <p:spPr>
            <a:xfrm>
              <a:off x="9993126" y="5686116"/>
              <a:ext cx="565079" cy="307777"/>
            </a:xfrm>
            <a:prstGeom prst="rect">
              <a:avLst/>
            </a:prstGeom>
            <a:noFill/>
          </p:spPr>
          <p:txBody>
            <a:bodyPr wrap="square" rtlCol="0">
              <a:spAutoFit/>
            </a:bodyPr>
            <a:lstStyle/>
            <a:p>
              <a:r>
                <a:rPr lang="en-GB" sz="1400" dirty="0" smtClean="0"/>
                <a:t>9</a:t>
              </a:r>
              <a:endParaRPr lang="en-GB" sz="1400" dirty="0"/>
            </a:p>
          </p:txBody>
        </p:sp>
      </p:grpSp>
    </p:spTree>
    <p:extLst>
      <p:ext uri="{BB962C8B-B14F-4D97-AF65-F5344CB8AC3E}">
        <p14:creationId xmlns:p14="http://schemas.microsoft.com/office/powerpoint/2010/main" val="6536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Merge sort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086099"/>
              </a:xfrm>
            </p:spPr>
            <p:txBody>
              <a:bodyPr>
                <a:normAutofit/>
              </a:bodyPr>
              <a:lstStyle/>
              <a:p>
                <a:r>
                  <a:rPr lang="en-GB" dirty="0" smtClean="0"/>
                  <a:t>Example: merging the two sequences </a:t>
                </a:r>
                <a:r>
                  <a:rPr lang="en-GB" u="sng" dirty="0" smtClean="0">
                    <a:solidFill>
                      <a:schemeClr val="accent3"/>
                    </a:solidFill>
                  </a:rPr>
                  <a:t>2</a:t>
                </a:r>
                <a:r>
                  <a:rPr lang="en-GB" dirty="0" smtClean="0">
                    <a:solidFill>
                      <a:schemeClr val="accent3"/>
                    </a:solidFill>
                  </a:rPr>
                  <a:t> 3 8 9 </a:t>
                </a:r>
                <a:r>
                  <a:rPr lang="en-GB" dirty="0" smtClean="0"/>
                  <a:t>and </a:t>
                </a:r>
                <a:r>
                  <a:rPr lang="en-GB" u="sng" dirty="0" smtClean="0">
                    <a:solidFill>
                      <a:srgbClr val="FF0000"/>
                    </a:solidFill>
                  </a:rPr>
                  <a:t>1</a:t>
                </a:r>
                <a:r>
                  <a:rPr lang="en-GB" dirty="0" smtClean="0">
                    <a:solidFill>
                      <a:srgbClr val="FF0000"/>
                    </a:solidFill>
                  </a:rPr>
                  <a:t> 4 5 7</a:t>
                </a:r>
                <a:endParaRPr lang="en-GB" dirty="0" smtClean="0"/>
              </a:p>
              <a:p>
                <a:pPr lvl="1"/>
                <a:endParaRPr lang="en-GB" dirty="0" smtClean="0"/>
              </a:p>
              <a:p>
                <a:pPr lvl="1"/>
                <a:r>
                  <a:rPr lang="en-GB" dirty="0" smtClean="0"/>
                  <a:t>… </a:t>
                </a:r>
                <a:endParaRPr lang="en-GB" dirty="0">
                  <a:sym typeface="Wingdings" panose="05000000000000000000" pitchFamily="2" charset="2"/>
                </a:endParaRPr>
              </a:p>
              <a:p>
                <a:pPr lvl="2"/>
                <a:r>
                  <a:rPr lang="en-GB" dirty="0">
                    <a:sym typeface="Wingdings" panose="05000000000000000000" pitchFamily="2" charset="2"/>
                  </a:rPr>
                  <a:t>S1: </a:t>
                </a:r>
                <a:r>
                  <a:rPr lang="en-GB" u="sng" dirty="0" smtClean="0">
                    <a:solidFill>
                      <a:schemeClr val="accent3"/>
                    </a:solidFill>
                    <a:sym typeface="Wingdings" panose="05000000000000000000" pitchFamily="2" charset="2"/>
                  </a:rPr>
                  <a:t>8</a:t>
                </a:r>
                <a:r>
                  <a:rPr lang="en-GB" dirty="0" smtClean="0">
                    <a:solidFill>
                      <a:schemeClr val="accent3"/>
                    </a:solidFill>
                    <a:sym typeface="Wingdings" panose="05000000000000000000" pitchFamily="2" charset="2"/>
                  </a:rPr>
                  <a:t> </a:t>
                </a:r>
                <a:r>
                  <a:rPr lang="en-GB" dirty="0">
                    <a:solidFill>
                      <a:schemeClr val="accent3"/>
                    </a:solidFill>
                    <a:sym typeface="Wingdings" panose="05000000000000000000" pitchFamily="2" charset="2"/>
                  </a:rPr>
                  <a:t>9</a:t>
                </a:r>
                <a:r>
                  <a:rPr lang="en-GB" dirty="0">
                    <a:sym typeface="Wingdings" panose="05000000000000000000" pitchFamily="2" charset="2"/>
                  </a:rPr>
                  <a:t>; S2: </a:t>
                </a:r>
                <a:r>
                  <a:rPr lang="en-GB" u="sng" dirty="0" smtClean="0">
                    <a:solidFill>
                      <a:srgbClr val="FF0000"/>
                    </a:solidFill>
                    <a:sym typeface="Wingdings" panose="05000000000000000000" pitchFamily="2" charset="2"/>
                  </a:rPr>
                  <a:t>5</a:t>
                </a:r>
                <a:r>
                  <a:rPr lang="en-GB" dirty="0" smtClean="0">
                    <a:solidFill>
                      <a:srgbClr val="FF0000"/>
                    </a:solidFill>
                    <a:sym typeface="Wingdings" panose="05000000000000000000" pitchFamily="2" charset="2"/>
                  </a:rPr>
                  <a:t> </a:t>
                </a:r>
                <a:r>
                  <a:rPr lang="en-GB" dirty="0">
                    <a:solidFill>
                      <a:srgbClr val="FF0000"/>
                    </a:solidFill>
                    <a:sym typeface="Wingdings" panose="05000000000000000000" pitchFamily="2" charset="2"/>
                  </a:rPr>
                  <a:t>7</a:t>
                </a:r>
                <a:r>
                  <a:rPr lang="en-GB" dirty="0">
                    <a:sym typeface="Wingdings" panose="05000000000000000000" pitchFamily="2" charset="2"/>
                  </a:rPr>
                  <a:t>; OUTPUT: </a:t>
                </a:r>
                <a:r>
                  <a:rPr lang="en-GB" b="1" dirty="0">
                    <a:sym typeface="Wingdings" panose="05000000000000000000" pitchFamily="2" charset="2"/>
                  </a:rPr>
                  <a:t>1 2 </a:t>
                </a:r>
                <a:r>
                  <a:rPr lang="en-GB" b="1" dirty="0" smtClean="0">
                    <a:sym typeface="Wingdings" panose="05000000000000000000" pitchFamily="2" charset="2"/>
                  </a:rPr>
                  <a:t>3 4 </a:t>
                </a:r>
                <a:endParaRPr lang="en-GB" b="1" dirty="0">
                  <a:sym typeface="Wingdings" panose="05000000000000000000" pitchFamily="2" charset="2"/>
                </a:endParaRPr>
              </a:p>
              <a:p>
                <a:pPr lvl="1"/>
                <a:r>
                  <a:rPr lang="en-GB" dirty="0">
                    <a:sym typeface="Wingdings" panose="05000000000000000000" pitchFamily="2" charset="2"/>
                  </a:rPr>
                  <a:t>Compare 8 and </a:t>
                </a:r>
                <a:r>
                  <a:rPr lang="en-GB" dirty="0" smtClean="0">
                    <a:sym typeface="Wingdings" panose="05000000000000000000" pitchFamily="2" charset="2"/>
                  </a:rPr>
                  <a:t>5 </a:t>
                </a:r>
                <a:r>
                  <a:rPr lang="en-GB" dirty="0">
                    <a:sym typeface="Wingdings" panose="05000000000000000000" pitchFamily="2" charset="2"/>
                  </a:rPr>
                  <a:t> Put </a:t>
                </a:r>
                <a:r>
                  <a:rPr lang="en-GB" dirty="0" smtClean="0">
                    <a:sym typeface="Wingdings" panose="05000000000000000000" pitchFamily="2" charset="2"/>
                  </a:rPr>
                  <a:t>5 </a:t>
                </a:r>
                <a:r>
                  <a:rPr lang="en-GB" dirty="0">
                    <a:sym typeface="Wingdings" panose="05000000000000000000" pitchFamily="2" charset="2"/>
                  </a:rPr>
                  <a:t>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8</a:t>
                </a:r>
                <a:r>
                  <a:rPr lang="en-GB" dirty="0">
                    <a:solidFill>
                      <a:schemeClr val="accent3"/>
                    </a:solidFill>
                    <a:sym typeface="Wingdings" panose="05000000000000000000" pitchFamily="2" charset="2"/>
                  </a:rPr>
                  <a:t> 9</a:t>
                </a:r>
                <a:r>
                  <a:rPr lang="en-GB" dirty="0">
                    <a:sym typeface="Wingdings" panose="05000000000000000000" pitchFamily="2" charset="2"/>
                  </a:rPr>
                  <a:t>; S2: </a:t>
                </a:r>
                <a:r>
                  <a:rPr lang="en-GB" u="sng" dirty="0" smtClean="0">
                    <a:solidFill>
                      <a:srgbClr val="FF0000"/>
                    </a:solidFill>
                    <a:sym typeface="Wingdings" panose="05000000000000000000" pitchFamily="2" charset="2"/>
                  </a:rPr>
                  <a:t>7</a:t>
                </a:r>
                <a:r>
                  <a:rPr lang="en-GB" dirty="0">
                    <a:sym typeface="Wingdings" panose="05000000000000000000" pitchFamily="2" charset="2"/>
                  </a:rPr>
                  <a:t>; OUTPUT: </a:t>
                </a:r>
                <a:r>
                  <a:rPr lang="en-GB" b="1" dirty="0">
                    <a:sym typeface="Wingdings" panose="05000000000000000000" pitchFamily="2" charset="2"/>
                  </a:rPr>
                  <a:t>1 2 3 4 </a:t>
                </a:r>
                <a:r>
                  <a:rPr lang="en-GB" b="1" dirty="0" smtClean="0">
                    <a:sym typeface="Wingdings" panose="05000000000000000000" pitchFamily="2" charset="2"/>
                  </a:rPr>
                  <a:t>5</a:t>
                </a:r>
                <a:endParaRPr lang="en-GB" b="1" dirty="0">
                  <a:sym typeface="Wingdings" panose="05000000000000000000" pitchFamily="2" charset="2"/>
                </a:endParaRPr>
              </a:p>
              <a:p>
                <a:pPr lvl="1"/>
                <a:r>
                  <a:rPr lang="en-GB" dirty="0">
                    <a:sym typeface="Wingdings" panose="05000000000000000000" pitchFamily="2" charset="2"/>
                  </a:rPr>
                  <a:t>Compare 8 and </a:t>
                </a:r>
                <a:r>
                  <a:rPr lang="en-GB" dirty="0" smtClean="0">
                    <a:sym typeface="Wingdings" panose="05000000000000000000" pitchFamily="2" charset="2"/>
                  </a:rPr>
                  <a:t>7 </a:t>
                </a:r>
                <a:r>
                  <a:rPr lang="en-GB" dirty="0">
                    <a:sym typeface="Wingdings" panose="05000000000000000000" pitchFamily="2" charset="2"/>
                  </a:rPr>
                  <a:t> Put </a:t>
                </a:r>
                <a:r>
                  <a:rPr lang="en-GB" dirty="0" smtClean="0">
                    <a:sym typeface="Wingdings" panose="05000000000000000000" pitchFamily="2" charset="2"/>
                  </a:rPr>
                  <a:t>7 </a:t>
                </a:r>
                <a:r>
                  <a:rPr lang="en-GB" dirty="0">
                    <a:sym typeface="Wingdings" panose="05000000000000000000" pitchFamily="2" charset="2"/>
                  </a:rPr>
                  <a:t>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8</a:t>
                </a:r>
                <a:r>
                  <a:rPr lang="en-GB" dirty="0">
                    <a:solidFill>
                      <a:schemeClr val="accent3"/>
                    </a:solidFill>
                    <a:sym typeface="Wingdings" panose="05000000000000000000" pitchFamily="2" charset="2"/>
                  </a:rPr>
                  <a:t> 9</a:t>
                </a:r>
                <a:r>
                  <a:rPr lang="en-GB" dirty="0">
                    <a:sym typeface="Wingdings" panose="05000000000000000000" pitchFamily="2" charset="2"/>
                  </a:rPr>
                  <a:t>; S2</a:t>
                </a:r>
                <a:r>
                  <a:rPr lang="en-GB" dirty="0" smtClean="0">
                    <a:sym typeface="Wingdings" panose="05000000000000000000" pitchFamily="2" charset="2"/>
                  </a:rPr>
                  <a:t>: </a:t>
                </a:r>
                <a14:m>
                  <m:oMath xmlns:m="http://schemas.openxmlformats.org/officeDocument/2006/math">
                    <m:r>
                      <a:rPr lang="en-GB" b="0" i="1" dirty="0" smtClean="0">
                        <a:latin typeface="Cambria Math" panose="02040503050406030204" pitchFamily="18" charset="0"/>
                        <a:sym typeface="Wingdings" panose="05000000000000000000" pitchFamily="2" charset="2"/>
                      </a:rPr>
                      <m:t>∅</m:t>
                    </m:r>
                  </m:oMath>
                </a14:m>
                <a:r>
                  <a:rPr lang="en-GB" dirty="0" smtClean="0">
                    <a:sym typeface="Wingdings" panose="05000000000000000000" pitchFamily="2" charset="2"/>
                  </a:rPr>
                  <a:t>; </a:t>
                </a:r>
                <a:r>
                  <a:rPr lang="en-GB" dirty="0">
                    <a:sym typeface="Wingdings" panose="05000000000000000000" pitchFamily="2" charset="2"/>
                  </a:rPr>
                  <a:t>OUTPUT: </a:t>
                </a:r>
                <a:r>
                  <a:rPr lang="en-GB" b="1" dirty="0">
                    <a:sym typeface="Wingdings" panose="05000000000000000000" pitchFamily="2" charset="2"/>
                  </a:rPr>
                  <a:t>1 2 3 </a:t>
                </a:r>
                <a:r>
                  <a:rPr lang="en-GB" b="1" dirty="0" smtClean="0">
                    <a:sym typeface="Wingdings" panose="05000000000000000000" pitchFamily="2" charset="2"/>
                  </a:rPr>
                  <a:t>4 5 7 </a:t>
                </a:r>
              </a:p>
              <a:p>
                <a:pPr lvl="1"/>
                <a:r>
                  <a:rPr lang="en-GB" dirty="0" smtClean="0">
                    <a:sym typeface="Wingdings" panose="05000000000000000000" pitchFamily="2" charset="2"/>
                  </a:rPr>
                  <a:t>One pile is empty</a:t>
                </a:r>
              </a:p>
              <a:p>
                <a:pPr lvl="2"/>
                <a:r>
                  <a:rPr lang="en-GB" dirty="0" smtClean="0">
                    <a:sym typeface="Wingdings" panose="05000000000000000000" pitchFamily="2" charset="2"/>
                  </a:rPr>
                  <a:t>Put all the elements of the other pile (8 9) in the output sequence</a:t>
                </a:r>
              </a:p>
              <a:p>
                <a:pPr lvl="2"/>
                <a:r>
                  <a:rPr lang="en-GB" dirty="0">
                    <a:sym typeface="Wingdings" panose="05000000000000000000" pitchFamily="2" charset="2"/>
                  </a:rPr>
                  <a:t>S1</a:t>
                </a:r>
                <a:r>
                  <a:rPr lang="en-GB" dirty="0" smtClean="0">
                    <a:sym typeface="Wingdings" panose="05000000000000000000" pitchFamily="2" charset="2"/>
                  </a:rPr>
                  <a:t>: </a:t>
                </a:r>
                <a14:m>
                  <m:oMath xmlns:m="http://schemas.openxmlformats.org/officeDocument/2006/math">
                    <m:r>
                      <a:rPr lang="en-GB" i="1" dirty="0">
                        <a:latin typeface="Cambria Math" panose="02040503050406030204" pitchFamily="18" charset="0"/>
                        <a:sym typeface="Wingdings" panose="05000000000000000000" pitchFamily="2" charset="2"/>
                      </a:rPr>
                      <m:t>∅</m:t>
                    </m:r>
                  </m:oMath>
                </a14:m>
                <a:r>
                  <a:rPr lang="en-GB" dirty="0" smtClean="0">
                    <a:sym typeface="Wingdings" panose="05000000000000000000" pitchFamily="2" charset="2"/>
                  </a:rPr>
                  <a:t>; </a:t>
                </a:r>
                <a:r>
                  <a:rPr lang="en-GB" dirty="0">
                    <a:sym typeface="Wingdings" panose="05000000000000000000" pitchFamily="2" charset="2"/>
                  </a:rPr>
                  <a:t>S2: </a:t>
                </a:r>
                <a14:m>
                  <m:oMath xmlns:m="http://schemas.openxmlformats.org/officeDocument/2006/math">
                    <m:r>
                      <a:rPr lang="en-GB" i="1" dirty="0">
                        <a:latin typeface="Cambria Math" panose="02040503050406030204" pitchFamily="18" charset="0"/>
                        <a:sym typeface="Wingdings" panose="05000000000000000000" pitchFamily="2" charset="2"/>
                      </a:rPr>
                      <m:t>∅</m:t>
                    </m:r>
                  </m:oMath>
                </a14:m>
                <a:r>
                  <a:rPr lang="en-GB" dirty="0">
                    <a:sym typeface="Wingdings" panose="05000000000000000000" pitchFamily="2" charset="2"/>
                  </a:rPr>
                  <a:t>; OUTPUT: </a:t>
                </a:r>
                <a:r>
                  <a:rPr lang="en-GB" b="1" dirty="0">
                    <a:sym typeface="Wingdings" panose="05000000000000000000" pitchFamily="2" charset="2"/>
                  </a:rPr>
                  <a:t>1 2 3 4 5 </a:t>
                </a:r>
                <a:r>
                  <a:rPr lang="en-GB" b="1" dirty="0" smtClean="0">
                    <a:sym typeface="Wingdings" panose="05000000000000000000" pitchFamily="2" charset="2"/>
                  </a:rPr>
                  <a:t>7 8 9 </a:t>
                </a:r>
                <a:endParaRPr lang="en-GB" b="1" dirty="0">
                  <a:sym typeface="Wingdings" panose="05000000000000000000" pitchFamily="2" charset="2"/>
                </a:endParaRPr>
              </a:p>
              <a:p>
                <a:pPr lvl="2"/>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086099"/>
              </a:xfrm>
              <a:blipFill rotWithShape="0">
                <a:blip r:embed="rId2"/>
                <a:stretch>
                  <a:fillRect l="-142" t="-894"/>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grpSp>
        <p:nvGrpSpPr>
          <p:cNvPr id="9" name="Group 8"/>
          <p:cNvGrpSpPr/>
          <p:nvPr/>
        </p:nvGrpSpPr>
        <p:grpSpPr>
          <a:xfrm>
            <a:off x="7232597" y="609600"/>
            <a:ext cx="4270358" cy="5431762"/>
            <a:chOff x="7232597" y="609600"/>
            <a:chExt cx="4270358" cy="5431762"/>
          </a:xfrm>
        </p:grpSpPr>
        <p:pic>
          <p:nvPicPr>
            <p:cNvPr id="5" name="Picture 4"/>
            <p:cNvPicPr>
              <a:picLocks noChangeAspect="1"/>
            </p:cNvPicPr>
            <p:nvPr/>
          </p:nvPicPr>
          <p:blipFill>
            <a:blip r:embed="rId3"/>
            <a:stretch>
              <a:fillRect/>
            </a:stretch>
          </p:blipFill>
          <p:spPr>
            <a:xfrm>
              <a:off x="7232597" y="609600"/>
              <a:ext cx="4270358" cy="5398377"/>
            </a:xfrm>
            <a:prstGeom prst="rect">
              <a:avLst/>
            </a:prstGeom>
          </p:spPr>
        </p:pic>
        <p:sp>
          <p:nvSpPr>
            <p:cNvPr id="6" name="TextBox 5"/>
            <p:cNvSpPr txBox="1"/>
            <p:nvPr/>
          </p:nvSpPr>
          <p:spPr>
            <a:xfrm>
              <a:off x="9462498" y="5672030"/>
              <a:ext cx="565079" cy="369332"/>
            </a:xfrm>
            <a:prstGeom prst="rect">
              <a:avLst/>
            </a:prstGeom>
            <a:noFill/>
          </p:spPr>
          <p:txBody>
            <a:bodyPr wrap="square" rtlCol="0">
              <a:spAutoFit/>
            </a:bodyPr>
            <a:lstStyle/>
            <a:p>
              <a:r>
                <a:rPr lang="en-GB" dirty="0" smtClean="0"/>
                <a:t>/</a:t>
              </a:r>
              <a:endParaRPr lang="en-GB" dirty="0"/>
            </a:p>
          </p:txBody>
        </p:sp>
        <p:sp>
          <p:nvSpPr>
            <p:cNvPr id="8" name="TextBox 7"/>
            <p:cNvSpPr txBox="1"/>
            <p:nvPr/>
          </p:nvSpPr>
          <p:spPr>
            <a:xfrm>
              <a:off x="9993126" y="5686116"/>
              <a:ext cx="565079" cy="307777"/>
            </a:xfrm>
            <a:prstGeom prst="rect">
              <a:avLst/>
            </a:prstGeom>
            <a:noFill/>
          </p:spPr>
          <p:txBody>
            <a:bodyPr wrap="square" rtlCol="0">
              <a:spAutoFit/>
            </a:bodyPr>
            <a:lstStyle/>
            <a:p>
              <a:r>
                <a:rPr lang="en-GB" sz="1400" dirty="0" smtClean="0"/>
                <a:t>9</a:t>
              </a:r>
              <a:endParaRPr lang="en-GB" sz="1400" dirty="0"/>
            </a:p>
          </p:txBody>
        </p:sp>
      </p:grpSp>
    </p:spTree>
    <p:extLst>
      <p:ext uri="{BB962C8B-B14F-4D97-AF65-F5344CB8AC3E}">
        <p14:creationId xmlns:p14="http://schemas.microsoft.com/office/powerpoint/2010/main" val="266847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Merge sort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4820380" cy="3880773"/>
              </a:xfrm>
            </p:spPr>
            <p:txBody>
              <a:bodyPr/>
              <a:lstStyle/>
              <a:p>
                <a:r>
                  <a:rPr lang="en-GB" dirty="0" smtClean="0"/>
                  <a:t>A possible way to put it into code</a:t>
                </a:r>
              </a:p>
              <a:p>
                <a:pPr lvl="1"/>
                <a:r>
                  <a:rPr lang="en-GB" dirty="0" smtClean="0"/>
                  <a:t>Start by creating two arrays L,R</a:t>
                </a:r>
              </a:p>
              <a:p>
                <a:pPr lvl="2"/>
                <a:r>
                  <a:rPr lang="en-GB" dirty="0" smtClean="0"/>
                  <a:t>L contains the left part of A (one pile)</a:t>
                </a:r>
              </a:p>
              <a:p>
                <a:pPr lvl="2"/>
                <a:r>
                  <a:rPr lang="en-GB" dirty="0" smtClean="0"/>
                  <a:t>R contains the right part of A (other pile)</a:t>
                </a:r>
              </a:p>
              <a:p>
                <a:pPr lvl="2"/>
                <a:r>
                  <a:rPr lang="en-GB" dirty="0" smtClean="0"/>
                  <a:t>Both parts are sorted!</a:t>
                </a:r>
              </a:p>
              <a:p>
                <a:pPr lvl="2"/>
                <a:r>
                  <a:rPr lang="en-GB" dirty="0" smtClean="0"/>
                  <a:t>Last element of both L/R is </a:t>
                </a:r>
                <a14:m>
                  <m:oMath xmlns:m="http://schemas.openxmlformats.org/officeDocument/2006/math">
                    <m:r>
                      <a:rPr lang="en-GB" b="0" i="1" smtClean="0">
                        <a:latin typeface="Cambria Math" panose="02040503050406030204" pitchFamily="18" charset="0"/>
                      </a:rPr>
                      <m:t>∞</m:t>
                    </m:r>
                  </m:oMath>
                </a14:m>
                <a:endParaRPr lang="en-GB" dirty="0" smtClean="0"/>
              </a:p>
              <a:p>
                <a:pPr lvl="1"/>
                <a:r>
                  <a:rPr lang="en-GB" dirty="0" smtClean="0"/>
                  <a:t>Then, choose &amp; copy the smallest element from the two arrays</a:t>
                </a:r>
              </a:p>
              <a:p>
                <a:pPr lvl="2"/>
                <a:r>
                  <a:rPr lang="en-GB" dirty="0" smtClean="0"/>
                  <a:t>No need to check if one part is empty,</a:t>
                </a:r>
                <a:r>
                  <a:rPr lang="en-GB" dirty="0"/>
                  <a:t> </a:t>
                </a:r>
                <a:r>
                  <a:rPr lang="en-GB" dirty="0" smtClean="0"/>
                  <a:t>thanks to the use of </a:t>
                </a:r>
                <a14:m>
                  <m:oMath xmlns:m="http://schemas.openxmlformats.org/officeDocument/2006/math">
                    <m:r>
                      <a:rPr lang="en-GB" b="0" i="1" smtClean="0">
                        <a:latin typeface="Cambria Math" panose="02040503050406030204" pitchFamily="18" charset="0"/>
                      </a:rPr>
                      <m:t>∞</m:t>
                    </m:r>
                  </m:oMath>
                </a14:m>
                <a:endParaRPr lang="en-GB"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4820380" cy="3880773"/>
              </a:xfrm>
              <a:blipFill rotWithShape="0">
                <a:blip r:embed="rId2"/>
                <a:stretch>
                  <a:fillRect l="-253"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dirty="0" smtClean="0"/>
              <a:t>INFDEV016A - G. Costantini</a:t>
            </a:r>
            <a:endParaRPr lang="en-GB" dirty="0"/>
          </a:p>
        </p:txBody>
      </p:sp>
      <mc:AlternateContent xmlns:mc="http://schemas.openxmlformats.org/markup-compatibility/2006" xmlns:a14="http://schemas.microsoft.com/office/drawing/2010/main">
        <mc:Choice Requires="a14">
          <p:sp>
            <p:nvSpPr>
              <p:cNvPr id="5" name="Rectangle 4"/>
              <p:cNvSpPr/>
              <p:nvPr/>
            </p:nvSpPr>
            <p:spPr>
              <a:xfrm>
                <a:off x="5497714" y="1145611"/>
                <a:ext cx="6266196" cy="5355312"/>
              </a:xfrm>
              <a:prstGeom prst="rect">
                <a:avLst/>
              </a:prstGeom>
              <a:gradFill>
                <a:gsLst>
                  <a:gs pos="0">
                    <a:schemeClr val="accent1">
                      <a:tint val="65000"/>
                      <a:lumMod val="110000"/>
                      <a:alpha val="50000"/>
                    </a:schemeClr>
                  </a:gs>
                  <a:gs pos="88000">
                    <a:schemeClr val="accent1">
                      <a:tint val="90000"/>
                    </a:schemeClr>
                  </a:gs>
                </a:gsLst>
              </a:gradFill>
            </p:spPr>
            <p:style>
              <a:lnRef idx="1">
                <a:schemeClr val="accent1"/>
              </a:lnRef>
              <a:fillRef idx="2">
                <a:schemeClr val="accent1"/>
              </a:fillRef>
              <a:effectRef idx="1">
                <a:schemeClr val="accent1"/>
              </a:effectRef>
              <a:fontRef idx="minor">
                <a:schemeClr val="dk1"/>
              </a:fontRef>
            </p:style>
            <p:txBody>
              <a:bodyPr wrap="square">
                <a:spAutoFit/>
              </a:bodyPr>
              <a:lstStyle/>
              <a:p>
                <a:pPr fontAlgn="base"/>
                <a:r>
                  <a:rPr lang="pt-BR" b="1" dirty="0" smtClean="0">
                    <a:solidFill>
                      <a:srgbClr val="555555"/>
                    </a:solidFill>
                    <a:latin typeface="Consolas" panose="020B0609020204030204" pitchFamily="49" charset="0"/>
                    <a:cs typeface="Consolas" panose="020B0609020204030204" pitchFamily="49" charset="0"/>
                  </a:rPr>
                  <a:t>MERGE(A, p, q, r)</a:t>
                </a:r>
              </a:p>
              <a:p>
                <a:pPr fontAlgn="base"/>
                <a:r>
                  <a:rPr lang="pt-BR" dirty="0" smtClean="0">
                    <a:solidFill>
                      <a:srgbClr val="555555"/>
                    </a:solidFill>
                    <a:latin typeface="Consolas" panose="020B0609020204030204" pitchFamily="49" charset="0"/>
                    <a:cs typeface="Consolas" panose="020B0609020204030204" pitchFamily="49" charset="0"/>
                  </a:rPr>
                  <a:t>n</a:t>
                </a:r>
                <a:r>
                  <a:rPr lang="pt-BR" baseline="-25000" dirty="0" smtClean="0">
                    <a:solidFill>
                      <a:srgbClr val="555555"/>
                    </a:solidFill>
                    <a:latin typeface="Consolas" panose="020B0609020204030204" pitchFamily="49" charset="0"/>
                    <a:cs typeface="Consolas" panose="020B0609020204030204" pitchFamily="49" charset="0"/>
                  </a:rPr>
                  <a:t>1</a:t>
                </a:r>
                <a:r>
                  <a:rPr lang="pt-BR" dirty="0">
                    <a:solidFill>
                      <a:srgbClr val="555555"/>
                    </a:solidFill>
                    <a:latin typeface="Consolas" panose="020B0609020204030204" pitchFamily="49" charset="0"/>
                    <a:cs typeface="Consolas" panose="020B0609020204030204" pitchFamily="49" charset="0"/>
                  </a:rPr>
                  <a:t> = q – p </a:t>
                </a:r>
                <a:r>
                  <a:rPr lang="pt-BR" dirty="0" smtClean="0">
                    <a:solidFill>
                      <a:srgbClr val="555555"/>
                    </a:solidFill>
                    <a:latin typeface="Consolas" panose="020B0609020204030204" pitchFamily="49" charset="0"/>
                    <a:cs typeface="Consolas" panose="020B0609020204030204" pitchFamily="49" charset="0"/>
                  </a:rPr>
                  <a:t>+ 1</a:t>
                </a:r>
                <a:endParaRPr lang="pt-BR" dirty="0">
                  <a:solidFill>
                    <a:srgbClr val="555555"/>
                  </a:solidFill>
                  <a:latin typeface="Consolas" panose="020B0609020204030204" pitchFamily="49" charset="0"/>
                  <a:cs typeface="Consolas" panose="020B0609020204030204" pitchFamily="49" charset="0"/>
                </a:endParaRPr>
              </a:p>
              <a:p>
                <a:pPr fontAlgn="base"/>
                <a:r>
                  <a:rPr lang="pt-BR" dirty="0">
                    <a:solidFill>
                      <a:srgbClr val="555555"/>
                    </a:solidFill>
                    <a:latin typeface="Consolas" panose="020B0609020204030204" pitchFamily="49" charset="0"/>
                    <a:cs typeface="Consolas" panose="020B0609020204030204" pitchFamily="49" charset="0"/>
                  </a:rPr>
                  <a:t>n</a:t>
                </a:r>
                <a:r>
                  <a:rPr lang="pt-BR" baseline="-25000" dirty="0">
                    <a:solidFill>
                      <a:srgbClr val="555555"/>
                    </a:solidFill>
                    <a:latin typeface="Consolas" panose="020B0609020204030204" pitchFamily="49" charset="0"/>
                    <a:cs typeface="Consolas" panose="020B0609020204030204" pitchFamily="49" charset="0"/>
                  </a:rPr>
                  <a:t>2</a:t>
                </a:r>
                <a:r>
                  <a:rPr lang="pt-BR" dirty="0">
                    <a:solidFill>
                      <a:srgbClr val="555555"/>
                    </a:solidFill>
                    <a:latin typeface="Consolas" panose="020B0609020204030204" pitchFamily="49" charset="0"/>
                    <a:cs typeface="Consolas" panose="020B0609020204030204" pitchFamily="49" charset="0"/>
                  </a:rPr>
                  <a:t> = r – q</a:t>
                </a:r>
              </a:p>
              <a:p>
                <a:pPr fontAlgn="base"/>
                <a:r>
                  <a:rPr lang="pt-BR" dirty="0">
                    <a:solidFill>
                      <a:srgbClr val="555555"/>
                    </a:solidFill>
                    <a:latin typeface="Consolas" panose="020B0609020204030204" pitchFamily="49" charset="0"/>
                    <a:cs typeface="Consolas" panose="020B0609020204030204" pitchFamily="49" charset="0"/>
                  </a:rPr>
                  <a:t>let </a:t>
                </a:r>
                <a:r>
                  <a:rPr lang="pt-BR" dirty="0" smtClean="0">
                    <a:solidFill>
                      <a:srgbClr val="555555"/>
                    </a:solidFill>
                    <a:latin typeface="Consolas" panose="020B0609020204030204" pitchFamily="49" charset="0"/>
                    <a:cs typeface="Consolas" panose="020B0609020204030204" pitchFamily="49" charset="0"/>
                  </a:rPr>
                  <a:t>L[1..n</a:t>
                </a:r>
                <a:r>
                  <a:rPr lang="pt-BR" baseline="-25000" dirty="0" smtClean="0">
                    <a:solidFill>
                      <a:srgbClr val="555555"/>
                    </a:solidFill>
                    <a:latin typeface="Consolas" panose="020B0609020204030204" pitchFamily="49" charset="0"/>
                    <a:cs typeface="Consolas" panose="020B0609020204030204" pitchFamily="49" charset="0"/>
                  </a:rPr>
                  <a:t>1</a:t>
                </a:r>
                <a:r>
                  <a:rPr lang="pt-BR" baseline="-25000" dirty="0">
                    <a:solidFill>
                      <a:srgbClr val="555555"/>
                    </a:solidFill>
                    <a:latin typeface="Consolas" panose="020B0609020204030204" pitchFamily="49" charset="0"/>
                    <a:cs typeface="Consolas" panose="020B0609020204030204" pitchFamily="49" charset="0"/>
                  </a:rPr>
                  <a:t> </a:t>
                </a:r>
                <a:r>
                  <a:rPr lang="pt-BR" dirty="0">
                    <a:solidFill>
                      <a:srgbClr val="555555"/>
                    </a:solidFill>
                    <a:latin typeface="Consolas" panose="020B0609020204030204" pitchFamily="49" charset="0"/>
                    <a:cs typeface="Consolas" panose="020B0609020204030204" pitchFamily="49" charset="0"/>
                  </a:rPr>
                  <a:t>+ 1 ] and </a:t>
                </a:r>
                <a:r>
                  <a:rPr lang="pt-BR" dirty="0" smtClean="0">
                    <a:solidFill>
                      <a:srgbClr val="555555"/>
                    </a:solidFill>
                    <a:latin typeface="Consolas" panose="020B0609020204030204" pitchFamily="49" charset="0"/>
                    <a:cs typeface="Consolas" panose="020B0609020204030204" pitchFamily="49" charset="0"/>
                  </a:rPr>
                  <a:t>L[1..n</a:t>
                </a:r>
                <a:r>
                  <a:rPr lang="pt-BR" baseline="-25000" dirty="0" smtClean="0">
                    <a:solidFill>
                      <a:srgbClr val="555555"/>
                    </a:solidFill>
                    <a:latin typeface="Consolas" panose="020B0609020204030204" pitchFamily="49" charset="0"/>
                    <a:cs typeface="Consolas" panose="020B0609020204030204" pitchFamily="49" charset="0"/>
                  </a:rPr>
                  <a:t>2</a:t>
                </a:r>
                <a:r>
                  <a:rPr lang="pt-BR" baseline="-25000" dirty="0">
                    <a:solidFill>
                      <a:srgbClr val="555555"/>
                    </a:solidFill>
                    <a:latin typeface="Consolas" panose="020B0609020204030204" pitchFamily="49" charset="0"/>
                    <a:cs typeface="Consolas" panose="020B0609020204030204" pitchFamily="49" charset="0"/>
                  </a:rPr>
                  <a:t> </a:t>
                </a:r>
                <a:r>
                  <a:rPr lang="pt-BR" dirty="0">
                    <a:solidFill>
                      <a:srgbClr val="555555"/>
                    </a:solidFill>
                    <a:latin typeface="Consolas" panose="020B0609020204030204" pitchFamily="49" charset="0"/>
                    <a:cs typeface="Consolas" panose="020B0609020204030204" pitchFamily="49" charset="0"/>
                  </a:rPr>
                  <a:t>+ </a:t>
                </a:r>
                <a:r>
                  <a:rPr lang="pt-BR" dirty="0" smtClean="0">
                    <a:solidFill>
                      <a:srgbClr val="555555"/>
                    </a:solidFill>
                    <a:latin typeface="Consolas" panose="020B0609020204030204" pitchFamily="49" charset="0"/>
                    <a:cs typeface="Consolas" panose="020B0609020204030204" pitchFamily="49" charset="0"/>
                  </a:rPr>
                  <a:t>1]</a:t>
                </a:r>
                <a:r>
                  <a:rPr lang="pt-BR" dirty="0">
                    <a:solidFill>
                      <a:srgbClr val="555555"/>
                    </a:solidFill>
                    <a:latin typeface="Consolas" panose="020B0609020204030204" pitchFamily="49" charset="0"/>
                    <a:cs typeface="Consolas" panose="020B0609020204030204" pitchFamily="49" charset="0"/>
                  </a:rPr>
                  <a:t> </a:t>
                </a:r>
                <a:r>
                  <a:rPr lang="pt-BR" dirty="0" smtClean="0">
                    <a:solidFill>
                      <a:srgbClr val="555555"/>
                    </a:solidFill>
                    <a:latin typeface="Consolas" panose="020B0609020204030204" pitchFamily="49" charset="0"/>
                    <a:cs typeface="Consolas" panose="020B0609020204030204" pitchFamily="49" charset="0"/>
                  </a:rPr>
                  <a:t>be </a:t>
                </a:r>
                <a:r>
                  <a:rPr lang="pt-BR" dirty="0">
                    <a:solidFill>
                      <a:srgbClr val="555555"/>
                    </a:solidFill>
                    <a:latin typeface="Consolas" panose="020B0609020204030204" pitchFamily="49" charset="0"/>
                    <a:cs typeface="Consolas" panose="020B0609020204030204" pitchFamily="49" charset="0"/>
                  </a:rPr>
                  <a:t>new arrays</a:t>
                </a:r>
              </a:p>
              <a:p>
                <a:pPr fontAlgn="base"/>
                <a:r>
                  <a:rPr lang="pt-BR" dirty="0">
                    <a:solidFill>
                      <a:srgbClr val="555555"/>
                    </a:solidFill>
                    <a:latin typeface="Consolas" panose="020B0609020204030204" pitchFamily="49" charset="0"/>
                    <a:cs typeface="Consolas" panose="020B0609020204030204" pitchFamily="49" charset="0"/>
                  </a:rPr>
                  <a:t>for </a:t>
                </a:r>
                <a:r>
                  <a:rPr lang="pt-BR" dirty="0" smtClean="0">
                    <a:solidFill>
                      <a:srgbClr val="555555"/>
                    </a:solidFill>
                    <a:latin typeface="Consolas" panose="020B0609020204030204" pitchFamily="49" charset="0"/>
                    <a:cs typeface="Consolas" panose="020B0609020204030204" pitchFamily="49" charset="0"/>
                  </a:rPr>
                  <a:t>i = 1 to n</a:t>
                </a:r>
                <a:r>
                  <a:rPr lang="pt-BR" baseline="-25000" dirty="0" smtClean="0">
                    <a:solidFill>
                      <a:srgbClr val="555555"/>
                    </a:solidFill>
                    <a:latin typeface="Consolas" panose="020B0609020204030204" pitchFamily="49" charset="0"/>
                    <a:cs typeface="Consolas" panose="020B0609020204030204" pitchFamily="49" charset="0"/>
                  </a:rPr>
                  <a:t>1</a:t>
                </a:r>
                <a:r>
                  <a:rPr lang="pt-BR" baseline="-25000" dirty="0">
                    <a:solidFill>
                      <a:srgbClr val="555555"/>
                    </a:solidFill>
                    <a:latin typeface="Consolas" panose="020B0609020204030204" pitchFamily="49" charset="0"/>
                    <a:cs typeface="Consolas" panose="020B0609020204030204" pitchFamily="49" charset="0"/>
                  </a:rPr>
                  <a:t> </a:t>
                </a:r>
                <a:endParaRPr lang="pt-BR" baseline="-25000" dirty="0" smtClean="0">
                  <a:solidFill>
                    <a:srgbClr val="555555"/>
                  </a:solidFill>
                  <a:latin typeface="Consolas" panose="020B0609020204030204" pitchFamily="49" charset="0"/>
                  <a:cs typeface="Consolas" panose="020B0609020204030204" pitchFamily="49" charset="0"/>
                </a:endParaRPr>
              </a:p>
              <a:p>
                <a:pPr fontAlgn="base"/>
                <a:r>
                  <a:rPr lang="pt-BR" baseline="-25000" dirty="0">
                    <a:solidFill>
                      <a:srgbClr val="555555"/>
                    </a:solidFill>
                    <a:latin typeface="Consolas" panose="020B0609020204030204" pitchFamily="49" charset="0"/>
                    <a:cs typeface="Consolas" panose="020B0609020204030204" pitchFamily="49" charset="0"/>
                  </a:rPr>
                  <a:t>	</a:t>
                </a:r>
                <a:r>
                  <a:rPr lang="pt-BR" dirty="0" smtClean="0">
                    <a:solidFill>
                      <a:srgbClr val="555555"/>
                    </a:solidFill>
                    <a:latin typeface="Consolas" panose="020B0609020204030204" pitchFamily="49" charset="0"/>
                    <a:cs typeface="Consolas" panose="020B0609020204030204" pitchFamily="49" charset="0"/>
                  </a:rPr>
                  <a:t>L[i] = A[p </a:t>
                </a:r>
                <a:r>
                  <a:rPr lang="pt-BR" dirty="0">
                    <a:solidFill>
                      <a:srgbClr val="555555"/>
                    </a:solidFill>
                    <a:latin typeface="Consolas" panose="020B0609020204030204" pitchFamily="49" charset="0"/>
                    <a:cs typeface="Consolas" panose="020B0609020204030204" pitchFamily="49" charset="0"/>
                  </a:rPr>
                  <a:t>+ i </a:t>
                </a:r>
                <a:r>
                  <a:rPr lang="pt-BR" dirty="0" smtClean="0">
                    <a:solidFill>
                      <a:srgbClr val="555555"/>
                    </a:solidFill>
                    <a:latin typeface="Consolas" panose="020B0609020204030204" pitchFamily="49" charset="0"/>
                    <a:cs typeface="Consolas" panose="020B0609020204030204" pitchFamily="49" charset="0"/>
                  </a:rPr>
                  <a:t>- 1</a:t>
                </a:r>
                <a:r>
                  <a:rPr lang="pt-BR" dirty="0">
                    <a:solidFill>
                      <a:srgbClr val="555555"/>
                    </a:solidFill>
                    <a:latin typeface="Consolas" panose="020B0609020204030204" pitchFamily="49" charset="0"/>
                    <a:cs typeface="Consolas" panose="020B0609020204030204" pitchFamily="49" charset="0"/>
                  </a:rPr>
                  <a:t>]</a:t>
                </a:r>
              </a:p>
              <a:p>
                <a:pPr fontAlgn="base"/>
                <a:r>
                  <a:rPr lang="pt-BR" dirty="0">
                    <a:solidFill>
                      <a:srgbClr val="555555"/>
                    </a:solidFill>
                    <a:latin typeface="Consolas" panose="020B0609020204030204" pitchFamily="49" charset="0"/>
                    <a:cs typeface="Consolas" panose="020B0609020204030204" pitchFamily="49" charset="0"/>
                  </a:rPr>
                  <a:t>for </a:t>
                </a:r>
                <a:r>
                  <a:rPr lang="pt-BR" dirty="0" smtClean="0">
                    <a:solidFill>
                      <a:srgbClr val="555555"/>
                    </a:solidFill>
                    <a:latin typeface="Consolas" panose="020B0609020204030204" pitchFamily="49" charset="0"/>
                    <a:cs typeface="Consolas" panose="020B0609020204030204" pitchFamily="49" charset="0"/>
                  </a:rPr>
                  <a:t>j = 1 </a:t>
                </a:r>
                <a:r>
                  <a:rPr lang="pt-BR" dirty="0">
                    <a:solidFill>
                      <a:srgbClr val="555555"/>
                    </a:solidFill>
                    <a:latin typeface="Consolas" panose="020B0609020204030204" pitchFamily="49" charset="0"/>
                    <a:cs typeface="Consolas" panose="020B0609020204030204" pitchFamily="49" charset="0"/>
                  </a:rPr>
                  <a:t>to n</a:t>
                </a:r>
                <a:r>
                  <a:rPr lang="pt-BR" baseline="-25000" dirty="0">
                    <a:solidFill>
                      <a:srgbClr val="555555"/>
                    </a:solidFill>
                    <a:latin typeface="Consolas" panose="020B0609020204030204" pitchFamily="49" charset="0"/>
                    <a:cs typeface="Consolas" panose="020B0609020204030204" pitchFamily="49" charset="0"/>
                  </a:rPr>
                  <a:t>2</a:t>
                </a:r>
                <a:endParaRPr lang="pt-BR" dirty="0">
                  <a:solidFill>
                    <a:srgbClr val="555555"/>
                  </a:solidFill>
                  <a:latin typeface="Consolas" panose="020B0609020204030204" pitchFamily="49" charset="0"/>
                  <a:cs typeface="Consolas" panose="020B0609020204030204" pitchFamily="49" charset="0"/>
                </a:endParaRPr>
              </a:p>
              <a:p>
                <a:pPr fontAlgn="base"/>
                <a:r>
                  <a:rPr lang="pt-BR" dirty="0" smtClean="0">
                    <a:solidFill>
                      <a:srgbClr val="555555"/>
                    </a:solidFill>
                    <a:latin typeface="Consolas" panose="020B0609020204030204" pitchFamily="49" charset="0"/>
                    <a:cs typeface="Consolas" panose="020B0609020204030204" pitchFamily="49" charset="0"/>
                  </a:rPr>
                  <a:t>	R[j] = A[q </a:t>
                </a:r>
                <a:r>
                  <a:rPr lang="pt-BR" dirty="0">
                    <a:solidFill>
                      <a:srgbClr val="555555"/>
                    </a:solidFill>
                    <a:latin typeface="Consolas" panose="020B0609020204030204" pitchFamily="49" charset="0"/>
                    <a:cs typeface="Consolas" panose="020B0609020204030204" pitchFamily="49" charset="0"/>
                  </a:rPr>
                  <a:t>+ </a:t>
                </a:r>
                <a:r>
                  <a:rPr lang="pt-BR" dirty="0" smtClean="0">
                    <a:solidFill>
                      <a:srgbClr val="555555"/>
                    </a:solidFill>
                    <a:latin typeface="Consolas" panose="020B0609020204030204" pitchFamily="49" charset="0"/>
                    <a:cs typeface="Consolas" panose="020B0609020204030204" pitchFamily="49" charset="0"/>
                  </a:rPr>
                  <a:t>j]</a:t>
                </a:r>
                <a:endParaRPr lang="pt-BR" dirty="0">
                  <a:solidFill>
                    <a:srgbClr val="555555"/>
                  </a:solidFill>
                  <a:latin typeface="Consolas" panose="020B0609020204030204" pitchFamily="49" charset="0"/>
                  <a:cs typeface="Consolas" panose="020B0609020204030204" pitchFamily="49" charset="0"/>
                </a:endParaRPr>
              </a:p>
              <a:p>
                <a:pPr fontAlgn="base"/>
                <a:r>
                  <a:rPr lang="pt-BR" dirty="0" smtClean="0">
                    <a:solidFill>
                      <a:srgbClr val="555555"/>
                    </a:solidFill>
                    <a:latin typeface="Consolas" panose="020B0609020204030204" pitchFamily="49" charset="0"/>
                    <a:cs typeface="Consolas" panose="020B0609020204030204" pitchFamily="49" charset="0"/>
                  </a:rPr>
                  <a:t>L[n</a:t>
                </a:r>
                <a:r>
                  <a:rPr lang="pt-BR" baseline="-25000" dirty="0" smtClean="0">
                    <a:solidFill>
                      <a:srgbClr val="555555"/>
                    </a:solidFill>
                    <a:latin typeface="Consolas" panose="020B0609020204030204" pitchFamily="49" charset="0"/>
                    <a:cs typeface="Consolas" panose="020B0609020204030204" pitchFamily="49" charset="0"/>
                  </a:rPr>
                  <a:t>1</a:t>
                </a:r>
                <a:r>
                  <a:rPr lang="pt-BR" baseline="-25000" dirty="0">
                    <a:solidFill>
                      <a:srgbClr val="555555"/>
                    </a:solidFill>
                    <a:latin typeface="Consolas" panose="020B0609020204030204" pitchFamily="49" charset="0"/>
                    <a:cs typeface="Consolas" panose="020B0609020204030204" pitchFamily="49" charset="0"/>
                  </a:rPr>
                  <a:t> </a:t>
                </a:r>
                <a:r>
                  <a:rPr lang="pt-BR" dirty="0">
                    <a:solidFill>
                      <a:srgbClr val="555555"/>
                    </a:solidFill>
                    <a:latin typeface="Consolas" panose="020B0609020204030204" pitchFamily="49" charset="0"/>
                    <a:cs typeface="Consolas" panose="020B0609020204030204" pitchFamily="49" charset="0"/>
                  </a:rPr>
                  <a:t>+ </a:t>
                </a:r>
                <a:r>
                  <a:rPr lang="pt-BR" dirty="0" smtClean="0">
                    <a:solidFill>
                      <a:srgbClr val="555555"/>
                    </a:solidFill>
                    <a:latin typeface="Consolas" panose="020B0609020204030204" pitchFamily="49" charset="0"/>
                    <a:cs typeface="Consolas" panose="020B0609020204030204" pitchFamily="49" charset="0"/>
                  </a:rPr>
                  <a:t>1] = </a:t>
                </a:r>
                <a:r>
                  <a:rPr lang="pt-BR" dirty="0">
                    <a:solidFill>
                      <a:srgbClr val="555555"/>
                    </a:solidFill>
                    <a:latin typeface="Consolas" panose="020B0609020204030204" pitchFamily="49" charset="0"/>
                    <a:cs typeface="Consolas" panose="020B0609020204030204" pitchFamily="49" charset="0"/>
                  </a:rPr>
                  <a:t>∞</a:t>
                </a:r>
              </a:p>
              <a:p>
                <a:pPr fontAlgn="base"/>
                <a:r>
                  <a:rPr lang="pt-BR" dirty="0" smtClean="0">
                    <a:solidFill>
                      <a:srgbClr val="555555"/>
                    </a:solidFill>
                    <a:latin typeface="Consolas" panose="020B0609020204030204" pitchFamily="49" charset="0"/>
                    <a:cs typeface="Consolas" panose="020B0609020204030204" pitchFamily="49" charset="0"/>
                  </a:rPr>
                  <a:t>R[n</a:t>
                </a:r>
                <a:r>
                  <a:rPr lang="pt-BR" baseline="-25000" dirty="0" smtClean="0">
                    <a:solidFill>
                      <a:srgbClr val="555555"/>
                    </a:solidFill>
                    <a:latin typeface="Consolas" panose="020B0609020204030204" pitchFamily="49" charset="0"/>
                    <a:cs typeface="Consolas" panose="020B0609020204030204" pitchFamily="49" charset="0"/>
                  </a:rPr>
                  <a:t>2</a:t>
                </a:r>
                <a:r>
                  <a:rPr lang="pt-BR" baseline="-25000" dirty="0">
                    <a:solidFill>
                      <a:srgbClr val="555555"/>
                    </a:solidFill>
                    <a:latin typeface="Consolas" panose="020B0609020204030204" pitchFamily="49" charset="0"/>
                    <a:cs typeface="Consolas" panose="020B0609020204030204" pitchFamily="49" charset="0"/>
                  </a:rPr>
                  <a:t> </a:t>
                </a:r>
                <a:r>
                  <a:rPr lang="pt-BR" dirty="0">
                    <a:solidFill>
                      <a:srgbClr val="555555"/>
                    </a:solidFill>
                    <a:latin typeface="Consolas" panose="020B0609020204030204" pitchFamily="49" charset="0"/>
                    <a:cs typeface="Consolas" panose="020B0609020204030204" pitchFamily="49" charset="0"/>
                  </a:rPr>
                  <a:t>+ </a:t>
                </a:r>
                <a:r>
                  <a:rPr lang="pt-BR" dirty="0" smtClean="0">
                    <a:solidFill>
                      <a:srgbClr val="555555"/>
                    </a:solidFill>
                    <a:latin typeface="Consolas" panose="020B0609020204030204" pitchFamily="49" charset="0"/>
                    <a:cs typeface="Consolas" panose="020B0609020204030204" pitchFamily="49" charset="0"/>
                  </a:rPr>
                  <a:t>1] = </a:t>
                </a:r>
                <a:r>
                  <a:rPr lang="pt-BR" dirty="0">
                    <a:solidFill>
                      <a:srgbClr val="555555"/>
                    </a:solidFill>
                    <a:latin typeface="Consolas" panose="020B0609020204030204" pitchFamily="49" charset="0"/>
                    <a:cs typeface="Consolas" panose="020B0609020204030204" pitchFamily="49" charset="0"/>
                  </a:rPr>
                  <a:t>∞</a:t>
                </a:r>
              </a:p>
              <a:p>
                <a:pPr fontAlgn="base"/>
                <a:r>
                  <a:rPr lang="pt-BR" dirty="0">
                    <a:solidFill>
                      <a:srgbClr val="555555"/>
                    </a:solidFill>
                    <a:latin typeface="Consolas" panose="020B0609020204030204" pitchFamily="49" charset="0"/>
                    <a:cs typeface="Consolas" panose="020B0609020204030204" pitchFamily="49" charset="0"/>
                  </a:rPr>
                  <a:t>i = 1</a:t>
                </a:r>
              </a:p>
              <a:p>
                <a:pPr fontAlgn="base"/>
                <a:r>
                  <a:rPr lang="pt-BR" dirty="0">
                    <a:solidFill>
                      <a:srgbClr val="555555"/>
                    </a:solidFill>
                    <a:latin typeface="Consolas" panose="020B0609020204030204" pitchFamily="49" charset="0"/>
                    <a:cs typeface="Consolas" panose="020B0609020204030204" pitchFamily="49" charset="0"/>
                  </a:rPr>
                  <a:t>j = 1</a:t>
                </a:r>
              </a:p>
              <a:p>
                <a:pPr fontAlgn="base"/>
                <a:r>
                  <a:rPr lang="pt-BR" dirty="0">
                    <a:solidFill>
                      <a:srgbClr val="555555"/>
                    </a:solidFill>
                    <a:latin typeface="Consolas" panose="020B0609020204030204" pitchFamily="49" charset="0"/>
                    <a:cs typeface="Consolas" panose="020B0609020204030204" pitchFamily="49" charset="0"/>
                  </a:rPr>
                  <a:t>for k = p to r</a:t>
                </a:r>
              </a:p>
              <a:p>
                <a:pPr fontAlgn="base"/>
                <a:r>
                  <a:rPr lang="pt-BR" dirty="0" smtClean="0">
                    <a:solidFill>
                      <a:srgbClr val="555555"/>
                    </a:solidFill>
                    <a:latin typeface="Consolas" panose="020B0609020204030204" pitchFamily="49" charset="0"/>
                    <a:cs typeface="Consolas" panose="020B0609020204030204" pitchFamily="49" charset="0"/>
                  </a:rPr>
                  <a:t>	if L[i] </a:t>
                </a:r>
                <a14:m>
                  <m:oMath xmlns:m="http://schemas.openxmlformats.org/officeDocument/2006/math">
                    <m:r>
                      <a:rPr lang="pt-BR" i="1" dirty="0" smtClean="0">
                        <a:solidFill>
                          <a:srgbClr val="555555"/>
                        </a:solidFill>
                        <a:latin typeface="Cambria Math" panose="02040503050406030204" pitchFamily="18" charset="0"/>
                        <a:cs typeface="Consolas" panose="020B0609020204030204" pitchFamily="49" charset="0"/>
                      </a:rPr>
                      <m:t>≤</m:t>
                    </m:r>
                  </m:oMath>
                </a14:m>
                <a:r>
                  <a:rPr lang="pt-BR" dirty="0" smtClean="0">
                    <a:solidFill>
                      <a:srgbClr val="555555"/>
                    </a:solidFill>
                    <a:latin typeface="Consolas" panose="020B0609020204030204" pitchFamily="49" charset="0"/>
                    <a:cs typeface="Consolas" panose="020B0609020204030204" pitchFamily="49" charset="0"/>
                  </a:rPr>
                  <a:t> R[j]</a:t>
                </a:r>
                <a:endParaRPr lang="pt-BR" dirty="0">
                  <a:solidFill>
                    <a:srgbClr val="555555"/>
                  </a:solidFill>
                  <a:latin typeface="Consolas" panose="020B0609020204030204" pitchFamily="49" charset="0"/>
                  <a:cs typeface="Consolas" panose="020B0609020204030204" pitchFamily="49" charset="0"/>
                </a:endParaRPr>
              </a:p>
              <a:p>
                <a:pPr fontAlgn="base"/>
                <a:r>
                  <a:rPr lang="pt-BR" dirty="0" smtClean="0">
                    <a:solidFill>
                      <a:srgbClr val="555555"/>
                    </a:solidFill>
                    <a:latin typeface="Consolas" panose="020B0609020204030204" pitchFamily="49" charset="0"/>
                    <a:cs typeface="Consolas" panose="020B0609020204030204" pitchFamily="49" charset="0"/>
                  </a:rPr>
                  <a:t>		A[k] </a:t>
                </a:r>
                <a:r>
                  <a:rPr lang="pt-BR" dirty="0">
                    <a:solidFill>
                      <a:srgbClr val="555555"/>
                    </a:solidFill>
                    <a:latin typeface="Consolas" panose="020B0609020204030204" pitchFamily="49" charset="0"/>
                    <a:cs typeface="Consolas" panose="020B0609020204030204" pitchFamily="49" charset="0"/>
                  </a:rPr>
                  <a:t>= </a:t>
                </a:r>
                <a:r>
                  <a:rPr lang="pt-BR" dirty="0" smtClean="0">
                    <a:solidFill>
                      <a:srgbClr val="555555"/>
                    </a:solidFill>
                    <a:latin typeface="Consolas" panose="020B0609020204030204" pitchFamily="49" charset="0"/>
                    <a:cs typeface="Consolas" panose="020B0609020204030204" pitchFamily="49" charset="0"/>
                  </a:rPr>
                  <a:t>L[i]</a:t>
                </a:r>
                <a:endParaRPr lang="pt-BR" dirty="0">
                  <a:solidFill>
                    <a:srgbClr val="555555"/>
                  </a:solidFill>
                  <a:latin typeface="Consolas" panose="020B0609020204030204" pitchFamily="49" charset="0"/>
                  <a:cs typeface="Consolas" panose="020B0609020204030204" pitchFamily="49" charset="0"/>
                </a:endParaRPr>
              </a:p>
              <a:p>
                <a:pPr fontAlgn="base"/>
                <a:r>
                  <a:rPr lang="pt-BR" dirty="0" smtClean="0">
                    <a:solidFill>
                      <a:srgbClr val="555555"/>
                    </a:solidFill>
                    <a:latin typeface="Consolas" panose="020B0609020204030204" pitchFamily="49" charset="0"/>
                    <a:cs typeface="Consolas" panose="020B0609020204030204" pitchFamily="49" charset="0"/>
                  </a:rPr>
                  <a:t>		i </a:t>
                </a:r>
                <a:r>
                  <a:rPr lang="pt-BR" dirty="0">
                    <a:solidFill>
                      <a:srgbClr val="555555"/>
                    </a:solidFill>
                    <a:latin typeface="Consolas" panose="020B0609020204030204" pitchFamily="49" charset="0"/>
                    <a:cs typeface="Consolas" panose="020B0609020204030204" pitchFamily="49" charset="0"/>
                  </a:rPr>
                  <a:t>= i + 1</a:t>
                </a:r>
              </a:p>
              <a:p>
                <a:pPr fontAlgn="base"/>
                <a:r>
                  <a:rPr lang="pt-BR" dirty="0" smtClean="0">
                    <a:solidFill>
                      <a:srgbClr val="555555"/>
                    </a:solidFill>
                    <a:latin typeface="Consolas" panose="020B0609020204030204" pitchFamily="49" charset="0"/>
                    <a:cs typeface="Consolas" panose="020B0609020204030204" pitchFamily="49" charset="0"/>
                  </a:rPr>
                  <a:t>	else </a:t>
                </a:r>
              </a:p>
              <a:p>
                <a:pPr fontAlgn="base"/>
                <a:r>
                  <a:rPr lang="pt-BR" dirty="0">
                    <a:solidFill>
                      <a:srgbClr val="555555"/>
                    </a:solidFill>
                    <a:latin typeface="Consolas" panose="020B0609020204030204" pitchFamily="49" charset="0"/>
                    <a:cs typeface="Consolas" panose="020B0609020204030204" pitchFamily="49" charset="0"/>
                  </a:rPr>
                  <a:t>	</a:t>
                </a:r>
                <a:r>
                  <a:rPr lang="pt-BR" dirty="0" smtClean="0">
                    <a:solidFill>
                      <a:srgbClr val="555555"/>
                    </a:solidFill>
                    <a:latin typeface="Consolas" panose="020B0609020204030204" pitchFamily="49" charset="0"/>
                    <a:cs typeface="Consolas" panose="020B0609020204030204" pitchFamily="49" charset="0"/>
                  </a:rPr>
                  <a:t>	A[k] </a:t>
                </a:r>
                <a:r>
                  <a:rPr lang="pt-BR" dirty="0">
                    <a:solidFill>
                      <a:srgbClr val="555555"/>
                    </a:solidFill>
                    <a:latin typeface="Consolas" panose="020B0609020204030204" pitchFamily="49" charset="0"/>
                    <a:cs typeface="Consolas" panose="020B0609020204030204" pitchFamily="49" charset="0"/>
                  </a:rPr>
                  <a:t>= </a:t>
                </a:r>
                <a:r>
                  <a:rPr lang="pt-BR" dirty="0" smtClean="0">
                    <a:solidFill>
                      <a:srgbClr val="555555"/>
                    </a:solidFill>
                    <a:latin typeface="Consolas" panose="020B0609020204030204" pitchFamily="49" charset="0"/>
                    <a:cs typeface="Consolas" panose="020B0609020204030204" pitchFamily="49" charset="0"/>
                  </a:rPr>
                  <a:t>R[j]</a:t>
                </a:r>
                <a:endParaRPr lang="pt-BR" dirty="0">
                  <a:solidFill>
                    <a:srgbClr val="555555"/>
                  </a:solidFill>
                  <a:latin typeface="Consolas" panose="020B0609020204030204" pitchFamily="49" charset="0"/>
                  <a:cs typeface="Consolas" panose="020B0609020204030204" pitchFamily="49" charset="0"/>
                </a:endParaRPr>
              </a:p>
              <a:p>
                <a:pPr fontAlgn="base"/>
                <a:r>
                  <a:rPr lang="pt-BR" dirty="0" smtClean="0">
                    <a:solidFill>
                      <a:srgbClr val="555555"/>
                    </a:solidFill>
                    <a:latin typeface="Consolas" panose="020B0609020204030204" pitchFamily="49" charset="0"/>
                    <a:cs typeface="Consolas" panose="020B0609020204030204" pitchFamily="49" charset="0"/>
                  </a:rPr>
                  <a:t>		j </a:t>
                </a:r>
                <a:r>
                  <a:rPr lang="pt-BR" dirty="0">
                    <a:solidFill>
                      <a:srgbClr val="555555"/>
                    </a:solidFill>
                    <a:latin typeface="Consolas" panose="020B0609020204030204" pitchFamily="49" charset="0"/>
                    <a:cs typeface="Consolas" panose="020B0609020204030204" pitchFamily="49" charset="0"/>
                  </a:rPr>
                  <a:t>= j + 1</a:t>
                </a:r>
                <a:endParaRPr lang="pt-BR" b="0" i="0" dirty="0">
                  <a:solidFill>
                    <a:srgbClr val="555555"/>
                  </a:solidFill>
                  <a:effectLst/>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5497714" y="1145611"/>
                <a:ext cx="6266196" cy="5355312"/>
              </a:xfrm>
              <a:prstGeom prst="rect">
                <a:avLst/>
              </a:prstGeom>
              <a:blipFill rotWithShape="0">
                <a:blip r:embed="rId3"/>
                <a:stretch>
                  <a:fillRect l="-777" t="-568" b="-795"/>
                </a:stretch>
              </a:blipFill>
            </p:spPr>
            <p:txBody>
              <a:bodyPr/>
              <a:lstStyle/>
              <a:p>
                <a:r>
                  <a:rPr lang="en-GB">
                    <a:noFill/>
                  </a:rPr>
                  <a:t> </a:t>
                </a:r>
              </a:p>
            </p:txBody>
          </p:sp>
        </mc:Fallback>
      </mc:AlternateContent>
    </p:spTree>
    <p:extLst>
      <p:ext uri="{BB962C8B-B14F-4D97-AF65-F5344CB8AC3E}">
        <p14:creationId xmlns:p14="http://schemas.microsoft.com/office/powerpoint/2010/main" val="13944291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Merge sort </a:t>
            </a:r>
            <a:endParaRPr lang="en-GB"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r="1322"/>
          <a:stretch/>
        </p:blipFill>
        <p:spPr>
          <a:xfrm>
            <a:off x="1116243" y="1729073"/>
            <a:ext cx="7616791" cy="3881437"/>
          </a:xfrm>
        </p:spPr>
      </p:pic>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13086150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97964" y="1401596"/>
            <a:ext cx="7011780" cy="5056261"/>
          </a:xfrm>
          <a:prstGeom prst="rect">
            <a:avLst/>
          </a:prstGeom>
        </p:spPr>
      </p:pic>
      <p:sp>
        <p:nvSpPr>
          <p:cNvPr id="2" name="Title 1"/>
          <p:cNvSpPr>
            <a:spLocks noGrp="1"/>
          </p:cNvSpPr>
          <p:nvPr>
            <p:ph type="title"/>
          </p:nvPr>
        </p:nvSpPr>
        <p:spPr/>
        <p:txBody>
          <a:bodyPr/>
          <a:lstStyle/>
          <a:p>
            <a:r>
              <a:rPr lang="en-GB" dirty="0"/>
              <a:t>Merge sort </a:t>
            </a:r>
          </a:p>
        </p:txBody>
      </p:sp>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20186267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26991" y="1659632"/>
            <a:ext cx="6110141" cy="4234751"/>
          </a:xfrm>
          <a:prstGeom prst="rect">
            <a:avLst/>
          </a:prstGeom>
        </p:spPr>
      </p:pic>
      <p:sp>
        <p:nvSpPr>
          <p:cNvPr id="2" name="Title 1"/>
          <p:cNvSpPr>
            <a:spLocks noGrp="1"/>
          </p:cNvSpPr>
          <p:nvPr>
            <p:ph type="title"/>
          </p:nvPr>
        </p:nvSpPr>
        <p:spPr/>
        <p:txBody>
          <a:bodyPr/>
          <a:lstStyle/>
          <a:p>
            <a:r>
              <a:rPr lang="en-GB" dirty="0"/>
              <a:t>Merge sort </a:t>
            </a:r>
          </a:p>
        </p:txBody>
      </p:sp>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19393020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GB" b="1" dirty="0" smtClean="0"/>
                  <a:t>Performance</a:t>
                </a:r>
              </a:p>
              <a:p>
                <a:pPr lvl="1"/>
                <a14:m>
                  <m:oMath xmlns:m="http://schemas.openxmlformats.org/officeDocument/2006/math">
                    <m:r>
                      <a:rPr lang="en-GB" b="0" i="1" smtClean="0">
                        <a:latin typeface="Cambria Math" panose="02040503050406030204" pitchFamily="18" charset="0"/>
                      </a:rPr>
                      <m:t>𝑇</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oMath>
                </a14:m>
                <a:r>
                  <a:rPr lang="en-GB" dirty="0" smtClean="0"/>
                  <a:t> </a:t>
                </a:r>
                <a:r>
                  <a:rPr lang="en-GB" dirty="0" smtClean="0">
                    <a:sym typeface="Wingdings" panose="05000000000000000000" pitchFamily="2" charset="2"/>
                  </a:rPr>
                  <a:t> running time of Merge Sort on an input of size </a:t>
                </a:r>
                <a14:m>
                  <m:oMath xmlns:m="http://schemas.openxmlformats.org/officeDocument/2006/math">
                    <m:r>
                      <a:rPr lang="en-GB" b="0" i="1" smtClean="0">
                        <a:latin typeface="Cambria Math" panose="02040503050406030204" pitchFamily="18" charset="0"/>
                        <a:sym typeface="Wingdings" panose="05000000000000000000" pitchFamily="2" charset="2"/>
                      </a:rPr>
                      <m:t>𝑛</m:t>
                    </m:r>
                  </m:oMath>
                </a14:m>
                <a:endParaRPr lang="en-GB" dirty="0" smtClean="0"/>
              </a:p>
              <a:p>
                <a:pPr lvl="1"/>
                <a:r>
                  <a:rPr lang="en-GB" dirty="0" smtClean="0"/>
                  <a:t>The total running time is the sum of…</a:t>
                </a:r>
              </a:p>
              <a:p>
                <a:pPr lvl="2"/>
                <a:r>
                  <a:rPr lang="en-GB" dirty="0"/>
                  <a:t>[DIVIDE] compute the middle of the </a:t>
                </a:r>
                <a:r>
                  <a:rPr lang="en-GB" dirty="0" err="1"/>
                  <a:t>subarray</a:t>
                </a:r>
                <a:r>
                  <a:rPr lang="en-GB" dirty="0"/>
                  <a:t> </a:t>
                </a:r>
                <a:r>
                  <a:rPr lang="en-GB" dirty="0">
                    <a:sym typeface="Wingdings" panose="05000000000000000000" pitchFamily="2" charset="2"/>
                  </a:rPr>
                  <a:t> </a:t>
                </a:r>
                <a14:m>
                  <m:oMath xmlns:m="http://schemas.openxmlformats.org/officeDocument/2006/math">
                    <m:r>
                      <a:rPr lang="en-GB">
                        <a:latin typeface="Cambria Math" panose="02040503050406030204" pitchFamily="18" charset="0"/>
                        <a:sym typeface="Wingdings" panose="05000000000000000000" pitchFamily="2" charset="2"/>
                      </a:rPr>
                      <m:t>𝑂</m:t>
                    </m:r>
                    <m:r>
                      <a:rPr lang="en-GB">
                        <a:latin typeface="Cambria Math" panose="02040503050406030204" pitchFamily="18" charset="0"/>
                        <a:sym typeface="Wingdings" panose="05000000000000000000" pitchFamily="2" charset="2"/>
                      </a:rPr>
                      <m:t>(1)</m:t>
                    </m:r>
                  </m:oMath>
                </a14:m>
                <a:endParaRPr lang="en-GB" dirty="0"/>
              </a:p>
              <a:p>
                <a:pPr lvl="2"/>
                <a:r>
                  <a:rPr lang="en-GB" dirty="0"/>
                  <a:t>[CONQUER] recursively solve the two sub-problems, each of size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𝑛</m:t>
                        </m:r>
                      </m:num>
                      <m:den>
                        <m:r>
                          <a:rPr lang="en-GB" i="1">
                            <a:latin typeface="Cambria Math" panose="02040503050406030204" pitchFamily="18" charset="0"/>
                          </a:rPr>
                          <m:t>2</m:t>
                        </m:r>
                      </m:den>
                    </m:f>
                  </m:oMath>
                </a14:m>
                <a:r>
                  <a:rPr lang="en-GB" dirty="0"/>
                  <a:t> </a:t>
                </a:r>
                <a:r>
                  <a:rPr lang="en-GB" dirty="0" smtClean="0">
                    <a:sym typeface="Wingdings" panose="05000000000000000000" pitchFamily="2" charset="2"/>
                  </a:rPr>
                  <a:t></a:t>
                </a:r>
                <a:r>
                  <a:rPr lang="en-GB" dirty="0" smtClean="0"/>
                  <a:t> </a:t>
                </a:r>
                <a14:m>
                  <m:oMath xmlns:m="http://schemas.openxmlformats.org/officeDocument/2006/math">
                    <m:r>
                      <a:rPr lang="en-GB" b="0" i="0" smtClean="0">
                        <a:latin typeface="Cambria Math" panose="02040503050406030204" pitchFamily="18" charset="0"/>
                      </a:rPr>
                      <m:t>2</m:t>
                    </m:r>
                    <m:r>
                      <a:rPr lang="en-GB" b="0" i="1" smtClean="0">
                        <a:latin typeface="Cambria Math" panose="02040503050406030204" pitchFamily="18" charset="0"/>
                      </a:rPr>
                      <m:t>×</m:t>
                    </m:r>
                    <m:r>
                      <a:rPr lang="en-GB" b="0" i="1" smtClean="0">
                        <a:latin typeface="Cambria Math" panose="02040503050406030204" pitchFamily="18" charset="0"/>
                      </a:rPr>
                      <m:t>𝑇</m:t>
                    </m:r>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𝑛</m:t>
                            </m:r>
                          </m:num>
                          <m:den>
                            <m:r>
                              <a:rPr lang="en-GB" b="0" i="1" smtClean="0">
                                <a:latin typeface="Cambria Math" panose="02040503050406030204" pitchFamily="18" charset="0"/>
                              </a:rPr>
                              <m:t>2</m:t>
                            </m:r>
                          </m:den>
                        </m:f>
                      </m:e>
                    </m:d>
                  </m:oMath>
                </a14:m>
                <a:endParaRPr lang="en-GB" b="0" dirty="0" smtClean="0">
                  <a:latin typeface="Cambria Math" panose="02040503050406030204" pitchFamily="18" charset="0"/>
                </a:endParaRPr>
              </a:p>
              <a:p>
                <a:pPr lvl="2"/>
                <a:r>
                  <a:rPr lang="en-GB" dirty="0"/>
                  <a:t>[</a:t>
                </a:r>
                <a:r>
                  <a:rPr lang="en-GB" dirty="0" smtClean="0"/>
                  <a:t>COMBINE] </a:t>
                </a:r>
                <a14:m>
                  <m:oMath xmlns:m="http://schemas.openxmlformats.org/officeDocument/2006/math">
                    <m:r>
                      <a:rPr lang="en-GB" b="0" i="1" smtClean="0">
                        <a:latin typeface="Cambria Math" panose="02040503050406030204" pitchFamily="18" charset="0"/>
                      </a:rPr>
                      <m:t>𝑛</m:t>
                    </m:r>
                  </m:oMath>
                </a14:m>
                <a:r>
                  <a:rPr lang="en-GB" dirty="0" smtClean="0"/>
                  <a:t> iterations of the loop, each of which takes constant time</a:t>
                </a:r>
                <a:r>
                  <a:rPr lang="en-GB" b="0" dirty="0" smtClean="0"/>
                  <a:t> </a:t>
                </a:r>
                <a:r>
                  <a:rPr lang="en-GB" b="0" dirty="0" smtClean="0">
                    <a:sym typeface="Wingdings" panose="05000000000000000000" pitchFamily="2" charset="2"/>
                  </a:rPr>
                  <a:t> </a:t>
                </a:r>
                <a14:m>
                  <m:oMath xmlns:m="http://schemas.openxmlformats.org/officeDocument/2006/math">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oMath>
                </a14:m>
                <a:endParaRPr lang="en-GB" b="0" i="1" dirty="0" smtClean="0">
                  <a:latin typeface="Cambria Math" panose="02040503050406030204" pitchFamily="18" charset="0"/>
                </a:endParaRPr>
              </a:p>
              <a:p>
                <a:pPr lvl="2"/>
                <a:endParaRPr lang="en-GB" b="0" i="1" dirty="0" smtClean="0">
                  <a:latin typeface="Cambria Math" panose="02040503050406030204" pitchFamily="18" charset="0"/>
                </a:endParaRPr>
              </a:p>
              <a:p>
                <a:pPr marL="914400" lvl="2" indent="0">
                  <a:buNone/>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𝑻</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𝒏</m:t>
                          </m:r>
                        </m:e>
                      </m:d>
                      <m:r>
                        <a:rPr lang="en-GB" sz="2000" b="1" i="1" smtClean="0">
                          <a:latin typeface="Cambria Math" panose="02040503050406030204" pitchFamily="18" charset="0"/>
                        </a:rPr>
                        <m:t>=</m:t>
                      </m:r>
                      <m:r>
                        <a:rPr lang="en-GB" sz="2000" b="1" i="1" smtClean="0">
                          <a:latin typeface="Cambria Math" panose="02040503050406030204" pitchFamily="18" charset="0"/>
                        </a:rPr>
                        <m:t>𝟐</m:t>
                      </m:r>
                      <m:r>
                        <a:rPr lang="en-GB" sz="2000" b="1" i="1" smtClean="0">
                          <a:latin typeface="Cambria Math" panose="02040503050406030204" pitchFamily="18" charset="0"/>
                        </a:rPr>
                        <m:t>×</m:t>
                      </m:r>
                      <m:r>
                        <a:rPr lang="en-GB" sz="2000" b="1" i="1" smtClean="0">
                          <a:latin typeface="Cambria Math" panose="02040503050406030204" pitchFamily="18" charset="0"/>
                        </a:rPr>
                        <m:t>𝑻</m:t>
                      </m:r>
                      <m:d>
                        <m:dPr>
                          <m:ctrlPr>
                            <a:rPr lang="en-GB" sz="2000" b="1" i="1" smtClean="0">
                              <a:latin typeface="Cambria Math" panose="02040503050406030204" pitchFamily="18" charset="0"/>
                            </a:rPr>
                          </m:ctrlPr>
                        </m:dPr>
                        <m:e>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𝒏</m:t>
                              </m:r>
                            </m:num>
                            <m:den>
                              <m:r>
                                <a:rPr lang="en-GB" sz="2000" b="1" i="1" smtClean="0">
                                  <a:latin typeface="Cambria Math" panose="02040503050406030204" pitchFamily="18" charset="0"/>
                                </a:rPr>
                                <m:t>𝟐</m:t>
                              </m:r>
                            </m:den>
                          </m:f>
                        </m:e>
                      </m:d>
                      <m:r>
                        <a:rPr lang="en-GB" sz="2000" b="1" i="1" smtClean="0">
                          <a:latin typeface="Cambria Math" panose="02040503050406030204" pitchFamily="18" charset="0"/>
                        </a:rPr>
                        <m:t>+</m:t>
                      </m:r>
                      <m:r>
                        <a:rPr lang="en-GB" sz="2000" b="1" i="1" smtClean="0">
                          <a:latin typeface="Cambria Math" panose="02040503050406030204" pitchFamily="18" charset="0"/>
                        </a:rPr>
                        <m:t>𝒏</m:t>
                      </m:r>
                    </m:oMath>
                  </m:oMathPara>
                </a14:m>
                <a:endParaRPr lang="en-GB" sz="2000" b="1" dirty="0" smtClean="0"/>
              </a:p>
              <a:p>
                <a:pPr lvl="1"/>
                <a:r>
                  <a:rPr lang="en-GB" dirty="0"/>
                  <a:t>T</a:t>
                </a:r>
                <a:r>
                  <a:rPr lang="en-GB" dirty="0" smtClean="0"/>
                  <a:t>o </a:t>
                </a:r>
                <a:r>
                  <a:rPr lang="en-GB" dirty="0"/>
                  <a:t>solve this recurrence, we would need the “master theorem</a:t>
                </a:r>
                <a:r>
                  <a:rPr lang="en-GB" dirty="0" smtClean="0"/>
                  <a:t>”…</a:t>
                </a:r>
                <a:endParaRPr lang="en-GB" dirty="0"/>
              </a:p>
              <a:p>
                <a:pPr lvl="1"/>
                <a:r>
                  <a:rPr lang="en-GB" dirty="0" smtClean="0"/>
                  <a:t>… here only intuition! (</a:t>
                </a:r>
                <a:r>
                  <a:rPr lang="en-GB" dirty="0" err="1" smtClean="0"/>
                  <a:t>pfiuuuuu</a:t>
                </a:r>
                <a:r>
                  <a:rPr lang="en-GB" dirty="0" smtClean="0"/>
                  <a:t> </a:t>
                </a:r>
                <a:r>
                  <a:rPr lang="en-GB" dirty="0" smtClean="0">
                    <a:sym typeface="Wingdings" panose="05000000000000000000" pitchFamily="2" charset="2"/>
                  </a:rPr>
                  <a:t></a:t>
                </a:r>
                <a:r>
                  <a:rPr lang="en-GB" dirty="0" smtClean="0"/>
                  <a:t>)</a:t>
                </a:r>
                <a:endParaRPr lang="en-GB" dirty="0"/>
              </a:p>
              <a:p>
                <a:pPr marL="914400" lvl="2" indent="0">
                  <a:buNone/>
                </a:pPr>
                <a:endParaRPr lang="en-GB" sz="2000" b="1" dirty="0" smtClean="0"/>
              </a:p>
              <a:p>
                <a:pPr lvl="3"/>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b="-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332893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87041" y="64004"/>
            <a:ext cx="4822765" cy="6722078"/>
          </a:xfrm>
          <a:prstGeom prst="rect">
            <a:avLst/>
          </a:prstGeom>
        </p:spPr>
      </p:pic>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Performance</a:t>
                </a:r>
              </a:p>
              <a:p>
                <a:pPr marL="0" lvl="2" indent="0">
                  <a:buNone/>
                </a:pPr>
                <a14:m>
                  <m:oMathPara xmlns:m="http://schemas.openxmlformats.org/officeDocument/2006/math">
                    <m:oMathParaPr>
                      <m:jc m:val="centerGroup"/>
                    </m:oMathParaPr>
                    <m:oMath xmlns:m="http://schemas.openxmlformats.org/officeDocument/2006/math">
                      <m:r>
                        <a:rPr lang="en-GB" sz="2000" b="0" i="1">
                          <a:latin typeface="Cambria Math" panose="02040503050406030204" pitchFamily="18" charset="0"/>
                        </a:rPr>
                        <m:t>𝑇</m:t>
                      </m:r>
                      <m:d>
                        <m:dPr>
                          <m:ctrlPr>
                            <a:rPr lang="en-GB" sz="2000" i="1">
                              <a:latin typeface="Cambria Math" panose="02040503050406030204" pitchFamily="18" charset="0"/>
                            </a:rPr>
                          </m:ctrlPr>
                        </m:dPr>
                        <m:e>
                          <m:r>
                            <a:rPr lang="en-GB" sz="2000" b="0" i="1">
                              <a:latin typeface="Cambria Math" panose="02040503050406030204" pitchFamily="18" charset="0"/>
                            </a:rPr>
                            <m:t>𝑛</m:t>
                          </m:r>
                        </m:e>
                      </m:d>
                      <m:r>
                        <a:rPr lang="en-GB" sz="2000" b="0" i="1">
                          <a:latin typeface="Cambria Math" panose="02040503050406030204" pitchFamily="18" charset="0"/>
                        </a:rPr>
                        <m:t>=2×</m:t>
                      </m:r>
                      <m:r>
                        <a:rPr lang="en-GB" sz="2000" b="0" i="1">
                          <a:latin typeface="Cambria Math" panose="02040503050406030204" pitchFamily="18" charset="0"/>
                        </a:rPr>
                        <m:t>𝑇</m:t>
                      </m:r>
                      <m:d>
                        <m:dPr>
                          <m:ctrlPr>
                            <a:rPr lang="en-GB" sz="2000" i="1">
                              <a:latin typeface="Cambria Math" panose="02040503050406030204" pitchFamily="18" charset="0"/>
                            </a:rPr>
                          </m:ctrlPr>
                        </m:dPr>
                        <m:e>
                          <m:f>
                            <m:fPr>
                              <m:ctrlPr>
                                <a:rPr lang="en-GB" sz="2000" i="1">
                                  <a:latin typeface="Cambria Math" panose="02040503050406030204" pitchFamily="18" charset="0"/>
                                </a:rPr>
                              </m:ctrlPr>
                            </m:fPr>
                            <m:num>
                              <m:r>
                                <a:rPr lang="en-GB" sz="2000" b="0" i="1">
                                  <a:latin typeface="Cambria Math" panose="02040503050406030204" pitchFamily="18" charset="0"/>
                                </a:rPr>
                                <m:t>𝑛</m:t>
                              </m:r>
                            </m:num>
                            <m:den>
                              <m:r>
                                <a:rPr lang="en-GB" sz="2000" b="0" i="1">
                                  <a:latin typeface="Cambria Math" panose="02040503050406030204" pitchFamily="18" charset="0"/>
                                </a:rPr>
                                <m:t>2</m:t>
                              </m:r>
                            </m:den>
                          </m:f>
                        </m:e>
                      </m:d>
                      <m:r>
                        <a:rPr lang="en-GB" sz="2000" b="0" i="1">
                          <a:latin typeface="Cambria Math" panose="02040503050406030204" pitchFamily="18" charset="0"/>
                        </a:rPr>
                        <m:t>+</m:t>
                      </m:r>
                      <m:r>
                        <a:rPr lang="en-GB" sz="2000" b="0" i="1">
                          <a:latin typeface="Cambria Math" panose="02040503050406030204" pitchFamily="18" charset="0"/>
                        </a:rPr>
                        <m:t>𝑛</m:t>
                      </m:r>
                    </m:oMath>
                  </m:oMathPara>
                </a14:m>
                <a:endParaRPr lang="en-GB" dirty="0" smtClean="0"/>
              </a:p>
              <a:p>
                <a:pPr lvl="1"/>
                <a:r>
                  <a:rPr lang="en-GB" dirty="0"/>
                  <a:t>for</a:t>
                </a:r>
                <a:r>
                  <a:rPr lang="en-GB" dirty="0" smtClean="0"/>
                  <a:t> convenience, assume that </a:t>
                </a:r>
                <a14:m>
                  <m:oMath xmlns:m="http://schemas.openxmlformats.org/officeDocument/2006/math">
                    <m:r>
                      <a:rPr lang="en-GB" b="0" i="1" smtClean="0">
                        <a:latin typeface="Cambria Math" panose="02040503050406030204" pitchFamily="18" charset="0"/>
                      </a:rPr>
                      <m:t>𝑛</m:t>
                    </m:r>
                  </m:oMath>
                </a14:m>
                <a:r>
                  <a:rPr lang="en-GB" dirty="0" smtClean="0"/>
                  <a:t> is a power of 2</a:t>
                </a:r>
              </a:p>
              <a:p>
                <a:pPr marL="457200" lvl="1" indent="0">
                  <a:buNone/>
                </a:pPr>
                <a:endParaRPr lang="en-GB" dirty="0"/>
              </a:p>
              <a:p>
                <a:r>
                  <a:rPr lang="en-GB" dirty="0" smtClean="0"/>
                  <a:t>Tree representing the recurrence</a:t>
                </a:r>
              </a:p>
              <a:p>
                <a:pPr lvl="1"/>
                <a:r>
                  <a:rPr lang="en-GB" dirty="0" smtClean="0"/>
                  <a:t>Root = top level of recursion</a:t>
                </a:r>
              </a:p>
              <a:p>
                <a:pPr lvl="1"/>
                <a:r>
                  <a:rPr lang="en-GB" dirty="0" smtClean="0"/>
                  <a:t>Each node = cost of merging plus cost of sub-problems (</a:t>
                </a:r>
                <a:r>
                  <a:rPr lang="en-GB" dirty="0" err="1" smtClean="0"/>
                  <a:t>subtrees</a:t>
                </a:r>
                <a:r>
                  <a:rPr lang="en-GB" dirty="0" smtClean="0"/>
                  <a:t>)</a:t>
                </a:r>
              </a:p>
              <a:p>
                <a:pPr lvl="1"/>
                <a:r>
                  <a:rPr lang="en-GB" dirty="0" smtClean="0"/>
                  <a:t>Leaves = problems of size 1 (recursion stops)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5907669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87041" y="64004"/>
            <a:ext cx="4822765" cy="6722078"/>
          </a:xfrm>
          <a:prstGeom prst="rect">
            <a:avLst/>
          </a:prstGeom>
        </p:spPr>
      </p:pic>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245898"/>
              </a:xfrm>
            </p:spPr>
            <p:txBody>
              <a:bodyPr>
                <a:normAutofit/>
              </a:bodyPr>
              <a:lstStyle/>
              <a:p>
                <a:r>
                  <a:rPr lang="en-GB" dirty="0" smtClean="0"/>
                  <a:t>Performance</a:t>
                </a:r>
              </a:p>
              <a:p>
                <a:pPr marL="0" lvl="2" indent="0">
                  <a:buNone/>
                </a:pPr>
                <a14:m>
                  <m:oMathPara xmlns:m="http://schemas.openxmlformats.org/officeDocument/2006/math">
                    <m:oMathParaPr>
                      <m:jc m:val="centerGroup"/>
                    </m:oMathParaPr>
                    <m:oMath xmlns:m="http://schemas.openxmlformats.org/officeDocument/2006/math">
                      <m:r>
                        <a:rPr lang="en-GB" sz="2000" b="0" i="1">
                          <a:latin typeface="Cambria Math" panose="02040503050406030204" pitchFamily="18" charset="0"/>
                        </a:rPr>
                        <m:t>𝑇</m:t>
                      </m:r>
                      <m:d>
                        <m:dPr>
                          <m:ctrlPr>
                            <a:rPr lang="en-GB" sz="2000" i="1">
                              <a:latin typeface="Cambria Math" panose="02040503050406030204" pitchFamily="18" charset="0"/>
                            </a:rPr>
                          </m:ctrlPr>
                        </m:dPr>
                        <m:e>
                          <m:r>
                            <a:rPr lang="en-GB" sz="2000" b="0" i="1">
                              <a:latin typeface="Cambria Math" panose="02040503050406030204" pitchFamily="18" charset="0"/>
                            </a:rPr>
                            <m:t>𝑛</m:t>
                          </m:r>
                        </m:e>
                      </m:d>
                      <m:r>
                        <a:rPr lang="en-GB" sz="2000" b="0" i="1">
                          <a:latin typeface="Cambria Math" panose="02040503050406030204" pitchFamily="18" charset="0"/>
                        </a:rPr>
                        <m:t>=2×</m:t>
                      </m:r>
                      <m:r>
                        <a:rPr lang="en-GB" sz="2000" b="0" i="1">
                          <a:latin typeface="Cambria Math" panose="02040503050406030204" pitchFamily="18" charset="0"/>
                        </a:rPr>
                        <m:t>𝑇</m:t>
                      </m:r>
                      <m:d>
                        <m:dPr>
                          <m:ctrlPr>
                            <a:rPr lang="en-GB" sz="2000" i="1">
                              <a:latin typeface="Cambria Math" panose="02040503050406030204" pitchFamily="18" charset="0"/>
                            </a:rPr>
                          </m:ctrlPr>
                        </m:dPr>
                        <m:e>
                          <m:f>
                            <m:fPr>
                              <m:ctrlPr>
                                <a:rPr lang="en-GB" sz="2000" i="1">
                                  <a:latin typeface="Cambria Math" panose="02040503050406030204" pitchFamily="18" charset="0"/>
                                </a:rPr>
                              </m:ctrlPr>
                            </m:fPr>
                            <m:num>
                              <m:r>
                                <a:rPr lang="en-GB" sz="2000" b="0" i="1">
                                  <a:latin typeface="Cambria Math" panose="02040503050406030204" pitchFamily="18" charset="0"/>
                                </a:rPr>
                                <m:t>𝑛</m:t>
                              </m:r>
                            </m:num>
                            <m:den>
                              <m:r>
                                <a:rPr lang="en-GB" sz="2000" b="0" i="1">
                                  <a:latin typeface="Cambria Math" panose="02040503050406030204" pitchFamily="18" charset="0"/>
                                </a:rPr>
                                <m:t>2</m:t>
                              </m:r>
                            </m:den>
                          </m:f>
                        </m:e>
                      </m:d>
                      <m:r>
                        <a:rPr lang="en-GB" sz="2000" b="0" i="1">
                          <a:latin typeface="Cambria Math" panose="02040503050406030204" pitchFamily="18" charset="0"/>
                        </a:rPr>
                        <m:t>+</m:t>
                      </m:r>
                      <m:r>
                        <a:rPr lang="en-GB" sz="2000" b="0" i="1">
                          <a:latin typeface="Cambria Math" panose="02040503050406030204" pitchFamily="18" charset="0"/>
                        </a:rPr>
                        <m:t>𝑛</m:t>
                      </m:r>
                    </m:oMath>
                  </m:oMathPara>
                </a14:m>
                <a:endParaRPr lang="en-GB" dirty="0" smtClean="0"/>
              </a:p>
              <a:p>
                <a:pPr lvl="1"/>
                <a:r>
                  <a:rPr lang="en-GB" dirty="0"/>
                  <a:t>for</a:t>
                </a:r>
                <a:r>
                  <a:rPr lang="en-GB" dirty="0" smtClean="0"/>
                  <a:t> convenience, assume that </a:t>
                </a:r>
                <a14:m>
                  <m:oMath xmlns:m="http://schemas.openxmlformats.org/officeDocument/2006/math">
                    <m:r>
                      <a:rPr lang="en-GB" b="0" i="1" smtClean="0">
                        <a:latin typeface="Cambria Math" panose="02040503050406030204" pitchFamily="18" charset="0"/>
                      </a:rPr>
                      <m:t>𝑛</m:t>
                    </m:r>
                  </m:oMath>
                </a14:m>
                <a:r>
                  <a:rPr lang="en-GB" dirty="0" smtClean="0"/>
                  <a:t> is a power of 2</a:t>
                </a:r>
              </a:p>
              <a:p>
                <a:pPr marL="457200" lvl="1" indent="0">
                  <a:buNone/>
                </a:pPr>
                <a:endParaRPr lang="en-GB" dirty="0"/>
              </a:p>
              <a:p>
                <a:r>
                  <a:rPr lang="en-GB" dirty="0" smtClean="0"/>
                  <a:t>Total cost of the tree?</a:t>
                </a:r>
              </a:p>
              <a:p>
                <a:pPr lvl="1"/>
                <a:r>
                  <a:rPr lang="en-GB" dirty="0" smtClean="0"/>
                  <a:t>Cost of each level multiplied by number of levels</a:t>
                </a:r>
              </a:p>
              <a:p>
                <a:pPr lvl="1"/>
                <a:r>
                  <a:rPr lang="en-GB" dirty="0" smtClean="0"/>
                  <a:t>What is the cost of each level?</a:t>
                </a:r>
              </a:p>
              <a:p>
                <a:pPr lvl="2"/>
                <a14:m>
                  <m:oMath xmlns:m="http://schemas.openxmlformats.org/officeDocument/2006/math">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oMath>
                </a14:m>
                <a:endParaRPr lang="en-GB" dirty="0" smtClean="0"/>
              </a:p>
              <a:p>
                <a:pPr lvl="1"/>
                <a:r>
                  <a:rPr lang="en-GB" dirty="0" smtClean="0"/>
                  <a:t>What is the height of the tree?</a:t>
                </a:r>
              </a:p>
              <a:p>
                <a:pPr lvl="2"/>
                <a14:m>
                  <m:oMath xmlns:m="http://schemas.openxmlformats.org/officeDocument/2006/math">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𝑛</m:t>
                        </m:r>
                      </m:e>
                    </m:func>
                  </m:oMath>
                </a14:m>
                <a:r>
                  <a:rPr lang="en-GB" dirty="0" smtClean="0"/>
                  <a:t> because, by definition, </a:t>
                </a:r>
                <a14:m>
                  <m:oMath xmlns:m="http://schemas.openxmlformats.org/officeDocument/2006/math">
                    <m:r>
                      <a:rPr lang="en-GB" i="1">
                        <a:latin typeface="Cambria Math" panose="02040503050406030204" pitchFamily="18" charset="0"/>
                      </a:rPr>
                      <m:t>𝑥</m:t>
                    </m:r>
                    <m:r>
                      <a:rPr lang="en-GB" b="0" i="0" smtClean="0">
                        <a:latin typeface="Cambria Math" panose="02040503050406030204" pitchFamily="18" charset="0"/>
                      </a:rPr>
                      <m:t>=</m:t>
                    </m:r>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𝑛</m:t>
                        </m:r>
                      </m:e>
                    </m:fun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𝑥</m:t>
                        </m:r>
                      </m:sup>
                    </m:sSup>
                    <m:r>
                      <a:rPr lang="en-GB" b="0" i="1" smtClean="0">
                        <a:latin typeface="Cambria Math" panose="02040503050406030204" pitchFamily="18" charset="0"/>
                      </a:rPr>
                      <m:t>=</m:t>
                    </m:r>
                    <m:r>
                      <a:rPr lang="en-GB" b="0" i="1" smtClean="0">
                        <a:latin typeface="Cambria Math" panose="02040503050406030204" pitchFamily="18" charset="0"/>
                      </a:rPr>
                      <m:t>𝑛</m:t>
                    </m:r>
                    <m:r>
                      <a:rPr lang="en-GB" b="0" i="0" smtClean="0">
                        <a:latin typeface="Cambria Math" panose="02040503050406030204" pitchFamily="18" charset="0"/>
                      </a:rPr>
                      <m:t>⇒</m:t>
                    </m:r>
                    <m:f>
                      <m:fPr>
                        <m:ctrlPr>
                          <a:rPr lang="en-GB" b="0" i="1" smtClean="0">
                            <a:latin typeface="Cambria Math" panose="02040503050406030204" pitchFamily="18" charset="0"/>
                          </a:rPr>
                        </m:ctrlPr>
                      </m:fPr>
                      <m:num>
                        <m:r>
                          <a:rPr lang="en-GB" i="1">
                            <a:latin typeface="Cambria Math" panose="02040503050406030204" pitchFamily="18" charset="0"/>
                          </a:rPr>
                          <m:t>𝑛</m:t>
                        </m:r>
                      </m:num>
                      <m:den>
                        <m:sSup>
                          <m:sSupPr>
                            <m:ctrlPr>
                              <a:rPr lang="en-GB" b="0" i="1" smtClean="0">
                                <a:latin typeface="Cambria Math" panose="02040503050406030204" pitchFamily="18" charset="0"/>
                              </a:rPr>
                            </m:ctrlPr>
                          </m:sSupPr>
                          <m:e>
                            <m:r>
                              <a:rPr lang="en-GB" b="0" i="0" smtClean="0">
                                <a:latin typeface="Cambria Math" panose="02040503050406030204" pitchFamily="18" charset="0"/>
                              </a:rPr>
                              <m:t>2</m:t>
                            </m:r>
                          </m:e>
                          <m:sup>
                            <m:r>
                              <m:rPr>
                                <m:sty m:val="p"/>
                              </m:rPr>
                              <a:rPr lang="en-GB" b="0" i="0" smtClean="0">
                                <a:latin typeface="Cambria Math" panose="02040503050406030204" pitchFamily="18" charset="0"/>
                              </a:rPr>
                              <m:t>x</m:t>
                            </m:r>
                          </m:sup>
                        </m:sSup>
                      </m:den>
                    </m:f>
                    <m:r>
                      <a:rPr lang="en-GB" b="0" i="0" smtClean="0">
                        <a:latin typeface="Cambria Math" panose="02040503050406030204" pitchFamily="18" charset="0"/>
                      </a:rPr>
                      <m:t>=1</m:t>
                    </m:r>
                  </m:oMath>
                </a14:m>
                <a:endParaRPr lang="en-GB" dirty="0" smtClean="0"/>
              </a:p>
              <a:p>
                <a:pPr lvl="1"/>
                <a:endParaRPr lang="en-GB"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245898"/>
              </a:xfrm>
              <a:blipFill rotWithShape="0">
                <a:blip r:embed="rId3"/>
                <a:stretch>
                  <a:fillRect l="-142" t="-86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393694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Sorting algorithms </a:t>
            </a:r>
            <a:endParaRPr lang="en-GB" dirty="0"/>
          </a:p>
        </p:txBody>
      </p:sp>
      <p:sp>
        <p:nvSpPr>
          <p:cNvPr id="3" name="Content Placeholder 2"/>
          <p:cNvSpPr>
            <a:spLocks noGrp="1"/>
          </p:cNvSpPr>
          <p:nvPr>
            <p:ph idx="1"/>
          </p:nvPr>
        </p:nvSpPr>
        <p:spPr>
          <a:xfrm>
            <a:off x="677334" y="2160589"/>
            <a:ext cx="6381012" cy="4245898"/>
          </a:xfrm>
        </p:spPr>
        <p:txBody>
          <a:bodyPr>
            <a:normAutofit/>
          </a:bodyPr>
          <a:lstStyle/>
          <a:p>
            <a:r>
              <a:rPr lang="en-US" dirty="0" smtClean="0"/>
              <a:t>Algorithms that put elements </a:t>
            </a:r>
            <a:r>
              <a:rPr lang="en-US" dirty="0"/>
              <a:t>of a list in a certain </a:t>
            </a:r>
            <a:r>
              <a:rPr lang="en-US" dirty="0" smtClean="0"/>
              <a:t>order (numerical/lexicographical)</a:t>
            </a:r>
            <a:endParaRPr lang="en-GB" dirty="0"/>
          </a:p>
          <a:p>
            <a:pPr lvl="1"/>
            <a:r>
              <a:rPr lang="en-GB" dirty="0" smtClean="0"/>
              <a:t>fundamental problem in computer science</a:t>
            </a:r>
          </a:p>
          <a:p>
            <a:pPr lvl="2"/>
            <a:r>
              <a:rPr lang="en-GB" dirty="0" smtClean="0"/>
              <a:t>as a standalone algorithm (i.e., producing human readable output)</a:t>
            </a:r>
          </a:p>
          <a:p>
            <a:pPr lvl="2"/>
            <a:r>
              <a:rPr lang="en-GB" dirty="0"/>
              <a:t>a</a:t>
            </a:r>
            <a:r>
              <a:rPr lang="en-GB" dirty="0" smtClean="0"/>
              <a:t>s part of more complex algorithms which require sorted data (i.e., binary search!)</a:t>
            </a:r>
          </a:p>
          <a:p>
            <a:pPr lvl="1"/>
            <a:r>
              <a:rPr lang="en-GB" dirty="0" smtClean="0"/>
              <a:t>usually, data is considered to be stored in an array</a:t>
            </a:r>
          </a:p>
          <a:p>
            <a:pPr lvl="1"/>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1026" name="Picture 2" descr="http://jamie-wong.com/images/card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251" y="474099"/>
            <a:ext cx="2894785" cy="31591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tucsonstingrays.com/aztjccs/UserFiles/Image/3663734-success-word-in-english-spanish-dictionary-with-penci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4456" y="3768781"/>
            <a:ext cx="3692580" cy="2769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46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87041" y="64004"/>
            <a:ext cx="4822765" cy="6722078"/>
          </a:xfrm>
          <a:prstGeom prst="rect">
            <a:avLst/>
          </a:prstGeom>
        </p:spPr>
      </p:pic>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245898"/>
              </a:xfrm>
            </p:spPr>
            <p:txBody>
              <a:bodyPr>
                <a:normAutofit/>
              </a:bodyPr>
              <a:lstStyle/>
              <a:p>
                <a:r>
                  <a:rPr lang="en-GB" dirty="0" smtClean="0"/>
                  <a:t>Performance</a:t>
                </a:r>
              </a:p>
              <a:p>
                <a:pPr marL="0" lvl="2" indent="0">
                  <a:buNone/>
                </a:pPr>
                <a14:m>
                  <m:oMathPara xmlns:m="http://schemas.openxmlformats.org/officeDocument/2006/math">
                    <m:oMathParaPr>
                      <m:jc m:val="centerGroup"/>
                    </m:oMathParaPr>
                    <m:oMath xmlns:m="http://schemas.openxmlformats.org/officeDocument/2006/math">
                      <m:r>
                        <a:rPr lang="en-GB" sz="2000" b="0" i="1">
                          <a:latin typeface="Cambria Math" panose="02040503050406030204" pitchFamily="18" charset="0"/>
                        </a:rPr>
                        <m:t>𝑇</m:t>
                      </m:r>
                      <m:d>
                        <m:dPr>
                          <m:ctrlPr>
                            <a:rPr lang="en-GB" sz="2000" i="1">
                              <a:latin typeface="Cambria Math" panose="02040503050406030204" pitchFamily="18" charset="0"/>
                            </a:rPr>
                          </m:ctrlPr>
                        </m:dPr>
                        <m:e>
                          <m:r>
                            <a:rPr lang="en-GB" sz="2000" b="0" i="1">
                              <a:latin typeface="Cambria Math" panose="02040503050406030204" pitchFamily="18" charset="0"/>
                            </a:rPr>
                            <m:t>𝑛</m:t>
                          </m:r>
                        </m:e>
                      </m:d>
                      <m:r>
                        <a:rPr lang="en-GB" sz="2000" b="0" i="1">
                          <a:latin typeface="Cambria Math" panose="02040503050406030204" pitchFamily="18" charset="0"/>
                        </a:rPr>
                        <m:t>=2×</m:t>
                      </m:r>
                      <m:r>
                        <a:rPr lang="en-GB" sz="2000" b="0" i="1">
                          <a:latin typeface="Cambria Math" panose="02040503050406030204" pitchFamily="18" charset="0"/>
                        </a:rPr>
                        <m:t>𝑇</m:t>
                      </m:r>
                      <m:d>
                        <m:dPr>
                          <m:ctrlPr>
                            <a:rPr lang="en-GB" sz="2000" i="1">
                              <a:latin typeface="Cambria Math" panose="02040503050406030204" pitchFamily="18" charset="0"/>
                            </a:rPr>
                          </m:ctrlPr>
                        </m:dPr>
                        <m:e>
                          <m:f>
                            <m:fPr>
                              <m:ctrlPr>
                                <a:rPr lang="en-GB" sz="2000" i="1">
                                  <a:latin typeface="Cambria Math" panose="02040503050406030204" pitchFamily="18" charset="0"/>
                                </a:rPr>
                              </m:ctrlPr>
                            </m:fPr>
                            <m:num>
                              <m:r>
                                <a:rPr lang="en-GB" sz="2000" b="0" i="1">
                                  <a:latin typeface="Cambria Math" panose="02040503050406030204" pitchFamily="18" charset="0"/>
                                </a:rPr>
                                <m:t>𝑛</m:t>
                              </m:r>
                            </m:num>
                            <m:den>
                              <m:r>
                                <a:rPr lang="en-GB" sz="2000" b="0" i="1">
                                  <a:latin typeface="Cambria Math" panose="02040503050406030204" pitchFamily="18" charset="0"/>
                                </a:rPr>
                                <m:t>2</m:t>
                              </m:r>
                            </m:den>
                          </m:f>
                        </m:e>
                      </m:d>
                      <m:r>
                        <a:rPr lang="en-GB" sz="2000" b="0" i="1">
                          <a:latin typeface="Cambria Math" panose="02040503050406030204" pitchFamily="18" charset="0"/>
                        </a:rPr>
                        <m:t>+</m:t>
                      </m:r>
                      <m:r>
                        <a:rPr lang="en-GB" sz="2000" b="0" i="1">
                          <a:latin typeface="Cambria Math" panose="02040503050406030204" pitchFamily="18" charset="0"/>
                        </a:rPr>
                        <m:t>𝑛</m:t>
                      </m:r>
                    </m:oMath>
                  </m:oMathPara>
                </a14:m>
                <a:endParaRPr lang="en-GB" dirty="0" smtClean="0"/>
              </a:p>
              <a:p>
                <a:pPr lvl="1"/>
                <a:r>
                  <a:rPr lang="en-GB" dirty="0"/>
                  <a:t>for</a:t>
                </a:r>
                <a:r>
                  <a:rPr lang="en-GB" dirty="0" smtClean="0"/>
                  <a:t> convenience, assume that </a:t>
                </a:r>
                <a14:m>
                  <m:oMath xmlns:m="http://schemas.openxmlformats.org/officeDocument/2006/math">
                    <m:r>
                      <a:rPr lang="en-GB" b="0" i="1" smtClean="0">
                        <a:latin typeface="Cambria Math" panose="02040503050406030204" pitchFamily="18" charset="0"/>
                      </a:rPr>
                      <m:t>𝑛</m:t>
                    </m:r>
                  </m:oMath>
                </a14:m>
                <a:r>
                  <a:rPr lang="en-GB" dirty="0" smtClean="0"/>
                  <a:t> is a power of 2</a:t>
                </a:r>
              </a:p>
              <a:p>
                <a:pPr marL="457200" lvl="1" indent="0">
                  <a:buNone/>
                </a:pPr>
                <a:endParaRPr lang="en-GB" dirty="0"/>
              </a:p>
              <a:p>
                <a:r>
                  <a:rPr lang="en-GB" dirty="0" smtClean="0"/>
                  <a:t>Total cost of the tree?</a:t>
                </a:r>
              </a:p>
              <a:p>
                <a:pPr lvl="1"/>
                <a:r>
                  <a:rPr lang="en-GB" dirty="0" smtClean="0"/>
                  <a:t>Cost of each level </a:t>
                </a:r>
                <a:r>
                  <a:rPr lang="en-GB" dirty="0" smtClean="0">
                    <a:sym typeface="Wingdings" panose="05000000000000000000" pitchFamily="2" charset="2"/>
                  </a:rPr>
                  <a:t> </a:t>
                </a:r>
                <a14:m>
                  <m:oMath xmlns:m="http://schemas.openxmlformats.org/officeDocument/2006/math">
                    <m:r>
                      <a:rPr lang="en-GB" i="1" smtClean="0">
                        <a:latin typeface="Cambria Math" panose="02040503050406030204" pitchFamily="18" charset="0"/>
                        <a:sym typeface="Wingdings" panose="05000000000000000000" pitchFamily="2" charset="2"/>
                      </a:rPr>
                      <m:t>𝑐</m:t>
                    </m:r>
                    <m:r>
                      <a:rPr lang="en-GB" b="0" i="1" smtClean="0">
                        <a:latin typeface="Cambria Math" panose="02040503050406030204" pitchFamily="18" charset="0"/>
                      </a:rPr>
                      <m:t>𝑛</m:t>
                    </m:r>
                  </m:oMath>
                </a14:m>
                <a:endParaRPr lang="en-GB" dirty="0" smtClean="0"/>
              </a:p>
              <a:p>
                <a:pPr lvl="1"/>
                <a:r>
                  <a:rPr lang="en-GB" dirty="0" smtClean="0"/>
                  <a:t>How many levels? </a:t>
                </a:r>
                <a:r>
                  <a:rPr lang="en-GB" dirty="0" smtClean="0">
                    <a:sym typeface="Wingdings" panose="05000000000000000000" pitchFamily="2" charset="2"/>
                  </a:rPr>
                  <a:t> </a:t>
                </a:r>
                <a14:m>
                  <m:oMath xmlns:m="http://schemas.openxmlformats.org/officeDocument/2006/math">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𝑛</m:t>
                        </m:r>
                      </m:e>
                    </m:func>
                    <m:r>
                      <a:rPr lang="en-GB" b="0" i="1" smtClean="0">
                        <a:latin typeface="Cambria Math" panose="02040503050406030204" pitchFamily="18" charset="0"/>
                      </a:rPr>
                      <m:t>+1</m:t>
                    </m:r>
                  </m:oMath>
                </a14:m>
                <a:endParaRPr lang="en-GB" dirty="0" smtClean="0"/>
              </a:p>
              <a:p>
                <a:pPr lvl="1"/>
                <a14:m>
                  <m:oMath xmlns:m="http://schemas.openxmlformats.org/officeDocument/2006/math">
                    <m:r>
                      <a:rPr lang="en-GB" b="0" i="1" smtClean="0">
                        <a:latin typeface="Cambria Math" panose="02040503050406030204" pitchFamily="18" charset="0"/>
                      </a:rPr>
                      <m:t>𝑇</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m:t>
                    </m:r>
                    <m:r>
                      <a:rPr lang="en-GB" b="0" i="1" smtClean="0">
                        <a:latin typeface="Cambria Math" panose="02040503050406030204" pitchFamily="18" charset="0"/>
                      </a:rPr>
                      <m:t>𝑐𝑛</m:t>
                    </m:r>
                    <m:r>
                      <a:rPr lang="en-GB" b="0" i="1" smtClean="0">
                        <a:latin typeface="Cambria Math" panose="02040503050406030204" pitchFamily="18" charset="0"/>
                      </a:rPr>
                      <m:t>×</m:t>
                    </m:r>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𝑛</m:t>
                        </m:r>
                      </m:e>
                    </m:func>
                    <m:r>
                      <a:rPr lang="en-GB" b="0" i="1" smtClean="0">
                        <a:latin typeface="Cambria Math" panose="02040503050406030204" pitchFamily="18" charset="0"/>
                      </a:rPr>
                      <m:t>+</m:t>
                    </m:r>
                    <m:r>
                      <a:rPr lang="en-GB" b="0" i="1" smtClean="0">
                        <a:latin typeface="Cambria Math" panose="02040503050406030204" pitchFamily="18" charset="0"/>
                      </a:rPr>
                      <m:t>𝑐𝑛</m:t>
                    </m:r>
                    <m:r>
                      <a:rPr lang="en-GB" b="0" i="1" smtClean="0">
                        <a:latin typeface="Cambria Math" panose="02040503050406030204" pitchFamily="18" charset="0"/>
                      </a:rPr>
                      <m:t> </m:t>
                    </m:r>
                  </m:oMath>
                </a14:m>
                <a:endParaRPr lang="en-GB" dirty="0" smtClean="0"/>
              </a:p>
              <a:p>
                <a:pPr lvl="1"/>
                <a:r>
                  <a:rPr lang="en-GB" dirty="0" smtClean="0"/>
                  <a:t>Ignoring the constant </a:t>
                </a:r>
                <a14:m>
                  <m:oMath xmlns:m="http://schemas.openxmlformats.org/officeDocument/2006/math">
                    <m:r>
                      <a:rPr lang="en-GB" b="0" i="1" smtClean="0">
                        <a:latin typeface="Cambria Math" panose="02040503050406030204" pitchFamily="18" charset="0"/>
                      </a:rPr>
                      <m:t>𝑐</m:t>
                    </m:r>
                  </m:oMath>
                </a14:m>
                <a:r>
                  <a:rPr lang="en-GB" dirty="0" smtClean="0"/>
                  <a:t> and low-order term </a:t>
                </a:r>
                <a14:m>
                  <m:oMath xmlns:m="http://schemas.openxmlformats.org/officeDocument/2006/math">
                    <m:r>
                      <a:rPr lang="en-GB" b="0" i="1" smtClean="0">
                        <a:latin typeface="Cambria Math" panose="02040503050406030204" pitchFamily="18" charset="0"/>
                      </a:rPr>
                      <m:t>𝑐𝑛</m:t>
                    </m:r>
                  </m:oMath>
                </a14:m>
                <a:r>
                  <a:rPr lang="en-GB" dirty="0" smtClean="0"/>
                  <a:t> we get:</a:t>
                </a:r>
                <a:endParaRPr lang="en-GB" dirty="0"/>
              </a:p>
              <a:p>
                <a:pPr marL="457200" lvl="1" indent="0">
                  <a:buNone/>
                </a:pPr>
                <a14:m>
                  <m:oMathPara xmlns:m="http://schemas.openxmlformats.org/officeDocument/2006/math">
                    <m:oMathParaPr>
                      <m:jc m:val="centerGroup"/>
                    </m:oMathParaPr>
                    <m:oMath xmlns:m="http://schemas.openxmlformats.org/officeDocument/2006/math">
                      <m:r>
                        <a:rPr lang="en-GB" sz="2400" b="1" i="1">
                          <a:latin typeface="Cambria Math" panose="02040503050406030204" pitchFamily="18" charset="0"/>
                        </a:rPr>
                        <m:t>𝑻</m:t>
                      </m:r>
                      <m:d>
                        <m:dPr>
                          <m:ctrlPr>
                            <a:rPr lang="en-GB" sz="2400" b="1" i="1">
                              <a:latin typeface="Cambria Math" panose="02040503050406030204" pitchFamily="18" charset="0"/>
                            </a:rPr>
                          </m:ctrlPr>
                        </m:dPr>
                        <m:e>
                          <m:r>
                            <a:rPr lang="en-GB" sz="2400" b="1" i="1">
                              <a:latin typeface="Cambria Math" panose="02040503050406030204" pitchFamily="18" charset="0"/>
                            </a:rPr>
                            <m:t>𝒏</m:t>
                          </m:r>
                        </m:e>
                      </m:d>
                      <m:r>
                        <a:rPr lang="en-GB" sz="2400" b="1" i="1" smtClean="0">
                          <a:latin typeface="Cambria Math" panose="02040503050406030204" pitchFamily="18" charset="0"/>
                        </a:rPr>
                        <m:t>=</m:t>
                      </m:r>
                      <m:r>
                        <a:rPr lang="en-GB" sz="2400" b="1" i="1" smtClean="0">
                          <a:latin typeface="Cambria Math" panose="02040503050406030204" pitchFamily="18" charset="0"/>
                        </a:rPr>
                        <m:t>𝑶</m:t>
                      </m:r>
                      <m:r>
                        <a:rPr lang="en-GB" sz="2400" b="1" i="1" smtClean="0">
                          <a:latin typeface="Cambria Math" panose="02040503050406030204" pitchFamily="18" charset="0"/>
                        </a:rPr>
                        <m:t>(</m:t>
                      </m:r>
                      <m:r>
                        <a:rPr lang="en-GB" sz="2400" b="1" i="1" smtClean="0">
                          <a:latin typeface="Cambria Math" panose="02040503050406030204" pitchFamily="18" charset="0"/>
                        </a:rPr>
                        <m:t>𝒏</m:t>
                      </m:r>
                      <m:func>
                        <m:funcPr>
                          <m:ctrlPr>
                            <a:rPr lang="en-GB" sz="2400" b="1" i="1" smtClean="0">
                              <a:latin typeface="Cambria Math" panose="02040503050406030204" pitchFamily="18" charset="0"/>
                            </a:rPr>
                          </m:ctrlPr>
                        </m:funcPr>
                        <m:fName>
                          <m:r>
                            <m:rPr>
                              <m:sty m:val="p"/>
                            </m:rPr>
                            <a:rPr lang="en-GB" sz="2400" b="0" i="0" smtClean="0">
                              <a:latin typeface="Cambria Math" panose="02040503050406030204" pitchFamily="18" charset="0"/>
                            </a:rPr>
                            <m:t>log</m:t>
                          </m:r>
                        </m:fName>
                        <m:e>
                          <m:r>
                            <a:rPr lang="en-GB" sz="2400" b="1" i="1" smtClean="0">
                              <a:latin typeface="Cambria Math" panose="02040503050406030204" pitchFamily="18" charset="0"/>
                            </a:rPr>
                            <m:t>𝒏</m:t>
                          </m:r>
                        </m:e>
                      </m:func>
                      <m:r>
                        <a:rPr lang="en-GB" sz="2400" b="1" i="1" smtClean="0">
                          <a:latin typeface="Cambria Math" panose="02040503050406030204" pitchFamily="18" charset="0"/>
                        </a:rPr>
                        <m:t>)</m:t>
                      </m:r>
                    </m:oMath>
                  </m:oMathPara>
                </a14:m>
                <a:endParaRPr lang="en-GB" b="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245898"/>
              </a:xfrm>
              <a:blipFill rotWithShape="0">
                <a:blip r:embed="rId3"/>
                <a:stretch>
                  <a:fillRect l="-142" t="-86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34819345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faculty.simpson.edu/lydia.sinapova/www/cmsc250/LN250_Levitin/L06-Fig04.jpg"/>
          <p:cNvPicPr>
            <a:picLocks noChangeAspect="1" noChangeArrowheads="1"/>
          </p:cNvPicPr>
          <p:nvPr/>
        </p:nvPicPr>
        <p:blipFill rotWithShape="1">
          <a:blip r:embed="rId2">
            <a:extLst>
              <a:ext uri="{28A0092B-C50C-407E-A947-70E740481C1C}">
                <a14:useLocalDpi xmlns:a14="http://schemas.microsoft.com/office/drawing/2010/main" val="0"/>
              </a:ext>
            </a:extLst>
          </a:blip>
          <a:srcRect l="16164" t="854" r="26045" b="48114"/>
          <a:stretch/>
        </p:blipFill>
        <p:spPr bwMode="auto">
          <a:xfrm>
            <a:off x="5786391" y="3127921"/>
            <a:ext cx="4950104" cy="30960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smtClean="0"/>
              <a:t>Merge sort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Recursion tree, example</a:t>
                </a:r>
              </a:p>
              <a:p>
                <a:endParaRPr lang="en-GB" dirty="0"/>
              </a:p>
              <a:p>
                <a:pPr lvl="1"/>
                <a:r>
                  <a:rPr lang="en-GB" dirty="0" smtClean="0"/>
                  <a:t>Let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=8</m:t>
                    </m:r>
                  </m:oMath>
                </a14:m>
                <a:endParaRPr lang="en-GB" dirty="0" smtClean="0"/>
              </a:p>
              <a:p>
                <a:pPr lvl="1"/>
                <a:r>
                  <a:rPr lang="en-GB" dirty="0" smtClean="0"/>
                  <a:t>Levels of the recursion tree?</a:t>
                </a:r>
              </a:p>
              <a:p>
                <a:pPr lvl="2"/>
                <a:r>
                  <a:rPr lang="en-GB" dirty="0" smtClean="0"/>
                  <a:t>First level: 1 node with 8 elements</a:t>
                </a:r>
              </a:p>
              <a:p>
                <a:pPr lvl="2"/>
                <a:r>
                  <a:rPr lang="en-GB" dirty="0" smtClean="0"/>
                  <a:t>Second level: 2 nodes with 4 elements each</a:t>
                </a:r>
              </a:p>
              <a:p>
                <a:pPr lvl="2"/>
                <a:r>
                  <a:rPr lang="en-GB" dirty="0" smtClean="0"/>
                  <a:t>Third level: 4 nodes with 2 elements each</a:t>
                </a:r>
              </a:p>
              <a:p>
                <a:pPr lvl="2"/>
                <a:r>
                  <a:rPr lang="en-GB" dirty="0" smtClean="0"/>
                  <a:t>Fourth (and last) level: 8 nodes with 1 element each</a:t>
                </a:r>
              </a:p>
              <a:p>
                <a:pPr lvl="1"/>
                <a14:m>
                  <m:oMath xmlns:m="http://schemas.openxmlformats.org/officeDocument/2006/math">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8</m:t>
                        </m:r>
                      </m:e>
                    </m:func>
                    <m:r>
                      <a:rPr lang="en-GB" b="0" i="1" smtClean="0">
                        <a:latin typeface="Cambria Math" panose="02040503050406030204" pitchFamily="18" charset="0"/>
                      </a:rPr>
                      <m:t>=3</m:t>
                    </m:r>
                  </m:oMath>
                </a14:m>
                <a:r>
                  <a:rPr lang="en-GB" dirty="0" smtClean="0"/>
                  <a:t> because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3</m:t>
                        </m:r>
                      </m:sup>
                    </m:sSup>
                    <m:r>
                      <a:rPr lang="en-GB" b="0" i="1" smtClean="0">
                        <a:latin typeface="Cambria Math" panose="02040503050406030204" pitchFamily="18" charset="0"/>
                      </a:rPr>
                      <m:t>=2×2×2=8</m:t>
                    </m:r>
                  </m:oMath>
                </a14:m>
                <a:endParaRPr lang="en-GB" dirty="0" smtClean="0"/>
              </a:p>
              <a:p>
                <a:pPr lvl="1"/>
                <a14:m>
                  <m:oMath xmlns:m="http://schemas.openxmlformats.org/officeDocument/2006/math">
                    <m:d>
                      <m:dPr>
                        <m:ctrlPr>
                          <a:rPr lang="en-GB" b="0" i="1" smtClean="0">
                            <a:latin typeface="Cambria Math" panose="02040503050406030204" pitchFamily="18" charset="0"/>
                          </a:rPr>
                        </m:ctrlPr>
                      </m:dPr>
                      <m:e>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8</m:t>
                            </m:r>
                          </m:e>
                        </m:func>
                      </m:e>
                    </m:d>
                    <m:r>
                      <a:rPr lang="en-GB" b="0" i="1" smtClean="0">
                        <a:latin typeface="Cambria Math" panose="02040503050406030204" pitchFamily="18" charset="0"/>
                      </a:rPr>
                      <m:t>+1=4</m:t>
                    </m:r>
                  </m:oMath>
                </a14:m>
                <a:r>
                  <a:rPr lang="en-GB" dirty="0" smtClean="0"/>
                  <a:t> </a:t>
                </a:r>
                <a:r>
                  <a:rPr lang="en-GB" dirty="0" smtClean="0">
                    <a:sym typeface="Wingdings" panose="05000000000000000000" pitchFamily="2" charset="2"/>
                  </a:rPr>
                  <a:t> </a:t>
                </a:r>
                <a14:m>
                  <m:oMath xmlns:m="http://schemas.openxmlformats.org/officeDocument/2006/math">
                    <m:r>
                      <a:rPr lang="en-GB" b="0" i="1" smtClean="0">
                        <a:latin typeface="Cambria Math" panose="02040503050406030204" pitchFamily="18" charset="0"/>
                        <a:sym typeface="Wingdings" panose="05000000000000000000" pitchFamily="2" charset="2"/>
                      </a:rPr>
                      <m:t>4</m:t>
                    </m:r>
                  </m:oMath>
                </a14:m>
                <a:r>
                  <a:rPr lang="en-GB" dirty="0" smtClean="0"/>
                  <a:t> levels</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1026" name="Picture 2" descr="http://discrete.gr/complexity/images/mergesort-recurs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5056" y="77756"/>
            <a:ext cx="4219779" cy="2384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464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Merge sort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455968"/>
              </a:xfrm>
            </p:spPr>
            <p:txBody>
              <a:bodyPr/>
              <a:lstStyle/>
              <a:p>
                <a:r>
                  <a:rPr lang="en-GB" dirty="0" smtClean="0"/>
                  <a:t>Recursion tree, example</a:t>
                </a:r>
              </a:p>
              <a:p>
                <a:pPr lvl="1"/>
                <a:r>
                  <a:rPr lang="en-GB" dirty="0" smtClean="0"/>
                  <a:t>… what if </a:t>
                </a:r>
                <a14:m>
                  <m:oMath xmlns:m="http://schemas.openxmlformats.org/officeDocument/2006/math">
                    <m:r>
                      <a:rPr lang="en-GB" b="0" i="1" smtClean="0">
                        <a:latin typeface="Cambria Math" panose="02040503050406030204" pitchFamily="18" charset="0"/>
                      </a:rPr>
                      <m:t>𝑛</m:t>
                    </m:r>
                  </m:oMath>
                </a14:m>
                <a:r>
                  <a:rPr lang="en-GB" dirty="0" smtClean="0"/>
                  <a:t> is not a power of 2?</a:t>
                </a:r>
              </a:p>
              <a:p>
                <a:pPr lvl="1"/>
                <a:endParaRPr lang="en-GB" dirty="0"/>
              </a:p>
              <a:p>
                <a:pPr lvl="1"/>
                <a:r>
                  <a:rPr lang="en-GB" dirty="0" smtClean="0"/>
                  <a:t>Let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=5</m:t>
                    </m:r>
                  </m:oMath>
                </a14:m>
                <a:endParaRPr lang="en-GB" dirty="0" smtClean="0"/>
              </a:p>
              <a:p>
                <a:pPr lvl="1"/>
                <a:r>
                  <a:rPr lang="en-GB" dirty="0" smtClean="0"/>
                  <a:t>Levels of the recursion tree?</a:t>
                </a:r>
              </a:p>
              <a:p>
                <a:pPr lvl="2"/>
                <a:r>
                  <a:rPr lang="en-GB" dirty="0" smtClean="0"/>
                  <a:t>First level: 1 node with 5 elements</a:t>
                </a:r>
              </a:p>
              <a:p>
                <a:pPr lvl="2"/>
                <a:r>
                  <a:rPr lang="en-GB" dirty="0" smtClean="0"/>
                  <a:t>Second level: 2 nodes with max 3 elements each</a:t>
                </a:r>
              </a:p>
              <a:p>
                <a:pPr lvl="2"/>
                <a:r>
                  <a:rPr lang="en-GB" dirty="0" smtClean="0"/>
                  <a:t>Third level: 4 nodes with max 2 elements each</a:t>
                </a:r>
              </a:p>
              <a:p>
                <a:pPr lvl="2"/>
                <a:r>
                  <a:rPr lang="en-GB" dirty="0" smtClean="0"/>
                  <a:t>Fourth (and last) level: some nodes with max 1 element each</a:t>
                </a:r>
              </a:p>
              <a:p>
                <a:pPr lvl="1"/>
                <a14:m>
                  <m:oMath xmlns:m="http://schemas.openxmlformats.org/officeDocument/2006/math">
                    <m:func>
                      <m:funcPr>
                        <m:ctrlPr>
                          <a:rPr lang="en-GB" b="0" i="1" smtClean="0">
                            <a:latin typeface="Cambria Math" panose="02040503050406030204" pitchFamily="18" charset="0"/>
                          </a:rPr>
                        </m:ctrlPr>
                      </m:funcPr>
                      <m:fName>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5</m:t>
                            </m:r>
                          </m:e>
                        </m:func>
                      </m:fName>
                      <m:e>
                        <m:r>
                          <a:rPr lang="en-GB" b="0" i="1" smtClean="0">
                            <a:latin typeface="Cambria Math" panose="02040503050406030204" pitchFamily="18" charset="0"/>
                          </a:rPr>
                          <m:t>=2.321…</m:t>
                        </m:r>
                      </m:e>
                    </m:func>
                  </m:oMath>
                </a14:m>
                <a:r>
                  <a:rPr lang="en-GB" dirty="0" smtClean="0"/>
                  <a:t> </a:t>
                </a:r>
                <a:r>
                  <a:rPr lang="en-GB" dirty="0" smtClean="0">
                    <a:sym typeface="Wingdings" panose="05000000000000000000" pitchFamily="2" charset="2"/>
                  </a:rPr>
                  <a:t> we round it to the next integer (</a:t>
                </a:r>
                <a14:m>
                  <m:oMath xmlns:m="http://schemas.openxmlformats.org/officeDocument/2006/math">
                    <m:r>
                      <a:rPr lang="en-GB" i="1" dirty="0" smtClean="0">
                        <a:latin typeface="Cambria Math" panose="02040503050406030204" pitchFamily="18" charset="0"/>
                        <a:sym typeface="Wingdings" panose="05000000000000000000" pitchFamily="2" charset="2"/>
                      </a:rPr>
                      <m:t>3</m:t>
                    </m:r>
                  </m:oMath>
                </a14:m>
                <a:r>
                  <a:rPr lang="en-GB" dirty="0" smtClean="0">
                    <a:sym typeface="Wingdings" panose="05000000000000000000" pitchFamily="2" charset="2"/>
                  </a:rPr>
                  <a:t>)!</a:t>
                </a:r>
                <a:endParaRPr lang="en-GB" dirty="0" smtClean="0"/>
              </a:p>
              <a:p>
                <a:pPr lvl="1"/>
                <a14:m>
                  <m:oMath xmlns:m="http://schemas.openxmlformats.org/officeDocument/2006/math">
                    <m:d>
                      <m:dPr>
                        <m:begChr m:val="⌈"/>
                        <m:endChr m:val="⌉"/>
                        <m:ctrlPr>
                          <a:rPr lang="en-GB" i="1">
                            <a:latin typeface="Cambria Math" panose="02040503050406030204" pitchFamily="18" charset="0"/>
                          </a:rPr>
                        </m:ctrlPr>
                      </m:dPr>
                      <m:e>
                        <m:func>
                          <m:funcPr>
                            <m:ctrlPr>
                              <a:rPr lang="en-GB" i="1">
                                <a:latin typeface="Cambria Math" panose="02040503050406030204" pitchFamily="18" charset="0"/>
                              </a:rPr>
                            </m:ctrlPr>
                          </m:funcPr>
                          <m:fName>
                            <m:sSub>
                              <m:sSubPr>
                                <m:ctrlPr>
                                  <a:rPr lang="en-GB" i="1">
                                    <a:latin typeface="Cambria Math" panose="02040503050406030204" pitchFamily="18" charset="0"/>
                                  </a:rPr>
                                </m:ctrlPr>
                              </m:sSubPr>
                              <m:e>
                                <m:r>
                                  <m:rPr>
                                    <m:sty m:val="p"/>
                                  </m:rPr>
                                  <a:rPr lang="en-GB">
                                    <a:latin typeface="Cambria Math" panose="02040503050406030204" pitchFamily="18" charset="0"/>
                                  </a:rPr>
                                  <m:t>log</m:t>
                                </m:r>
                              </m:e>
                              <m:sub>
                                <m:r>
                                  <a:rPr lang="en-GB" i="1">
                                    <a:latin typeface="Cambria Math" panose="02040503050406030204" pitchFamily="18" charset="0"/>
                                  </a:rPr>
                                  <m:t>2</m:t>
                                </m:r>
                              </m:sub>
                            </m:sSub>
                          </m:fName>
                          <m:e>
                            <m:r>
                              <a:rPr lang="en-GB" i="1">
                                <a:latin typeface="Cambria Math" panose="02040503050406030204" pitchFamily="18" charset="0"/>
                              </a:rPr>
                              <m:t>5</m:t>
                            </m:r>
                          </m:e>
                        </m:func>
                      </m:e>
                    </m:d>
                    <m:r>
                      <a:rPr lang="en-GB" b="0" i="1" smtClean="0">
                        <a:latin typeface="Cambria Math" panose="02040503050406030204" pitchFamily="18" charset="0"/>
                      </a:rPr>
                      <m:t>+1=4</m:t>
                    </m:r>
                  </m:oMath>
                </a14:m>
                <a:r>
                  <a:rPr lang="en-GB" dirty="0" smtClean="0"/>
                  <a:t> </a:t>
                </a:r>
                <a:r>
                  <a:rPr lang="en-GB" dirty="0" smtClean="0">
                    <a:sym typeface="Wingdings" panose="05000000000000000000" pitchFamily="2" charset="2"/>
                  </a:rPr>
                  <a:t> </a:t>
                </a:r>
                <a14:m>
                  <m:oMath xmlns:m="http://schemas.openxmlformats.org/officeDocument/2006/math">
                    <m:r>
                      <a:rPr lang="en-GB" b="0" i="1" smtClean="0">
                        <a:latin typeface="Cambria Math" panose="02040503050406030204" pitchFamily="18" charset="0"/>
                        <a:sym typeface="Wingdings" panose="05000000000000000000" pitchFamily="2" charset="2"/>
                      </a:rPr>
                      <m:t>4</m:t>
                    </m:r>
                  </m:oMath>
                </a14:m>
                <a:r>
                  <a:rPr lang="en-GB" dirty="0" smtClean="0"/>
                  <a:t> levels</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455968"/>
              </a:xfrm>
              <a:blipFill rotWithShape="0">
                <a:blip r:embed="rId2"/>
                <a:stretch>
                  <a:fillRect l="-142" t="-82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1026" name="Picture 2" descr="http://discrete.gr/complexity/images/mergesort-recurs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5056" y="77756"/>
            <a:ext cx="4219779" cy="238448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7509333" y="3745306"/>
            <a:ext cx="4063593" cy="1814218"/>
            <a:chOff x="7242205" y="3632291"/>
            <a:chExt cx="4063593" cy="1814218"/>
          </a:xfrm>
        </p:grpSpPr>
        <p:pic>
          <p:nvPicPr>
            <p:cNvPr id="2050" name="Picture 2" descr="https://secweb.cs.odu.edu/~zeil/cs361/web/website/Lectures/mergesort/page/merge2.gif"/>
            <p:cNvPicPr>
              <a:picLocks noChangeAspect="1" noChangeArrowheads="1"/>
            </p:cNvPicPr>
            <p:nvPr/>
          </p:nvPicPr>
          <p:blipFill rotWithShape="1">
            <a:blip r:embed="rId4">
              <a:extLst>
                <a:ext uri="{28A0092B-C50C-407E-A947-70E740481C1C}">
                  <a14:useLocalDpi xmlns:a14="http://schemas.microsoft.com/office/drawing/2010/main" val="0"/>
                </a:ext>
              </a:extLst>
            </a:blip>
            <a:srcRect b="47083"/>
            <a:stretch/>
          </p:blipFill>
          <p:spPr bwMode="auto">
            <a:xfrm>
              <a:off x="7242205" y="3632291"/>
              <a:ext cx="4063593" cy="18142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930724" y="4973900"/>
              <a:ext cx="2237285" cy="472609"/>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GB" dirty="0"/>
            </a:p>
          </p:txBody>
        </p:sp>
      </p:grpSp>
    </p:spTree>
    <p:extLst>
      <p:ext uri="{BB962C8B-B14F-4D97-AF65-F5344CB8AC3E}">
        <p14:creationId xmlns:p14="http://schemas.microsoft.com/office/powerpoint/2010/main" val="78380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Exercises [</a:t>
            </a:r>
            <a:r>
              <a:rPr lang="en-GB" dirty="0" err="1" smtClean="0"/>
              <a:t>Cormen</a:t>
            </a:r>
            <a:r>
              <a:rPr lang="en-GB" dirty="0" smtClean="0"/>
              <a:t>]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245898"/>
              </a:xfrm>
            </p:spPr>
            <p:txBody>
              <a:bodyPr>
                <a:normAutofit/>
              </a:bodyPr>
              <a:lstStyle/>
              <a:p>
                <a:r>
                  <a:rPr lang="en-US" dirty="0" smtClean="0"/>
                  <a:t>Illustrate </a:t>
                </a:r>
                <a:r>
                  <a:rPr lang="en-US" dirty="0"/>
                  <a:t>the operation of </a:t>
                </a:r>
                <a:r>
                  <a:rPr lang="en-US" dirty="0" smtClean="0"/>
                  <a:t>both insertion sort and merge </a:t>
                </a:r>
                <a:r>
                  <a:rPr lang="en-US" dirty="0"/>
                  <a:t>sort on the array </a:t>
                </a:r>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 = </m:t>
                      </m:r>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 3; 41; 52; 26; 38; 57; 9; 49 </m:t>
                          </m:r>
                        </m:e>
                      </m:d>
                    </m:oMath>
                  </m:oMathPara>
                </a14:m>
                <a:endParaRPr lang="en-GB" dirty="0" smtClean="0"/>
              </a:p>
              <a:p>
                <a:pPr marL="0" indent="0">
                  <a:buNone/>
                </a:pPr>
                <a:endParaRPr lang="en-GB" dirty="0" smtClean="0"/>
              </a:p>
              <a:p>
                <a:r>
                  <a:rPr lang="en-US" dirty="0"/>
                  <a:t>Rewrite the MERGE procedure so that it does not use </a:t>
                </a:r>
                <a:r>
                  <a:rPr lang="en-US" dirty="0" smtClean="0"/>
                  <a:t>sentinels (</a:t>
                </a:r>
                <a14:m>
                  <m:oMath xmlns:m="http://schemas.openxmlformats.org/officeDocument/2006/math">
                    <m:r>
                      <a:rPr lang="en-GB" b="0" i="1" smtClean="0">
                        <a:latin typeface="Cambria Math" panose="02040503050406030204" pitchFamily="18" charset="0"/>
                      </a:rPr>
                      <m:t>∞</m:t>
                    </m:r>
                  </m:oMath>
                </a14:m>
                <a:r>
                  <a:rPr lang="en-US" dirty="0" smtClean="0"/>
                  <a:t>): instead, stop </a:t>
                </a:r>
                <a:r>
                  <a:rPr lang="en-US" dirty="0"/>
                  <a:t>once either array L or R </a:t>
                </a:r>
                <a:r>
                  <a:rPr lang="en-US" dirty="0" smtClean="0"/>
                  <a:t>has had all its </a:t>
                </a:r>
                <a:r>
                  <a:rPr lang="en-US" dirty="0"/>
                  <a:t>elements copied back to A and then </a:t>
                </a:r>
                <a:r>
                  <a:rPr lang="en-US" dirty="0" smtClean="0"/>
                  <a:t>copy </a:t>
                </a:r>
                <a:r>
                  <a:rPr lang="en-US" dirty="0"/>
                  <a:t>the remainder of the other array back into A</a:t>
                </a:r>
                <a:r>
                  <a:rPr lang="en-US" dirty="0" smtClean="0"/>
                  <a:t>.</a:t>
                </a:r>
              </a:p>
              <a:p>
                <a:endParaRPr lang="en-US" dirty="0"/>
              </a:p>
              <a:p>
                <a:r>
                  <a:rPr lang="en-US" dirty="0" smtClean="0"/>
                  <a:t>Implement insertion sort as a recursive procedure </a:t>
                </a:r>
                <a:r>
                  <a:rPr lang="en-US" dirty="0"/>
                  <a:t>as follows: </a:t>
                </a:r>
                <a:r>
                  <a:rPr lang="en-US" dirty="0" smtClean="0"/>
                  <a:t>in </a:t>
                </a:r>
                <a:r>
                  <a:rPr lang="en-US" dirty="0"/>
                  <a:t>order to sort </a:t>
                </a:r>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[1..</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smtClean="0"/>
                  <a:t>, </a:t>
                </a:r>
                <a:r>
                  <a:rPr lang="en-US" dirty="0"/>
                  <a:t>we recursively sort </a:t>
                </a:r>
                <a14:m>
                  <m:oMath xmlns:m="http://schemas.openxmlformats.org/officeDocument/2006/math">
                    <m:r>
                      <a:rPr lang="en-US" i="1" dirty="0">
                        <a:latin typeface="Cambria Math" panose="02040503050406030204" pitchFamily="18" charset="0"/>
                      </a:rPr>
                      <m:t>𝐴</m:t>
                    </m:r>
                    <m:r>
                      <a:rPr lang="en-US" i="1" dirty="0">
                        <a:latin typeface="Cambria Math" panose="02040503050406030204" pitchFamily="18" charset="0"/>
                      </a:rPr>
                      <m:t>[1..</m:t>
                    </m:r>
                    <m:r>
                      <a:rPr lang="en-US" i="1" dirty="0">
                        <a:latin typeface="Cambria Math" panose="02040503050406030204" pitchFamily="18" charset="0"/>
                      </a:rPr>
                      <m:t>𝑛</m:t>
                    </m:r>
                    <m:r>
                      <a:rPr lang="en-GB" b="0" i="1" dirty="0" smtClean="0">
                        <a:latin typeface="Cambria Math" panose="02040503050406030204" pitchFamily="18" charset="0"/>
                      </a:rPr>
                      <m:t>−1</m:t>
                    </m:r>
                    <m:r>
                      <a:rPr lang="en-US" i="1" dirty="0">
                        <a:latin typeface="Cambria Math" panose="02040503050406030204" pitchFamily="18" charset="0"/>
                      </a:rPr>
                      <m:t>]</m:t>
                    </m:r>
                  </m:oMath>
                </a14:m>
                <a:r>
                  <a:rPr lang="en-US" dirty="0" smtClean="0"/>
                  <a:t> and </a:t>
                </a:r>
                <a:r>
                  <a:rPr lang="en-US" dirty="0"/>
                  <a:t>then insert </a:t>
                </a:r>
                <a14:m>
                  <m:oMath xmlns:m="http://schemas.openxmlformats.org/officeDocument/2006/math">
                    <m:r>
                      <a:rPr lang="en-US" i="1" dirty="0">
                        <a:latin typeface="Cambria Math" panose="02040503050406030204" pitchFamily="18" charset="0"/>
                      </a:rPr>
                      <m:t>𝐴</m:t>
                    </m:r>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 </m:t>
                    </m:r>
                  </m:oMath>
                </a14:m>
                <a:r>
                  <a:rPr lang="en-US" dirty="0" smtClean="0"/>
                  <a:t>into </a:t>
                </a:r>
                <a:r>
                  <a:rPr lang="en-US" dirty="0"/>
                  <a:t>the sorted array </a:t>
                </a:r>
                <a14:m>
                  <m:oMath xmlns:m="http://schemas.openxmlformats.org/officeDocument/2006/math">
                    <m:r>
                      <a:rPr lang="en-US" i="1" dirty="0">
                        <a:latin typeface="Cambria Math" panose="02040503050406030204" pitchFamily="18" charset="0"/>
                      </a:rPr>
                      <m:t>𝐴</m:t>
                    </m:r>
                    <m:r>
                      <a:rPr lang="en-US" i="1" dirty="0">
                        <a:latin typeface="Cambria Math" panose="02040503050406030204" pitchFamily="18" charset="0"/>
                      </a:rPr>
                      <m:t>[1..</m:t>
                    </m:r>
                    <m:r>
                      <a:rPr lang="en-US" i="1" dirty="0">
                        <a:latin typeface="Cambria Math" panose="02040503050406030204" pitchFamily="18" charset="0"/>
                      </a:rPr>
                      <m:t>𝑛</m:t>
                    </m:r>
                    <m:r>
                      <a:rPr lang="en-GB" i="1" dirty="0">
                        <a:latin typeface="Cambria Math" panose="02040503050406030204" pitchFamily="18" charset="0"/>
                      </a:rPr>
                      <m:t>−1</m:t>
                    </m:r>
                    <m:r>
                      <a:rPr lang="en-US" i="1" dirty="0">
                        <a:latin typeface="Cambria Math" panose="02040503050406030204" pitchFamily="18" charset="0"/>
                      </a:rPr>
                      <m:t>]</m:t>
                    </m:r>
                  </m:oMath>
                </a14:m>
                <a:r>
                  <a:rPr lang="en-US" dirty="0"/>
                  <a:t>.</a:t>
                </a:r>
                <a:r>
                  <a:rPr lang="en-US" dirty="0" smtClean="0"/>
                  <a:t> </a:t>
                </a:r>
              </a:p>
              <a:p>
                <a:pPr lvl="1"/>
                <a:r>
                  <a:rPr lang="en-US" dirty="0"/>
                  <a:t>[extra] Write a recurrence for the running time of this recursive version of insertion sort.</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245898"/>
              </a:xfrm>
              <a:blipFill rotWithShape="0">
                <a:blip r:embed="rId2"/>
                <a:stretch>
                  <a:fillRect l="-142" t="-86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9127039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Exercises </a:t>
            </a:r>
            <a:r>
              <a:rPr lang="en-GB" dirty="0"/>
              <a:t>[</a:t>
            </a:r>
            <a:r>
              <a:rPr lang="en-GB" dirty="0" err="1"/>
              <a:t>Cormen</a:t>
            </a:r>
            <a:r>
              <a:rPr lang="en-GB" dirty="0"/>
              <a:t>]</a:t>
            </a:r>
            <a:r>
              <a:rPr lang="en-GB" dirty="0" smtClean="0"/>
              <a:t>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Observe that the while loop of the </a:t>
                </a:r>
                <a:r>
                  <a:rPr lang="en-US" dirty="0"/>
                  <a:t>INSERTION-SORT procedure </a:t>
                </a:r>
                <a:r>
                  <a:rPr lang="en-US" dirty="0" smtClean="0"/>
                  <a:t>uses </a:t>
                </a:r>
                <a:r>
                  <a:rPr lang="en-US" dirty="0"/>
                  <a:t>a linear search to scan (backward) through the sorted </a:t>
                </a:r>
                <a:r>
                  <a:rPr lang="en-US" dirty="0" err="1" smtClean="0"/>
                  <a:t>subarray</a:t>
                </a:r>
                <a:r>
                  <a:rPr lang="en-US" dirty="0" smtClean="0"/>
                  <a:t> </a:t>
                </a:r>
                <a14:m>
                  <m:oMath xmlns:m="http://schemas.openxmlformats.org/officeDocument/2006/math">
                    <m:r>
                      <a:rPr lang="en-US" i="1" dirty="0">
                        <a:latin typeface="Cambria Math" panose="02040503050406030204" pitchFamily="18" charset="0"/>
                      </a:rPr>
                      <m:t>𝐴</m:t>
                    </m:r>
                    <m:r>
                      <a:rPr lang="en-US" i="1" dirty="0">
                        <a:latin typeface="Cambria Math" panose="02040503050406030204" pitchFamily="18" charset="0"/>
                      </a:rPr>
                      <m:t>[1..</m:t>
                    </m:r>
                    <m:r>
                      <a:rPr lang="en-GB" b="0" i="1" dirty="0" smtClean="0">
                        <a:latin typeface="Cambria Math" panose="02040503050406030204" pitchFamily="18" charset="0"/>
                      </a:rPr>
                      <m:t>𝑗</m:t>
                    </m:r>
                    <m:r>
                      <a:rPr lang="en-GB" i="1" dirty="0">
                        <a:latin typeface="Cambria Math" panose="02040503050406030204" pitchFamily="18" charset="0"/>
                      </a:rPr>
                      <m:t>−1</m:t>
                    </m:r>
                    <m:r>
                      <a:rPr lang="en-US" i="1" dirty="0">
                        <a:latin typeface="Cambria Math" panose="02040503050406030204" pitchFamily="18" charset="0"/>
                      </a:rPr>
                      <m:t>]</m:t>
                    </m:r>
                  </m:oMath>
                </a14:m>
                <a:r>
                  <a:rPr lang="en-US" dirty="0" smtClean="0"/>
                  <a:t>. </a:t>
                </a:r>
                <a:r>
                  <a:rPr lang="en-US" dirty="0"/>
                  <a:t>Can we use a </a:t>
                </a:r>
                <a:r>
                  <a:rPr lang="en-US" i="1" dirty="0"/>
                  <a:t>binary search</a:t>
                </a:r>
                <a:r>
                  <a:rPr lang="en-US" dirty="0"/>
                  <a:t> </a:t>
                </a:r>
                <a:r>
                  <a:rPr lang="en-US" dirty="0" smtClean="0"/>
                  <a:t>instead </a:t>
                </a:r>
                <a:r>
                  <a:rPr lang="en-US" dirty="0"/>
                  <a:t>to improve the overall worst-case running time of insertion sort to </a:t>
                </a:r>
                <a14:m>
                  <m:oMath xmlns:m="http://schemas.openxmlformats.org/officeDocument/2006/math">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𝑛</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lg</m:t>
                        </m:r>
                      </m:fName>
                      <m:e>
                        <m:r>
                          <a:rPr lang="en-GB" b="0" i="1" smtClean="0">
                            <a:latin typeface="Cambria Math" panose="02040503050406030204" pitchFamily="18" charset="0"/>
                          </a:rPr>
                          <m:t>𝑛</m:t>
                        </m:r>
                      </m:e>
                    </m:func>
                    <m:r>
                      <a:rPr lang="en-GB" b="0" i="1" smtClean="0">
                        <a:latin typeface="Cambria Math" panose="02040503050406030204" pitchFamily="18" charset="0"/>
                      </a:rPr>
                      <m:t>)</m:t>
                    </m:r>
                  </m:oMath>
                </a14:m>
                <a:r>
                  <a:rPr lang="en-US" dirty="0"/>
                  <a:t>?</a:t>
                </a:r>
              </a:p>
              <a:p>
                <a:endParaRPr lang="en-GB" dirty="0" smtClean="0"/>
              </a:p>
              <a:p>
                <a:r>
                  <a:rPr lang="en-US" dirty="0"/>
                  <a:t>Consider sorting </a:t>
                </a:r>
                <a14:m>
                  <m:oMath xmlns:m="http://schemas.openxmlformats.org/officeDocument/2006/math">
                    <m:r>
                      <a:rPr lang="en-US" i="1" dirty="0" smtClean="0">
                        <a:latin typeface="Cambria Math" panose="02040503050406030204" pitchFamily="18" charset="0"/>
                      </a:rPr>
                      <m:t>𝑛</m:t>
                    </m:r>
                  </m:oMath>
                </a14:m>
                <a:r>
                  <a:rPr lang="en-US" dirty="0"/>
                  <a:t> numbers stored in array </a:t>
                </a:r>
                <a14:m>
                  <m:oMath xmlns:m="http://schemas.openxmlformats.org/officeDocument/2006/math">
                    <m:r>
                      <a:rPr lang="en-US" i="1" dirty="0" smtClean="0">
                        <a:latin typeface="Cambria Math" panose="02040503050406030204" pitchFamily="18" charset="0"/>
                      </a:rPr>
                      <m:t>𝐴</m:t>
                    </m:r>
                  </m:oMath>
                </a14:m>
                <a:r>
                  <a:rPr lang="en-US" dirty="0"/>
                  <a:t> by ﬁrst ﬁnding the smallest element of </a:t>
                </a:r>
                <a14:m>
                  <m:oMath xmlns:m="http://schemas.openxmlformats.org/officeDocument/2006/math">
                    <m:r>
                      <a:rPr lang="en-US" i="1" dirty="0" smtClean="0">
                        <a:latin typeface="Cambria Math" panose="02040503050406030204" pitchFamily="18" charset="0"/>
                      </a:rPr>
                      <m:t>𝐴</m:t>
                    </m:r>
                  </m:oMath>
                </a14:m>
                <a:r>
                  <a:rPr lang="en-US" dirty="0"/>
                  <a:t> and exchanging it with the element </a:t>
                </a:r>
                <a:r>
                  <a:rPr lang="en-US" dirty="0" smtClean="0"/>
                  <a:t>in </a:t>
                </a:r>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[1]</m:t>
                    </m:r>
                  </m:oMath>
                </a14:m>
                <a:r>
                  <a:rPr lang="en-US" dirty="0" smtClean="0"/>
                  <a:t>. </a:t>
                </a:r>
                <a:r>
                  <a:rPr lang="en-US" dirty="0"/>
                  <a:t>Then ﬁnd the second smallest element of </a:t>
                </a:r>
                <a14:m>
                  <m:oMath xmlns:m="http://schemas.openxmlformats.org/officeDocument/2006/math">
                    <m:r>
                      <a:rPr lang="en-US" i="1" dirty="0" smtClean="0">
                        <a:latin typeface="Cambria Math" panose="02040503050406030204" pitchFamily="18" charset="0"/>
                      </a:rPr>
                      <m:t>𝐴</m:t>
                    </m:r>
                  </m:oMath>
                </a14:m>
                <a:r>
                  <a:rPr lang="en-US" dirty="0" smtClean="0"/>
                  <a:t>, and </a:t>
                </a:r>
                <a:r>
                  <a:rPr lang="en-US" dirty="0"/>
                  <a:t>exchange it </a:t>
                </a:r>
                <a:r>
                  <a:rPr lang="en-US" dirty="0" smtClean="0"/>
                  <a:t>with </a:t>
                </a:r>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[2]</m:t>
                    </m:r>
                  </m:oMath>
                </a14:m>
                <a:r>
                  <a:rPr lang="en-US" dirty="0" smtClean="0"/>
                  <a:t>. </a:t>
                </a:r>
                <a:r>
                  <a:rPr lang="en-US" dirty="0"/>
                  <a:t>Continue in this manner for the ﬁrst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m:t>
                    </m:r>
                  </m:oMath>
                </a14:m>
                <a:r>
                  <a:rPr lang="en-US" dirty="0" smtClean="0"/>
                  <a:t> </a:t>
                </a:r>
                <a:r>
                  <a:rPr lang="en-US" dirty="0"/>
                  <a:t>elements of </a:t>
                </a:r>
                <a14:m>
                  <m:oMath xmlns:m="http://schemas.openxmlformats.org/officeDocument/2006/math">
                    <m:r>
                      <a:rPr lang="en-US" i="1" dirty="0" smtClean="0">
                        <a:latin typeface="Cambria Math" panose="02040503050406030204" pitchFamily="18" charset="0"/>
                      </a:rPr>
                      <m:t>𝐴</m:t>
                    </m:r>
                  </m:oMath>
                </a14:m>
                <a:r>
                  <a:rPr lang="en-US" dirty="0"/>
                  <a:t>. Write </a:t>
                </a:r>
                <a:r>
                  <a:rPr lang="en-US" dirty="0" smtClean="0"/>
                  <a:t>pseudo-code </a:t>
                </a:r>
                <a:r>
                  <a:rPr lang="en-US" dirty="0"/>
                  <a:t>for this algorithm, which is known as </a:t>
                </a:r>
                <a:r>
                  <a:rPr lang="en-US" b="1" u="sng" dirty="0" smtClean="0"/>
                  <a:t>selection sort</a:t>
                </a:r>
                <a:r>
                  <a:rPr lang="en-US" dirty="0" smtClean="0"/>
                  <a:t>. </a:t>
                </a:r>
                <a:r>
                  <a:rPr lang="en-US" dirty="0"/>
                  <a:t>What loop invariant does this algorithm maintain? Why does it need to run for only the ﬁrst </a:t>
                </a:r>
                <a14:m>
                  <m:oMath xmlns:m="http://schemas.openxmlformats.org/officeDocument/2006/math">
                    <m:r>
                      <a:rPr lang="en-US" i="1" dirty="0" smtClean="0">
                        <a:latin typeface="Cambria Math" panose="02040503050406030204" pitchFamily="18" charset="0"/>
                      </a:rPr>
                      <m:t>𝑛</m:t>
                    </m:r>
                    <m:r>
                      <a:rPr lang="en-GB" b="0" i="1" dirty="0" smtClean="0">
                        <a:latin typeface="Cambria Math" panose="02040503050406030204" pitchFamily="18" charset="0"/>
                      </a:rPr>
                      <m:t>−</m:t>
                    </m:r>
                    <m:r>
                      <a:rPr lang="en-US" i="1" dirty="0" smtClean="0">
                        <a:latin typeface="Cambria Math" panose="02040503050406030204" pitchFamily="18" charset="0"/>
                      </a:rPr>
                      <m:t>1</m:t>
                    </m:r>
                  </m:oMath>
                </a14:m>
                <a:r>
                  <a:rPr lang="en-US" dirty="0"/>
                  <a:t> elements, rather than for all </a:t>
                </a:r>
                <a14:m>
                  <m:oMath xmlns:m="http://schemas.openxmlformats.org/officeDocument/2006/math">
                    <m:r>
                      <a:rPr lang="en-US" i="1" dirty="0" smtClean="0">
                        <a:latin typeface="Cambria Math" panose="02040503050406030204" pitchFamily="18" charset="0"/>
                      </a:rPr>
                      <m:t>𝑛</m:t>
                    </m:r>
                  </m:oMath>
                </a14:m>
                <a:r>
                  <a:rPr lang="en-US" dirty="0"/>
                  <a:t> elements? Give the best-case and worst-case running times of selection sort in </a:t>
                </a:r>
                <a:r>
                  <a:rPr lang="en-US" dirty="0" smtClean="0"/>
                  <a:t>big </a:t>
                </a:r>
                <a14:m>
                  <m:oMath xmlns:m="http://schemas.openxmlformats.org/officeDocument/2006/math">
                    <m:r>
                      <a:rPr lang="en-GB" b="0" i="1" smtClean="0">
                        <a:latin typeface="Cambria Math" panose="02040503050406030204" pitchFamily="18" charset="0"/>
                      </a:rPr>
                      <m:t>𝑂</m:t>
                    </m:r>
                  </m:oMath>
                </a14:m>
                <a:r>
                  <a:rPr lang="en-US" dirty="0" smtClean="0"/>
                  <a:t> notation.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1570" r="-567"/>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33765666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Exercises [</a:t>
            </a:r>
            <a:r>
              <a:rPr lang="en-US" dirty="0" err="1" smtClean="0"/>
              <a:t>Schaum</a:t>
            </a:r>
            <a:r>
              <a:rPr lang="en-US" dirty="0" smtClean="0"/>
              <a:t>]</a:t>
            </a:r>
            <a:r>
              <a:rPr lang="en-GB" dirty="0" smtClean="0"/>
              <a:t> </a:t>
            </a:r>
            <a:endParaRPr lang="en-GB" dirty="0"/>
          </a:p>
        </p:txBody>
      </p:sp>
      <p:sp>
        <p:nvSpPr>
          <p:cNvPr id="3" name="Content Placeholder 2"/>
          <p:cNvSpPr>
            <a:spLocks noGrp="1"/>
          </p:cNvSpPr>
          <p:nvPr>
            <p:ph idx="1"/>
          </p:nvPr>
        </p:nvSpPr>
        <p:spPr/>
        <p:txBody>
          <a:bodyPr/>
          <a:lstStyle/>
          <a:p>
            <a:r>
              <a:rPr lang="en-US" dirty="0" smtClean="0"/>
              <a:t>Questions </a:t>
            </a:r>
          </a:p>
          <a:p>
            <a:pPr lvl="1"/>
            <a:r>
              <a:rPr lang="en-US" dirty="0" smtClean="0"/>
              <a:t>14.15 14.16 [referred only to </a:t>
            </a:r>
            <a:r>
              <a:rPr lang="en-US" dirty="0" err="1" smtClean="0"/>
              <a:t>insertion&amp;merge</a:t>
            </a:r>
            <a:r>
              <a:rPr lang="en-US" dirty="0" smtClean="0"/>
              <a:t> sort]</a:t>
            </a:r>
          </a:p>
          <a:p>
            <a:r>
              <a:rPr lang="en-US" dirty="0" smtClean="0"/>
              <a:t>Problems </a:t>
            </a:r>
          </a:p>
          <a:p>
            <a:pPr lvl="1"/>
            <a:r>
              <a:rPr lang="en-US" dirty="0" smtClean="0"/>
              <a:t>14.1</a:t>
            </a:r>
            <a:r>
              <a:rPr lang="en-US" dirty="0"/>
              <a:t>; 14.2; 14.3; </a:t>
            </a:r>
            <a:r>
              <a:rPr lang="en-US" dirty="0" smtClean="0"/>
              <a:t>14.6; 14.11 [only for </a:t>
            </a:r>
            <a:r>
              <a:rPr lang="en-US" dirty="0" err="1" smtClean="0"/>
              <a:t>insertion&amp;merge</a:t>
            </a:r>
            <a:r>
              <a:rPr lang="en-US" dirty="0" smtClean="0"/>
              <a:t> sort]; 14.21</a:t>
            </a:r>
            <a:endParaRPr lang="en-GB" dirty="0"/>
          </a:p>
          <a:p>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861517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Sorting algorithms </a:t>
            </a:r>
            <a:endParaRPr lang="en-GB" dirty="0"/>
          </a:p>
        </p:txBody>
      </p:sp>
      <p:sp>
        <p:nvSpPr>
          <p:cNvPr id="3" name="Content Placeholder 2"/>
          <p:cNvSpPr>
            <a:spLocks noGrp="1"/>
          </p:cNvSpPr>
          <p:nvPr>
            <p:ph idx="1"/>
          </p:nvPr>
        </p:nvSpPr>
        <p:spPr/>
        <p:txBody>
          <a:bodyPr/>
          <a:lstStyle/>
          <a:p>
            <a:r>
              <a:rPr lang="en-GB" dirty="0" smtClean="0"/>
              <a:t>Popular </a:t>
            </a:r>
            <a:r>
              <a:rPr lang="en-GB" dirty="0" smtClean="0">
                <a:hlinkClick r:id="rId3"/>
              </a:rPr>
              <a:t>sorting algorithms</a:t>
            </a:r>
            <a:endParaRPr lang="en-GB" dirty="0" smtClean="0"/>
          </a:p>
          <a:p>
            <a:pPr lvl="1"/>
            <a:r>
              <a:rPr lang="en-GB" dirty="0" smtClean="0"/>
              <a:t>Simple sorts</a:t>
            </a:r>
          </a:p>
          <a:p>
            <a:pPr lvl="2"/>
            <a:r>
              <a:rPr lang="en-GB" b="1" u="sng" dirty="0" smtClean="0">
                <a:solidFill>
                  <a:schemeClr val="accent1"/>
                </a:solidFill>
              </a:rPr>
              <a:t>Insertion sort</a:t>
            </a:r>
            <a:r>
              <a:rPr lang="en-GB" dirty="0" smtClean="0"/>
              <a:t>, selection sort</a:t>
            </a:r>
          </a:p>
          <a:p>
            <a:pPr lvl="1"/>
            <a:r>
              <a:rPr lang="en-GB" dirty="0" smtClean="0"/>
              <a:t>Efficient sorts</a:t>
            </a:r>
          </a:p>
          <a:p>
            <a:pPr lvl="2"/>
            <a:r>
              <a:rPr lang="en-GB" b="1" u="sng" dirty="0" smtClean="0">
                <a:solidFill>
                  <a:schemeClr val="accent1"/>
                </a:solidFill>
              </a:rPr>
              <a:t>Merge sort</a:t>
            </a:r>
            <a:r>
              <a:rPr lang="en-GB" dirty="0" smtClean="0"/>
              <a:t>, Quick sort, Heap sort</a:t>
            </a:r>
          </a:p>
          <a:p>
            <a:pPr lvl="1"/>
            <a:r>
              <a:rPr lang="en-GB" dirty="0" smtClean="0"/>
              <a:t>Bubble sort and variants</a:t>
            </a:r>
          </a:p>
          <a:p>
            <a:pPr lvl="2"/>
            <a:r>
              <a:rPr lang="en-GB" dirty="0" smtClean="0"/>
              <a:t>Bubble sort, Shell sort, Comb sort</a:t>
            </a:r>
          </a:p>
          <a:p>
            <a:pPr lvl="1"/>
            <a:r>
              <a:rPr lang="en-GB" dirty="0" smtClean="0"/>
              <a:t>Distribution sort</a:t>
            </a:r>
          </a:p>
          <a:p>
            <a:pPr lvl="2"/>
            <a:r>
              <a:rPr lang="en-GB" dirty="0" smtClean="0"/>
              <a:t>Counting sort, Bucket sort, Radix sort</a:t>
            </a:r>
          </a:p>
          <a:p>
            <a:r>
              <a:rPr lang="en-GB" dirty="0" smtClean="0"/>
              <a:t>In practice, a few algorithms predominate</a:t>
            </a:r>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1262564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Sorting algorithms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When studying algorithms, we are interested in many aspects</a:t>
                </a:r>
              </a:p>
              <a:p>
                <a:pPr lvl="1"/>
                <a:r>
                  <a:rPr lang="en-US" b="1" dirty="0" smtClean="0"/>
                  <a:t>Correctness</a:t>
                </a:r>
                <a:r>
                  <a:rPr lang="en-US" dirty="0"/>
                  <a:t>, ﬁrst and foremost </a:t>
                </a:r>
                <a:endParaRPr lang="en-US" dirty="0" smtClean="0"/>
              </a:p>
              <a:p>
                <a:pPr lvl="1"/>
                <a:r>
                  <a:rPr lang="en-US" b="1" dirty="0" smtClean="0"/>
                  <a:t>Performance</a:t>
                </a:r>
                <a:r>
                  <a:rPr lang="en-US" dirty="0"/>
                  <a:t>, especially in certain </a:t>
                </a:r>
                <a:r>
                  <a:rPr lang="en-US" dirty="0" smtClean="0"/>
                  <a:t>domains (i.e., games)</a:t>
                </a:r>
              </a:p>
              <a:p>
                <a:pPr lvl="2"/>
                <a:r>
                  <a:rPr lang="en-GB" b="1" dirty="0" smtClean="0"/>
                  <a:t>Time</a:t>
                </a:r>
                <a:r>
                  <a:rPr lang="en-GB" dirty="0" smtClean="0"/>
                  <a:t> &amp; Space</a:t>
                </a:r>
              </a:p>
              <a:p>
                <a:pPr lvl="2"/>
                <a:endParaRPr lang="en-GB" dirty="0" smtClean="0"/>
              </a:p>
              <a:p>
                <a:r>
                  <a:rPr lang="en-GB" dirty="0" smtClean="0"/>
                  <a:t>Time complexity… remember from last lesson?</a:t>
                </a:r>
                <a:endParaRPr lang="en-GB" dirty="0"/>
              </a:p>
              <a:p>
                <a:pPr lvl="1"/>
                <a:r>
                  <a:rPr lang="en-GB" dirty="0" smtClean="0"/>
                  <a:t>Asymptotic notation to express </a:t>
                </a:r>
                <a:r>
                  <a:rPr lang="en-US" dirty="0" smtClean="0"/>
                  <a:t>the </a:t>
                </a:r>
                <a:r>
                  <a:rPr lang="en-US" dirty="0"/>
                  <a:t>relationship between computing time and input </a:t>
                </a:r>
                <a:r>
                  <a:rPr lang="en-US" dirty="0" smtClean="0"/>
                  <a:t>size</a:t>
                </a:r>
              </a:p>
              <a:p>
                <a:pPr lvl="1"/>
                <a:r>
                  <a:rPr lang="en-US" dirty="0" smtClean="0"/>
                  <a:t>Example: suppose </a:t>
                </a:r>
                <a:r>
                  <a:rPr lang="en-US" dirty="0"/>
                  <a:t>an algorithm runs in </a:t>
                </a:r>
                <a14:m>
                  <m:oMath xmlns:m="http://schemas.openxmlformats.org/officeDocument/2006/math">
                    <m:r>
                      <a:rPr lang="en-US" i="1" dirty="0" smtClean="0">
                        <a:latin typeface="Cambria Math" panose="02040503050406030204" pitchFamily="18" charset="0"/>
                      </a:rPr>
                      <m:t>0.1</m:t>
                    </m:r>
                    <m:sSup>
                      <m:sSupPr>
                        <m:ctrlPr>
                          <a:rPr lang="en-GB"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 + 10.0</m:t>
                    </m:r>
                    <m:r>
                      <a:rPr lang="en-US" i="1" dirty="0" smtClean="0">
                        <a:latin typeface="Cambria Math" panose="02040503050406030204" pitchFamily="18" charset="0"/>
                      </a:rPr>
                      <m:t>𝑛</m:t>
                    </m:r>
                  </m:oMath>
                </a14:m>
                <a:r>
                  <a:rPr lang="en-US" dirty="0"/>
                  <a:t> milliseconds for an input of size </a:t>
                </a:r>
                <a14:m>
                  <m:oMath xmlns:m="http://schemas.openxmlformats.org/officeDocument/2006/math">
                    <m:r>
                      <a:rPr lang="en-US" i="1" dirty="0" smtClean="0">
                        <a:latin typeface="Cambria Math" panose="02040503050406030204" pitchFamily="18" charset="0"/>
                      </a:rPr>
                      <m:t>𝑛</m:t>
                    </m:r>
                  </m:oMath>
                </a14:m>
                <a:r>
                  <a:rPr lang="en-US" dirty="0" smtClean="0"/>
                  <a:t> </a:t>
                </a:r>
                <a:r>
                  <a:rPr lang="en-US" dirty="0" smtClean="0">
                    <a:sym typeface="Wingdings" panose="05000000000000000000" pitchFamily="2" charset="2"/>
                  </a:rPr>
                  <a:t> its complexity is </a:t>
                </a:r>
                <a14:m>
                  <m:oMath xmlns:m="http://schemas.openxmlformats.org/officeDocument/2006/math">
                    <m:r>
                      <a:rPr lang="en-GB" b="0" i="1" smtClean="0">
                        <a:latin typeface="Cambria Math" panose="02040503050406030204" pitchFamily="18" charset="0"/>
                        <a:sym typeface="Wingdings" panose="05000000000000000000" pitchFamily="2" charset="2"/>
                      </a:rPr>
                      <m:t>𝑂</m:t>
                    </m:r>
                    <m:d>
                      <m:dPr>
                        <m:ctrlPr>
                          <a:rPr lang="en-GB" b="0" i="1" smtClean="0">
                            <a:latin typeface="Cambria Math" panose="02040503050406030204" pitchFamily="18" charset="0"/>
                            <a:sym typeface="Wingdings" panose="05000000000000000000" pitchFamily="2" charset="2"/>
                          </a:rPr>
                        </m:ctrlPr>
                      </m:dPr>
                      <m:e>
                        <m:sSup>
                          <m:sSupPr>
                            <m:ctrlPr>
                              <a:rPr lang="en-GB" b="0" i="1" smtClean="0">
                                <a:latin typeface="Cambria Math" panose="02040503050406030204" pitchFamily="18" charset="0"/>
                                <a:sym typeface="Wingdings" panose="05000000000000000000" pitchFamily="2" charset="2"/>
                              </a:rPr>
                            </m:ctrlPr>
                          </m:sSupPr>
                          <m:e>
                            <m:r>
                              <a:rPr lang="en-GB" b="0" i="1" smtClean="0">
                                <a:latin typeface="Cambria Math" panose="02040503050406030204" pitchFamily="18" charset="0"/>
                                <a:sym typeface="Wingdings" panose="05000000000000000000" pitchFamily="2" charset="2"/>
                              </a:rPr>
                              <m:t>𝑛</m:t>
                            </m:r>
                          </m:e>
                          <m:sup>
                            <m:r>
                              <a:rPr lang="en-GB" b="0" i="1" smtClean="0">
                                <a:latin typeface="Cambria Math" panose="02040503050406030204" pitchFamily="18" charset="0"/>
                                <a:sym typeface="Wingdings" panose="05000000000000000000" pitchFamily="2" charset="2"/>
                              </a:rPr>
                              <m:t>2</m:t>
                            </m:r>
                          </m:sup>
                        </m:sSup>
                      </m:e>
                    </m:d>
                  </m:oMath>
                </a14:m>
                <a:r>
                  <a:rPr lang="en-US" dirty="0" smtClean="0"/>
                  <a:t> </a:t>
                </a:r>
              </a:p>
              <a:p>
                <a:pPr lvl="1"/>
                <a:r>
                  <a:rPr lang="en-GB" dirty="0" smtClean="0"/>
                  <a:t>Valid asymptotically (i.e., not for small inputs)</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r="-638"/>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369892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Sorting algorithms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Input</a:t>
                </a:r>
              </a:p>
              <a:p>
                <a:pPr lvl="1"/>
                <a:r>
                  <a:rPr lang="en-US" dirty="0" smtClean="0"/>
                  <a:t>a </a:t>
                </a:r>
                <a:r>
                  <a:rPr lang="en-US" dirty="0"/>
                  <a:t>sequence of </a:t>
                </a:r>
                <a14:m>
                  <m:oMath xmlns:m="http://schemas.openxmlformats.org/officeDocument/2006/math">
                    <m:r>
                      <a:rPr lang="en-US" i="1" dirty="0" smtClean="0">
                        <a:latin typeface="Cambria Math" panose="02040503050406030204" pitchFamily="18" charset="0"/>
                      </a:rPr>
                      <m:t>𝑛</m:t>
                    </m:r>
                  </m:oMath>
                </a14:m>
                <a:r>
                  <a:rPr lang="en-US" dirty="0"/>
                  <a:t> numbers </a:t>
                </a:r>
                <a14:m>
                  <m:oMath xmlns:m="http://schemas.openxmlformats.org/officeDocument/2006/math">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𝑛</m:t>
                        </m:r>
                      </m:sub>
                    </m:sSub>
                  </m:oMath>
                </a14:m>
                <a:r>
                  <a:rPr lang="en-US" dirty="0"/>
                  <a:t> </a:t>
                </a:r>
                <a:endParaRPr lang="en-US" dirty="0" smtClean="0"/>
              </a:p>
              <a:p>
                <a:endParaRPr lang="en-US" dirty="0" smtClean="0"/>
              </a:p>
              <a:p>
                <a:r>
                  <a:rPr lang="en-US" b="1" dirty="0" smtClean="0"/>
                  <a:t>Output</a:t>
                </a:r>
              </a:p>
              <a:p>
                <a:pPr lvl="1"/>
                <a:r>
                  <a:rPr lang="en-US" dirty="0" smtClean="0"/>
                  <a:t>a </a:t>
                </a:r>
                <a:r>
                  <a:rPr lang="en-US" dirty="0"/>
                  <a:t>permutation (reordering) </a:t>
                </a:r>
                <a14:m>
                  <m:oMath xmlns:m="http://schemas.openxmlformats.org/officeDocument/2006/math">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1</m:t>
                        </m:r>
                        <m:r>
                          <a:rPr lang="en-GB" b="0" i="1" dirty="0" smtClean="0">
                            <a:latin typeface="Cambria Math" panose="02040503050406030204" pitchFamily="18" charset="0"/>
                          </a:rPr>
                          <m:t>′</m:t>
                        </m:r>
                      </m:sub>
                    </m:sSub>
                    <m:r>
                      <a:rPr lang="en-US" i="1" dirty="0">
                        <a:latin typeface="Cambria Math" panose="02040503050406030204" pitchFamily="18" charset="0"/>
                      </a:rPr>
                      <m:t>,…,</m:t>
                    </m:r>
                    <m:sSub>
                      <m:sSubPr>
                        <m:ctrlPr>
                          <a:rPr lang="en-GB" b="0" i="1" dirty="0" smtClean="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𝑛</m:t>
                        </m:r>
                        <m:r>
                          <a:rPr lang="en-GB" b="0" i="1" dirty="0" smtClean="0">
                            <a:latin typeface="Cambria Math" panose="02040503050406030204" pitchFamily="18" charset="0"/>
                          </a:rPr>
                          <m:t>′</m:t>
                        </m:r>
                      </m:sub>
                    </m:sSub>
                  </m:oMath>
                </a14:m>
                <a:r>
                  <a:rPr lang="en-US" dirty="0"/>
                  <a:t> of the input sequence </a:t>
                </a:r>
                <a:r>
                  <a:rPr lang="en-US" dirty="0" smtClean="0"/>
                  <a:t>…</a:t>
                </a:r>
              </a:p>
              <a:p>
                <a:pPr lvl="1"/>
                <a:r>
                  <a:rPr lang="en-US" dirty="0" smtClean="0"/>
                  <a:t>… in </a:t>
                </a:r>
                <a:r>
                  <a:rPr lang="en-US" dirty="0"/>
                  <a:t>non-decreasing order </a:t>
                </a:r>
                <a:r>
                  <a:rPr lang="en-US" dirty="0" smtClean="0"/>
                  <a:t>(i.e., such </a:t>
                </a:r>
                <a:r>
                  <a:rPr lang="en-US" dirty="0"/>
                  <a:t>that </a:t>
                </a:r>
                <a14:m>
                  <m:oMath xmlns:m="http://schemas.openxmlformats.org/officeDocument/2006/math">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1</m:t>
                        </m:r>
                        <m:r>
                          <a:rPr lang="en-GB" b="0" i="1" dirty="0" smtClean="0">
                            <a:latin typeface="Cambria Math" panose="02040503050406030204" pitchFamily="18" charset="0"/>
                          </a:rPr>
                          <m:t>′</m:t>
                        </m:r>
                      </m:sub>
                    </m:sSub>
                    <m:r>
                      <a:rPr lang="en-US" i="1" dirty="0">
                        <a:latin typeface="Cambria Math" panose="02040503050406030204" pitchFamily="18" charset="0"/>
                      </a:rPr>
                      <m:t>≤</m:t>
                    </m:r>
                    <m:r>
                      <a:rPr lang="en-GB" b="0" i="1" dirty="0" smtClean="0">
                        <a:latin typeface="Cambria Math" panose="02040503050406030204" pitchFamily="18" charset="0"/>
                      </a:rPr>
                      <m:t>…</m:t>
                    </m:r>
                    <m:r>
                      <a:rPr lang="en-US" i="1" dirty="0">
                        <a:latin typeface="Cambria Math" panose="02040503050406030204" pitchFamily="18" charset="0"/>
                      </a:rPr>
                      <m:t>≤</m:t>
                    </m:r>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𝑛</m:t>
                        </m:r>
                        <m:r>
                          <a:rPr lang="en-GB" b="0" i="1" dirty="0" smtClean="0">
                            <a:latin typeface="Cambria Math" panose="02040503050406030204" pitchFamily="18" charset="0"/>
                          </a:rPr>
                          <m:t>′</m:t>
                        </m:r>
                      </m:sub>
                    </m:sSub>
                  </m:oMath>
                </a14:m>
                <a:r>
                  <a:rPr lang="en-US" dirty="0" smtClean="0"/>
                  <a:t>)</a:t>
                </a:r>
              </a:p>
              <a:p>
                <a:endParaRPr lang="en-US" dirty="0" smtClean="0"/>
              </a:p>
              <a:p>
                <a:r>
                  <a:rPr lang="en-US" dirty="0" smtClean="0"/>
                  <a:t>The </a:t>
                </a:r>
                <a:r>
                  <a:rPr lang="en-US" dirty="0"/>
                  <a:t>numbers that we wish to sort are also known as the </a:t>
                </a:r>
                <a:r>
                  <a:rPr lang="en-US" b="1" dirty="0"/>
                  <a:t>keys</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55179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Insertion sort</a:t>
            </a:r>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2050" name="Picture 2" descr="Example of insertion sort sorting a list of random numb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727" y="2291137"/>
            <a:ext cx="3746632" cy="33452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mayankacademy.com/static/img/courses/cs101/playing_card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761" y="414008"/>
            <a:ext cx="3147634" cy="2706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341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Insertion sort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2160589"/>
                <a:ext cx="8815987" cy="4245898"/>
              </a:xfrm>
            </p:spPr>
            <p:txBody>
              <a:bodyPr>
                <a:normAutofit fontScale="92500" lnSpcReduction="20000"/>
              </a:bodyPr>
              <a:lstStyle/>
              <a:p>
                <a:r>
                  <a:rPr lang="en-US" dirty="0" smtClean="0"/>
                  <a:t>Basic idea</a:t>
                </a:r>
              </a:p>
              <a:p>
                <a:pPr lvl="1"/>
                <a:r>
                  <a:rPr lang="en-US" dirty="0"/>
                  <a:t>When people manually sort something (for example, a deck of playing cards), most use a method that is similar to insertion sort </a:t>
                </a:r>
                <a:endParaRPr lang="en-US" dirty="0" smtClean="0"/>
              </a:p>
              <a:p>
                <a:pPr lvl="1"/>
                <a:r>
                  <a:rPr lang="en-US" dirty="0" smtClean="0"/>
                  <a:t>Put </a:t>
                </a:r>
                <a:r>
                  <a:rPr lang="en-US" dirty="0"/>
                  <a:t>one element at a time in its right position in the sorted </a:t>
                </a:r>
                <a:r>
                  <a:rPr lang="en-US" dirty="0" smtClean="0"/>
                  <a:t>sub-array</a:t>
                </a:r>
              </a:p>
              <a:p>
                <a:pPr lvl="1"/>
                <a:r>
                  <a:rPr lang="en-US" dirty="0" smtClean="0"/>
                  <a:t>The </a:t>
                </a:r>
                <a:r>
                  <a:rPr lang="en-US" dirty="0"/>
                  <a:t>final sorted array (or list) </a:t>
                </a:r>
                <a:r>
                  <a:rPr lang="en-US" dirty="0" smtClean="0"/>
                  <a:t>is built one </a:t>
                </a:r>
                <a:r>
                  <a:rPr lang="en-US" dirty="0"/>
                  <a:t>item at a </a:t>
                </a:r>
                <a:r>
                  <a:rPr lang="en-US" dirty="0" smtClean="0"/>
                  <a:t>time</a:t>
                </a:r>
                <a:endParaRPr lang="en-US" dirty="0"/>
              </a:p>
              <a:p>
                <a:endParaRPr lang="en-GB" dirty="0" smtClean="0"/>
              </a:p>
              <a:p>
                <a:r>
                  <a:rPr lang="en-GB" dirty="0" smtClean="0"/>
                  <a:t>Advantages </a:t>
                </a:r>
              </a:p>
              <a:p>
                <a:pPr lvl="1"/>
                <a:r>
                  <a:rPr lang="en-US" dirty="0"/>
                  <a:t>very intuitive </a:t>
                </a:r>
                <a:r>
                  <a:rPr lang="en-US" dirty="0" smtClean="0"/>
                  <a:t>algorithm ; simple implementation </a:t>
                </a:r>
              </a:p>
              <a:p>
                <a:pPr lvl="1"/>
                <a:r>
                  <a:rPr lang="en-US" dirty="0" smtClean="0"/>
                  <a:t>efficient </a:t>
                </a:r>
                <a:r>
                  <a:rPr lang="en-US" dirty="0"/>
                  <a:t>for (quite) small data sets</a:t>
                </a:r>
              </a:p>
              <a:p>
                <a:pPr lvl="2"/>
                <a:r>
                  <a:rPr lang="en-US" dirty="0" smtClean="0"/>
                  <a:t>very efficient </a:t>
                </a:r>
                <a:r>
                  <a:rPr lang="en-US" dirty="0"/>
                  <a:t>for data sets that are already substantially </a:t>
                </a:r>
                <a:r>
                  <a:rPr lang="en-US" dirty="0" smtClean="0"/>
                  <a:t>sorted and more </a:t>
                </a:r>
                <a:r>
                  <a:rPr lang="en-US" dirty="0"/>
                  <a:t>efficient in practice than most other simple quadratic (i.e., </a:t>
                </a:r>
                <a14:m>
                  <m:oMath xmlns:m="http://schemas.openxmlformats.org/officeDocument/2006/math">
                    <m:r>
                      <a:rPr lang="en-US" i="1" dirty="0" smtClean="0">
                        <a:latin typeface="Cambria Math" panose="02040503050406030204" pitchFamily="18" charset="0"/>
                      </a:rPr>
                      <m:t>𝑂</m:t>
                    </m:r>
                    <m:d>
                      <m:dPr>
                        <m:ctrlPr>
                          <a:rPr lang="en-US" i="1" dirty="0" smtClean="0">
                            <a:latin typeface="Cambria Math" panose="02040503050406030204" pitchFamily="18" charset="0"/>
                          </a:rPr>
                        </m:ctrlPr>
                      </m:dPr>
                      <m:e>
                        <m:sSup>
                          <m:sSupPr>
                            <m:ctrlPr>
                              <a:rPr lang="en-GB"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e>
                    </m:d>
                  </m:oMath>
                </a14:m>
                <a:r>
                  <a:rPr lang="en-US" dirty="0"/>
                  <a:t>) </a:t>
                </a:r>
                <a:r>
                  <a:rPr lang="en-US" dirty="0" smtClean="0"/>
                  <a:t>algorithms; </a:t>
                </a:r>
                <a:r>
                  <a:rPr lang="en-US" dirty="0"/>
                  <a:t>the best case (nearly sorted input) is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endParaRPr lang="en-US" dirty="0"/>
              </a:p>
              <a:p>
                <a:pPr lvl="1"/>
                <a:r>
                  <a:rPr lang="en-US" dirty="0" smtClean="0"/>
                  <a:t>stable (does </a:t>
                </a:r>
                <a:r>
                  <a:rPr lang="en-US" dirty="0"/>
                  <a:t>not change the relative order of elements with equal </a:t>
                </a:r>
                <a:r>
                  <a:rPr lang="en-US" dirty="0" smtClean="0"/>
                  <a:t>keys)</a:t>
                </a:r>
                <a:endParaRPr lang="en-US" dirty="0"/>
              </a:p>
              <a:p>
                <a:pPr lvl="1"/>
                <a:r>
                  <a:rPr lang="en-US" dirty="0" smtClean="0"/>
                  <a:t>in-place (only </a:t>
                </a:r>
                <a:r>
                  <a:rPr lang="en-US" dirty="0"/>
                  <a:t>requires a constant amount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(1)</m:t>
                    </m:r>
                  </m:oMath>
                </a14:m>
                <a:r>
                  <a:rPr lang="en-US" dirty="0"/>
                  <a:t> of additional memory </a:t>
                </a:r>
                <a:r>
                  <a:rPr lang="en-US" dirty="0" smtClean="0"/>
                  <a:t>space)</a:t>
                </a:r>
                <a:endParaRPr lang="en-US" dirty="0"/>
              </a:p>
              <a:p>
                <a:pPr lvl="1"/>
                <a:r>
                  <a:rPr lang="en-US" dirty="0" smtClean="0"/>
                  <a:t>online (can </a:t>
                </a:r>
                <a:r>
                  <a:rPr lang="en-US" dirty="0"/>
                  <a:t>sort a list as it receives </a:t>
                </a:r>
                <a:r>
                  <a:rPr lang="en-US" dirty="0" smtClean="0"/>
                  <a:t>it)</a:t>
                </a:r>
                <a:endParaRPr lang="en-US" dirty="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2160589"/>
                <a:ext cx="8815987" cy="4245898"/>
              </a:xfrm>
              <a:blipFill rotWithShape="0">
                <a:blip r:embed="rId2"/>
                <a:stretch>
                  <a:fillRect l="-69" t="-1578"/>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85727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906</TotalTime>
  <Words>2612</Words>
  <Application>Microsoft Office PowerPoint</Application>
  <PresentationFormat>Breedbeeld</PresentationFormat>
  <Paragraphs>546</Paragraphs>
  <Slides>45</Slides>
  <Notes>4</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45</vt:i4>
      </vt:variant>
    </vt:vector>
  </HeadingPairs>
  <TitlesOfParts>
    <vt:vector size="53" baseType="lpstr">
      <vt:lpstr>Arial</vt:lpstr>
      <vt:lpstr>Calibri</vt:lpstr>
      <vt:lpstr>Cambria Math</vt:lpstr>
      <vt:lpstr>Consolas</vt:lpstr>
      <vt:lpstr>Trebuchet MS</vt:lpstr>
      <vt:lpstr>Wingdings</vt:lpstr>
      <vt:lpstr>Wingdings 3</vt:lpstr>
      <vt:lpstr>Facet</vt:lpstr>
      <vt:lpstr>Week 2 Development 6a - Algoritmiek </vt:lpstr>
      <vt:lpstr>Today</vt:lpstr>
      <vt:lpstr>Sorting algorithms</vt:lpstr>
      <vt:lpstr>Sorting algorithms </vt:lpstr>
      <vt:lpstr>Sorting algorithms </vt:lpstr>
      <vt:lpstr>Sorting algorithms </vt:lpstr>
      <vt:lpstr>Sorting algorithms </vt:lpstr>
      <vt:lpstr>Insertion sort</vt:lpstr>
      <vt:lpstr>Insertion sort </vt:lpstr>
      <vt:lpstr>Insertion sort </vt:lpstr>
      <vt:lpstr>Insertion sort </vt:lpstr>
      <vt:lpstr>Insertion sort </vt:lpstr>
      <vt:lpstr>Insertion sort </vt:lpstr>
      <vt:lpstr>Insertion sort </vt:lpstr>
      <vt:lpstr>Insertion sort </vt:lpstr>
      <vt:lpstr>Insertion sort </vt:lpstr>
      <vt:lpstr>Insertion sort </vt:lpstr>
      <vt:lpstr>Insertion sort </vt:lpstr>
      <vt:lpstr>Insertion sort </vt:lpstr>
      <vt:lpstr>Insertion sort </vt:lpstr>
      <vt:lpstr>Insertion sort </vt:lpstr>
      <vt:lpstr>Insertion sort</vt:lpstr>
      <vt:lpstr>Insertion sort</vt:lpstr>
      <vt:lpstr>Insertion sort</vt:lpstr>
      <vt:lpstr>Merge sort</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Exercises [Cormen] </vt:lpstr>
      <vt:lpstr>Exercises [Cormen] </vt:lpstr>
      <vt:lpstr>Exercises [Schaum]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INFDEV016A Development 6a - Algoritmiek</dc:title>
  <dc:creator>Giulia Costantini</dc:creator>
  <cp:lastModifiedBy>Giulia Costantini</cp:lastModifiedBy>
  <cp:revision>126</cp:revision>
  <dcterms:created xsi:type="dcterms:W3CDTF">2014-09-19T08:57:35Z</dcterms:created>
  <dcterms:modified xsi:type="dcterms:W3CDTF">2015-11-01T13:22:01Z</dcterms:modified>
</cp:coreProperties>
</file>