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5"/>
  </p:notesMasterIdLst>
  <p:sldIdLst>
    <p:sldId id="256" r:id="rId2"/>
    <p:sldId id="260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7" r:id="rId15"/>
    <p:sldId id="278" r:id="rId16"/>
    <p:sldId id="281" r:id="rId17"/>
    <p:sldId id="282" r:id="rId18"/>
    <p:sldId id="283" r:id="rId19"/>
    <p:sldId id="284" r:id="rId20"/>
    <p:sldId id="280" r:id="rId21"/>
    <p:sldId id="285" r:id="rId22"/>
    <p:sldId id="295" r:id="rId23"/>
    <p:sldId id="296" r:id="rId24"/>
    <p:sldId id="279" r:id="rId25"/>
    <p:sldId id="286" r:id="rId26"/>
    <p:sldId id="287" r:id="rId27"/>
    <p:sldId id="288" r:id="rId28"/>
    <p:sldId id="289" r:id="rId29"/>
    <p:sldId id="292" r:id="rId30"/>
    <p:sldId id="291" r:id="rId31"/>
    <p:sldId id="290" r:id="rId32"/>
    <p:sldId id="294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ostantini" initials="GC" lastIdx="1" clrIdx="0">
    <p:extLst>
      <p:ext uri="{19B8F6BF-5375-455C-9EA6-DF929625EA0E}">
        <p15:presenceInfo xmlns:p15="http://schemas.microsoft.com/office/powerpoint/2012/main" userId="c0908a6aec1179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78" d="100"/>
          <a:sy n="78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9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7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r>
              <a:rPr lang="en-US" dirty="0" smtClean="0"/>
              <a:t> Path(u, v) </a:t>
            </a:r>
            <a:r>
              <a:rPr lang="en-US" b="1" dirty="0" smtClean="0"/>
              <a:t>if</a:t>
            </a:r>
            <a:r>
              <a:rPr lang="en-US" dirty="0" smtClean="0"/>
              <a:t> next[u][v] = null 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[] path = [u] </a:t>
            </a:r>
            <a:r>
              <a:rPr lang="en-US" b="1" dirty="0" smtClean="0"/>
              <a:t>while u ≠ v</a:t>
            </a:r>
            <a:r>
              <a:rPr lang="en-US" dirty="0" smtClean="0"/>
              <a:t> u ← next[u][v] </a:t>
            </a:r>
            <a:r>
              <a:rPr lang="en-US" dirty="0" err="1" smtClean="0"/>
              <a:t>path.append</a:t>
            </a:r>
            <a:r>
              <a:rPr lang="en-US" dirty="0" smtClean="0"/>
              <a:t>(u) </a:t>
            </a:r>
            <a:r>
              <a:rPr lang="en-US" b="1" dirty="0" smtClean="0"/>
              <a:t>return</a:t>
            </a:r>
            <a:r>
              <a:rPr lang="en-US" dirty="0" smtClean="0"/>
              <a:t> path</a:t>
            </a:r>
          </a:p>
          <a:p>
            <a:r>
              <a:rPr lang="nl-NL" dirty="0" smtClean="0"/>
              <a:t>https://en.wikipedia.org/wiki/Floyd%E2%80%93Warshall_algorithm#Path_reconstruction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1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8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 to the first iteration of the outer loop, labeled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 above, the only known paths correspond to the single edges in the graph. At k=1, paths that go through the vertex 1 are found: in particular, the path 2→1→3 is found, replacing the path 2→3 which has fewer edges but is longer. At k=2, paths going through the vertices {1,2} are found. The red and blue boxes show how the path 4→2→1→3 is assembled from the two known paths 4→2 and 2→1→3 encountered in previous iterations, with 2 in the intersection. The path 4→2→3 is not considered, because 2→1→3 is the shortest path encountered so far from 2 to 3. At k=3, paths going through the vertices {1,2,3} are found. Finally, at k=4, all shortest paths are found.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2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F6C-AF16-4C58-8955-5157BF3CF460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4959-7583-41D4-A531-84ECF582A02F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CF84-8647-4BB0-98CB-E39DBFD9DC8C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B992-C398-42F8-8105-DFF46194B470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5EF-2C32-49FF-A05C-AACCD6DB6B6B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FEDD-8B46-4AB8-8509-00A28AB84484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859E-FC17-4049-B5D8-0DB1DB648A1C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1F83-63BF-475D-9B29-D444390134B0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D51F-4875-411B-AE14-AC6BE17149BE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3E29-F9DA-4235-B179-6801D5C335E0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B115-DA76-4A15-B0DB-1E0942A758E6}" type="datetime1">
              <a:rPr lang="en-GB" smtClean="0"/>
              <a:t>04/01/2016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5A6-10E7-4AE0-A978-61287BEECA4C}" type="datetime1">
              <a:rPr lang="en-GB" smtClean="0"/>
              <a:t>04/01/2016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1DA1-B789-43DA-B41F-367E45E14A87}" type="datetime1">
              <a:rPr lang="en-GB" smtClean="0"/>
              <a:t>04/01/2016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0E5-CF08-4746-888E-2D733D556074}" type="datetime1">
              <a:rPr lang="en-GB" smtClean="0"/>
              <a:t>04/01/2016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50A3-096A-496C-87AD-3A39D20C628E}" type="datetime1">
              <a:rPr lang="en-GB" smtClean="0"/>
              <a:t>04/01/2016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FD0D-77B1-493B-A7CA-4E8359C26366}" type="datetime1">
              <a:rPr lang="en-GB" smtClean="0"/>
              <a:t>04/01/2016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9A45-2E76-4088-871F-04CACEBEB6E2}" type="datetime1">
              <a:rPr lang="en-GB" smtClean="0"/>
              <a:t>04/01/2016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ggg@hr.nl" TargetMode="Externa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Di0iM2kc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INFDEV026A - </a:t>
            </a:r>
            <a:r>
              <a:rPr lang="en-GB" dirty="0" err="1"/>
              <a:t>Algoritmiek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Week </a:t>
            </a:r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Giacomo, G. Maggiore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, </a:t>
            </a:r>
            <a:r>
              <a:rPr lang="en-GB" sz="2000" dirty="0">
                <a:hlinkClick r:id="rId5"/>
              </a:rPr>
              <a:t>maggg@hr.nl</a:t>
            </a:r>
            <a:r>
              <a:rPr lang="en-GB" sz="2000" dirty="0"/>
              <a:t> – Office H4.204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Memoized</a:t>
            </a:r>
            <a:r>
              <a:rPr lang="en-US" sz="2000" dirty="0" smtClean="0"/>
              <a:t> algorithm (recursive)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Suppose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is a map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object which maps each value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that has already been calculated to its result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 := map(0 →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→ 1)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key n is not in map m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m[n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:= fib(n − 1) + fib(n − 2)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m[n]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r>
              <a:rPr lang="en-US" sz="2000" dirty="0" smtClean="0"/>
              <a:t> 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</p:spPr>
            <p:txBody>
              <a:bodyPr/>
              <a:lstStyle/>
              <a:p>
                <a:r>
                  <a:rPr lang="en-US" dirty="0" smtClean="0"/>
                  <a:t>Time complexity? </a:t>
                </a:r>
              </a:p>
              <a:p>
                <a:pPr lvl="1"/>
                <a:r>
                  <a:rPr lang="en-US" dirty="0"/>
                  <a:t>Accessing the lookup table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Sub-problems are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Time complexity then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we compute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 sub-problems that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time </a:t>
                </a:r>
              </a:p>
              <a:p>
                <a:r>
                  <a:rPr lang="en-US" dirty="0" smtClean="0"/>
                  <a:t>Space complexity?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memory space to save the sub-problems results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444364" cy="3880773"/>
              </a:xfrm>
              <a:blipFill rotWithShape="0">
                <a:blip r:embed="rId2"/>
                <a:stretch>
                  <a:fillRect l="-14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5289396" y="318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:= map(0 → 0, 1 → 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key n is not in map m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m[n] := fib(n − 1) + fib(n − 2)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m[n]</a:t>
            </a:r>
          </a:p>
        </p:txBody>
      </p:sp>
    </p:spTree>
    <p:extLst>
      <p:ext uri="{BB962C8B-B14F-4D97-AF65-F5344CB8AC3E}">
        <p14:creationId xmlns:p14="http://schemas.microsoft.com/office/powerpoint/2010/main" val="291073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Bottom up algorithm (iterative)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Other possible approach</a:t>
                </a:r>
              </a:p>
              <a:p>
                <a:pPr lvl="1"/>
                <a:r>
                  <a:rPr lang="en-US" dirty="0" smtClean="0"/>
                  <a:t>Build the result of the computation starting from the base case of the recursion</a:t>
                </a:r>
              </a:p>
              <a:p>
                <a:pPr lvl="1"/>
                <a:r>
                  <a:rPr lang="en-US" dirty="0" smtClean="0"/>
                  <a:t>At each iteration save the intermediate results to use at the next step</a:t>
                </a:r>
              </a:p>
              <a:p>
                <a:r>
                  <a:rPr lang="en-US" dirty="0" smtClean="0"/>
                  <a:t>Same time complexity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 the recursive version, but only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of space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142" t="-1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hoek 2"/>
          <p:cNvSpPr/>
          <p:nvPr/>
        </p:nvSpPr>
        <p:spPr>
          <a:xfrm>
            <a:off x="3826140" y="3607823"/>
            <a:ext cx="74700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n = 0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1</a:t>
            </a: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n − 1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// loop is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skipped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n = 1</a:t>
            </a: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var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previousFib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:=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nl-N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currentFib</a:t>
            </a:r>
            <a:endParaRPr lang="nl-N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33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293541" y="2404534"/>
            <a:ext cx="7980462" cy="1646302"/>
          </a:xfrm>
        </p:spPr>
        <p:txBody>
          <a:bodyPr/>
          <a:lstStyle/>
          <a:p>
            <a:r>
              <a:rPr lang="nl-NL" dirty="0" smtClean="0"/>
              <a:t>Floyd 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All</a:t>
            </a:r>
            <a:r>
              <a:rPr lang="nl-NL" dirty="0" smtClean="0"/>
              <a:t> pairs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12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Remember</a:t>
            </a:r>
            <a:r>
              <a:rPr lang="nl-NL" dirty="0" smtClean="0"/>
              <a:t> Dijkstra?</a:t>
            </a:r>
          </a:p>
          <a:p>
            <a:pPr lvl="1"/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ONE node </a:t>
            </a:r>
            <a:r>
              <a:rPr lang="nl-NL" dirty="0" err="1" smtClean="0"/>
              <a:t>to</a:t>
            </a:r>
            <a:r>
              <a:rPr lang="nl-NL" dirty="0" smtClean="0"/>
              <a:t> ALL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nodes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multiple source </a:t>
            </a:r>
            <a:r>
              <a:rPr lang="nl-NL" dirty="0" err="1" smtClean="0"/>
              <a:t>nodes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: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ALL </a:t>
            </a:r>
            <a:r>
              <a:rPr lang="nl-NL" dirty="0" err="1" smtClean="0"/>
              <a:t>nodes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ALL </a:t>
            </a:r>
            <a:r>
              <a:rPr lang="nl-NL" dirty="0" err="1" smtClean="0"/>
              <a:t>nodes</a:t>
            </a:r>
            <a:endParaRPr lang="nl-NL" dirty="0" smtClean="0"/>
          </a:p>
          <a:p>
            <a:pPr lvl="1"/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r>
              <a:rPr lang="nl-NL" dirty="0" err="1" smtClean="0"/>
              <a:t>dynamic</a:t>
            </a:r>
            <a:r>
              <a:rPr lang="nl-NL" dirty="0" smtClean="0"/>
              <a:t> </a:t>
            </a:r>
            <a:r>
              <a:rPr lang="nl-NL" dirty="0" err="1" smtClean="0"/>
              <a:t>programming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2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</a:t>
            </a:r>
            <a:r>
              <a:rPr lang="en-US" dirty="0"/>
              <a:t>all possible paths through the graph between each pair of </a:t>
            </a:r>
            <a:r>
              <a:rPr lang="en-US" dirty="0" smtClean="0"/>
              <a:t>vertices</a:t>
            </a:r>
          </a:p>
          <a:p>
            <a:r>
              <a:rPr lang="en-US" dirty="0" smtClean="0"/>
              <a:t>Every </a:t>
            </a:r>
            <a:r>
              <a:rPr lang="en-US" dirty="0"/>
              <a:t>combination of edges is </a:t>
            </a:r>
            <a:r>
              <a:rPr lang="en-US" dirty="0" smtClean="0"/>
              <a:t>tested</a:t>
            </a:r>
          </a:p>
          <a:p>
            <a:r>
              <a:rPr lang="en-US" dirty="0" smtClean="0"/>
              <a:t>It works by incrementally </a:t>
            </a:r>
            <a:r>
              <a:rPr lang="en-US" dirty="0"/>
              <a:t>improving an estimate on the shortest path between two vertices, until the estimate is </a:t>
            </a:r>
            <a:r>
              <a:rPr lang="en-US" dirty="0" smtClean="0"/>
              <a:t>optimal</a:t>
            </a:r>
          </a:p>
          <a:p>
            <a:r>
              <a:rPr lang="en-US" dirty="0" smtClean="0"/>
              <a:t>Based on a recursive idea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8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Consider</a:t>
                </a:r>
              </a:p>
              <a:p>
                <a:pPr lvl="1"/>
                <a:r>
                  <a:rPr lang="nl-NL" dirty="0" smtClean="0"/>
                  <a:t>A </a:t>
                </a:r>
                <a:r>
                  <a:rPr lang="nl-NL" dirty="0" err="1" smtClean="0"/>
                  <a:t>graph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numbered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from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smtClean="0"/>
                  <a:t>A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which</a:t>
                </a:r>
                <a:r>
                  <a:rPr lang="nl-NL" dirty="0" smtClean="0"/>
                  <a:t> returns </a:t>
                </a:r>
                <a:r>
                  <a:rPr lang="en-US" dirty="0" smtClean="0"/>
                  <a:t>the </a:t>
                </a:r>
                <a:r>
                  <a:rPr lang="en-US" dirty="0"/>
                  <a:t>shortest possible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using vertices only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intermediate points along the </a:t>
                </a:r>
                <a:r>
                  <a:rPr lang="en-US" dirty="0" smtClean="0"/>
                  <a:t>way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Goal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ind </a:t>
                </a:r>
                <a:r>
                  <a:rPr lang="en-US" dirty="0"/>
                  <a:t>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What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could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</a:t>
                </a:r>
                <a:r>
                  <a:rPr lang="nl-NL" dirty="0" smtClean="0"/>
                  <a:t>?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4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ind </a:t>
                </a:r>
                <a:r>
                  <a:rPr lang="en-US" dirty="0"/>
                  <a:t>the shortest path from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 to each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 using only vertices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nl-NL" dirty="0" err="1" smtClean="0"/>
                  <a:t>What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could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</a:t>
                </a:r>
                <a:r>
                  <a:rPr lang="nl-NL" dirty="0" smtClean="0"/>
                  <a:t>?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 path that only uses vertices in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 a path that goes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and then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nl-NL" dirty="0"/>
              </a:p>
              <a:p>
                <a:pPr marL="857250" lvl="1" indent="-342900"/>
                <a:r>
                  <a:rPr lang="nl-NL" dirty="0" smtClean="0"/>
                  <a:t>In </a:t>
                </a:r>
                <a:r>
                  <a:rPr lang="nl-NL" dirty="0" err="1" smtClean="0"/>
                  <a:t>other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words</a:t>
                </a:r>
                <a:r>
                  <a:rPr lang="nl-NL" dirty="0" smtClean="0"/>
                  <a:t>… </a:t>
                </a:r>
                <a:r>
                  <a:rPr lang="nl-NL" dirty="0" err="1" smtClean="0"/>
                  <a:t>can</a:t>
                </a:r>
                <a:r>
                  <a:rPr lang="nl-NL" dirty="0" smtClean="0"/>
                  <a:t> we </a:t>
                </a:r>
                <a:r>
                  <a:rPr lang="nl-NL" dirty="0" err="1" smtClean="0"/>
                  <a:t>improve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pass </a:t>
                </a:r>
                <a:r>
                  <a:rPr lang="nl-NL" dirty="0" err="1" smtClean="0"/>
                  <a:t>through</a:t>
                </a:r>
                <a:r>
                  <a:rPr lang="nl-NL" dirty="0" smtClean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2" y="2867250"/>
            <a:ext cx="5857200" cy="3174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 smtClean="0"/>
                  <a:t>Can</a:t>
                </a:r>
                <a:r>
                  <a:rPr lang="nl-NL" dirty="0" smtClean="0"/>
                  <a:t> we </a:t>
                </a:r>
                <a:r>
                  <a:rPr lang="nl-NL" dirty="0" err="1" smtClean="0"/>
                  <a:t>improve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pass </a:t>
                </a:r>
                <a:r>
                  <a:rPr lang="nl-NL" dirty="0" err="1" smtClean="0"/>
                  <a:t>through</a:t>
                </a:r>
                <a:r>
                  <a:rPr lang="nl-NL" dirty="0" smtClean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1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63" y="2564781"/>
            <a:ext cx="4254721" cy="23057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</p:spPr>
            <p:txBody>
              <a:bodyPr/>
              <a:lstStyle/>
              <a:p>
                <a:r>
                  <a:rPr lang="nl-NL" dirty="0" smtClean="0"/>
                  <a:t>Can we </a:t>
                </a:r>
                <a:r>
                  <a:rPr lang="nl-NL" dirty="0" err="1" smtClean="0"/>
                  <a:t>improve</a:t>
                </a:r>
                <a:r>
                  <a:rPr lang="nl-NL" dirty="0" smtClean="0"/>
                  <a:t> the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between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and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pass </a:t>
                </a:r>
                <a:r>
                  <a:rPr lang="nl-NL" dirty="0" err="1" smtClean="0"/>
                  <a:t>through</a:t>
                </a:r>
                <a:r>
                  <a:rPr lang="nl-NL" dirty="0" smtClean="0"/>
                  <a:t> the vertex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1" dirty="0" smtClean="0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b="1" i="1" dirty="0" err="1"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b="1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b="1" dirty="0" smtClean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98037" cy="3880773"/>
              </a:xfrm>
              <a:blipFill rotWithShape="0">
                <a:blip r:embed="rId3"/>
                <a:stretch>
                  <a:fillRect l="-134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66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is the </a:t>
                </a:r>
                <a:r>
                  <a:rPr lang="en-US" dirty="0" smtClean="0"/>
                  <a:t>base </a:t>
                </a:r>
                <a:r>
                  <a:rPr lang="en-US" dirty="0"/>
                  <a:t>(easiest) </a:t>
                </a:r>
                <a:r>
                  <a:rPr lang="en-US" dirty="0" smtClean="0"/>
                  <a:t>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does not involve any other vertex</a:t>
                </a:r>
              </a:p>
              <a:p>
                <a:pPr lvl="1"/>
                <a:r>
                  <a:rPr lang="en-US" dirty="0" smtClean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err="1" smtClean="0"/>
                  <a:t>Remember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not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directly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connected</a:t>
                </a:r>
                <a:r>
                  <a:rPr lang="nl-NL" dirty="0" smtClean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 smtClean="0"/>
              </a:p>
              <a:p>
                <a:pPr lvl="2"/>
                <a:endParaRPr lang="nl-NL" dirty="0"/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3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</p:spPr>
            <p:txBody>
              <a:bodyPr/>
              <a:lstStyle/>
              <a:p>
                <a:r>
                  <a:rPr lang="en-US" dirty="0" smtClean="0"/>
                  <a:t>What </a:t>
                </a:r>
                <a:r>
                  <a:rPr lang="en-US" dirty="0"/>
                  <a:t>is the </a:t>
                </a:r>
                <a:r>
                  <a:rPr lang="en-US" dirty="0" smtClean="0"/>
                  <a:t>base </a:t>
                </a:r>
                <a:r>
                  <a:rPr lang="en-US" dirty="0"/>
                  <a:t>(easiest) </a:t>
                </a:r>
                <a:r>
                  <a:rPr lang="en-US" dirty="0" smtClean="0"/>
                  <a:t>case of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the path between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does not involve any other vertex</a:t>
                </a:r>
              </a:p>
              <a:p>
                <a:pPr lvl="1"/>
                <a:r>
                  <a:rPr lang="en-US" dirty="0" smtClean="0"/>
                  <a:t>Length of the path = weight of the edge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err="1" smtClean="0"/>
                  <a:t>Remember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vertices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not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directly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connected</a:t>
                </a:r>
                <a:r>
                  <a:rPr lang="nl-NL" dirty="0" smtClean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dirty="0" smtClean="0"/>
              </a:p>
              <a:p>
                <a:pPr lvl="2"/>
                <a:endParaRPr lang="nl-NL" dirty="0"/>
              </a:p>
              <a:p>
                <a:r>
                  <a:rPr lang="nl-NL" dirty="0" smtClean="0"/>
                  <a:t>Combination of the </a:t>
                </a: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formulas</a:t>
                </a:r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/>
                  <a:t>core</a:t>
                </a:r>
                <a:r>
                  <a:rPr lang="nl-NL" dirty="0" smtClean="0"/>
                  <a:t> of the Floyd </a:t>
                </a:r>
                <a:r>
                  <a:rPr lang="nl-NL" dirty="0" err="1" smtClean="0"/>
                  <a:t>Warshall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algorithm</a:t>
                </a:r>
                <a:r>
                  <a:rPr lang="nl-NL" dirty="0" smtClean="0"/>
                  <a:t> </a:t>
                </a:r>
                <a:endParaRPr lang="nl-NL" dirty="0"/>
              </a:p>
              <a:p>
                <a:endParaRPr lang="nl-NL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nl-NL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d>
                        <m:dPr>
                          <m:ctrlP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1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nl-NL" sz="16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𝒔𝒉𝒐𝒓𝒕𝒆𝒔𝒕𝑷𝒂𝒕𝒉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nl-NL" sz="16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1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nl-N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391953" cy="3880773"/>
              </a:xfrm>
              <a:blipFill rotWithShape="0">
                <a:blip r:embed="rId2"/>
                <a:stretch>
                  <a:fillRect l="-130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4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and dynamic programming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8826"/>
            <a:ext cx="8596668" cy="25625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are </a:t>
            </a:r>
            <a:r>
              <a:rPr lang="en-US" dirty="0" err="1" smtClean="0"/>
              <a:t>recomputing</a:t>
            </a:r>
            <a:r>
              <a:rPr lang="en-US" dirty="0" smtClean="0"/>
              <a:t> the same paths multiple times, for example:</a:t>
            </a:r>
          </a:p>
          <a:p>
            <a:r>
              <a:rPr lang="en-US" dirty="0" err="1"/>
              <a:t>sp</a:t>
            </a:r>
            <a:r>
              <a:rPr lang="en-US" dirty="0"/>
              <a:t>(1,2,4) = min(</a:t>
            </a:r>
            <a:r>
              <a:rPr lang="en-US" dirty="0" err="1"/>
              <a:t>sp</a:t>
            </a:r>
            <a:r>
              <a:rPr lang="en-US" dirty="0"/>
              <a:t>(1,2,3),</a:t>
            </a:r>
            <a:r>
              <a:rPr lang="en-US" dirty="0" err="1"/>
              <a:t>sp</a:t>
            </a:r>
            <a:r>
              <a:rPr lang="en-US" dirty="0"/>
              <a:t>(1,4,3) + </a:t>
            </a:r>
            <a:r>
              <a:rPr lang="en-US" dirty="0" err="1"/>
              <a:t>sp</a:t>
            </a:r>
            <a:r>
              <a:rPr lang="en-US"/>
              <a:t>(4,2,3</a:t>
            </a:r>
            <a:r>
              <a:rPr lang="en-US" smtClean="0"/>
              <a:t>))</a:t>
            </a:r>
          </a:p>
          <a:p>
            <a:r>
              <a:rPr lang="en-US" dirty="0" err="1" smtClean="0"/>
              <a:t>sp</a:t>
            </a:r>
            <a:r>
              <a:rPr lang="en-US" dirty="0" smtClean="0"/>
              <a:t>(1,2,3) = min(</a:t>
            </a:r>
            <a:r>
              <a:rPr lang="en-US" dirty="0" err="1" smtClean="0"/>
              <a:t>sp</a:t>
            </a:r>
            <a:r>
              <a:rPr lang="en-US" dirty="0" smtClean="0"/>
              <a:t>(1,2,2),</a:t>
            </a:r>
            <a:r>
              <a:rPr lang="en-US" dirty="0" err="1" smtClean="0">
                <a:solidFill>
                  <a:srgbClr val="FF0000"/>
                </a:solidFill>
              </a:rPr>
              <a:t>sp</a:t>
            </a:r>
            <a:r>
              <a:rPr lang="en-US" dirty="0" smtClean="0">
                <a:solidFill>
                  <a:srgbClr val="FF0000"/>
                </a:solidFill>
              </a:rPr>
              <a:t>(1,3,2) </a:t>
            </a:r>
            <a:r>
              <a:rPr lang="en-US" dirty="0" smtClean="0"/>
              <a:t>+ </a:t>
            </a:r>
            <a:r>
              <a:rPr lang="en-US" dirty="0" err="1" smtClean="0"/>
              <a:t>sp</a:t>
            </a:r>
            <a:r>
              <a:rPr lang="en-US" dirty="0" smtClean="0"/>
              <a:t>(3,2,2))</a:t>
            </a:r>
          </a:p>
          <a:p>
            <a:r>
              <a:rPr lang="en-US" dirty="0" err="1" smtClean="0"/>
              <a:t>sp</a:t>
            </a:r>
            <a:r>
              <a:rPr lang="en-US" dirty="0" smtClean="0"/>
              <a:t>(1,4,3) = min(</a:t>
            </a:r>
            <a:r>
              <a:rPr lang="en-US" dirty="0" err="1" smtClean="0"/>
              <a:t>sp</a:t>
            </a:r>
            <a:r>
              <a:rPr lang="en-US" dirty="0" smtClean="0"/>
              <a:t>(1,4,2),</a:t>
            </a:r>
            <a:r>
              <a:rPr lang="en-US" dirty="0" err="1" smtClean="0">
                <a:solidFill>
                  <a:srgbClr val="FF0000"/>
                </a:solidFill>
              </a:rPr>
              <a:t>sp</a:t>
            </a:r>
            <a:r>
              <a:rPr lang="en-US" dirty="0" smtClean="0">
                <a:solidFill>
                  <a:srgbClr val="FF0000"/>
                </a:solidFill>
              </a:rPr>
              <a:t>(1,3,2) </a:t>
            </a:r>
            <a:r>
              <a:rPr lang="en-US" dirty="0" smtClean="0"/>
              <a:t>+ </a:t>
            </a:r>
            <a:r>
              <a:rPr lang="en-US" dirty="0" err="1" smtClean="0"/>
              <a:t>sp</a:t>
            </a:r>
            <a:r>
              <a:rPr lang="en-US" dirty="0" smtClean="0"/>
              <a:t>(3,4,2))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2812025" y="1775154"/>
            <a:ext cx="3687643" cy="1514635"/>
            <a:chOff x="2812025" y="1775154"/>
            <a:chExt cx="3687643" cy="1514635"/>
          </a:xfrm>
        </p:grpSpPr>
        <p:sp>
          <p:nvSpPr>
            <p:cNvPr id="20" name="TextBox 19"/>
            <p:cNvSpPr txBox="1"/>
            <p:nvPr/>
          </p:nvSpPr>
          <p:spPr>
            <a:xfrm>
              <a:off x="3974354" y="2920457"/>
              <a:ext cx="48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it-IT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12025" y="1775154"/>
              <a:ext cx="3687643" cy="1321423"/>
              <a:chOff x="1504335" y="1765907"/>
              <a:chExt cx="3687643" cy="132142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04335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26140" y="2674375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94039" y="1922207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759358" y="1935316"/>
                <a:ext cx="432620" cy="41295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stCxn id="5" idx="7"/>
                <a:endCxn id="7" idx="2"/>
              </p:cNvCxnSpPr>
              <p:nvPr/>
            </p:nvCxnSpPr>
            <p:spPr>
              <a:xfrm flipV="1">
                <a:off x="1873599" y="2128685"/>
                <a:ext cx="820440" cy="606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6"/>
                <a:endCxn id="8" idx="2"/>
              </p:cNvCxnSpPr>
              <p:nvPr/>
            </p:nvCxnSpPr>
            <p:spPr>
              <a:xfrm>
                <a:off x="3126659" y="2128685"/>
                <a:ext cx="1632699" cy="131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4"/>
                <a:endCxn id="6" idx="0"/>
              </p:cNvCxnSpPr>
              <p:nvPr/>
            </p:nvCxnSpPr>
            <p:spPr>
              <a:xfrm flipH="1">
                <a:off x="4042450" y="2348271"/>
                <a:ext cx="933218" cy="32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7" idx="5"/>
                <a:endCxn id="6" idx="0"/>
              </p:cNvCxnSpPr>
              <p:nvPr/>
            </p:nvCxnSpPr>
            <p:spPr>
              <a:xfrm>
                <a:off x="3063303" y="2274686"/>
                <a:ext cx="979147" cy="399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5" idx="6"/>
                <a:endCxn id="6" idx="2"/>
              </p:cNvCxnSpPr>
              <p:nvPr/>
            </p:nvCxnSpPr>
            <p:spPr>
              <a:xfrm>
                <a:off x="1936955" y="2880853"/>
                <a:ext cx="18891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3599" y="2141793"/>
                <a:ext cx="41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it-IT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36879" y="2185574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it-IT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18084" y="1765907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it-IT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17918" y="2461382"/>
                <a:ext cx="48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37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memoization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save the intermediate results we compute into a matrix.</a:t>
            </a:r>
          </a:p>
          <a:p>
            <a:r>
              <a:rPr lang="en-US" dirty="0" smtClean="0"/>
              <a:t>This matrix contains the length of the path from vertex </a:t>
            </a:r>
            <a:r>
              <a:rPr lang="en-US" dirty="0" err="1" smtClean="0"/>
              <a:t>i</a:t>
            </a:r>
            <a:r>
              <a:rPr lang="en-US" dirty="0" smtClean="0"/>
              <a:t> to vertex j.</a:t>
            </a:r>
          </a:p>
          <a:p>
            <a:r>
              <a:rPr lang="en-US" dirty="0" smtClean="0"/>
              <a:t>The algorithm uses an iterative bottom up approach. </a:t>
            </a:r>
          </a:p>
          <a:p>
            <a:r>
              <a:rPr lang="en-US" dirty="0" smtClean="0"/>
              <a:t>We start by filling the matrix with the base case solutions, i.e. with 0 the distance between a vertex and itself, and with w(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the distance between adjacent vertices.</a:t>
            </a:r>
          </a:p>
          <a:p>
            <a:r>
              <a:rPr lang="en-US" dirty="0" smtClean="0"/>
              <a:t>We fill in the matrix by iteratively expanding the set of intermediate vertices to use in the path.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1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</p:spPr>
            <p:txBody>
              <a:bodyPr/>
              <a:lstStyle/>
              <a:p>
                <a:r>
                  <a:rPr lang="nl-NL" dirty="0" smtClean="0"/>
                  <a:t>Initialization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𝑠h𝑜𝑟𝑡𝑒𝑠𝑡𝑃𝑎𝑡h</m:t>
                    </m:r>
                    <m:d>
                      <m:dPr>
                        <m:ctrlPr>
                          <a:rPr lang="pl-PL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>
                  <a:solidFill>
                    <a:schemeClr val="tx1"/>
                  </a:solidFill>
                </a:endParaRPr>
              </a:p>
              <a:p>
                <a:r>
                  <a:rPr lang="nl-NL" dirty="0" smtClean="0"/>
                  <a:t>Loop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  <a:r>
                  <a:rPr lang="en-US" dirty="0" smtClean="0"/>
                  <a:t> when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 smtClean="0"/>
                  <a:t>See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passing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vertex 1 </a:t>
                </a:r>
                <a:r>
                  <a:rPr lang="nl-NL" dirty="0" err="1" smtClean="0"/>
                  <a:t>improves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some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shortest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paths</a:t>
                </a:r>
                <a:endParaRPr lang="nl-NL" dirty="0" smtClean="0"/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l-NL" dirty="0" smtClean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</a:t>
                </a:r>
                <a:r>
                  <a:rPr lang="nl-NL" dirty="0" smtClean="0"/>
                  <a:t>2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…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𝑠h𝑜𝑟𝑡𝑒𝑠𝑡𝑃𝑎𝑡h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when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nl-NL" b="0" dirty="0" smtClean="0"/>
              </a:p>
              <a:p>
                <a:pPr lvl="2"/>
                <a:r>
                  <a:rPr lang="nl-NL" dirty="0"/>
                  <a:t>See </a:t>
                </a:r>
                <a:r>
                  <a:rPr lang="nl-NL" dirty="0" err="1"/>
                  <a:t>if</a:t>
                </a:r>
                <a:r>
                  <a:rPr lang="nl-NL" dirty="0"/>
                  <a:t> passing </a:t>
                </a:r>
                <a:r>
                  <a:rPr lang="nl-NL" dirty="0" err="1"/>
                  <a:t>for</a:t>
                </a:r>
                <a:r>
                  <a:rPr lang="nl-NL" dirty="0"/>
                  <a:t> vertex </a:t>
                </a:r>
                <a:r>
                  <a:rPr lang="nl-NL" dirty="0" smtClean="0"/>
                  <a:t>N </a:t>
                </a:r>
                <a:r>
                  <a:rPr lang="nl-NL" dirty="0" err="1"/>
                  <a:t>improves</a:t>
                </a:r>
                <a:r>
                  <a:rPr lang="nl-NL" dirty="0"/>
                  <a:t>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shortest</a:t>
                </a:r>
                <a:r>
                  <a:rPr lang="nl-NL" dirty="0"/>
                  <a:t> </a:t>
                </a:r>
                <a:r>
                  <a:rPr lang="nl-NL" dirty="0" err="1" smtClean="0"/>
                  <a:t>paths</a:t>
                </a:r>
                <a:endParaRPr lang="nl-NL" dirty="0" smtClean="0"/>
              </a:p>
              <a:p>
                <a:pPr lvl="2"/>
                <a:r>
                  <a:rPr lang="nl-NL" dirty="0" err="1" smtClean="0"/>
                  <a:t>After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, we have found </a:t>
                </a:r>
                <a:r>
                  <a:rPr lang="nl-NL" dirty="0" err="1" smtClean="0"/>
                  <a:t>th</a:t>
                </a:r>
                <a:r>
                  <a:rPr lang="en-US" dirty="0" smtClean="0"/>
                  <a:t>e </a:t>
                </a:r>
                <a:r>
                  <a:rPr lang="en-US" dirty="0"/>
                  <a:t>shortest path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using </a:t>
                </a:r>
                <a:r>
                  <a:rPr lang="en-US" b="1" dirty="0"/>
                  <a:t>any</a:t>
                </a:r>
                <a:r>
                  <a:rPr lang="en-US" dirty="0"/>
                  <a:t> intermediate </a:t>
                </a:r>
                <a:r>
                  <a:rPr lang="en-US" dirty="0" smtClean="0"/>
                  <a:t>vertices</a:t>
                </a:r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3487"/>
                <a:ext cx="8596668" cy="4778828"/>
              </a:xfrm>
              <a:blipFill rotWithShape="0">
                <a:blip r:embed="rId2"/>
                <a:stretch>
                  <a:fillRect l="-142" t="-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6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dist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|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V| × |V|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matrix of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minimum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∞</m:t>
                    </m:r>
                  </m:oMath>
                </a14:m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vertex v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][v] ← 0</a:t>
                </a: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dist[u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][v] ← 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w(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k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j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dist[i][j] &gt; dist[i][k] + dist[k][j] 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dist[i</a:t>
                </a:r>
                <a:r>
                  <a:rPr lang="nl-N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][j] ← dist[i][k] + dist[k][j]</a:t>
                </a:r>
              </a:p>
              <a:p>
                <a:pPr marL="0" indent="0">
                  <a:buNone/>
                </a:pPr>
                <a:r>
                  <a:rPr lang="nl-NL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end </a:t>
                </a:r>
                <a:r>
                  <a:rPr lang="nl-NL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endParaRPr lang="nl-N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000066" cy="3880773"/>
              </a:xfrm>
              <a:blipFill rotWithShape="0">
                <a:blip r:embed="rId2"/>
                <a:stretch>
                  <a:fillRect l="-406" t="-15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7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Previous code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computed</a:t>
            </a:r>
            <a:r>
              <a:rPr lang="nl-NL" dirty="0" smtClean="0"/>
              <a:t> the </a:t>
            </a:r>
            <a:r>
              <a:rPr lang="nl-NL" i="1" u="sng" dirty="0" smtClean="0"/>
              <a:t>minimum </a:t>
            </a:r>
            <a:r>
              <a:rPr lang="nl-NL" b="1" i="1" u="sng" dirty="0" err="1" smtClean="0"/>
              <a:t>distance</a:t>
            </a:r>
            <a:r>
              <a:rPr lang="nl-NL" b="1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pairs of </a:t>
            </a:r>
            <a:r>
              <a:rPr lang="nl-NL" dirty="0" err="1" smtClean="0"/>
              <a:t>vertices</a:t>
            </a:r>
            <a:r>
              <a:rPr lang="nl-NL" dirty="0" smtClean="0"/>
              <a:t>, but </a:t>
            </a:r>
            <a:r>
              <a:rPr lang="nl-NL" dirty="0" err="1" smtClean="0"/>
              <a:t>not</a:t>
            </a:r>
            <a:r>
              <a:rPr lang="nl-NL" dirty="0" smtClean="0"/>
              <a:t> the </a:t>
            </a:r>
            <a:r>
              <a:rPr lang="nl-NL" i="1" u="sng" dirty="0" err="1" smtClean="0"/>
              <a:t>actual</a:t>
            </a:r>
            <a:r>
              <a:rPr lang="nl-NL" i="1" u="sng" dirty="0" smtClean="0"/>
              <a:t> minimum </a:t>
            </a:r>
            <a:r>
              <a:rPr lang="nl-NL" b="1" i="1" u="sng" dirty="0" err="1" smtClean="0"/>
              <a:t>path</a:t>
            </a:r>
            <a:endParaRPr lang="nl-NL" b="1" i="1" u="sng" dirty="0" smtClean="0"/>
          </a:p>
          <a:p>
            <a:r>
              <a:rPr lang="nl-NL" dirty="0" smtClean="0"/>
              <a:t>Small changes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algorithm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</a:t>
            </a:r>
            <a:r>
              <a:rPr lang="nl-NL" dirty="0" err="1" smtClean="0"/>
              <a:t>also</a:t>
            </a:r>
            <a:r>
              <a:rPr lang="nl-NL" dirty="0" smtClean="0"/>
              <a:t> the information on the </a:t>
            </a: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path</a:t>
            </a:r>
            <a:endParaRPr lang="nl-NL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dist ← |V| × |V| matrix of minimum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distances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6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 ← |V| × |V| matrix of vertex indices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initialized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endParaRPr lang="nl-NL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edge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dist[u][v] ← w(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u,v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next[u][v] ← v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j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from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1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|V|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dist[i][k] + dist[k][j] &lt; dist[i][j] </a:t>
                </a:r>
                <a:r>
                  <a:rPr lang="nl-NL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endParaRPr lang="nl-NL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dist[i][j] ← dist[i][k] + dist[k][j]</a:t>
                </a:r>
              </a:p>
              <a:p>
                <a:r>
                  <a:rPr lang="nl-NL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</a:t>
                </a:r>
                <a:r>
                  <a:rPr lang="nl-NL" sz="16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next[i][j] ← next[i][k]</a:t>
                </a:r>
              </a:p>
              <a:p>
                <a:endParaRPr lang="nl-NL" sz="16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59" y="3497942"/>
                <a:ext cx="7062183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518" t="-8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0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Floyd-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Complexity? </a:t>
                </a:r>
              </a:p>
              <a:p>
                <a:pPr lvl="1"/>
                <a:r>
                  <a:rPr lang="nl-NL" dirty="0" smtClean="0"/>
                  <a:t>Three </a:t>
                </a:r>
                <a:r>
                  <a:rPr lang="nl-NL" dirty="0" err="1" smtClean="0"/>
                  <a:t>nested</a:t>
                </a:r>
                <a:r>
                  <a:rPr lang="nl-NL" dirty="0" smtClean="0"/>
                  <a:t> loops</a:t>
                </a:r>
              </a:p>
              <a:p>
                <a:pPr lvl="1"/>
                <a:r>
                  <a:rPr lang="nl-NL" dirty="0" err="1" smtClean="0"/>
                  <a:t>Each</a:t>
                </a:r>
                <a:r>
                  <a:rPr lang="nl-NL" dirty="0" smtClean="0"/>
                  <a:t> loop </a:t>
                </a:r>
                <a:r>
                  <a:rPr lang="nl-NL" dirty="0" err="1" smtClean="0"/>
                  <a:t>performs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iterations</a:t>
                </a:r>
                <a:r>
                  <a:rPr lang="nl-NL" dirty="0" smtClean="0"/>
                  <a:t> in </a:t>
                </a:r>
                <a:r>
                  <a:rPr lang="nl-NL" dirty="0" err="1" smtClean="0"/>
                  <a:t>total</a:t>
                </a:r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d>
                      <m:dPr>
                        <m:ctrlPr>
                          <a:rPr lang="nl-NL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nl-NL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𝑽</m:t>
                                </m:r>
                              </m:e>
                            </m:d>
                          </m:e>
                          <m:sup>
                            <m:r>
                              <a:rPr lang="nl-NL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nl-NL" b="1" dirty="0"/>
              </a:p>
              <a:p>
                <a:pPr lvl="2"/>
                <a:r>
                  <a:rPr lang="nl-NL" dirty="0" smtClean="0"/>
                  <a:t>Or, </a:t>
                </a:r>
                <a:r>
                  <a:rPr lang="nl-NL" dirty="0" err="1" smtClean="0"/>
                  <a:t>if</a:t>
                </a:r>
                <a:r>
                  <a:rPr lang="nl-NL" dirty="0" smtClean="0"/>
                  <a:t> we call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/>
                  <a:t> the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nl-NL" dirty="0" smtClean="0"/>
                  <a:t>),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2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03"/>
          <a:stretch/>
        </p:blipFill>
        <p:spPr bwMode="auto">
          <a:xfrm>
            <a:off x="354155" y="2525714"/>
            <a:ext cx="3466731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80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 bwMode="auto">
          <a:xfrm>
            <a:off x="354156" y="2525714"/>
            <a:ext cx="6558274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3788229" y="3461657"/>
            <a:ext cx="3186717" cy="2944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23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 </a:t>
            </a:r>
            <a:r>
              <a:rPr lang="nl-NL" dirty="0" err="1" smtClean="0"/>
              <a:t>detailed</a:t>
            </a:r>
            <a:r>
              <a:rPr lang="nl-NL" dirty="0" smtClean="0"/>
              <a:t> agenda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b="1" dirty="0" err="1" smtClean="0"/>
              <a:t>dynamic</a:t>
            </a:r>
            <a:r>
              <a:rPr lang="nl-NL" b="1" dirty="0" smtClean="0"/>
              <a:t> </a:t>
            </a:r>
            <a:r>
              <a:rPr lang="nl-NL" b="1" dirty="0" err="1" smtClean="0"/>
              <a:t>programming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Fibonacci </a:t>
            </a:r>
            <a:r>
              <a:rPr lang="nl-NL" dirty="0" err="1" smtClean="0"/>
              <a:t>example</a:t>
            </a:r>
            <a:r>
              <a:rPr lang="nl-NL" dirty="0" smtClean="0"/>
              <a:t>; </a:t>
            </a:r>
            <a:r>
              <a:rPr lang="nl-NL" dirty="0" err="1" smtClean="0"/>
              <a:t>memoization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bottom-up approaches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find</a:t>
            </a:r>
            <a:r>
              <a:rPr lang="nl-NL" dirty="0" smtClean="0"/>
              <a:t> the </a:t>
            </a:r>
            <a:r>
              <a:rPr lang="nl-NL" dirty="0" err="1" smtClean="0"/>
              <a:t>shortest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b="1" dirty="0" err="1" smtClean="0"/>
              <a:t>all</a:t>
            </a:r>
            <a:r>
              <a:rPr lang="nl-NL" b="1" dirty="0" smtClean="0"/>
              <a:t> pairs </a:t>
            </a:r>
            <a:r>
              <a:rPr lang="nl-NL" dirty="0" smtClean="0"/>
              <a:t>of </a:t>
            </a:r>
            <a:r>
              <a:rPr lang="nl-NL" dirty="0" err="1" smtClean="0"/>
              <a:t>nodes</a:t>
            </a:r>
            <a:r>
              <a:rPr lang="nl-NL" dirty="0" smtClean="0"/>
              <a:t> in a </a:t>
            </a:r>
            <a:r>
              <a:rPr lang="nl-NL" dirty="0" err="1" smtClean="0"/>
              <a:t>graph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Floyd </a:t>
            </a:r>
            <a:r>
              <a:rPr lang="nl-NL" dirty="0" err="1" smtClean="0"/>
              <a:t>Warshall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2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00"/>
          <a:stretch/>
        </p:blipFill>
        <p:spPr bwMode="auto">
          <a:xfrm>
            <a:off x="354155" y="2525714"/>
            <a:ext cx="6569159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831771" y="4942114"/>
            <a:ext cx="2939143" cy="14643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26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0"/>
          <a:stretch/>
        </p:blipFill>
        <p:spPr bwMode="auto">
          <a:xfrm>
            <a:off x="354155" y="2525714"/>
            <a:ext cx="650384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37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Floyd-</a:t>
            </a:r>
            <a:r>
              <a:rPr lang="nl-NL" dirty="0" err="1"/>
              <a:t>Warshall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pic>
        <p:nvPicPr>
          <p:cNvPr id="2050" name="Picture 2" descr="Floyd-Warshall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" y="2525714"/>
            <a:ext cx="9604005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220686" y="3929743"/>
            <a:ext cx="1360714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5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Homework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FF0000"/>
                </a:solidFill>
              </a:rPr>
              <a:t>GO ON WITH THE ASSIGNMENT!!!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1 should be </a:t>
            </a:r>
            <a:r>
              <a:rPr lang="en-GB" b="1" i="1" dirty="0">
                <a:solidFill>
                  <a:schemeClr val="tx1"/>
                </a:solidFill>
              </a:rPr>
              <a:t>completed</a:t>
            </a:r>
          </a:p>
          <a:p>
            <a:pPr lvl="1"/>
            <a:r>
              <a:rPr lang="en-GB" i="1" dirty="0">
                <a:solidFill>
                  <a:schemeClr val="tx1"/>
                </a:solidFill>
              </a:rPr>
              <a:t>Exercise 2 should be </a:t>
            </a:r>
            <a:r>
              <a:rPr lang="en-GB" b="1" i="1" dirty="0" smtClean="0">
                <a:solidFill>
                  <a:schemeClr val="tx1"/>
                </a:solidFill>
              </a:rPr>
              <a:t>completed (or at a good point)</a:t>
            </a:r>
            <a:endParaRPr lang="en-GB" b="1" i="1" dirty="0">
              <a:solidFill>
                <a:schemeClr val="tx1"/>
              </a:solidFill>
            </a:endParaRP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Exercise </a:t>
            </a:r>
            <a:r>
              <a:rPr lang="en-GB" i="1" dirty="0">
                <a:solidFill>
                  <a:schemeClr val="tx1"/>
                </a:solidFill>
              </a:rPr>
              <a:t>3 </a:t>
            </a:r>
            <a:r>
              <a:rPr lang="en-GB" i="1" dirty="0" smtClean="0">
                <a:solidFill>
                  <a:schemeClr val="tx1"/>
                </a:solidFill>
              </a:rPr>
              <a:t>can be </a:t>
            </a:r>
            <a:r>
              <a:rPr lang="en-GB" b="1" i="1" dirty="0" smtClean="0">
                <a:solidFill>
                  <a:schemeClr val="tx1"/>
                </a:solidFill>
              </a:rPr>
              <a:t>started</a:t>
            </a:r>
          </a:p>
          <a:p>
            <a:pPr lvl="1"/>
            <a:endParaRPr lang="en-GB" b="1" i="1" dirty="0">
              <a:solidFill>
                <a:schemeClr val="tx1"/>
              </a:solidFill>
            </a:endParaRPr>
          </a:p>
          <a:p>
            <a:r>
              <a:rPr lang="en-GB" b="1" i="1" dirty="0" smtClean="0">
                <a:solidFill>
                  <a:srgbClr val="FF0000"/>
                </a:solidFill>
              </a:rPr>
              <a:t>DO THE PROEFTENTAMEN!!!</a:t>
            </a: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Can be found on N@tschool</a:t>
            </a:r>
          </a:p>
          <a:p>
            <a:pPr lvl="1"/>
            <a:r>
              <a:rPr lang="en-GB" i="1" dirty="0" smtClean="0">
                <a:solidFill>
                  <a:schemeClr val="tx1"/>
                </a:solidFill>
              </a:rPr>
              <a:t>Next week we discuss together your solutions 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Fibonacci sequence, </a:t>
            </a:r>
            <a:r>
              <a:rPr lang="en-GB" dirty="0" err="1" smtClean="0"/>
              <a:t>Memoization</a:t>
            </a:r>
            <a:r>
              <a:rPr lang="en-GB" dirty="0" smtClean="0"/>
              <a:t>, Bottom up, General idea</a:t>
            </a:r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Definition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Sequence of integer numbers, built according to the following rules</a:t>
                </a:r>
              </a:p>
              <a:p>
                <a:pPr lvl="1"/>
                <a:r>
                  <a:rPr lang="en-US" dirty="0" smtClean="0"/>
                  <a:t>Elements 0 and 1 are 1</a:t>
                </a:r>
              </a:p>
              <a:p>
                <a:pPr lvl="1"/>
                <a:r>
                  <a:rPr lang="en-US" dirty="0" smtClean="0"/>
                  <a:t>Any other element is the result of the sum of the two preceding elements in the sequence</a:t>
                </a:r>
              </a:p>
              <a:p>
                <a:r>
                  <a:rPr lang="en-US" dirty="0" smtClean="0"/>
                  <a:t>Recursive formulation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fib(n)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 &lt;= 1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fib(n − 1) + fib(n − 2)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18665"/>
              </p:ext>
            </p:extLst>
          </p:nvPr>
        </p:nvGraphicFramePr>
        <p:xfrm>
          <a:off x="2925244" y="3666880"/>
          <a:ext cx="3252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58">
                  <a:extLst>
                    <a:ext uri="{9D8B030D-6E8A-4147-A177-3AD203B41FA5}">
                      <a16:colId xmlns:a16="http://schemas.microsoft.com/office/drawing/2014/main" val="3737604255"/>
                    </a:ext>
                  </a:extLst>
                </a:gridCol>
                <a:gridCol w="2040674">
                  <a:extLst>
                    <a:ext uri="{9D8B030D-6E8A-4147-A177-3AD203B41FA5}">
                      <a16:colId xmlns:a16="http://schemas.microsoft.com/office/drawing/2014/main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Time (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551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3792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Complexity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5" y="5542123"/>
                <a:ext cx="3042892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hlinkClick r:id="rId2"/>
              </a:rPr>
              <a:t>Did </a:t>
            </a:r>
            <a:r>
              <a:rPr lang="en-US" i="1" dirty="0">
                <a:hlinkClick r:id="rId2"/>
              </a:rPr>
              <a:t>I ever tell you what the definition of insanity is? Insanity is doing the exact... same </a:t>
            </a:r>
            <a:r>
              <a:rPr lang="en-US" i="1" dirty="0" smtClean="0">
                <a:hlinkClick r:id="rId2"/>
              </a:rPr>
              <a:t>*** thing</a:t>
            </a:r>
            <a:r>
              <a:rPr lang="en-US" i="1" dirty="0">
                <a:hlinkClick r:id="rId2"/>
              </a:rPr>
              <a:t>... over and over again expecting... </a:t>
            </a:r>
            <a:r>
              <a:rPr lang="en-US" i="1" dirty="0" smtClean="0">
                <a:hlinkClick r:id="rId2"/>
              </a:rPr>
              <a:t>things </a:t>
            </a:r>
            <a:r>
              <a:rPr lang="en-US" i="1" dirty="0">
                <a:hlinkClick r:id="rId2"/>
              </a:rPr>
              <a:t>to </a:t>
            </a:r>
            <a:r>
              <a:rPr lang="en-US" i="1" dirty="0" smtClean="0">
                <a:hlinkClick r:id="rId2"/>
              </a:rPr>
              <a:t>change...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are doing the same thing over and over again</a:t>
            </a:r>
          </a:p>
          <a:p>
            <a:pPr lvl="1"/>
            <a:r>
              <a:rPr lang="en-US" dirty="0" smtClean="0"/>
              <a:t>F(3) computed twice, F(2) computed three times...</a:t>
            </a:r>
          </a:p>
          <a:p>
            <a:r>
              <a:rPr lang="en-US" dirty="0" smtClean="0"/>
              <a:t>Ideas on how to speed up the process?</a:t>
            </a:r>
          </a:p>
          <a:p>
            <a:pPr lvl="1"/>
            <a:r>
              <a:rPr lang="en-US" dirty="0" smtClean="0"/>
              <a:t>We could save the result of sub-problems (= </a:t>
            </a:r>
            <a:r>
              <a:rPr lang="en-US" i="1" dirty="0" err="1" smtClean="0"/>
              <a:t>memoization</a:t>
            </a:r>
            <a:r>
              <a:rPr lang="en-US" dirty="0" smtClean="0"/>
              <a:t>)!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INFDEV026A - G. Costantini, F. Di Giacomo, G. Maggiore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result of sub-problems into a data structure (</a:t>
            </a:r>
            <a:r>
              <a:rPr lang="en-US" dirty="0" smtClean="0">
                <a:sym typeface="Wingdings" panose="05000000000000000000" pitchFamily="2" charset="2"/>
              </a:rPr>
              <a:t>called </a:t>
            </a:r>
            <a:r>
              <a:rPr lang="en-US" i="1" dirty="0" smtClean="0"/>
              <a:t>lookup table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Before making a recursive call, we check the lookup table…</a:t>
            </a:r>
          </a:p>
          <a:p>
            <a:pPr lvl="1"/>
            <a:r>
              <a:rPr lang="en-US" b="1" dirty="0" smtClean="0"/>
              <a:t>Sub-problem never solved yet?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Make the recursive call</a:t>
            </a:r>
          </a:p>
          <a:p>
            <a:pPr lvl="1"/>
            <a:r>
              <a:rPr lang="en-US" b="1" dirty="0" smtClean="0"/>
              <a:t>Sub-problem already solved?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Read the result stored in the table</a:t>
            </a:r>
          </a:p>
          <a:p>
            <a:r>
              <a:rPr lang="en-US" dirty="0" smtClean="0"/>
              <a:t>Add the result of the current recursive call to the lookup 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1212</TotalTime>
  <Words>1983</Words>
  <Application>Microsoft Office PowerPoint</Application>
  <PresentationFormat>Widescreen</PresentationFormat>
  <Paragraphs>295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INFDEV026A - Algoritmiek  Week 6</vt:lpstr>
      <vt:lpstr>Today</vt:lpstr>
      <vt:lpstr>More detailed agenda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 (recursive)</vt:lpstr>
      <vt:lpstr>Fibonacci Sequence Memoization </vt:lpstr>
      <vt:lpstr>Fibonacci Sequence Bottom up algorithm (iterative)</vt:lpstr>
      <vt:lpstr>Floyd Warshall algorithm</vt:lpstr>
      <vt:lpstr>Shortest path problem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and dynamic programming</vt:lpstr>
      <vt:lpstr>Floyd Warshall memoization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Francesco Di Giacomo</cp:lastModifiedBy>
  <cp:revision>218</cp:revision>
  <dcterms:created xsi:type="dcterms:W3CDTF">2014-09-19T08:57:35Z</dcterms:created>
  <dcterms:modified xsi:type="dcterms:W3CDTF">2016-01-04T16:03:42Z</dcterms:modified>
</cp:coreProperties>
</file>