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5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95" r:id="rId23"/>
    <p:sldId id="296" r:id="rId24"/>
    <p:sldId id="279" r:id="rId25"/>
    <p:sldId id="286" r:id="rId26"/>
    <p:sldId id="287" r:id="rId27"/>
    <p:sldId id="288" r:id="rId28"/>
    <p:sldId id="289" r:id="rId29"/>
    <p:sldId id="292" r:id="rId30"/>
    <p:sldId id="291" r:id="rId31"/>
    <p:sldId id="290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69" d="100"/>
          <a:sy n="6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 smtClean="0"/>
              <a:t> Path(u, v) </a:t>
            </a:r>
            <a:r>
              <a:rPr lang="en-US" b="1" dirty="0" smtClean="0"/>
              <a:t>if</a:t>
            </a:r>
            <a:r>
              <a:rPr lang="en-US" dirty="0" smtClean="0"/>
              <a:t> next[u][v] = null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[] path = [u] </a:t>
            </a:r>
            <a:r>
              <a:rPr lang="en-US" b="1" dirty="0" smtClean="0"/>
              <a:t>while u ≠ v</a:t>
            </a:r>
            <a:r>
              <a:rPr lang="en-US" dirty="0" smtClean="0"/>
              <a:t> u ← next[u][v] </a:t>
            </a:r>
            <a:r>
              <a:rPr lang="en-US" dirty="0" err="1" smtClean="0"/>
              <a:t>path.append</a:t>
            </a:r>
            <a:r>
              <a:rPr lang="en-US" dirty="0" smtClean="0"/>
              <a:t>(u) </a:t>
            </a:r>
            <a:r>
              <a:rPr lang="en-US" b="1" dirty="0" smtClean="0"/>
              <a:t>return</a:t>
            </a:r>
            <a:r>
              <a:rPr lang="en-US" dirty="0" smtClean="0"/>
              <a:t> path</a:t>
            </a:r>
          </a:p>
          <a:p>
            <a:r>
              <a:rPr lang="nl-NL" dirty="0" smtClean="0"/>
              <a:t>https://en.wikipedia.org/wiki/Floyd%E2%80%93Warshall_algorithm#Path_reconstruction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Memoized</a:t>
            </a:r>
            <a:r>
              <a:rPr lang="en-US" sz="2000" dirty="0" smtClean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a map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 := map(0 →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→ 1)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 n is not in map m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m[n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:= fib(n − 1) + fib(n − 2)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m[n]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r>
              <a:rPr lang="en-US" sz="2000" dirty="0" smtClean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 smtClean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 </a:t>
                </a:r>
              </a:p>
              <a:p>
                <a:r>
                  <a:rPr lang="en-US" dirty="0" smtClean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Other possible approach</a:t>
                </a:r>
              </a:p>
              <a:p>
                <a:pPr lvl="1"/>
                <a:r>
                  <a:rPr lang="en-US" dirty="0" smtClean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 smtClean="0"/>
                  <a:t>At each iteration save the intermediate results to use at the next step</a:t>
                </a:r>
              </a:p>
              <a:p>
                <a:r>
                  <a:rPr lang="en-US" dirty="0" smtClean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pairs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Remember</a:t>
            </a:r>
            <a:r>
              <a:rPr lang="nl-NL" dirty="0" smtClean="0"/>
              <a:t> Dijkstra?</a:t>
            </a:r>
          </a:p>
          <a:p>
            <a:pPr lvl="1"/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ONE node </a:t>
            </a:r>
            <a:r>
              <a:rPr lang="nl-NL" dirty="0" err="1" smtClean="0"/>
              <a:t>to</a:t>
            </a:r>
            <a:r>
              <a:rPr lang="nl-NL" dirty="0" smtClean="0"/>
              <a:t> ALL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multiple source </a:t>
            </a:r>
            <a:r>
              <a:rPr lang="nl-NL" dirty="0" err="1" smtClean="0"/>
              <a:t>nodes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: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ALL </a:t>
            </a:r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ALL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</a:t>
            </a:r>
            <a:r>
              <a:rPr lang="en-US" dirty="0"/>
              <a:t>all possible paths through the graph between each pair of </a:t>
            </a:r>
            <a:r>
              <a:rPr lang="en-US" dirty="0" smtClean="0"/>
              <a:t>vertices</a:t>
            </a:r>
          </a:p>
          <a:p>
            <a:r>
              <a:rPr lang="en-US" dirty="0" smtClean="0"/>
              <a:t>Every </a:t>
            </a:r>
            <a:r>
              <a:rPr lang="en-US" dirty="0"/>
              <a:t>combination of edges is </a:t>
            </a:r>
            <a:r>
              <a:rPr lang="en-US" dirty="0" smtClean="0"/>
              <a:t>tested</a:t>
            </a:r>
          </a:p>
          <a:p>
            <a:r>
              <a:rPr lang="en-US" dirty="0" smtClean="0"/>
              <a:t>It works by incrementally </a:t>
            </a:r>
            <a:r>
              <a:rPr lang="en-US" dirty="0"/>
              <a:t>improving an estimate on the shortest path between two vertices, until the estimate is </a:t>
            </a:r>
            <a:r>
              <a:rPr lang="en-US" dirty="0" smtClean="0"/>
              <a:t>optimal</a:t>
            </a:r>
          </a:p>
          <a:p>
            <a:r>
              <a:rPr lang="en-US" dirty="0" smtClean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Consider</a:t>
                </a:r>
              </a:p>
              <a:p>
                <a:pPr lvl="1"/>
                <a:r>
                  <a:rPr lang="nl-NL" dirty="0" smtClean="0"/>
                  <a:t>A </a:t>
                </a:r>
                <a:r>
                  <a:rPr lang="nl-NL" dirty="0" err="1" smtClean="0"/>
                  <a:t>graph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numbered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smtClean="0"/>
                  <a:t>A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returns </a:t>
                </a:r>
                <a:r>
                  <a:rPr lang="en-US" dirty="0" smtClean="0"/>
                  <a:t>the </a:t>
                </a:r>
                <a:r>
                  <a:rPr lang="en-US" dirty="0"/>
                  <a:t>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</a:t>
                </a:r>
                <a:r>
                  <a:rPr lang="en-US" dirty="0" smtClean="0"/>
                  <a:t>way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Goal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ind </a:t>
                </a:r>
                <a:r>
                  <a:rPr lang="en-US" dirty="0"/>
                  <a:t>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ind </a:t>
                </a:r>
                <a:r>
                  <a:rPr lang="en-US" dirty="0"/>
                  <a:t>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mtClean="0"/>
                  <a:t>a </a:t>
                </a:r>
                <a:r>
                  <a:rPr lang="en-US" dirty="0"/>
                  <a:t>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 smtClean="0"/>
                  <a:t>In </a:t>
                </a:r>
                <a:r>
                  <a:rPr lang="nl-NL" dirty="0" err="1" smtClean="0"/>
                  <a:t>other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words</a:t>
                </a:r>
                <a:r>
                  <a:rPr lang="nl-NL" dirty="0" smtClean="0"/>
                  <a:t>…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Can</a:t>
                </a:r>
                <a:r>
                  <a:rPr lang="nl-NL" dirty="0" smtClean="0"/>
                  <a:t>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 smtClean="0"/>
                  <a:t>Can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dirty="0" smtClean="0"/>
                  <a:t>base </a:t>
                </a:r>
                <a:r>
                  <a:rPr lang="en-US" dirty="0"/>
                  <a:t>(easiest) </a:t>
                </a:r>
                <a:r>
                  <a:rPr lang="en-US" dirty="0" smtClean="0"/>
                  <a:t>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does not involve any other vertex</a:t>
                </a:r>
              </a:p>
              <a:p>
                <a:pPr lvl="1"/>
                <a:r>
                  <a:rPr lang="en-US" dirty="0" smtClean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Remember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not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connected</a:t>
                </a:r>
                <a:r>
                  <a:rPr lang="nl-NL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 smtClean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dirty="0" smtClean="0"/>
                  <a:t>base </a:t>
                </a:r>
                <a:r>
                  <a:rPr lang="en-US" dirty="0"/>
                  <a:t>(easiest) </a:t>
                </a:r>
                <a:r>
                  <a:rPr lang="en-US" dirty="0" smtClean="0"/>
                  <a:t>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does not involve any other vertex</a:t>
                </a:r>
              </a:p>
              <a:p>
                <a:pPr lvl="1"/>
                <a:r>
                  <a:rPr lang="en-US" dirty="0" smtClean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Remember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not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connected</a:t>
                </a:r>
                <a:r>
                  <a:rPr lang="nl-NL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 smtClean="0"/>
              </a:p>
              <a:p>
                <a:pPr lvl="2"/>
                <a:endParaRPr lang="nl-NL" dirty="0"/>
              </a:p>
              <a:p>
                <a:r>
                  <a:rPr lang="nl-NL" dirty="0" smtClean="0"/>
                  <a:t>Combination of the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formulas</a:t>
                </a:r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/>
                  <a:t>core</a:t>
                </a:r>
                <a:r>
                  <a:rPr lang="nl-NL" dirty="0" smtClean="0"/>
                  <a:t> of the Floyd </a:t>
                </a:r>
                <a:r>
                  <a:rPr lang="nl-NL" dirty="0" err="1" smtClean="0"/>
                  <a:t>Warshall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</a:t>
                </a:r>
                <a:r>
                  <a:rPr lang="nl-NL" dirty="0" smtClean="0"/>
                  <a:t> </a:t>
                </a:r>
                <a:endParaRPr lang="nl-NL" dirty="0"/>
              </a:p>
              <a:p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5739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</a:t>
            </a:r>
            <a:r>
              <a:rPr lang="en-US" dirty="0" err="1" smtClean="0"/>
              <a:t>recomputing</a:t>
            </a:r>
            <a:r>
              <a:rPr lang="en-US" dirty="0" smtClean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</a:t>
            </a:r>
            <a:r>
              <a:rPr lang="en-US" smtClean="0"/>
              <a:t>))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(1,2,3) = min(</a:t>
            </a:r>
            <a:r>
              <a:rPr lang="en-US" dirty="0" err="1" smtClean="0"/>
              <a:t>sp</a:t>
            </a:r>
            <a:r>
              <a:rPr lang="en-US" dirty="0" smtClean="0"/>
              <a:t>(1,2,2),</a:t>
            </a:r>
            <a:r>
              <a:rPr lang="en-US" dirty="0" err="1" smtClean="0">
                <a:solidFill>
                  <a:srgbClr val="FF0000"/>
                </a:solidFill>
              </a:rPr>
              <a:t>sp</a:t>
            </a:r>
            <a:r>
              <a:rPr lang="en-US" dirty="0" smtClean="0">
                <a:solidFill>
                  <a:srgbClr val="FF0000"/>
                </a:solidFill>
              </a:rPr>
              <a:t>(1,3,2) </a:t>
            </a:r>
            <a:r>
              <a:rPr lang="en-US" dirty="0" smtClean="0"/>
              <a:t>+ </a:t>
            </a:r>
            <a:r>
              <a:rPr lang="en-US" dirty="0" err="1" smtClean="0"/>
              <a:t>sp</a:t>
            </a:r>
            <a:r>
              <a:rPr lang="en-US" dirty="0" smtClean="0"/>
              <a:t>(3,2,2))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(1,4,3) = min(</a:t>
            </a:r>
            <a:r>
              <a:rPr lang="en-US" dirty="0" err="1" smtClean="0"/>
              <a:t>sp</a:t>
            </a:r>
            <a:r>
              <a:rPr lang="en-US" dirty="0" smtClean="0"/>
              <a:t>(1,4,2),</a:t>
            </a:r>
            <a:r>
              <a:rPr lang="en-US" dirty="0" err="1" smtClean="0">
                <a:solidFill>
                  <a:srgbClr val="FF0000"/>
                </a:solidFill>
              </a:rPr>
              <a:t>sp</a:t>
            </a:r>
            <a:r>
              <a:rPr lang="en-US" dirty="0" smtClean="0">
                <a:solidFill>
                  <a:srgbClr val="FF0000"/>
                </a:solidFill>
              </a:rPr>
              <a:t>(1,3,2) </a:t>
            </a:r>
            <a:r>
              <a:rPr lang="en-US" dirty="0" smtClean="0"/>
              <a:t>+ </a:t>
            </a:r>
            <a:r>
              <a:rPr lang="en-US" dirty="0" err="1" smtClean="0"/>
              <a:t>sp</a:t>
            </a:r>
            <a:r>
              <a:rPr lang="en-US" dirty="0" smtClean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memoization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How do we avoid to compute the same thing multiple times?</a:t>
                </a:r>
              </a:p>
              <a:p>
                <a:pPr lvl="1"/>
                <a:r>
                  <a:rPr lang="en-US" dirty="0" smtClean="0"/>
                  <a:t>Saving the intermediate results into a matrix!</a:t>
                </a:r>
              </a:p>
              <a:p>
                <a:pPr lvl="1"/>
                <a:r>
                  <a:rPr lang="en-US" dirty="0" smtClean="0"/>
                  <a:t>This matrix contains the </a:t>
                </a:r>
                <a:r>
                  <a:rPr lang="en-US" i="1" dirty="0" smtClean="0"/>
                  <a:t>length of the path from vertex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to vertex j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algorithm uses an iterative bottom up approach</a:t>
                </a:r>
              </a:p>
              <a:p>
                <a:pPr lvl="1"/>
                <a:r>
                  <a:rPr lang="en-US" dirty="0" smtClean="0"/>
                  <a:t>Start by: filling the matrix with the </a:t>
                </a:r>
                <a:r>
                  <a:rPr lang="en-US" i="1" dirty="0" smtClean="0"/>
                  <a:t>base case solutions</a:t>
                </a:r>
              </a:p>
              <a:p>
                <a:pPr lvl="2"/>
                <a:r>
                  <a:rPr lang="en-US" dirty="0" smtClean="0"/>
                  <a:t>0 is the distance between a vertex and itself</a:t>
                </a:r>
              </a:p>
              <a:p>
                <a:pPr lvl="2"/>
                <a:r>
                  <a:rPr lang="en-US" dirty="0" smtClean="0"/>
                  <a:t>w(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) is the distance between adjacent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is the distance between non-adjacent vertices</a:t>
                </a:r>
              </a:p>
              <a:p>
                <a:pPr lvl="1"/>
                <a:r>
                  <a:rPr lang="en-US" dirty="0" smtClean="0"/>
                  <a:t>Iterative part: filling in the matrix by iteratively expanding the set of intermediate vertices to use in the path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  <a:blipFill rotWithShape="0">
                <a:blip r:embed="rId2"/>
                <a:stretch>
                  <a:fillRect l="-147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 smtClean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>
                  <a:solidFill>
                    <a:schemeClr val="tx1"/>
                  </a:solidFill>
                </a:endParaRPr>
              </a:p>
              <a:p>
                <a:r>
                  <a:rPr lang="nl-NL" dirty="0" smtClean="0"/>
                  <a:t>Loop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  <a:r>
                  <a:rPr lang="en-US" dirty="0" smtClean="0"/>
                  <a:t>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smtClean="0"/>
                  <a:t>See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passing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vertex 1 </a:t>
                </a:r>
                <a:r>
                  <a:rPr lang="nl-NL" dirty="0" err="1" smtClean="0"/>
                  <a:t>improves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some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paths</a:t>
                </a:r>
                <a:endParaRPr lang="nl-NL" dirty="0" smtClean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</a:t>
                </a:r>
                <a:r>
                  <a:rPr lang="nl-NL" dirty="0" smtClean="0"/>
                  <a:t>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 smtClean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</a:t>
                </a:r>
                <a:r>
                  <a:rPr lang="nl-NL" dirty="0" smtClean="0"/>
                  <a:t>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 smtClean="0"/>
                  <a:t>paths</a:t>
                </a:r>
                <a:endParaRPr lang="nl-NL" dirty="0" smtClean="0"/>
              </a:p>
              <a:p>
                <a:pPr lvl="2"/>
                <a:r>
                  <a:rPr lang="nl-NL" dirty="0" err="1" smtClean="0"/>
                  <a:t>After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, we have found </a:t>
                </a:r>
                <a:r>
                  <a:rPr lang="nl-NL" dirty="0" err="1" smtClean="0"/>
                  <a:t>th</a:t>
                </a:r>
                <a:r>
                  <a:rPr lang="en-US" dirty="0" smtClean="0"/>
                  <a:t>e </a:t>
                </a:r>
                <a:r>
                  <a:rPr lang="en-US" dirty="0"/>
                  <a:t>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</a:t>
                </a:r>
                <a:r>
                  <a:rPr lang="en-US" dirty="0" smtClean="0"/>
                  <a:t>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|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V| × |V|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matrix of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][v] ← 0</a:t>
                </a: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][v] ←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w(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dist[i][j] &gt; dist[i][k] + dist[k][j] 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][j] ← dist[i][k] + dist[k][j]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Previous code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computed</a:t>
            </a:r>
            <a:r>
              <a:rPr lang="nl-NL" dirty="0" smtClean="0"/>
              <a:t> the </a:t>
            </a:r>
            <a:r>
              <a:rPr lang="nl-NL" i="1" u="sng" dirty="0" smtClean="0"/>
              <a:t>minimum </a:t>
            </a:r>
            <a:r>
              <a:rPr lang="nl-NL" b="1" i="1" u="sng" dirty="0" err="1" smtClean="0"/>
              <a:t>distance</a:t>
            </a:r>
            <a:r>
              <a:rPr lang="nl-NL" b="1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pairs of </a:t>
            </a:r>
            <a:r>
              <a:rPr lang="nl-NL" dirty="0" err="1" smtClean="0"/>
              <a:t>vertices</a:t>
            </a:r>
            <a:r>
              <a:rPr lang="nl-NL" dirty="0" smtClean="0"/>
              <a:t>, but </a:t>
            </a:r>
            <a:r>
              <a:rPr lang="nl-NL" dirty="0" err="1" smtClean="0"/>
              <a:t>not</a:t>
            </a:r>
            <a:r>
              <a:rPr lang="nl-NL" dirty="0" smtClean="0"/>
              <a:t> the </a:t>
            </a:r>
            <a:r>
              <a:rPr lang="nl-NL" i="1" u="sng" dirty="0" err="1" smtClean="0"/>
              <a:t>actual</a:t>
            </a:r>
            <a:r>
              <a:rPr lang="nl-NL" i="1" u="sng" dirty="0" smtClean="0"/>
              <a:t> minimum </a:t>
            </a:r>
            <a:r>
              <a:rPr lang="nl-NL" b="1" i="1" u="sng" dirty="0" err="1" smtClean="0"/>
              <a:t>path</a:t>
            </a:r>
            <a:endParaRPr lang="nl-NL" b="1" i="1" u="sng" dirty="0" smtClean="0"/>
          </a:p>
          <a:p>
            <a:r>
              <a:rPr lang="nl-NL" dirty="0" smtClean="0"/>
              <a:t>Small changes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algorithm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</a:t>
            </a:r>
            <a:r>
              <a:rPr lang="nl-NL" dirty="0" err="1" smtClean="0"/>
              <a:t>also</a:t>
            </a:r>
            <a:r>
              <a:rPr lang="nl-NL" dirty="0" smtClean="0"/>
              <a:t> the information on the </a:t>
            </a: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path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Complexity? </a:t>
                </a:r>
              </a:p>
              <a:p>
                <a:pPr lvl="1"/>
                <a:r>
                  <a:rPr lang="nl-NL" dirty="0" smtClean="0"/>
                  <a:t>Three </a:t>
                </a:r>
                <a:r>
                  <a:rPr lang="nl-NL" dirty="0" err="1" smtClean="0"/>
                  <a:t>nested</a:t>
                </a:r>
                <a:r>
                  <a:rPr lang="nl-NL" dirty="0" smtClean="0"/>
                  <a:t> loops</a:t>
                </a:r>
              </a:p>
              <a:p>
                <a:pPr lvl="1"/>
                <a:r>
                  <a:rPr lang="nl-NL" dirty="0" err="1" smtClean="0"/>
                  <a:t>Each</a:t>
                </a:r>
                <a:r>
                  <a:rPr lang="nl-NL" dirty="0" smtClean="0"/>
                  <a:t> loop </a:t>
                </a:r>
                <a:r>
                  <a:rPr lang="nl-NL" dirty="0" err="1" smtClean="0"/>
                  <a:t>performs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iterations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 smtClean="0"/>
                  <a:t>Or,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the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b="1" dirty="0" err="1" smtClean="0"/>
              <a:t>dynamic</a:t>
            </a:r>
            <a:r>
              <a:rPr lang="nl-NL" b="1" dirty="0" smtClean="0"/>
              <a:t> </a:t>
            </a:r>
            <a:r>
              <a:rPr lang="nl-NL" b="1" dirty="0" err="1" smtClean="0"/>
              <a:t>programming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Fibonacci </a:t>
            </a:r>
            <a:r>
              <a:rPr lang="nl-NL" dirty="0" err="1" smtClean="0"/>
              <a:t>example</a:t>
            </a:r>
            <a:r>
              <a:rPr lang="nl-NL" dirty="0" smtClean="0"/>
              <a:t>; </a:t>
            </a:r>
            <a:r>
              <a:rPr lang="nl-NL" dirty="0" err="1" smtClean="0"/>
              <a:t>memoization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bottom-up approaches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find</a:t>
            </a:r>
            <a:r>
              <a:rPr lang="nl-NL" dirty="0" smtClean="0"/>
              <a:t> the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b="1" dirty="0" err="1" smtClean="0"/>
              <a:t>all</a:t>
            </a:r>
            <a:r>
              <a:rPr lang="nl-NL" b="1" dirty="0" smtClean="0"/>
              <a:t> pairs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 in a </a:t>
            </a:r>
            <a:r>
              <a:rPr lang="nl-NL" dirty="0" err="1" smtClean="0"/>
              <a:t>graph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1 should be </a:t>
            </a:r>
            <a:r>
              <a:rPr lang="en-GB" b="1" i="1" dirty="0">
                <a:solidFill>
                  <a:schemeClr val="tx1"/>
                </a:solidFill>
              </a:rPr>
              <a:t>completed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2 should be </a:t>
            </a:r>
            <a:r>
              <a:rPr lang="en-GB" b="1" i="1" dirty="0" smtClean="0">
                <a:solidFill>
                  <a:schemeClr val="tx1"/>
                </a:solidFill>
              </a:rPr>
              <a:t>completed (or at a good point)</a:t>
            </a:r>
            <a:endParaRPr lang="en-GB" b="1" i="1" dirty="0">
              <a:solidFill>
                <a:schemeClr val="tx1"/>
              </a:solidFill>
            </a:endParaRP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Exercise </a:t>
            </a:r>
            <a:r>
              <a:rPr lang="en-GB" i="1" dirty="0">
                <a:solidFill>
                  <a:schemeClr val="tx1"/>
                </a:solidFill>
              </a:rPr>
              <a:t>3 </a:t>
            </a:r>
            <a:r>
              <a:rPr lang="en-GB" i="1" dirty="0" smtClean="0">
                <a:solidFill>
                  <a:schemeClr val="tx1"/>
                </a:solidFill>
              </a:rPr>
              <a:t>can be </a:t>
            </a:r>
            <a:r>
              <a:rPr lang="en-GB" b="1" i="1" dirty="0" smtClean="0">
                <a:solidFill>
                  <a:schemeClr val="tx1"/>
                </a:solidFill>
              </a:rPr>
              <a:t>started</a:t>
            </a:r>
          </a:p>
          <a:p>
            <a:pPr lvl="1"/>
            <a:endParaRPr lang="en-GB" b="1" i="1" dirty="0">
              <a:solidFill>
                <a:schemeClr val="tx1"/>
              </a:solidFill>
            </a:endParaRPr>
          </a:p>
          <a:p>
            <a:r>
              <a:rPr lang="en-GB" b="1" i="1" dirty="0" smtClean="0">
                <a:solidFill>
                  <a:srgbClr val="FF0000"/>
                </a:solidFill>
              </a:rPr>
              <a:t>DO THE PROEFTENTAMEN!!!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Can be found on N@tschool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Next week we discuss together your </a:t>
            </a:r>
            <a:r>
              <a:rPr lang="en-GB" i="1" dirty="0" smtClean="0">
                <a:solidFill>
                  <a:schemeClr val="tx1"/>
                </a:solidFill>
              </a:rPr>
              <a:t>solutions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Note: the general structure of the exam is in the </a:t>
            </a:r>
            <a:r>
              <a:rPr lang="en-GB" i="1" dirty="0" err="1" smtClean="0">
                <a:solidFill>
                  <a:schemeClr val="tx1"/>
                </a:solidFill>
              </a:rPr>
              <a:t>modulewijzer</a:t>
            </a:r>
            <a:r>
              <a:rPr lang="en-GB" i="1" smtClean="0">
                <a:solidFill>
                  <a:schemeClr val="tx1"/>
                </a:solidFill>
              </a:rPr>
              <a:t>… </a:t>
            </a:r>
            <a:r>
              <a:rPr lang="en-GB" i="1" dirty="0" smtClean="0">
                <a:solidFill>
                  <a:schemeClr val="tx1"/>
                </a:solidFill>
              </a:rPr>
              <a:t>take a look at it!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Fibonacci sequence, </a:t>
            </a:r>
            <a:r>
              <a:rPr lang="en-GB" dirty="0" err="1" smtClean="0"/>
              <a:t>Memoization</a:t>
            </a:r>
            <a:r>
              <a:rPr lang="en-GB" dirty="0" smtClean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Sequence of integer numbers, built according to the following rules</a:t>
                </a:r>
              </a:p>
              <a:p>
                <a:pPr lvl="1"/>
                <a:r>
                  <a:rPr lang="en-US" dirty="0" smtClean="0"/>
                  <a:t>Elements 0 and 1 are 1</a:t>
                </a:r>
              </a:p>
              <a:p>
                <a:pPr lvl="1"/>
                <a:r>
                  <a:rPr lang="en-US" dirty="0" smtClean="0"/>
                  <a:t>Any other element is the result of the sum of the two preceding elements in the sequence</a:t>
                </a:r>
              </a:p>
              <a:p>
                <a:r>
                  <a:rPr lang="en-US" dirty="0" smtClean="0"/>
                  <a:t>Recursive formulation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&lt;= 1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 − 1) + fib(n − 2)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xmlns="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xmlns="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Did </a:t>
            </a:r>
            <a:r>
              <a:rPr lang="en-US" i="1" dirty="0">
                <a:hlinkClick r:id="rId2"/>
              </a:rPr>
              <a:t>I ever tell you what the definition of insanity is? Insanity is doing the exact... same </a:t>
            </a:r>
            <a:r>
              <a:rPr lang="en-US" i="1" dirty="0" smtClean="0">
                <a:hlinkClick r:id="rId2"/>
              </a:rPr>
              <a:t>*** thing</a:t>
            </a:r>
            <a:r>
              <a:rPr lang="en-US" i="1" dirty="0">
                <a:hlinkClick r:id="rId2"/>
              </a:rPr>
              <a:t>... over and over again expecting... </a:t>
            </a:r>
            <a:r>
              <a:rPr lang="en-US" i="1" dirty="0" smtClean="0">
                <a:hlinkClick r:id="rId2"/>
              </a:rPr>
              <a:t>things </a:t>
            </a:r>
            <a:r>
              <a:rPr lang="en-US" i="1" dirty="0">
                <a:hlinkClick r:id="rId2"/>
              </a:rPr>
              <a:t>to </a:t>
            </a:r>
            <a:r>
              <a:rPr lang="en-US" i="1" dirty="0" smtClean="0">
                <a:hlinkClick r:id="rId2"/>
              </a:rPr>
              <a:t>change...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are doing the same thing over and over again</a:t>
            </a:r>
          </a:p>
          <a:p>
            <a:pPr lvl="1"/>
            <a:r>
              <a:rPr lang="en-US" dirty="0" smtClean="0"/>
              <a:t>F(3) computed twice, F(2) computed three times...</a:t>
            </a:r>
          </a:p>
          <a:p>
            <a:r>
              <a:rPr lang="en-US" dirty="0" smtClean="0"/>
              <a:t>Ideas on how to speed up the process?</a:t>
            </a:r>
          </a:p>
          <a:p>
            <a:pPr lvl="1"/>
            <a:r>
              <a:rPr lang="en-US" dirty="0" smtClean="0"/>
              <a:t>We could save the result of sub-problems (= </a:t>
            </a:r>
            <a:r>
              <a:rPr lang="en-US" i="1" dirty="0" err="1" smtClean="0"/>
              <a:t>memoization</a:t>
            </a:r>
            <a:r>
              <a:rPr lang="en-US" dirty="0" smtClean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structure (</a:t>
            </a:r>
            <a:r>
              <a:rPr lang="en-US" dirty="0" smtClean="0">
                <a:sym typeface="Wingdings" panose="05000000000000000000" pitchFamily="2" charset="2"/>
              </a:rPr>
              <a:t>called </a:t>
            </a:r>
            <a:r>
              <a:rPr lang="en-US" i="1" dirty="0" smtClean="0"/>
              <a:t>lookup table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Before making a recursive call, we check the lookup table…</a:t>
            </a:r>
          </a:p>
          <a:p>
            <a:pPr lvl="1"/>
            <a:r>
              <a:rPr lang="en-US" b="1" dirty="0" smtClean="0"/>
              <a:t>Sub-problem never solved yet?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Make the recursive call</a:t>
            </a:r>
          </a:p>
          <a:p>
            <a:pPr lvl="1"/>
            <a:r>
              <a:rPr lang="en-US" b="1" dirty="0" smtClean="0"/>
              <a:t>Sub-problem already solved?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Read the result stored in the table</a:t>
            </a:r>
          </a:p>
          <a:p>
            <a:r>
              <a:rPr lang="en-US" dirty="0" smtClean="0"/>
              <a:t>Add the result of the current recursive call to the lookup 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1260</TotalTime>
  <Words>2009</Words>
  <Application>Microsoft Office PowerPoint</Application>
  <PresentationFormat>Breedbeeld</PresentationFormat>
  <Paragraphs>301</Paragraphs>
  <Slides>33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INFDEV026A - Algoritmiek  Week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Floyd-Warshall memoization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223</cp:revision>
  <dcterms:created xsi:type="dcterms:W3CDTF">2014-09-19T08:57:35Z</dcterms:created>
  <dcterms:modified xsi:type="dcterms:W3CDTF">2016-01-05T10:10:10Z</dcterms:modified>
</cp:coreProperties>
</file>