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A27D-8BFA-460E-8BA3-6F3E3102DC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A4F-360E-4261-A8B3-40933D2276E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05FC-4CA9-4B5A-A36A-9D7E56A82F4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72F4-767A-4637-A184-B2427A3A03C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9C78-290A-4D99-98B5-33AF968C75C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C1BD-1C23-4258-A846-D71F9141241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ACC-315B-4D1F-9BB1-1D6AB4BB408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2A41-2395-4CC7-AD72-3BFBF5833E3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601-7B6E-4908-8276-FA6A9494D1A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A382-B8AC-4F98-BD00-D64DC1DD938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39F3-F049-4668-9751-BA05E0D64F4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F50E-E910-4BAD-9338-574B2337161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AC3-E4A7-4351-9613-BC84D503D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ADB-C8D3-43B9-877D-F2DE65F5DB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6E5A-C251-4669-9707-4A559422DAA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DF78-DA30-4210-BC74-E9400D8CBE8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3C5A-DECB-4F5E-B5E1-A3CA309B4CD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03/12/2015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– Office H4.204</a:t>
            </a: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</a:t>
            </a:r>
            <a:r>
              <a:rPr lang="en-GB" dirty="0" smtClean="0"/>
              <a:t>properties (3/3)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Level</a:t>
            </a:r>
          </a:p>
          <a:p>
            <a:pPr lvl="1"/>
            <a:r>
              <a:rPr lang="en-GB" dirty="0" smtClean="0"/>
              <a:t>Set of all nodes at a given depth </a:t>
            </a:r>
          </a:p>
          <a:p>
            <a:r>
              <a:rPr lang="en-GB" b="1" dirty="0" smtClean="0"/>
              <a:t>Height </a:t>
            </a:r>
          </a:p>
          <a:p>
            <a:pPr lvl="1"/>
            <a:r>
              <a:rPr lang="en-GB" dirty="0" smtClean="0"/>
              <a:t>Greatest depth among its nodes</a:t>
            </a:r>
          </a:p>
          <a:p>
            <a:pPr lvl="2"/>
            <a:r>
              <a:rPr lang="en-GB" dirty="0" smtClean="0"/>
              <a:t>Height of a singleton is 0</a:t>
            </a:r>
          </a:p>
          <a:p>
            <a:pPr lvl="2"/>
            <a:r>
              <a:rPr lang="en-GB" dirty="0" smtClean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Size? </a:t>
                </a:r>
              </a:p>
              <a:p>
                <a:pPr lvl="1"/>
                <a:r>
                  <a:rPr lang="en-GB" sz="1800" dirty="0" smtClean="0"/>
                  <a:t>10</a:t>
                </a:r>
              </a:p>
              <a:p>
                <a:r>
                  <a:rPr lang="en-GB" sz="2000" dirty="0" smtClean="0"/>
                  <a:t>Height? </a:t>
                </a:r>
              </a:p>
              <a:p>
                <a:pPr lvl="1"/>
                <a:r>
                  <a:rPr lang="en-GB" sz="1800" dirty="0" smtClean="0"/>
                  <a:t>3</a:t>
                </a:r>
              </a:p>
              <a:p>
                <a:r>
                  <a:rPr lang="en-GB" sz="2000" dirty="0" smtClean="0"/>
                  <a:t>Root node? </a:t>
                </a:r>
              </a:p>
              <a:p>
                <a:pPr lvl="1"/>
                <a:r>
                  <a:rPr lang="en-GB" sz="1800" dirty="0" smtClean="0"/>
                  <a:t>a</a:t>
                </a:r>
              </a:p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Yes. Length of the path? </a:t>
                </a:r>
              </a:p>
              <a:p>
                <a:pPr lvl="2"/>
                <a:r>
                  <a:rPr lang="en-GB" sz="1600" dirty="0" smtClean="0"/>
                  <a:t>2</a:t>
                </a:r>
              </a:p>
              <a:p>
                <a:r>
                  <a:rPr lang="en-GB" sz="2000" dirty="0" smtClean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r>
                  <a:rPr lang="en-GB" sz="2000" dirty="0" smtClean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:r>
                  <a:rPr lang="en-GB" sz="1800" dirty="0" smtClean="0"/>
                  <a:t>1</a:t>
                </a:r>
              </a:p>
              <a:p>
                <a:r>
                  <a:rPr lang="en-GB" sz="2000" dirty="0" err="1" smtClean="0"/>
                  <a:t>Subtree</a:t>
                </a:r>
                <a:r>
                  <a:rPr lang="en-GB" sz="2000" dirty="0" smtClean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binary trees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dirty="0" smtClean="0"/>
                  <a:t>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b="1" dirty="0" smtClean="0"/>
                  <a:t>FULL</a:t>
                </a:r>
                <a:r>
                  <a:rPr lang="en-US" dirty="0" smtClean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dirty="0" smtClean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Traversing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tree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 smtClean="0"/>
                  <a:t>Tree </a:t>
                </a:r>
                <a:r>
                  <a:rPr lang="nl-NL" b="1" dirty="0" err="1" smtClean="0"/>
                  <a:t>traversal</a:t>
                </a:r>
                <a:r>
                  <a:rPr lang="nl-NL" b="1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</a:t>
                </a:r>
                <a:r>
                  <a:rPr lang="en-US" dirty="0" smtClean="0"/>
                  <a:t>updating, printing, …) </a:t>
                </a:r>
                <a:r>
                  <a:rPr lang="en-US" dirty="0"/>
                  <a:t>each node in a tree data structure, exactly once, in a systematic way</a:t>
                </a:r>
                <a:endParaRPr lang="nl-NL" dirty="0" smtClean="0"/>
              </a:p>
              <a:p>
                <a:endParaRPr lang="nl-NL" dirty="0"/>
              </a:p>
              <a:p>
                <a:r>
                  <a:rPr lang="nl-NL" dirty="0" err="1" smtClean="0"/>
                  <a:t>Possible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traversal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classified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the order in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visited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smtClean="0"/>
                  <a:t>Pre-order </a:t>
                </a:r>
              </a:p>
              <a:p>
                <a:pPr lvl="1"/>
                <a:r>
                  <a:rPr lang="nl-NL" dirty="0" smtClean="0"/>
                  <a:t>In-order (</a:t>
                </a:r>
                <a:r>
                  <a:rPr lang="nl-NL" dirty="0" err="1" smtClean="0"/>
                  <a:t>symmetric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Post-order</a:t>
                </a:r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INFDEV026A - G. Costantini, F. Di Giacomo, G. Maggiore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BINARY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</a:p>
          <a:p>
            <a:pPr lvl="1"/>
            <a:r>
              <a:rPr lang="en-GB" dirty="0" smtClean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 smtClean="0"/>
              <a:t>Preorder</a:t>
            </a:r>
            <a:endParaRPr lang="en-GB" dirty="0" smtClean="0"/>
          </a:p>
          <a:p>
            <a:pPr lvl="2"/>
            <a:r>
              <a:rPr lang="en-GB" dirty="0" err="1" smtClean="0"/>
              <a:t>Inorder</a:t>
            </a:r>
            <a:endParaRPr lang="en-GB" dirty="0"/>
          </a:p>
          <a:p>
            <a:pPr lvl="2"/>
            <a:r>
              <a:rPr lang="en-GB" dirty="0" err="1" smtClean="0"/>
              <a:t>Postorder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Search Trees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 smtClean="0"/>
                  <a:t>subtree</a:t>
                </a:r>
                <a:endParaRPr lang="en-US" dirty="0"/>
              </a:p>
              <a:p>
                <a:pPr lvl="1"/>
                <a:r>
                  <a:rPr lang="en-US" dirty="0" smtClean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property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</a:t>
                </a:r>
                <a:r>
                  <a:rPr lang="en-GB" dirty="0" smtClean="0"/>
                  <a:t>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Binary</a:t>
            </a:r>
            <a:r>
              <a:rPr lang="nl-NL" dirty="0" smtClean="0"/>
              <a:t> search tree operations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we do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search tree?</a:t>
            </a:r>
          </a:p>
          <a:p>
            <a:pPr lvl="1"/>
            <a:r>
              <a:rPr lang="nl-NL" b="1" dirty="0" smtClean="0"/>
              <a:t>Search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</a:p>
          <a:p>
            <a:pPr lvl="1"/>
            <a:r>
              <a:rPr lang="nl-NL" b="1" dirty="0" err="1" smtClean="0"/>
              <a:t>Insert</a:t>
            </a:r>
            <a:r>
              <a:rPr lang="nl-NL" dirty="0" smtClean="0"/>
              <a:t> a new element</a:t>
            </a:r>
          </a:p>
          <a:p>
            <a:pPr lvl="1"/>
            <a:r>
              <a:rPr lang="nl-NL" b="1" dirty="0" smtClean="0"/>
              <a:t>Delete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Recursive definition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the root node)</a:t>
                </a:r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it’s null </a:t>
                </a:r>
                <a:r>
                  <a:rPr lang="en-GB" dirty="0" smtClean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left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3"/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value</a:t>
                </a:r>
                <a:r>
                  <a:rPr lang="nl-NL" dirty="0" smtClean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 smtClean="0"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 smtClean="0"/>
                  <a:t> in the tree, </a:t>
                </a:r>
                <a:r>
                  <a:rPr lang="nl-NL" u="sng" dirty="0" err="1" smtClean="0"/>
                  <a:t>maintaining</a:t>
                </a:r>
                <a:r>
                  <a:rPr lang="nl-NL" u="sng" dirty="0" smtClean="0"/>
                  <a:t> the BST property</a:t>
                </a:r>
              </a:p>
              <a:p>
                <a:r>
                  <a:rPr lang="en-GB" dirty="0" smtClean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(starting with the root)</a:t>
                </a:r>
                <a:endParaRPr lang="en-GB" dirty="0"/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:r>
                  <a:rPr lang="en-GB" dirty="0">
                    <a:sym typeface="Wingdings" panose="05000000000000000000" pitchFamily="2" charset="2"/>
                  </a:rPr>
                  <a:t>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</a:t>
                </a:r>
                <a:r>
                  <a:rPr lang="en-GB" dirty="0">
                    <a:sym typeface="Wingdings" panose="05000000000000000000" pitchFamily="2" charset="2"/>
                  </a:rPr>
                  <a:t>the </a:t>
                </a:r>
                <a:r>
                  <a:rPr lang="en-GB" dirty="0" smtClean="0">
                    <a:sym typeface="Wingdings" panose="05000000000000000000" pitchFamily="2" charset="2"/>
                  </a:rPr>
                  <a:t>insertion </a:t>
                </a:r>
                <a:r>
                  <a:rPr lang="en-GB" dirty="0">
                    <a:sym typeface="Wingdings" panose="05000000000000000000" pitchFamily="2" charset="2"/>
                  </a:rPr>
                  <a:t>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left child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</a:t>
                </a:r>
                <a:r>
                  <a:rPr lang="en-GB" dirty="0" smtClean="0">
                    <a:sym typeface="Wingdings" panose="05000000000000000000" pitchFamily="2" charset="2"/>
                  </a:rPr>
                  <a:t>value </a:t>
                </a:r>
                <a:r>
                  <a:rPr lang="en-GB" dirty="0">
                    <a:sym typeface="Wingdings" panose="05000000000000000000" pitchFamily="2" charset="2"/>
                  </a:rPr>
                  <a:t>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</a:t>
                </a:r>
                <a:r>
                  <a:rPr lang="en-GB" dirty="0" smtClean="0">
                    <a:sym typeface="Wingdings" panose="05000000000000000000" pitchFamily="2" charset="2"/>
                  </a:rPr>
                  <a:t>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</a:t>
                </a:r>
                <a:r>
                  <a:rPr lang="en-GB" dirty="0" smtClean="0">
                    <a:sym typeface="Wingdings" panose="05000000000000000000" pitchFamily="2" charset="2"/>
                  </a:rPr>
                  <a:t>the </a:t>
                </a:r>
                <a:r>
                  <a:rPr lang="en-GB" dirty="0">
                    <a:sym typeface="Wingdings" panose="05000000000000000000" pitchFamily="2" charset="2"/>
                  </a:rPr>
                  <a:t>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right </a:t>
                </a:r>
                <a:r>
                  <a:rPr lang="en-GB" dirty="0">
                    <a:sym typeface="Wingdings" panose="05000000000000000000" pitchFamily="2" charset="2"/>
                  </a:rPr>
                  <a:t>child</a:t>
                </a:r>
                <a:endParaRPr lang="en-GB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a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binary</a:t>
            </a:r>
            <a:r>
              <a:rPr lang="nl-NL" dirty="0" smtClean="0"/>
              <a:t>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err="1" smtClean="0"/>
              <a:t>binary</a:t>
            </a:r>
            <a:r>
              <a:rPr lang="nl-NL" b="1" dirty="0" smtClean="0"/>
              <a:t> search tree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smtClean="0"/>
              <a:t>k-d tree</a:t>
            </a:r>
            <a:r>
              <a:rPr lang="nl-NL" dirty="0" smtClean="0"/>
              <a:t>? [</a:t>
            </a:r>
            <a:r>
              <a:rPr lang="nl-NL" dirty="0" err="1" smtClean="0"/>
              <a:t>to</a:t>
            </a:r>
            <a:r>
              <a:rPr lang="nl-NL" dirty="0" smtClean="0"/>
              <a:t> do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, </a:t>
            </a:r>
            <a:r>
              <a:rPr lang="nl-NL" dirty="0" err="1" smtClean="0"/>
              <a:t>exercise</a:t>
            </a:r>
            <a:r>
              <a:rPr lang="nl-NL" dirty="0" smtClean="0"/>
              <a:t> 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it</a:t>
                </a:r>
                <a:r>
                  <a:rPr lang="nl-NL" dirty="0" smtClean="0">
                    <a:sym typeface="Wingdings" panose="05000000000000000000" pitchFamily="2" charset="2"/>
                  </a:rPr>
                  <a:t>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</a:t>
                </a:r>
                <a:r>
                  <a:rPr lang="nl-NL" dirty="0" smtClean="0">
                    <a:sym typeface="Wingdings" panose="05000000000000000000" pitchFamily="2" charset="2"/>
                  </a:rPr>
                  <a:t>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We want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remove</a:t>
                </a:r>
                <a:r>
                  <a:rPr lang="nl-NL" dirty="0" smtClean="0"/>
                  <a:t> the node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 smtClean="0"/>
              </a:p>
              <a:p>
                <a:r>
                  <a:rPr lang="nl-NL" dirty="0" smtClean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</a:t>
                </a:r>
                <a:r>
                  <a:rPr lang="en-US" b="1" dirty="0" smtClean="0"/>
                  <a:t>leaf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we </a:t>
                </a:r>
                <a:r>
                  <a:rPr lang="en-US" dirty="0"/>
                  <a:t>can simply remove it from the </a:t>
                </a:r>
                <a:r>
                  <a:rPr lang="en-US" dirty="0" smtClean="0"/>
                  <a:t>tree (easy!)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</a:t>
                </a:r>
                <a:r>
                  <a:rPr lang="en-US" b="1" dirty="0" smtClean="0"/>
                  <a:t>child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remove </a:t>
                </a:r>
                <a:r>
                  <a:rPr lang="en-US" dirty="0"/>
                  <a:t>the node and replace it with its </a:t>
                </a:r>
                <a:r>
                  <a:rPr lang="en-US" dirty="0" smtClean="0"/>
                  <a:t>child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</a:t>
                </a:r>
                <a:r>
                  <a:rPr lang="en-US" b="1" dirty="0" smtClean="0"/>
                  <a:t>children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more complicated recursive procedure</a:t>
                </a:r>
              </a:p>
              <a:p>
                <a:pPr marL="1200150" lvl="2" indent="-342900"/>
                <a:r>
                  <a:rPr lang="en-US" dirty="0" smtClean="0"/>
                  <a:t>call </a:t>
                </a:r>
                <a:r>
                  <a:rPr lang="en-US" dirty="0"/>
                  <a:t>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but do </a:t>
                </a:r>
                <a:r>
                  <a:rPr lang="en-US" dirty="0"/>
                  <a:t>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choose </a:t>
                </a:r>
                <a:r>
                  <a:rPr lang="en-US" dirty="0"/>
                  <a:t>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copy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</a:t>
                </a:r>
                <a:r>
                  <a:rPr lang="en-US" dirty="0" smtClean="0"/>
                  <a:t>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either case, this node will have zero or one children. Delete it according to one of the two simpler </a:t>
            </a:r>
            <a:r>
              <a:rPr lang="en-US" dirty="0" smtClean="0"/>
              <a:t>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Example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deleting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deleting</a:t>
            </a:r>
            <a:r>
              <a:rPr lang="nl-NL" dirty="0" smtClean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 smtClean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en-US" dirty="0" smtClean="0"/>
                  <a:t>nonlinear </a:t>
                </a:r>
                <a:r>
                  <a:rPr lang="en-US" dirty="0"/>
                  <a:t>data structure </a:t>
                </a:r>
                <a:r>
                  <a:rPr lang="en-US" dirty="0" smtClean="0"/>
                  <a:t>made of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that </a:t>
                </a:r>
                <a:r>
                  <a:rPr lang="en-US" dirty="0"/>
                  <a:t>models a hierarchical </a:t>
                </a:r>
                <a:r>
                  <a:rPr lang="en-US" dirty="0" smtClean="0"/>
                  <a:t>organization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Very common structure in computer science</a:t>
                </a:r>
              </a:p>
              <a:p>
                <a:pPr lvl="1"/>
                <a:r>
                  <a:rPr lang="en-US" dirty="0" smtClean="0"/>
                  <a:t>file systems, inheritance structure of Java classes, classification of Java types, etc…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Tree </a:t>
                </a:r>
                <a:r>
                  <a:rPr lang="en-US" dirty="0"/>
                  <a:t>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i="1" dirty="0" smtClean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Deletion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 and </a:t>
                </a:r>
                <a:r>
                  <a:rPr lang="en-US" dirty="0"/>
                  <a:t>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– Balanced </a:t>
            </a:r>
            <a:r>
              <a:rPr lang="en-GB" dirty="0" err="1" smtClean="0"/>
              <a:t>vs</a:t>
            </a:r>
            <a:r>
              <a:rPr lang="en-GB" dirty="0" smtClean="0"/>
              <a:t>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</a:t>
            </a:r>
            <a:r>
              <a:rPr lang="en-US" dirty="0" smtClean="0"/>
              <a:t>searching if a binary </a:t>
            </a:r>
            <a:r>
              <a:rPr lang="en-US" dirty="0"/>
              <a:t>search tree is </a:t>
            </a:r>
            <a:r>
              <a:rPr lang="en-US" dirty="0" smtClean="0"/>
              <a:t>balanced</a:t>
            </a:r>
          </a:p>
          <a:p>
            <a:r>
              <a:rPr lang="en-US" dirty="0" smtClean="0"/>
              <a:t>Without </a:t>
            </a:r>
            <a:r>
              <a:rPr lang="en-US" dirty="0"/>
              <a:t>further restrictions, a binary search tree may grow to be very </a:t>
            </a:r>
            <a:r>
              <a:rPr lang="en-US" dirty="0" smtClean="0"/>
              <a:t>unbalanced</a:t>
            </a:r>
          </a:p>
          <a:p>
            <a:pPr lvl="1"/>
            <a:r>
              <a:rPr lang="en-US" dirty="0" smtClean="0"/>
              <a:t>worst </a:t>
            </a:r>
            <a:r>
              <a:rPr lang="en-US" dirty="0"/>
              <a:t>case </a:t>
            </a:r>
            <a:r>
              <a:rPr lang="en-US" dirty="0" smtClean="0"/>
              <a:t>when </a:t>
            </a:r>
            <a:r>
              <a:rPr lang="en-US" dirty="0"/>
              <a:t>the elements are inserted in sorted </a:t>
            </a:r>
            <a:r>
              <a:rPr lang="en-US" dirty="0" smtClean="0"/>
              <a:t>order </a:t>
            </a:r>
            <a:r>
              <a:rPr lang="en-US" dirty="0" smtClean="0">
                <a:sym typeface="Wingdings" panose="05000000000000000000" pitchFamily="2" charset="2"/>
              </a:rPr>
              <a:t> the tree becomes almost linear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44, 22, 77, 55, 99, 88, 33 </a:t>
            </a:r>
          </a:p>
          <a:p>
            <a:endParaRPr lang="en-US" sz="1600" dirty="0" smtClean="0"/>
          </a:p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Performance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 smtClean="0"/>
                  <a:t>Computational complexity of the operations</a:t>
                </a:r>
              </a:p>
              <a:p>
                <a:pPr lvl="1"/>
                <a:r>
                  <a:rPr lang="en-GB" i="1" dirty="0" smtClean="0"/>
                  <a:t>Insertion</a:t>
                </a:r>
                <a:r>
                  <a:rPr lang="en-GB" dirty="0" smtClean="0"/>
                  <a:t> &amp; </a:t>
                </a:r>
                <a:r>
                  <a:rPr lang="en-GB" i="1" dirty="0" smtClean="0"/>
                  <a:t>search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begin </a:t>
                </a:r>
                <a:r>
                  <a:rPr lang="en-US" dirty="0"/>
                  <a:t>at the root of the tree and proceed down toward the leaves, making one comparison at each level of the </a:t>
                </a:r>
                <a:r>
                  <a:rPr lang="en-US" dirty="0" smtClean="0"/>
                  <a:t>tree</a:t>
                </a:r>
              </a:p>
              <a:p>
                <a:pPr lvl="1"/>
                <a:r>
                  <a:rPr lang="en-US" i="1" dirty="0" smtClean="0"/>
                  <a:t>Deletion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this </a:t>
                </a:r>
                <a:r>
                  <a:rPr lang="en-US" dirty="0"/>
                  <a:t>operation does not always traverse the tree down to a leaf, </a:t>
                </a:r>
                <a:r>
                  <a:rPr lang="en-US" dirty="0" smtClean="0"/>
                  <a:t>but it is </a:t>
                </a:r>
                <a:r>
                  <a:rPr lang="en-US" dirty="0"/>
                  <a:t>always a </a:t>
                </a:r>
                <a:r>
                  <a:rPr lang="en-US" dirty="0" smtClean="0"/>
                  <a:t>possibility </a:t>
                </a:r>
              </a:p>
              <a:p>
                <a:r>
                  <a:rPr lang="en-US" dirty="0" smtClean="0"/>
                  <a:t>… Thus, the time </a:t>
                </a:r>
                <a:r>
                  <a:rPr lang="en-US" dirty="0"/>
                  <a:t>required to execute </a:t>
                </a:r>
                <a:r>
                  <a:rPr lang="en-US" dirty="0" smtClean="0"/>
                  <a:t>each algorithm </a:t>
                </a:r>
                <a:r>
                  <a:rPr lang="en-US" dirty="0"/>
                  <a:t>is proportional to </a:t>
                </a:r>
                <a:r>
                  <a:rPr lang="en-US" dirty="0" smtClean="0"/>
                  <a:t>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 smtClean="0"/>
                  <a:t> of </a:t>
                </a:r>
                <a:r>
                  <a:rPr lang="en-US" u="sng" dirty="0"/>
                  <a:t>the </a:t>
                </a:r>
                <a:r>
                  <a:rPr lang="en-US" u="sng" dirty="0" smtClean="0"/>
                  <a:t>tree</a:t>
                </a:r>
              </a:p>
              <a:p>
                <a:pPr lvl="1"/>
                <a:r>
                  <a:rPr lang="en-US" dirty="0" smtClean="0"/>
                  <a:t>Height of a binary search tree?</a:t>
                </a:r>
              </a:p>
              <a:p>
                <a:pPr lvl="2"/>
                <a:r>
                  <a:rPr lang="en-US" dirty="0" smtClean="0"/>
                  <a:t>On </a:t>
                </a:r>
                <a:r>
                  <a:rPr lang="en-US" dirty="0"/>
                  <a:t>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</a:t>
                </a:r>
              </a:p>
              <a:p>
                <a:pPr lvl="2"/>
                <a:r>
                  <a:rPr lang="en-US" dirty="0" smtClean="0"/>
                  <a:t>In </a:t>
                </a:r>
                <a:r>
                  <a:rPr lang="en-US" dirty="0"/>
                  <a:t>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 (the most unbalanced </a:t>
                </a:r>
                <a:r>
                  <a:rPr lang="en-US" dirty="0"/>
                  <a:t>tree </a:t>
                </a:r>
                <a:r>
                  <a:rPr lang="en-US" dirty="0" smtClean="0"/>
                  <a:t>is like a </a:t>
                </a:r>
                <a:r>
                  <a:rPr lang="en-US" dirty="0"/>
                  <a:t>linked </a:t>
                </a:r>
                <a:r>
                  <a:rPr lang="en-US" dirty="0" smtClean="0"/>
                  <a:t>list)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BST </a:t>
            </a:r>
            <a:r>
              <a:rPr lang="en-GB" dirty="0" smtClean="0"/>
              <a:t>in .NET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</a:t>
                </a:r>
                <a:r>
                  <a:rPr lang="en-GB" dirty="0" smtClean="0">
                    <a:hlinkClick r:id="rId2"/>
                  </a:rPr>
                  <a:t>aspx</a:t>
                </a:r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smtClean="0"/>
                  <a:t>C#: </a:t>
                </a:r>
                <a:r>
                  <a:rPr lang="en-GB" b="1" dirty="0" err="1" smtClean="0"/>
                  <a:t>SortedSet</a:t>
                </a:r>
                <a:endParaRPr lang="en-GB" b="1" dirty="0" smtClean="0"/>
              </a:p>
              <a:p>
                <a:pPr lvl="1"/>
                <a:r>
                  <a:rPr lang="en-GB" dirty="0">
                    <a:hlinkClick r:id="rId3"/>
                  </a:rPr>
                  <a:t>http://</a:t>
                </a:r>
                <a:r>
                  <a:rPr lang="en-GB" dirty="0" smtClean="0">
                    <a:hlinkClick r:id="rId3"/>
                  </a:rPr>
                  <a:t>msdn.microsoft.com/en-us/library/dd412070.aspx</a:t>
                </a:r>
                <a:r>
                  <a:rPr lang="en-GB" dirty="0" smtClean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performance!</a:t>
                </a:r>
              </a:p>
              <a:p>
                <a:endParaRPr lang="nl-NL" dirty="0" smtClean="0">
                  <a:sym typeface="Wingdings" panose="05000000000000000000" pitchFamily="2" charset="2"/>
                </a:endParaRPr>
              </a:p>
              <a:p>
                <a:r>
                  <a:rPr lang="nl-NL" b="1" dirty="0" smtClean="0">
                    <a:sym typeface="Wingdings" panose="05000000000000000000" pitchFamily="2" charset="2"/>
                  </a:rPr>
                  <a:t>2-3 trees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 smtClean="0"/>
                  <a:t>near</a:t>
                </a:r>
                <a:r>
                  <a:rPr lang="nl-NL" dirty="0" smtClean="0"/>
                  <a:t>-perfect </a:t>
                </a:r>
                <a:r>
                  <a:rPr lang="nl-NL" dirty="0" err="1" smtClean="0"/>
                  <a:t>balance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achieved</a:t>
                </a:r>
                <a:r>
                  <a:rPr lang="nl-NL" dirty="0" smtClean="0"/>
                  <a:t> through </a:t>
                </a:r>
                <a:r>
                  <a:rPr lang="en-US" dirty="0" smtClean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 smtClean="0"/>
              </a:p>
              <a:p>
                <a:endParaRPr lang="nl-NL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search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</a:t>
            </a:r>
            <a:r>
              <a:rPr lang="nl-NL" dirty="0" err="1" smtClean="0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bit more </a:t>
            </a:r>
            <a:r>
              <a:rPr lang="nl-NL" dirty="0" err="1" smtClean="0"/>
              <a:t>complicated</a:t>
            </a:r>
            <a:r>
              <a:rPr lang="nl-NL" dirty="0" smtClean="0"/>
              <a:t> (more cases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)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simplest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</a:t>
            </a:r>
            <a:r>
              <a:rPr lang="nl-NL" i="1" dirty="0" smtClean="0"/>
              <a:t>2-node</a:t>
            </a:r>
            <a:endParaRPr lang="nl-NL" dirty="0" smtClean="0"/>
          </a:p>
          <a:p>
            <a:pPr lvl="1"/>
            <a:r>
              <a:rPr lang="en-US" i="1" dirty="0"/>
              <a:t>Insert into a tree consisting of a single </a:t>
            </a:r>
            <a:r>
              <a:rPr lang="en-US" i="1" dirty="0" smtClean="0"/>
              <a:t>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K-</a:t>
            </a:r>
            <a:r>
              <a:rPr lang="nl-NL" dirty="0" err="1" smtClean="0"/>
              <a:t>dimensional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 smtClean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is the root of the tree</a:t>
                </a:r>
              </a:p>
              <a:p>
                <a:pPr lvl="2"/>
                <a:r>
                  <a:rPr lang="en-GB" b="0" dirty="0" smtClean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are the </a:t>
                </a:r>
                <a:r>
                  <a:rPr lang="en-GB" dirty="0" err="1" smtClean="0"/>
                  <a:t>subtrees</a:t>
                </a:r>
                <a:r>
                  <a:rPr lang="en-GB" dirty="0" smtClean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k-d tree?</a:t>
            </a:r>
            <a:endParaRPr lang="nl-NL" b="0" dirty="0" smtClean="0"/>
          </a:p>
          <a:p>
            <a:pPr lvl="1"/>
            <a:r>
              <a:rPr lang="en-US" dirty="0" smtClean="0"/>
              <a:t>special </a:t>
            </a:r>
            <a:r>
              <a:rPr lang="en-US" dirty="0"/>
              <a:t>case of binary space partitioning trees</a:t>
            </a:r>
            <a:endParaRPr lang="nl-NL" dirty="0"/>
          </a:p>
          <a:p>
            <a:pPr lvl="1"/>
            <a:r>
              <a:rPr lang="en-US" dirty="0" smtClean="0"/>
              <a:t>space-partitioning </a:t>
            </a:r>
            <a:r>
              <a:rPr lang="en-US" dirty="0"/>
              <a:t>data structure for organizing points in a k-dimensional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en-US" dirty="0" smtClean="0"/>
              <a:t>informal </a:t>
            </a:r>
            <a:r>
              <a:rPr lang="en-US" dirty="0"/>
              <a:t>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tree in which every node is a k-dimensional point</a:t>
            </a:r>
          </a:p>
          <a:p>
            <a:r>
              <a:rPr lang="en-US" dirty="0" smtClean="0"/>
              <a:t>Every </a:t>
            </a:r>
            <a:r>
              <a:rPr lang="en-US" dirty="0"/>
              <a:t>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 smtClean="0"/>
              <a:t>Every </a:t>
            </a:r>
            <a:r>
              <a:rPr lang="en-US" dirty="0"/>
              <a:t>node in the tree is associated with one of the k-dimensions, with the hyperplane perpendicular to that dimension's </a:t>
            </a:r>
            <a:r>
              <a:rPr lang="en-US" dirty="0" smtClean="0"/>
              <a:t>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nl-NL" dirty="0" err="1" smtClean="0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</a:t>
            </a:r>
            <a:r>
              <a:rPr lang="en-US" dirty="0" smtClean="0"/>
              <a:t>constraints:</a:t>
            </a:r>
          </a:p>
          <a:p>
            <a:pPr lvl="1"/>
            <a:r>
              <a:rPr lang="en-US" dirty="0"/>
              <a:t>As one moves down the tree, one cycles through the axes used to select the splitting </a:t>
            </a:r>
            <a:r>
              <a:rPr lang="en-US" dirty="0" smtClean="0"/>
              <a:t>planes</a:t>
            </a:r>
          </a:p>
          <a:p>
            <a:pPr lvl="2"/>
            <a:r>
              <a:rPr lang="en-US" dirty="0" smtClean="0"/>
              <a:t>Example: in a 2-d tree, the root has an </a:t>
            </a:r>
            <a:r>
              <a:rPr lang="en-US" b="1" dirty="0" smtClean="0"/>
              <a:t>x</a:t>
            </a:r>
            <a:r>
              <a:rPr lang="en-US" dirty="0" smtClean="0"/>
              <a:t>-aligned plane, the root’s children would both have a </a:t>
            </a:r>
            <a:r>
              <a:rPr lang="en-US" b="1" dirty="0" smtClean="0"/>
              <a:t>y</a:t>
            </a:r>
            <a:r>
              <a:rPr lang="en-US" dirty="0" smtClean="0"/>
              <a:t>-aligned plane, the root’s grandchildren would have all </a:t>
            </a:r>
            <a:r>
              <a:rPr lang="en-US" b="1" dirty="0" smtClean="0"/>
              <a:t>x</a:t>
            </a:r>
            <a:r>
              <a:rPr lang="en-US" dirty="0" smtClean="0"/>
              <a:t>-aligned planes,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</a:t>
            </a:r>
            <a:r>
              <a:rPr lang="en-US" i="1" dirty="0" smtClean="0"/>
              <a:t>tree </a:t>
            </a:r>
            <a:r>
              <a:rPr lang="en-US" dirty="0" smtClean="0"/>
              <a:t>(i.e., each </a:t>
            </a:r>
            <a:r>
              <a:rPr lang="en-US" dirty="0"/>
              <a:t>leaf node is </a:t>
            </a:r>
            <a:r>
              <a:rPr lang="en-US" dirty="0" smtClean="0"/>
              <a:t>approximately at the </a:t>
            </a:r>
            <a:r>
              <a:rPr lang="en-US" dirty="0"/>
              <a:t>same distance from the </a:t>
            </a:r>
            <a:r>
              <a:rPr lang="en-US" dirty="0" smtClean="0"/>
              <a:t>root)</a:t>
            </a:r>
          </a:p>
          <a:p>
            <a:pPr lvl="1"/>
            <a:r>
              <a:rPr lang="en-US" u="sng" dirty="0" smtClean="0"/>
              <a:t>Note</a:t>
            </a:r>
            <a:r>
              <a:rPr lang="en-US" dirty="0" smtClean="0"/>
              <a:t>: if you do not choose the median, there is no guarantee that the tree will be balanced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range search searches for </a:t>
                </a:r>
                <a:r>
                  <a:rPr lang="en-US" i="1" dirty="0" smtClean="0"/>
                  <a:t>ranges of parameters</a:t>
                </a:r>
              </a:p>
              <a:p>
                <a:pPr lvl="1"/>
                <a:r>
                  <a:rPr lang="en-US" dirty="0" smtClean="0"/>
                  <a:t>Example: </a:t>
                </a:r>
                <a:r>
                  <a:rPr lang="en-US" dirty="0"/>
                  <a:t>if a tree is storing values corresponding to income and age, then a range search might be something </a:t>
                </a:r>
                <a:r>
                  <a:rPr lang="en-US" dirty="0" smtClean="0"/>
                  <a:t>like </a:t>
                </a:r>
                <a:r>
                  <a:rPr lang="en-US" dirty="0"/>
                  <a:t>looking for all members of the tree which have an age between 20 and 50 years and an income between 50,000 and </a:t>
                </a:r>
                <a:r>
                  <a:rPr lang="en-US" dirty="0" smtClean="0"/>
                  <a:t>80,000</a:t>
                </a:r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k-d trees divide the range of a domain in half at each level of the tree, they are useful for performing range </a:t>
                </a:r>
                <a:r>
                  <a:rPr lang="en-US" dirty="0" smtClean="0"/>
                  <a:t>searches</a:t>
                </a:r>
              </a:p>
              <a:p>
                <a:pPr lvl="1"/>
                <a:r>
                  <a:rPr lang="en-US" dirty="0" smtClean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from a house… this is exactly a range search, where the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coordinate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building </a:t>
                </a:r>
                <a:r>
                  <a:rPr lang="nl-NL" dirty="0" err="1" smtClean="0"/>
                  <a:t>should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u="sng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coordinate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/>
                  <a:t> (</a:t>
                </a:r>
                <a:r>
                  <a:rPr lang="nl-NL" dirty="0" err="1" smtClean="0"/>
                  <a:t>supposing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are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coordinates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house)</a:t>
                </a:r>
              </a:p>
              <a:p>
                <a:pPr lvl="1"/>
                <a:r>
                  <a:rPr lang="nl-NL" dirty="0" err="1" smtClean="0"/>
                  <a:t>Create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only</a:t>
                </a:r>
                <a:r>
                  <a:rPr lang="nl-NL" dirty="0" smtClean="0"/>
                  <a:t> </a:t>
                </a:r>
                <a:r>
                  <a:rPr lang="nl-NL" i="1" u="sng" dirty="0" err="1" smtClean="0"/>
                  <a:t>once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searches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do (</a:t>
                </a:r>
                <a:r>
                  <a:rPr lang="nl-NL" dirty="0" err="1" smtClean="0"/>
                  <a:t>one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given</a:t>
                </a:r>
                <a:r>
                  <a:rPr lang="nl-NL" dirty="0" smtClean="0"/>
                  <a:t> house)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 smtClean="0">
                <a:solidFill>
                  <a:srgbClr val="FF0000"/>
                </a:solidFill>
              </a:rPr>
              <a:t>GO </a:t>
            </a:r>
            <a:r>
              <a:rPr lang="en-GB" sz="2400" b="1" i="1" dirty="0" smtClean="0">
                <a:solidFill>
                  <a:srgbClr val="FF0000"/>
                </a:solidFill>
              </a:rPr>
              <a:t>ON </a:t>
            </a:r>
            <a:r>
              <a:rPr lang="en-GB" sz="2400" b="1" i="1" dirty="0" smtClean="0">
                <a:solidFill>
                  <a:srgbClr val="FF0000"/>
                </a:solidFill>
              </a:rPr>
              <a:t>WITH THE ASSIGNMENT!!!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FINISH EXERCISE 1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START EXERCISE 2</a:t>
            </a:r>
          </a:p>
          <a:p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definition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tree </a:t>
                </a:r>
                <a:r>
                  <a:rPr lang="en-US" dirty="0" smtClean="0"/>
                  <a:t>data </a:t>
                </a:r>
                <a:r>
                  <a:rPr lang="en-US" dirty="0"/>
                  <a:t>structure in which each node has at most two </a:t>
                </a:r>
                <a:r>
                  <a:rPr lang="en-US" dirty="0" smtClean="0"/>
                  <a:t>children (</a:t>
                </a:r>
                <a:r>
                  <a:rPr lang="en-US" i="1" dirty="0" smtClean="0"/>
                  <a:t>left</a:t>
                </a:r>
                <a:r>
                  <a:rPr lang="en-US" dirty="0" smtClean="0"/>
                  <a:t> </a:t>
                </a:r>
                <a:r>
                  <a:rPr lang="en-US" dirty="0"/>
                  <a:t>child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right </a:t>
                </a:r>
                <a:r>
                  <a:rPr lang="en-US" dirty="0" smtClean="0"/>
                  <a:t>child)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Recursive </a:t>
                </a:r>
                <a:r>
                  <a:rPr lang="en-US" dirty="0"/>
                  <a:t>definition </a:t>
                </a:r>
                <a:r>
                  <a:rPr lang="en-US" dirty="0" smtClean="0"/>
                  <a:t>(using </a:t>
                </a:r>
                <a:r>
                  <a:rPr lang="en-US" dirty="0"/>
                  <a:t>just set theory </a:t>
                </a:r>
                <a:r>
                  <a:rPr lang="en-US" dirty="0" smtClean="0"/>
                  <a:t>notions) </a:t>
                </a:r>
              </a:p>
              <a:p>
                <a:pPr lvl="1"/>
                <a:r>
                  <a:rPr lang="en-US" dirty="0" smtClean="0"/>
                  <a:t>Binary </a:t>
                </a:r>
                <a:r>
                  <a:rPr lang="en-US" dirty="0"/>
                  <a:t>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either the empty set or </a:t>
                </a:r>
                <a:r>
                  <a:rPr lang="en-US" dirty="0"/>
                  <a:t>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 binary </a:t>
                </a:r>
                <a:r>
                  <a:rPr lang="en-US" dirty="0"/>
                  <a:t>trees </a:t>
                </a:r>
                <a:r>
                  <a:rPr lang="en-US" dirty="0" smtClean="0"/>
                  <a:t>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(1/3)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Size</a:t>
                </a:r>
              </a:p>
              <a:p>
                <a:pPr lvl="1"/>
                <a:r>
                  <a:rPr lang="en-GB" dirty="0" smtClean="0"/>
                  <a:t>Number of nodes it contain</a:t>
                </a:r>
              </a:p>
              <a:p>
                <a:pPr lvl="1"/>
                <a:r>
                  <a:rPr lang="en-GB" dirty="0" smtClean="0"/>
                  <a:t>Singleton = tree of size 1</a:t>
                </a:r>
              </a:p>
              <a:p>
                <a:r>
                  <a:rPr lang="en-GB" b="1" dirty="0" smtClean="0"/>
                  <a:t>Parent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children</a:t>
                </a:r>
              </a:p>
              <a:p>
                <a:pPr lvl="1"/>
                <a:r>
                  <a:rPr lang="en-GB" dirty="0" smtClean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 smtClean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(2/3)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 smtClean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Root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path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Depth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of a node 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3665</Words>
  <Application>Microsoft Office PowerPoint</Application>
  <PresentationFormat>Breedbeeld</PresentationFormat>
  <Paragraphs>479</Paragraphs>
  <Slides>56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INFDEV026A - Algoritmiek  Week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74</cp:revision>
  <dcterms:created xsi:type="dcterms:W3CDTF">2014-10-29T12:36:46Z</dcterms:created>
  <dcterms:modified xsi:type="dcterms:W3CDTF">2015-12-03T15:21:24Z</dcterms:modified>
</cp:coreProperties>
</file>