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57"/>
  </p:notesMasterIdLst>
  <p:sldIdLst>
    <p:sldId id="256" r:id="rId2"/>
    <p:sldId id="257" r:id="rId3"/>
    <p:sldId id="309" r:id="rId4"/>
    <p:sldId id="258" r:id="rId5"/>
    <p:sldId id="310" r:id="rId6"/>
    <p:sldId id="259" r:id="rId7"/>
    <p:sldId id="260" r:id="rId8"/>
    <p:sldId id="315" r:id="rId9"/>
    <p:sldId id="261" r:id="rId10"/>
    <p:sldId id="263" r:id="rId11"/>
    <p:sldId id="267" r:id="rId12"/>
    <p:sldId id="269" r:id="rId13"/>
    <p:sldId id="268" r:id="rId14"/>
    <p:sldId id="270" r:id="rId15"/>
    <p:sldId id="272" r:id="rId16"/>
    <p:sldId id="274" r:id="rId17"/>
    <p:sldId id="331" r:id="rId18"/>
    <p:sldId id="271" r:id="rId19"/>
    <p:sldId id="273" r:id="rId20"/>
    <p:sldId id="325" r:id="rId21"/>
    <p:sldId id="326" r:id="rId22"/>
    <p:sldId id="275" r:id="rId23"/>
    <p:sldId id="280" r:id="rId24"/>
    <p:sldId id="316" r:id="rId25"/>
    <p:sldId id="262" r:id="rId26"/>
    <p:sldId id="317" r:id="rId27"/>
    <p:sldId id="318" r:id="rId28"/>
    <p:sldId id="319" r:id="rId29"/>
    <p:sldId id="320" r:id="rId30"/>
    <p:sldId id="321" r:id="rId31"/>
    <p:sldId id="322" r:id="rId32"/>
    <p:sldId id="264" r:id="rId33"/>
    <p:sldId id="283" r:id="rId34"/>
    <p:sldId id="284" r:id="rId35"/>
    <p:sldId id="328" r:id="rId36"/>
    <p:sldId id="289" r:id="rId37"/>
    <p:sldId id="286" r:id="rId38"/>
    <p:sldId id="287" r:id="rId39"/>
    <p:sldId id="330" r:id="rId40"/>
    <p:sldId id="288" r:id="rId41"/>
    <p:sldId id="291" r:id="rId42"/>
    <p:sldId id="292" r:id="rId43"/>
    <p:sldId id="290" r:id="rId44"/>
    <p:sldId id="293" r:id="rId45"/>
    <p:sldId id="324" r:id="rId46"/>
    <p:sldId id="296" r:id="rId47"/>
    <p:sldId id="297" r:id="rId48"/>
    <p:sldId id="298" r:id="rId49"/>
    <p:sldId id="299" r:id="rId50"/>
    <p:sldId id="301" r:id="rId51"/>
    <p:sldId id="302" r:id="rId52"/>
    <p:sldId id="303" r:id="rId53"/>
    <p:sldId id="300" r:id="rId54"/>
    <p:sldId id="304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: </a:t>
            </a:r>
            <a:r>
              <a:rPr lang="en-US" dirty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http://bigocheatsheet.com/ </a:t>
            </a:r>
          </a:p>
          <a:p>
            <a:r>
              <a:rPr lang="en-GB" dirty="0"/>
              <a:t>http://stackoverflow.com/questions/487258/plain-english-explanation-of-big-o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6D5F-E074-46D4-9D12-EC6FA35BF351}" type="datetime1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3FA-0131-431B-A414-405AEA1D2A71}" type="datetime1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1D9B-F685-4349-A8A2-2CE7B878EB5A}" type="datetime1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31A-2117-43EC-98BD-D093B4BEBF7D}" type="datetime1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212-41E4-4C8C-BA02-AE66F4F32210}" type="datetime1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52D-B0C8-4AC5-B195-10F5559BB262}" type="datetime1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99E2-E77F-4890-BE0A-B738A12350D6}" type="datetime1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088B-EE31-4F65-88C6-15B4DF01B231}" type="datetime1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045-9CB0-4227-8117-FFD6333F886B}" type="datetime1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92DE-63B8-42F8-A53F-ECC5223B8745}" type="datetime1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0C1C-B33B-43A1-AE82-8E9E7DB20D73}" type="datetime1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235-6AA8-47F5-9D01-0948564962B0}" type="datetime1">
              <a:rPr lang="en-GB" smtClean="0"/>
              <a:t>15/11/2016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2BCC-7656-4FB8-8817-2D2523193143}" type="datetime1">
              <a:rPr lang="en-GB" smtClean="0"/>
              <a:t>15/11/2016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5CC-C158-4334-AC93-866E1D089CE6}" type="datetime1">
              <a:rPr lang="en-GB" smtClean="0"/>
              <a:t>15/11/2016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CE10-4221-45AA-9C81-C847F07AE64E}" type="datetime1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2FBE-B2C0-4C85-902B-8B67FAA3BF59}" type="datetime1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A32C-9E02-42E1-B012-E07621DB64D9}" type="datetime1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ggg@hr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– </a:t>
            </a:r>
            <a:r>
              <a:rPr lang="en-GB" dirty="0" err="1"/>
              <a:t>Algoritmiek</a:t>
            </a:r>
            <a:br>
              <a:rPr lang="en-GB"/>
            </a:br>
            <a:r>
              <a:rPr lang="en-GB"/>
              <a:t>Unit </a:t>
            </a:r>
            <a:r>
              <a:rPr lang="en-GB" dirty="0"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maggg@hr.nl</a:t>
            </a:r>
            <a:r>
              <a:rPr lang="en-GB" sz="2000" dirty="0"/>
              <a:t> </a:t>
            </a:r>
            <a:r>
              <a:rPr lang="en-GB" sz="2000"/>
              <a:t>– Office H4.204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Definition?</a:t>
                </a:r>
              </a:p>
              <a:p>
                <a:pPr lvl="1"/>
                <a:r>
                  <a:rPr lang="en-GB" dirty="0"/>
                  <a:t>Ordered list of values </a:t>
                </a:r>
              </a:p>
              <a:p>
                <a:pPr lvl="1"/>
                <a:r>
                  <a:rPr lang="en-GB" dirty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Each value has a numeric index</a:t>
                </a:r>
              </a:p>
              <a:p>
                <a:pPr lvl="1"/>
                <a:r>
                  <a:rPr lang="en-GB" dirty="0"/>
                  <a:t>Index number</a:t>
                </a:r>
              </a:p>
              <a:p>
                <a:pPr lvl="1"/>
                <a:r>
                  <a:rPr lang="en-GB" dirty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Indexing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82272" cy="3880773"/>
          </a:xfrm>
        </p:spPr>
        <p:txBody>
          <a:bodyPr/>
          <a:lstStyle/>
          <a:p>
            <a:r>
              <a:rPr lang="en-GB" dirty="0"/>
              <a:t>Access to elements through their index</a:t>
            </a:r>
          </a:p>
          <a:p>
            <a:pPr lvl="1"/>
            <a:r>
              <a:rPr lang="en-GB" dirty="0"/>
              <a:t>Usually done with the </a:t>
            </a:r>
            <a:r>
              <a:rPr lang="en-GB" i="1" dirty="0"/>
              <a:t>subscript operator </a:t>
            </a:r>
            <a:r>
              <a:rPr lang="en-GB" b="1" dirty="0"/>
              <a:t>[]</a:t>
            </a:r>
          </a:p>
          <a:p>
            <a:pPr lvl="1"/>
            <a:r>
              <a:rPr lang="en-GB" dirty="0"/>
              <a:t>Very efficient because of cache alignment and</a:t>
            </a:r>
            <a:br>
              <a:rPr lang="en-GB" dirty="0"/>
            </a:br>
            <a:r>
              <a:rPr lang="en-GB" dirty="0"/>
              <a:t>tightness of representation (no additional data besides content)</a:t>
            </a:r>
          </a:p>
          <a:p>
            <a:pPr lvl="2"/>
            <a:r>
              <a:rPr lang="en-GB" dirty="0"/>
              <a:t>NOT TRUE IN JAVA because of ref’s everywhere</a:t>
            </a:r>
          </a:p>
          <a:p>
            <a:pPr lvl="2"/>
            <a:endParaRPr lang="en-GB" b="1" dirty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930400"/>
            <a:ext cx="4435522" cy="42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Dimension:</a:t>
                </a:r>
                <a:r>
                  <a:rPr lang="en-US" dirty="0"/>
                  <a:t> do you know what it is</a:t>
                </a:r>
                <a:r>
                  <a:rPr lang="en-US" b="1" dirty="0"/>
                  <a:t>?</a:t>
                </a:r>
              </a:p>
              <a:p>
                <a:pPr lvl="1"/>
                <a:r>
                  <a:rPr lang="en-US" dirty="0"/>
                  <a:t>number of indices needed to specify an element</a:t>
                </a:r>
              </a:p>
              <a:p>
                <a:r>
                  <a:rPr lang="en-US" dirty="0"/>
                  <a:t>Many languages (i.e., Java) support only one-dimensional arrays</a:t>
                </a:r>
              </a:p>
              <a:p>
                <a:r>
                  <a:rPr lang="en-US" dirty="0"/>
                  <a:t>Two-dimensional arrays</a:t>
                </a:r>
              </a:p>
              <a:p>
                <a:pPr lvl="1"/>
                <a:r>
                  <a:rPr lang="en-US" dirty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Terminology,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/>
                  <a:t>Components / Elements?</a:t>
                </a:r>
              </a:p>
              <a:p>
                <a:pPr lvl="1"/>
                <a:r>
                  <a:rPr lang="en-GB" dirty="0"/>
                  <a:t>Values which compose the sequence</a:t>
                </a:r>
              </a:p>
              <a:p>
                <a:r>
                  <a:rPr lang="en-GB" dirty="0"/>
                  <a:t>Length (fixed)?</a:t>
                </a:r>
              </a:p>
              <a:p>
                <a:pPr lvl="1"/>
                <a:r>
                  <a:rPr lang="en-GB" dirty="0"/>
                  <a:t>Number of components</a:t>
                </a:r>
              </a:p>
              <a:p>
                <a:r>
                  <a:rPr lang="en-GB" dirty="0"/>
                  <a:t>Bounds checking?</a:t>
                </a:r>
              </a:p>
              <a:p>
                <a:pPr lvl="1"/>
                <a:r>
                  <a:rPr lang="en-GB" dirty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) raises an exception</a:t>
                </a:r>
              </a:p>
              <a:p>
                <a:r>
                  <a:rPr lang="en-GB" dirty="0"/>
                  <a:t>Origin?</a:t>
                </a:r>
              </a:p>
              <a:p>
                <a:pPr lvl="1"/>
                <a:r>
                  <a:rPr lang="en-GB" dirty="0"/>
                  <a:t>Some languages provide one-based array types (i.e., the first index is 1 and not 0!)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 rotWithShape="0"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/>
              <a:t>Also called </a:t>
            </a:r>
            <a:r>
              <a:rPr lang="en-GB" i="1" dirty="0"/>
              <a:t>linear search </a:t>
            </a:r>
          </a:p>
          <a:p>
            <a:endParaRPr lang="en-GB" i="1" dirty="0"/>
          </a:p>
          <a:p>
            <a:r>
              <a:rPr lang="en-GB" dirty="0"/>
              <a:t>Simplest algorithm possible…</a:t>
            </a:r>
          </a:p>
          <a:p>
            <a:r>
              <a:rPr lang="en-GB" dirty="0"/>
              <a:t>… but also least efficient!</a:t>
            </a:r>
          </a:p>
          <a:p>
            <a:pPr lvl="1"/>
            <a:r>
              <a:rPr lang="en-GB" dirty="0"/>
              <a:t>Trade-off: simplicity or performance? </a:t>
            </a:r>
          </a:p>
          <a:p>
            <a:endParaRPr lang="en-GB" dirty="0"/>
          </a:p>
          <a:p>
            <a:r>
              <a:rPr lang="en-GB" dirty="0"/>
              <a:t>Examine each element </a:t>
            </a:r>
            <a:r>
              <a:rPr lang="en-GB" b="1" dirty="0"/>
              <a:t>sequentially</a:t>
            </a:r>
            <a:r>
              <a:rPr lang="en-GB" dirty="0"/>
              <a:t>, from the first one to the end of the array</a:t>
            </a:r>
          </a:p>
          <a:p>
            <a:pPr lvl="1"/>
            <a:r>
              <a:rPr lang="en-GB" dirty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Pseudo-code </a:t>
            </a:r>
          </a:p>
          <a:p>
            <a:pPr lvl="1"/>
            <a:r>
              <a:rPr lang="en-GB" dirty="0"/>
              <a:t>Look for the value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in the array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dirty="0"/>
          </a:p>
          <a:p>
            <a:pPr lvl="1"/>
            <a:r>
              <a:rPr lang="en-GB" dirty="0"/>
              <a:t>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dirty="0"/>
              <a:t> if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</p:spPr>
            <p:txBody>
              <a:bodyPr>
                <a:normAutofit/>
              </a:bodyPr>
              <a:lstStyle/>
              <a:p>
                <a:r>
                  <a:rPr lang="en-GB" sz="1700" b="1" dirty="0"/>
                  <a:t>Correctness</a:t>
                </a:r>
              </a:p>
              <a:p>
                <a:pPr lvl="1"/>
                <a:r>
                  <a:rPr lang="en-GB" sz="1500" dirty="0"/>
                  <a:t>Why does it work FOR SURE? </a:t>
                </a:r>
              </a:p>
              <a:p>
                <a:pPr lvl="1"/>
                <a:r>
                  <a:rPr lang="en-GB" sz="1500" dirty="0"/>
                  <a:t>Principle of </a:t>
                </a:r>
                <a:r>
                  <a:rPr lang="en-GB" sz="1500" i="1" dirty="0"/>
                  <a:t>Mathematical Induction</a:t>
                </a:r>
              </a:p>
              <a:p>
                <a:pPr lvl="2"/>
                <a:r>
                  <a:rPr lang="en-GB" sz="1300" dirty="0"/>
                  <a:t>To prove that the loop invariant is true at </a:t>
                </a:r>
                <a:r>
                  <a:rPr lang="en-GB" sz="1300" i="1" dirty="0"/>
                  <a:t>every </a:t>
                </a:r>
                <a:r>
                  <a:rPr lang="en-GB" sz="1300" dirty="0"/>
                  <a:t>iteration </a:t>
                </a:r>
              </a:p>
              <a:p>
                <a:pPr lvl="2"/>
                <a:r>
                  <a:rPr lang="en-GB" sz="1300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300" dirty="0"/>
                  <a:t> </a:t>
                </a:r>
                <a:r>
                  <a:rPr lang="en-GB" sz="1300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sz="130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sz="1300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”</a:t>
                </a:r>
                <a:endParaRPr lang="en-GB" sz="1300" dirty="0"/>
              </a:p>
              <a:p>
                <a:pPr lvl="1"/>
                <a:r>
                  <a:rPr lang="en-GB" sz="1500" dirty="0"/>
                  <a:t>Not a big focus on correctness in this course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  <a:blipFill rotWithShape="0">
                <a:blip r:embed="rId2"/>
                <a:stretch>
                  <a:fillRect l="-73" t="-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Correctness</a:t>
                </a:r>
              </a:p>
              <a:p>
                <a:pPr lvl="1"/>
                <a:r>
                  <a:rPr lang="en-GB" dirty="0"/>
                  <a:t>Why does it work FOR SURE? </a:t>
                </a:r>
              </a:p>
              <a:p>
                <a:pPr lvl="1"/>
                <a:r>
                  <a:rPr lang="en-GB" dirty="0"/>
                  <a:t>Principle of </a:t>
                </a:r>
                <a:r>
                  <a:rPr lang="en-GB" i="1" dirty="0"/>
                  <a:t>Mathematical Induction</a:t>
                </a:r>
              </a:p>
              <a:p>
                <a:pPr lvl="2"/>
                <a:r>
                  <a:rPr lang="en-GB" dirty="0"/>
                  <a:t>To prove that the loop invariant is true at </a:t>
                </a:r>
                <a:r>
                  <a:rPr lang="en-GB" i="1" dirty="0"/>
                  <a:t>every </a:t>
                </a:r>
                <a:r>
                  <a:rPr lang="en-GB" dirty="0"/>
                  <a:t>iteration </a:t>
                </a:r>
              </a:p>
              <a:p>
                <a:pPr lvl="2"/>
                <a:r>
                  <a:rPr lang="en-GB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/>
                  <a:t>Not a big focus on correctness in this course</a:t>
                </a:r>
              </a:p>
              <a:p>
                <a:pPr lvl="1"/>
                <a:endParaRPr lang="en-GB" dirty="0"/>
              </a:p>
              <a:p>
                <a:r>
                  <a:rPr lang="en-GB" b="1" dirty="0"/>
                  <a:t>Performance</a:t>
                </a:r>
                <a:r>
                  <a:rPr lang="en-GB" dirty="0"/>
                  <a:t> (only intuition now… details later)</a:t>
                </a:r>
              </a:p>
              <a:p>
                <a:pPr lvl="1"/>
                <a:r>
                  <a:rPr lang="en-GB" dirty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 iterations</a:t>
                </a:r>
              </a:p>
              <a:p>
                <a:pPr lvl="1"/>
                <a:r>
                  <a:rPr lang="en-GB" dirty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20 iterations</a:t>
                </a:r>
              </a:p>
              <a:p>
                <a:pPr lvl="1"/>
                <a:r>
                  <a:rPr lang="en-GB" dirty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100 iterations</a:t>
                </a:r>
              </a:p>
              <a:p>
                <a:pPr lvl="1"/>
                <a:r>
                  <a:rPr lang="en-GB" dirty="0"/>
                  <a:t>… on average, running time proportional to the number of elements in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 rotWithShape="0"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166929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search algorithm for a </a:t>
            </a:r>
            <a:r>
              <a:rPr lang="en-GB" b="1" dirty="0"/>
              <a:t>SORTED</a:t>
            </a:r>
            <a:r>
              <a:rPr lang="en-GB" dirty="0"/>
              <a:t> sequence</a:t>
            </a:r>
          </a:p>
          <a:p>
            <a:pPr lvl="1"/>
            <a:r>
              <a:rPr lang="en-GB" dirty="0"/>
              <a:t>More efficient than sequential search </a:t>
            </a:r>
          </a:p>
          <a:p>
            <a:pPr lvl="1"/>
            <a:r>
              <a:rPr lang="en-GB" dirty="0"/>
              <a:t>Requires the order of elements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Basic idea: divide the sequence in two and focus on the half which could contain the element</a:t>
            </a:r>
          </a:p>
          <a:p>
            <a:pPr lvl="1"/>
            <a:r>
              <a:rPr lang="en-GB" dirty="0"/>
              <a:t>Application example: looking up a word in a dictionary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description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this course?</a:t>
            </a:r>
          </a:p>
          <a:p>
            <a:pPr lvl="1"/>
            <a:r>
              <a:rPr lang="en-GB" b="1" dirty="0"/>
              <a:t>Algorithms + Data structures = Program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Prerequisite</a:t>
            </a:r>
          </a:p>
          <a:p>
            <a:pPr lvl="1"/>
            <a:r>
              <a:rPr lang="en-GB" dirty="0"/>
              <a:t>Object oriented programming</a:t>
            </a:r>
          </a:p>
          <a:p>
            <a:pPr lvl="1"/>
            <a:endParaRPr lang="en-GB" dirty="0"/>
          </a:p>
          <a:p>
            <a:r>
              <a:rPr lang="en-GB" dirty="0"/>
              <a:t>Language for assignments</a:t>
            </a:r>
          </a:p>
          <a:p>
            <a:pPr lvl="1"/>
            <a:r>
              <a:rPr lang="en-GB" dirty="0"/>
              <a:t>C#, F#</a:t>
            </a:r>
          </a:p>
          <a:p>
            <a:pPr lvl="1"/>
            <a:r>
              <a:rPr lang="en-GB" dirty="0"/>
              <a:t>In the lessons mainly </a:t>
            </a:r>
            <a:r>
              <a:rPr lang="en-GB" i="1" dirty="0"/>
              <a:t>pseudocode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5220658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511674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302547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898831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6"/>
          <p:cNvSpPr txBox="1"/>
          <p:nvPr/>
        </p:nvSpPr>
        <p:spPr>
          <a:xfrm>
            <a:off x="5220658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489837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6258267" y="5172466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6701425" y="517362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6100914" y="538030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236325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4501470" cy="3880773"/>
          </a:xfrm>
        </p:spPr>
        <p:txBody>
          <a:bodyPr>
            <a:normAutofit/>
          </a:bodyPr>
          <a:lstStyle/>
          <a:p>
            <a:r>
              <a:rPr lang="en-GB" sz="2100" dirty="0"/>
              <a:t>Pseudo-code [recursive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is not found</a:t>
            </a:r>
          </a:p>
          <a:p>
            <a:pPr lvl="1"/>
            <a:r>
              <a:rPr lang="en-GB" sz="1800" dirty="0"/>
              <a:t>First call?</a:t>
            </a:r>
          </a:p>
          <a:p>
            <a:pPr marL="457200" lvl="1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(a, 0, N-1, v)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38109" y="2160589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More complex to determine than in linear search</a:t>
            </a:r>
          </a:p>
          <a:p>
            <a:pPr lvl="1"/>
            <a:r>
              <a:rPr lang="en-GB" dirty="0"/>
              <a:t>Given the number of elements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/>
              <a:t> in the array, how many iterations will be done </a:t>
            </a:r>
            <a:r>
              <a:rPr lang="en-GB" i="1" dirty="0"/>
              <a:t>at most </a:t>
            </a:r>
            <a:r>
              <a:rPr lang="en-GB" dirty="0"/>
              <a:t>by the loop?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/>
              <a:t>Performance of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analysis; </a:t>
            </a:r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 does it work? </a:t>
            </a:r>
          </a:p>
          <a:p>
            <a:r>
              <a:rPr lang="en-US" dirty="0"/>
              <a:t>Invariant (</a:t>
            </a:r>
            <a:r>
              <a:rPr lang="en-US" i="1" dirty="0"/>
              <a:t>correctness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Why </a:t>
            </a:r>
            <a:r>
              <a:rPr lang="en-US" dirty="0"/>
              <a:t>does it work? What are the fundamental properties that guarantee the correct answer? </a:t>
            </a:r>
          </a:p>
          <a:p>
            <a:r>
              <a:rPr lang="en-US" b="1" i="1" dirty="0"/>
              <a:t>Complexity</a:t>
            </a:r>
          </a:p>
          <a:p>
            <a:pPr lvl="1"/>
            <a:r>
              <a:rPr lang="en-US" b="1" dirty="0"/>
              <a:t>How fast</a:t>
            </a:r>
            <a:r>
              <a:rPr lang="en-US" dirty="0"/>
              <a:t> is it, and how does it scale to very large inputs?</a:t>
            </a:r>
          </a:p>
          <a:p>
            <a:pPr lvl="2"/>
            <a:r>
              <a:rPr lang="en-US" dirty="0"/>
              <a:t>Through observation … </a:t>
            </a:r>
            <a:r>
              <a:rPr lang="en-US" i="1" dirty="0"/>
              <a:t>Empirical analysis</a:t>
            </a:r>
          </a:p>
          <a:p>
            <a:pPr lvl="2"/>
            <a:r>
              <a:rPr lang="en-US" dirty="0"/>
              <a:t>Through reasoning … </a:t>
            </a:r>
            <a:r>
              <a:rPr lang="en-US" i="1" dirty="0"/>
              <a:t>Complexity analysis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47" y="2920620"/>
            <a:ext cx="5985715" cy="13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quantitative measurements of the running time of our programs?</a:t>
            </a:r>
          </a:p>
          <a:p>
            <a:pPr lvl="1"/>
            <a:r>
              <a:rPr lang="en-US" dirty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!!! It depends on…</a:t>
            </a:r>
          </a:p>
          <a:p>
            <a:pPr lvl="2"/>
            <a:r>
              <a:rPr lang="en-US" sz="1600" dirty="0"/>
              <a:t>The PC on which it is executed </a:t>
            </a:r>
          </a:p>
          <a:p>
            <a:pPr lvl="2"/>
            <a:r>
              <a:rPr lang="en-US" sz="1600" dirty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interesting</a:t>
            </a:r>
            <a:r>
              <a:rPr lang="nl-NL" dirty="0"/>
              <a:t> question:</a:t>
            </a:r>
          </a:p>
          <a:p>
            <a:pPr marL="0" indent="0" algn="ctr">
              <a:buNone/>
            </a:pPr>
            <a:r>
              <a:rPr lang="nl-NL" sz="2000" i="1" dirty="0"/>
              <a:t>“How </a:t>
            </a:r>
            <a:r>
              <a:rPr lang="nl-NL" sz="2000" i="1" dirty="0" err="1"/>
              <a:t>much</a:t>
            </a:r>
            <a:r>
              <a:rPr lang="nl-NL" sz="2000" i="1" dirty="0"/>
              <a:t> does </a:t>
            </a:r>
            <a:r>
              <a:rPr lang="nl-NL" sz="2000" i="1" dirty="0" err="1"/>
              <a:t>the</a:t>
            </a:r>
            <a:r>
              <a:rPr lang="nl-NL" sz="2000" i="1" dirty="0"/>
              <a:t> running time of a program </a:t>
            </a:r>
            <a:r>
              <a:rPr lang="nl-NL" sz="2000" i="1" dirty="0" err="1"/>
              <a:t>increase</a:t>
            </a:r>
            <a:r>
              <a:rPr lang="nl-NL" sz="2000" i="1" dirty="0"/>
              <a:t> </a:t>
            </a:r>
            <a:r>
              <a:rPr lang="nl-NL" sz="2000" i="1" dirty="0" err="1"/>
              <a:t>when</a:t>
            </a:r>
            <a:r>
              <a:rPr lang="nl-NL" sz="2000" i="1" dirty="0"/>
              <a:t> </a:t>
            </a:r>
            <a:r>
              <a:rPr lang="nl-NL" sz="2000" i="1" dirty="0" err="1"/>
              <a:t>the</a:t>
            </a:r>
            <a:r>
              <a:rPr lang="nl-NL" sz="2000" i="1" dirty="0"/>
              <a:t> </a:t>
            </a:r>
            <a:r>
              <a:rPr lang="nl-NL" sz="2000" i="1" dirty="0" err="1"/>
              <a:t>problem</a:t>
            </a:r>
            <a:r>
              <a:rPr lang="nl-NL" sz="2000" i="1" dirty="0"/>
              <a:t> </a:t>
            </a:r>
            <a:r>
              <a:rPr lang="nl-NL" sz="2000" i="1" dirty="0" err="1"/>
              <a:t>size</a:t>
            </a:r>
            <a:r>
              <a:rPr lang="nl-NL" sz="2000" i="1" dirty="0"/>
              <a:t> </a:t>
            </a:r>
            <a:r>
              <a:rPr lang="nl-NL" sz="2000" i="1" dirty="0" err="1"/>
              <a:t>increases</a:t>
            </a:r>
            <a:r>
              <a:rPr lang="nl-NL" sz="2000" i="1" dirty="0"/>
              <a:t>?”</a:t>
            </a:r>
          </a:p>
          <a:p>
            <a:pPr marL="0" indent="0" algn="ctr">
              <a:buNone/>
            </a:pPr>
            <a:endParaRPr lang="nl-NL" sz="2000" i="1" dirty="0"/>
          </a:p>
          <a:p>
            <a:r>
              <a:rPr lang="nl-NL" dirty="0"/>
              <a:t>We look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dependency</a:t>
            </a:r>
            <a:r>
              <a:rPr lang="nl-NL" dirty="0"/>
              <a:t>/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/>
            <a:r>
              <a:rPr lang="nl-NL" dirty="0"/>
              <a:t>Running time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Example</a:t>
            </a:r>
          </a:p>
          <a:p>
            <a:pPr lvl="1"/>
            <a:r>
              <a:rPr lang="nl-NL" dirty="0"/>
              <a:t>a program (</a:t>
            </a:r>
            <a:r>
              <a:rPr lang="nl-NL" i="1" dirty="0" err="1"/>
              <a:t>ThreeSum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triples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array of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integers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 </a:t>
            </a:r>
          </a:p>
          <a:p>
            <a:r>
              <a:rPr lang="nl-NL" dirty="0"/>
              <a:t>Question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</a:t>
            </a:r>
            <a:r>
              <a:rPr lang="nl-NL" dirty="0" err="1"/>
              <a:t>ThreeSum</a:t>
            </a:r>
            <a:r>
              <a:rPr lang="nl-NL" dirty="0"/>
              <a:t>?</a:t>
            </a:r>
          </a:p>
          <a:p>
            <a:r>
              <a:rPr lang="nl-NL" dirty="0" err="1"/>
              <a:t>Emiprical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1000 </a:t>
            </a:r>
            <a:r>
              <a:rPr lang="nl-NL" dirty="0">
                <a:sym typeface="Wingdings" panose="05000000000000000000" pitchFamily="2" charset="2"/>
              </a:rPr>
              <a:t> 0.1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2000 </a:t>
            </a:r>
            <a:r>
              <a:rPr lang="nl-NL" dirty="0">
                <a:sym typeface="Wingdings" panose="05000000000000000000" pitchFamily="2" charset="2"/>
              </a:rPr>
              <a:t> 0.8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4000  6.4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8000  51.1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pseudo-code?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/>
              <a:t>Informal description of a computer program</a:t>
            </a:r>
          </a:p>
          <a:p>
            <a:pPr lvl="1"/>
            <a:r>
              <a:rPr lang="en-US" dirty="0"/>
              <a:t>does not actually obey the syntax rules of any particular language</a:t>
            </a:r>
          </a:p>
          <a:p>
            <a:pPr lvl="1"/>
            <a:r>
              <a:rPr lang="en-US" dirty="0"/>
              <a:t>omits non-essential details</a:t>
            </a:r>
          </a:p>
          <a:p>
            <a:pPr lvl="1"/>
            <a:r>
              <a:rPr lang="en-US" dirty="0"/>
              <a:t>can include natural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/>
                  <a:t>What </a:t>
                </a:r>
                <a:r>
                  <a:rPr lang="nl-NL" dirty="0" err="1"/>
                  <a:t>can</a:t>
                </a:r>
                <a:r>
                  <a:rPr lang="nl-NL" dirty="0"/>
                  <a:t> we do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running </a:t>
                </a:r>
                <a:r>
                  <a:rPr lang="nl-NL" dirty="0" err="1"/>
                  <a:t>times</a:t>
                </a:r>
                <a:r>
                  <a:rPr lang="nl-NL" dirty="0"/>
                  <a:t> </a:t>
                </a:r>
                <a:r>
                  <a:rPr lang="nl-NL" dirty="0" err="1"/>
                  <a:t>collected</a:t>
                </a:r>
                <a:r>
                  <a:rPr lang="nl-NL" dirty="0"/>
                  <a:t>?</a:t>
                </a:r>
              </a:p>
              <a:p>
                <a:pPr lvl="1"/>
                <a:r>
                  <a:rPr lang="nl-NL" dirty="0"/>
                  <a:t>Plot </a:t>
                </a:r>
                <a:r>
                  <a:rPr lang="nl-NL" dirty="0" err="1"/>
                  <a:t>them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try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infer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equation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this</a:t>
                </a:r>
                <a:r>
                  <a:rPr lang="nl-NL" dirty="0"/>
                  <a:t> case, </a:t>
                </a:r>
                <a:r>
                  <a:rPr lang="nl-NL" dirty="0" err="1"/>
                  <a:t>cubic</a:t>
                </a:r>
                <a:r>
                  <a:rPr lang="nl-NL" dirty="0"/>
                  <a:t> </a:t>
                </a:r>
                <a:r>
                  <a:rPr lang="nl-NL" dirty="0" err="1"/>
                  <a:t>relationship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make </a:t>
                </a:r>
                <a:r>
                  <a:rPr lang="nl-NL" dirty="0" err="1"/>
                  <a:t>predictions</a:t>
                </a:r>
                <a:r>
                  <a:rPr lang="nl-NL" dirty="0"/>
                  <a:t> (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validate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595583" y="1505929"/>
            <a:ext cx="5241503" cy="4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get information on </a:t>
            </a:r>
            <a:r>
              <a:rPr lang="nl-NL" dirty="0" err="1"/>
              <a:t>the</a:t>
            </a:r>
            <a:r>
              <a:rPr lang="nl-NL" dirty="0"/>
              <a:t> performance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, do we </a:t>
            </a:r>
            <a:r>
              <a:rPr lang="nl-NL" b="1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Stopwatch? </a:t>
            </a:r>
          </a:p>
          <a:p>
            <a:pPr lvl="1"/>
            <a:r>
              <a:rPr lang="nl-NL" dirty="0"/>
              <a:t>No!</a:t>
            </a:r>
          </a:p>
          <a:p>
            <a:endParaRPr lang="nl-NL" dirty="0"/>
          </a:p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a program </a:t>
            </a:r>
            <a:r>
              <a:rPr lang="nl-NL" dirty="0" err="1"/>
              <a:t>independently</a:t>
            </a:r>
            <a:r>
              <a:rPr lang="nl-NL" dirty="0"/>
              <a:t> of concrete </a:t>
            </a:r>
            <a:r>
              <a:rPr lang="nl-NL" dirty="0" err="1"/>
              <a:t>execution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execution</a:t>
            </a:r>
            <a:r>
              <a:rPr lang="nl-NL" dirty="0"/>
              <a:t> of statements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Intuition, Examples</a:t>
            </a:r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85533" cy="3880773"/>
          </a:xfrm>
        </p:spPr>
        <p:txBody>
          <a:bodyPr>
            <a:normAutofit/>
          </a:bodyPr>
          <a:lstStyle/>
          <a:p>
            <a:r>
              <a:rPr lang="en-US" dirty="0"/>
              <a:t>A relative representation of the complexity of an algorithm</a:t>
            </a:r>
          </a:p>
          <a:p>
            <a:r>
              <a:rPr lang="en-US" dirty="0"/>
              <a:t>Scaling nature of an algorithm</a:t>
            </a:r>
          </a:p>
          <a:p>
            <a:pPr lvl="1"/>
            <a:r>
              <a:rPr lang="en-US" dirty="0"/>
              <a:t>how the resource use (mostly time) of an algorithm scales in response to the input size</a:t>
            </a:r>
          </a:p>
          <a:p>
            <a:pPr lvl="1"/>
            <a:r>
              <a:rPr lang="en-US" dirty="0"/>
              <a:t>worse case analysis: </a:t>
            </a:r>
            <a:r>
              <a:rPr lang="en-US" b="1" dirty="0"/>
              <a:t>upper-bound </a:t>
            </a:r>
            <a:r>
              <a:rPr lang="en-US" dirty="0"/>
              <a:t>of the resource use as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 gets larger and larger (the algorithm will never take more space/time above that limit)</a:t>
            </a:r>
          </a:p>
          <a:p>
            <a:r>
              <a:rPr lang="en-US" dirty="0"/>
              <a:t>Why do we need it? </a:t>
            </a:r>
          </a:p>
          <a:p>
            <a:pPr lvl="1"/>
            <a:r>
              <a:rPr lang="en-US" dirty="0"/>
              <a:t>To compare the </a:t>
            </a:r>
            <a:r>
              <a:rPr lang="en-US" u="sng" dirty="0"/>
              <a:t>worse case performance</a:t>
            </a:r>
            <a:r>
              <a:rPr lang="en-US" dirty="0"/>
              <a:t> of our algorithms in a standardized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2160589"/>
            <a:ext cx="3762015" cy="35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Mathematical 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has </a:t>
                </a:r>
                <a:r>
                  <a:rPr lang="en-GB" b="1" dirty="0"/>
                  <a:t>O</a:t>
                </a:r>
                <a:r>
                  <a:rPr lang="en-GB" dirty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each algorithm has a specific order/class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9" y="379411"/>
            <a:ext cx="1430073" cy="13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Example of orders (classes)</a:t>
                </a:r>
              </a:p>
              <a:p>
                <a:r>
                  <a:rPr lang="en-GB" dirty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 err="1"/>
                  <a:t>Quasilinear</a:t>
                </a:r>
                <a:r>
                  <a:rPr lang="en-GB" dirty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(also called </a:t>
                </a:r>
                <a:r>
                  <a:rPr lang="en-GB" dirty="0" err="1"/>
                  <a:t>linearithmic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Exam</a:t>
                </a:r>
              </a:p>
              <a:p>
                <a:pPr lvl="1"/>
                <a:r>
                  <a:rPr lang="en-GB" b="1" dirty="0"/>
                  <a:t>Written test</a:t>
                </a:r>
                <a:r>
                  <a:rPr lang="en-GB" dirty="0"/>
                  <a:t> (week 7)</a:t>
                </a:r>
              </a:p>
              <a:p>
                <a:pPr lvl="2"/>
                <a:r>
                  <a:rPr lang="en-GB" dirty="0"/>
                  <a:t>Reasoning about code and algorithms</a:t>
                </a:r>
              </a:p>
              <a:p>
                <a:pPr lvl="2"/>
                <a:r>
                  <a:rPr lang="en-GB" b="1" u="sng" dirty="0"/>
                  <a:t>Must</a:t>
                </a:r>
                <a:r>
                  <a:rPr lang="en-GB" b="1" dirty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to pass the course</a:t>
                </a:r>
              </a:p>
              <a:p>
                <a:pPr lvl="1"/>
                <a:r>
                  <a:rPr lang="en-GB" b="1" dirty="0"/>
                  <a:t>Practical assignment</a:t>
                </a:r>
              </a:p>
              <a:p>
                <a:pPr lvl="2"/>
                <a:r>
                  <a:rPr lang="en-GB" dirty="0"/>
                  <a:t>Building algorithms in a realistic setting</a:t>
                </a:r>
              </a:p>
              <a:p>
                <a:pPr lvl="3"/>
                <a:r>
                  <a:rPr lang="en-GB" dirty="0"/>
                  <a:t>Divided in smaller assignments, each with its own deadline</a:t>
                </a:r>
              </a:p>
              <a:p>
                <a:pPr lvl="3"/>
                <a:r>
                  <a:rPr lang="en-GB" dirty="0"/>
                  <a:t>Commit history on </a:t>
                </a:r>
                <a:r>
                  <a:rPr lang="en-GB" dirty="0" err="1"/>
                  <a:t>Github</a:t>
                </a:r>
                <a:r>
                  <a:rPr lang="en-GB" dirty="0"/>
                  <a:t> to enforce deadlines</a:t>
                </a:r>
              </a:p>
              <a:p>
                <a:pPr lvl="2"/>
                <a:r>
                  <a:rPr lang="en-GB"/>
                  <a:t>Practical assessment </a:t>
                </a:r>
                <a:r>
                  <a:rPr lang="en-GB" dirty="0"/>
                  <a:t>to verify authorship of code</a:t>
                </a:r>
              </a:p>
              <a:p>
                <a:pPr lvl="2"/>
                <a:r>
                  <a:rPr lang="en-GB" dirty="0"/>
                  <a:t>Determines the final grade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  <a:blipFill>
                <a:blip r:embed="rId2"/>
                <a:stretch>
                  <a:fillRect l="-134" t="-8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v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Fact(N)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N = 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ELSE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Binary search in array… remember?</a:t>
                </a:r>
              </a:p>
              <a:p>
                <a:r>
                  <a:rPr lang="en-GB" dirty="0"/>
                  <a:t>How 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Rectangle 4"/>
          <p:cNvSpPr/>
          <p:nvPr/>
        </p:nvSpPr>
        <p:spPr>
          <a:xfrm>
            <a:off x="5882184" y="1930400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v +=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>
                  <a:latin typeface="Consolas" panose="020B0609020204030204" pitchFamily="49" charset="0"/>
                </a:endParaRPr>
              </a:p>
              <a:p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i = 0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i+1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k = j+1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IF a[i] + a[j] + a[k] ==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612" cy="4252712"/>
          </a:xfrm>
        </p:spPr>
        <p:txBody>
          <a:bodyPr>
            <a:normAutofit lnSpcReduction="10000"/>
          </a:bodyPr>
          <a:lstStyle/>
          <a:p>
            <a:r>
              <a:rPr lang="en-GB" sz="2000" b="1" dirty="0"/>
              <a:t>Algorithms</a:t>
            </a:r>
            <a:r>
              <a:rPr lang="en-GB" sz="2000" dirty="0"/>
              <a:t>, R. Sedgewick, K. Wayne, Addison Wesley, ISBN-13: 978-0321573513, 4</a:t>
            </a:r>
            <a:r>
              <a:rPr lang="en-GB" sz="2000" baseline="30000" dirty="0"/>
              <a:t>th</a:t>
            </a:r>
            <a:r>
              <a:rPr lang="en-GB" sz="2000" dirty="0"/>
              <a:t> edition, 2011</a:t>
            </a:r>
          </a:p>
          <a:p>
            <a:pPr lvl="1"/>
            <a:r>
              <a:rPr lang="en-GB" dirty="0"/>
              <a:t>Code and all examples in Java</a:t>
            </a:r>
          </a:p>
          <a:p>
            <a:pPr lvl="1"/>
            <a:r>
              <a:rPr lang="en-GB" dirty="0">
                <a:hlinkClick r:id="rId2"/>
              </a:rPr>
              <a:t>http://algs4.cs.princeton.edu/</a:t>
            </a:r>
            <a:r>
              <a:rPr lang="en-GB" dirty="0"/>
              <a:t> </a:t>
            </a:r>
          </a:p>
          <a:p>
            <a:r>
              <a:rPr lang="en-GB" dirty="0"/>
              <a:t>All lesson materials (slides, mainly): on N@tschool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1600" dirty="0"/>
              <a:t>FYI (not required):</a:t>
            </a:r>
          </a:p>
          <a:p>
            <a:r>
              <a:rPr lang="en-US" sz="1600" b="1" i="1" dirty="0"/>
              <a:t>Introduction 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2009</a:t>
            </a:r>
          </a:p>
          <a:p>
            <a:pPr lvl="1"/>
            <a:r>
              <a:rPr lang="en-GB" sz="1400" dirty="0"/>
              <a:t>More complex, more complete and general</a:t>
            </a:r>
          </a:p>
          <a:p>
            <a:pPr lvl="1"/>
            <a:r>
              <a:rPr lang="en-GB" sz="1400" b="1" dirty="0"/>
              <a:t>BIBLE OF ALGORITHMS AND EVERYTHING REMOTELY RELATED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88" y="4148303"/>
            <a:ext cx="2002735" cy="226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85" y="182357"/>
            <a:ext cx="2965972" cy="37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That’s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See you next week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</a:p>
          <a:p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PS: PRACTICE USING C# AND GITHUB!!!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answered by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my code slow? </a:t>
            </a:r>
          </a:p>
          <a:p>
            <a:pPr lvl="1"/>
            <a:r>
              <a:rPr lang="en-GB" b="1" dirty="0"/>
              <a:t>Empirical and complexity analysis</a:t>
            </a:r>
            <a:endParaRPr lang="en-GB" dirty="0"/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  <a:p>
            <a:pPr lvl="1"/>
            <a:r>
              <a:rPr lang="nl-NL" dirty="0" err="1"/>
              <a:t>Recap</a:t>
            </a:r>
            <a:r>
              <a:rPr lang="nl-NL" dirty="0"/>
              <a:t> on arrays </a:t>
            </a:r>
          </a:p>
          <a:p>
            <a:pPr lvl="1"/>
            <a:r>
              <a:rPr lang="nl-NL" dirty="0" err="1"/>
              <a:t>Our</a:t>
            </a:r>
            <a:r>
              <a:rPr lang="nl-NL" dirty="0"/>
              <a:t> first (</a:t>
            </a:r>
            <a:r>
              <a:rPr lang="nl-NL" dirty="0" err="1"/>
              <a:t>simple</a:t>
            </a:r>
            <a:r>
              <a:rPr lang="nl-NL" dirty="0"/>
              <a:t>) </a:t>
            </a:r>
            <a:r>
              <a:rPr lang="nl-NL" dirty="0" err="1"/>
              <a:t>algorithms</a:t>
            </a:r>
            <a:r>
              <a:rPr lang="nl-NL" dirty="0"/>
              <a:t>, operating on arrays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performance</a:t>
            </a:r>
          </a:p>
          <a:p>
            <a:pPr lvl="1"/>
            <a:r>
              <a:rPr lang="nl-NL" dirty="0" err="1"/>
              <a:t>Empirical</a:t>
            </a:r>
            <a:r>
              <a:rPr lang="nl-NL" dirty="0"/>
              <a:t> analysis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/>
              <a:t>Arrays: a quick summary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Basic manipulation &amp; properties,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2999</Words>
  <Application>Microsoft Office PowerPoint</Application>
  <PresentationFormat>Widescreen</PresentationFormat>
  <Paragraphs>457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INFDEV026A – Algoritmiek Unit 1</vt:lpstr>
      <vt:lpstr>Course description in a nutshell</vt:lpstr>
      <vt:lpstr>What is pseudo-code?</vt:lpstr>
      <vt:lpstr>Assessment</vt:lpstr>
      <vt:lpstr>Literature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 </vt:lpstr>
      <vt:lpstr>Big O notation</vt:lpstr>
      <vt:lpstr>Big O notation </vt:lpstr>
      <vt:lpstr>Big O notation examples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That’s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Francesco Di Giacomo</cp:lastModifiedBy>
  <cp:revision>155</cp:revision>
  <dcterms:created xsi:type="dcterms:W3CDTF">2014-09-19T08:57:35Z</dcterms:created>
  <dcterms:modified xsi:type="dcterms:W3CDTF">2016-11-15T07:16:35Z</dcterms:modified>
</cp:coreProperties>
</file>