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6" r:id="rId2"/>
    <p:sldId id="258" r:id="rId3"/>
    <p:sldId id="310" r:id="rId4"/>
    <p:sldId id="263" r:id="rId5"/>
    <p:sldId id="298" r:id="rId6"/>
    <p:sldId id="259" r:id="rId7"/>
    <p:sldId id="257" r:id="rId8"/>
    <p:sldId id="264" r:id="rId9"/>
    <p:sldId id="265" r:id="rId10"/>
    <p:sldId id="267" r:id="rId11"/>
    <p:sldId id="266" r:id="rId12"/>
    <p:sldId id="299" r:id="rId13"/>
    <p:sldId id="269" r:id="rId14"/>
    <p:sldId id="275" r:id="rId15"/>
    <p:sldId id="276" r:id="rId16"/>
    <p:sldId id="279" r:id="rId17"/>
    <p:sldId id="278" r:id="rId18"/>
    <p:sldId id="280" r:id="rId19"/>
    <p:sldId id="277" r:id="rId20"/>
    <p:sldId id="281" r:id="rId21"/>
    <p:sldId id="306" r:id="rId22"/>
    <p:sldId id="261" r:id="rId23"/>
    <p:sldId id="260" r:id="rId24"/>
    <p:sldId id="294" r:id="rId25"/>
    <p:sldId id="282" r:id="rId26"/>
    <p:sldId id="311" r:id="rId27"/>
    <p:sldId id="285" r:id="rId28"/>
    <p:sldId id="287" r:id="rId29"/>
    <p:sldId id="283" r:id="rId30"/>
    <p:sldId id="290" r:id="rId31"/>
    <p:sldId id="288" r:id="rId32"/>
    <p:sldId id="291" r:id="rId33"/>
    <p:sldId id="303" r:id="rId34"/>
    <p:sldId id="284" r:id="rId35"/>
    <p:sldId id="289" r:id="rId36"/>
    <p:sldId id="300" r:id="rId37"/>
    <p:sldId id="293" r:id="rId38"/>
    <p:sldId id="295" r:id="rId39"/>
    <p:sldId id="296" r:id="rId40"/>
    <p:sldId id="305" r:id="rId41"/>
    <p:sldId id="292" r:id="rId42"/>
    <p:sldId id="286" r:id="rId43"/>
    <p:sldId id="307" r:id="rId44"/>
    <p:sldId id="314" r:id="rId45"/>
    <p:sldId id="309" r:id="rId46"/>
    <p:sldId id="312" r:id="rId47"/>
    <p:sldId id="313" r:id="rId48"/>
    <p:sldId id="315" r:id="rId49"/>
    <p:sldId id="316" r:id="rId50"/>
    <p:sldId id="308" r:id="rId51"/>
    <p:sldId id="317" r:id="rId52"/>
    <p:sldId id="319" r:id="rId53"/>
    <p:sldId id="318" r:id="rId54"/>
    <p:sldId id="321" r:id="rId55"/>
    <p:sldId id="320" r:id="rId56"/>
    <p:sldId id="302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F4026-CF18-472A-B4DE-F2B442FB8B54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2D7CA-6CE3-45DF-8A30-AE9A6D67911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549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2D7CA-6CE3-45DF-8A30-AE9A6D67911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28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A27D-8BFA-460E-8BA3-6F3E3102DCB6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04/12/2015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70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CA4F-360E-4261-A8B3-40933D2276E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04/12/2015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26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05FC-4CA9-4B5A-A36A-9D7E56A82F41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04/12/2015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A66AC"/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A66AC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7618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72F4-767A-4637-A184-B2427A3A03C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04/12/2015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97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9C78-290A-4D99-98B5-33AF968C75C9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04/12/2015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A66AC"/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A66AC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681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C1BD-1C23-4258-A846-D71F91412418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04/12/2015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61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6ACC-315B-4D1F-9BB1-1D6AB4BB408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04/12/2015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403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2A41-2395-4CC7-AD72-3BFBF5833E3C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04/12/2015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64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C9601-7B6E-4908-8276-FA6A9494D1A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04/12/2015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31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A382-B8AC-4F98-BD00-D64DC1DD938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04/12/2015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55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39F3-F049-4668-9751-BA05E0D64F4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04/12/2015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04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F50E-E910-4BAD-9338-574B2337161C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04/12/2015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29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BAC3-E4A7-4351-9613-BC84D503DA4E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04/12/2015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56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7ADB-C8D3-43B9-877D-F2DE65F5DBEF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04/12/2015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64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6E5A-C251-4669-9707-4A559422DAA2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04/12/2015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9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DF78-DA30-4210-BC74-E9400D8CBE8E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04/12/2015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84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43C5A-DECB-4F5E-B5E1-A3CA309B4CDB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04/12/2015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41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iacf@hr.nl" TargetMode="External"/><Relationship Id="rId2" Type="http://schemas.openxmlformats.org/officeDocument/2006/relationships/hyperlink" Target="mailto:costg@hr.n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aggg@hr.n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dd412070.aspx" TargetMode="External"/><Relationship Id="rId2" Type="http://schemas.openxmlformats.org/officeDocument/2006/relationships/hyperlink" Target="http://msdn.microsoft.com/en-us/library/ms379572(v=vs.80)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972" y="2404534"/>
            <a:ext cx="9453965" cy="1646302"/>
          </a:xfrm>
        </p:spPr>
        <p:txBody>
          <a:bodyPr/>
          <a:lstStyle/>
          <a:p>
            <a:r>
              <a:rPr lang="en-GB" dirty="0"/>
              <a:t>INFDEV026A - </a:t>
            </a:r>
            <a:r>
              <a:rPr lang="en-GB" dirty="0" err="1"/>
              <a:t>Algoritmiek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Week </a:t>
            </a:r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G. Costantini, F. Di Giacomo, G. Maggiore</a:t>
            </a:r>
          </a:p>
          <a:p>
            <a:r>
              <a:rPr lang="en-GB" sz="2000" dirty="0">
                <a:hlinkClick r:id="rId2"/>
              </a:rPr>
              <a:t>costg@hr.nl</a:t>
            </a:r>
            <a:r>
              <a:rPr lang="en-GB" sz="2000" dirty="0"/>
              <a:t>, </a:t>
            </a:r>
            <a:r>
              <a:rPr lang="en-GB" sz="2000" dirty="0">
                <a:hlinkClick r:id="rId3"/>
              </a:rPr>
              <a:t>giacf@hr.nl</a:t>
            </a:r>
            <a:r>
              <a:rPr lang="en-GB" sz="2000" dirty="0"/>
              <a:t>, </a:t>
            </a:r>
            <a:r>
              <a:rPr lang="en-GB" sz="2000" dirty="0">
                <a:hlinkClick r:id="rId4"/>
              </a:rPr>
              <a:t>maggg@hr.nl</a:t>
            </a:r>
            <a:r>
              <a:rPr lang="en-GB" sz="2000" dirty="0"/>
              <a:t> – Office H4.204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6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trees </a:t>
            </a:r>
            <a:r>
              <a:rPr lang="en-GB" dirty="0" smtClean="0"/>
              <a:t>properties (3/3)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Level</a:t>
            </a:r>
          </a:p>
          <a:p>
            <a:pPr lvl="1"/>
            <a:r>
              <a:rPr lang="en-GB" dirty="0" smtClean="0"/>
              <a:t>Set of all nodes at a given depth </a:t>
            </a:r>
          </a:p>
          <a:p>
            <a:r>
              <a:rPr lang="en-GB" b="1" dirty="0" smtClean="0"/>
              <a:t>Height </a:t>
            </a:r>
          </a:p>
          <a:p>
            <a:pPr lvl="1"/>
            <a:r>
              <a:rPr lang="en-GB" dirty="0" smtClean="0"/>
              <a:t>Greatest depth among its nodes</a:t>
            </a:r>
          </a:p>
          <a:p>
            <a:pPr lvl="2"/>
            <a:r>
              <a:rPr lang="en-GB" dirty="0" smtClean="0"/>
              <a:t>Height of a singleton is 0</a:t>
            </a:r>
          </a:p>
          <a:p>
            <a:pPr lvl="2"/>
            <a:r>
              <a:rPr lang="en-GB" dirty="0" smtClean="0"/>
              <a:t>Height of the empty tree is -1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algoviz.org/OpenDSA/Books/OpenDSA/html/_images/BinExa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305" y="240631"/>
            <a:ext cx="3089276" cy="292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29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856" t="8678" r="9440"/>
          <a:stretch/>
        </p:blipFill>
        <p:spPr>
          <a:xfrm>
            <a:off x="5913303" y="1930400"/>
            <a:ext cx="4589273" cy="38585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trees properties – Example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000" dirty="0" smtClean="0"/>
                  <a:t>Size? </a:t>
                </a:r>
              </a:p>
              <a:p>
                <a:pPr lvl="1"/>
                <a:r>
                  <a:rPr lang="en-GB" sz="1800" dirty="0" smtClean="0"/>
                  <a:t>10</a:t>
                </a:r>
              </a:p>
              <a:p>
                <a:r>
                  <a:rPr lang="en-GB" sz="2000" dirty="0" smtClean="0"/>
                  <a:t>Height? </a:t>
                </a:r>
              </a:p>
              <a:p>
                <a:pPr lvl="1"/>
                <a:r>
                  <a:rPr lang="en-GB" sz="1800" dirty="0" smtClean="0"/>
                  <a:t>3</a:t>
                </a:r>
              </a:p>
              <a:p>
                <a:r>
                  <a:rPr lang="en-GB" sz="2000" dirty="0" smtClean="0"/>
                  <a:t>Root node? </a:t>
                </a:r>
              </a:p>
              <a:p>
                <a:pPr lvl="1"/>
                <a:r>
                  <a:rPr lang="en-GB" sz="1800" dirty="0" smtClean="0"/>
                  <a:t>a</a:t>
                </a:r>
              </a:p>
              <a:p>
                <a:r>
                  <a:rPr lang="en-GB" sz="2000" dirty="0" smtClean="0"/>
                  <a:t>Path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 smtClean="0"/>
                  <a:t> is valid? </a:t>
                </a:r>
              </a:p>
              <a:p>
                <a:pPr lvl="1"/>
                <a:r>
                  <a:rPr lang="en-GB" sz="1800" dirty="0" smtClean="0"/>
                  <a:t>No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47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856" t="8678" r="9440"/>
          <a:stretch/>
        </p:blipFill>
        <p:spPr>
          <a:xfrm>
            <a:off x="5913303" y="1930400"/>
            <a:ext cx="4589273" cy="38585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trees properties – Example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2000" dirty="0" smtClean="0"/>
                  <a:t>Path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 smtClean="0"/>
                  <a:t> is valid? </a:t>
                </a:r>
              </a:p>
              <a:p>
                <a:pPr lvl="1"/>
                <a:r>
                  <a:rPr lang="en-GB" sz="1800" dirty="0" smtClean="0"/>
                  <a:t>Yes. Length of the path? </a:t>
                </a:r>
              </a:p>
              <a:p>
                <a:pPr lvl="2"/>
                <a:r>
                  <a:rPr lang="en-GB" sz="1600" dirty="0" smtClean="0"/>
                  <a:t>2</a:t>
                </a:r>
              </a:p>
              <a:p>
                <a:r>
                  <a:rPr lang="en-GB" sz="2000" dirty="0" smtClean="0"/>
                  <a:t>Level 2 of the tree?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{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GB" sz="1800" dirty="0" smtClean="0"/>
                  <a:t> </a:t>
                </a:r>
              </a:p>
              <a:p>
                <a:r>
                  <a:rPr lang="en-GB" sz="2000" dirty="0" smtClean="0"/>
                  <a:t>Depth of node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2000" dirty="0" smtClean="0"/>
                  <a:t>? </a:t>
                </a:r>
              </a:p>
              <a:p>
                <a:pPr lvl="1"/>
                <a:r>
                  <a:rPr lang="en-GB" sz="1800" dirty="0" smtClean="0"/>
                  <a:t>1</a:t>
                </a:r>
              </a:p>
              <a:p>
                <a:r>
                  <a:rPr lang="en-GB" sz="2000" dirty="0" err="1" smtClean="0"/>
                  <a:t>Subtree</a:t>
                </a:r>
                <a:r>
                  <a:rPr lang="en-GB" sz="2000" dirty="0" smtClean="0"/>
                  <a:t> rooted at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2000" dirty="0" smtClean="0"/>
                  <a:t>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GB" sz="1800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4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Full binary trees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9021837" cy="388077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Consider the full binary tree of height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US" b="1" dirty="0" smtClean="0"/>
                  <a:t>FULL</a:t>
                </a:r>
                <a:r>
                  <a:rPr lang="en-US" dirty="0" smtClean="0"/>
                  <a:t> = all </a:t>
                </a:r>
                <a:r>
                  <a:rPr lang="en-US" i="1" dirty="0"/>
                  <a:t>leaves </a:t>
                </a:r>
                <a:r>
                  <a:rPr lang="en-US" dirty="0"/>
                  <a:t>are at the </a:t>
                </a:r>
                <a:r>
                  <a:rPr lang="en-US" i="1" dirty="0"/>
                  <a:t>same level </a:t>
                </a:r>
                <a:r>
                  <a:rPr lang="en-US" dirty="0"/>
                  <a:t>and every interior node has two children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full binary tree of height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leaves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– 1</m:t>
                    </m:r>
                  </m:oMath>
                </a14:m>
                <a:r>
                  <a:rPr lang="en-US" dirty="0"/>
                  <a:t> internal </a:t>
                </a:r>
                <a:r>
                  <a:rPr lang="en-US" dirty="0" smtClean="0"/>
                  <a:t>nodes</a:t>
                </a:r>
                <a:endParaRPr lang="en-GB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 leaves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1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−1=7</m:t>
                    </m:r>
                  </m:oMath>
                </a14:m>
                <a:r>
                  <a:rPr lang="en-US" dirty="0"/>
                  <a:t> internal </a:t>
                </a:r>
                <a:r>
                  <a:rPr lang="en-US" dirty="0" smtClean="0"/>
                  <a:t>nodes</a:t>
                </a:r>
              </a:p>
              <a:p>
                <a:pPr lvl="1"/>
                <a:r>
                  <a:rPr lang="en-US" dirty="0"/>
                  <a:t>Total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– 1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−1=16−1=15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nodes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342900" lvl="1" indent="-342900"/>
                <a:r>
                  <a:rPr lang="en-US" sz="1800" dirty="0"/>
                  <a:t>The full binary tree with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nodes has height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GB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8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1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func>
                    <m:r>
                      <a:rPr lang="en-US" sz="1800" i="1" dirty="0">
                        <a:latin typeface="Cambria Math" panose="02040503050406030204" pitchFamily="18" charset="0"/>
                      </a:rPr>
                      <m:t>⁡ – 1</m:t>
                    </m:r>
                  </m:oMath>
                </a14:m>
                <a:endParaRPr lang="en-US" sz="1800" dirty="0" smtClean="0"/>
              </a:p>
              <a:p>
                <a:pPr lvl="1"/>
                <a:r>
                  <a:rPr lang="en-US" dirty="0" smtClean="0"/>
                  <a:t>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</m:fNam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– 1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15+1</m:t>
                            </m:r>
                          </m:e>
                        </m:d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−1=</m:t>
                        </m:r>
                        <m:func>
                          <m:func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d>
                          </m:e>
                        </m:func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−1=4−1=3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9021837" cy="3880773"/>
              </a:xfrm>
              <a:blipFill rotWithShape="0">
                <a:blip r:embed="rId2"/>
                <a:stretch>
                  <a:fillRect l="-135" t="-942" b="-1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164" y="154184"/>
            <a:ext cx="3443877" cy="22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4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Traversing</a:t>
            </a:r>
            <a:r>
              <a:rPr lang="nl-NL" dirty="0" smtClean="0"/>
              <a:t> a </a:t>
            </a:r>
            <a:r>
              <a:rPr lang="nl-NL" dirty="0" err="1" smtClean="0"/>
              <a:t>binary</a:t>
            </a:r>
            <a:r>
              <a:rPr lang="nl-NL" dirty="0" smtClean="0"/>
              <a:t> tree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8787679" cy="3880773"/>
              </a:xfrm>
            </p:spPr>
            <p:txBody>
              <a:bodyPr/>
              <a:lstStyle/>
              <a:p>
                <a:r>
                  <a:rPr lang="nl-NL" b="1" dirty="0" smtClean="0"/>
                  <a:t>Tree </a:t>
                </a:r>
                <a:r>
                  <a:rPr lang="nl-NL" b="1" dirty="0" err="1" smtClean="0"/>
                  <a:t>traversal</a:t>
                </a:r>
                <a:r>
                  <a:rPr lang="nl-NL" b="1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/>
                  <a:t>process of visiting (examining and/or </a:t>
                </a:r>
                <a:r>
                  <a:rPr lang="en-US" dirty="0" smtClean="0"/>
                  <a:t>updating, printing, …) </a:t>
                </a:r>
                <a:r>
                  <a:rPr lang="en-US" dirty="0"/>
                  <a:t>each node in a tree data structure, exactly once, in a systematic way</a:t>
                </a:r>
                <a:endParaRPr lang="nl-NL" dirty="0" smtClean="0"/>
              </a:p>
              <a:p>
                <a:endParaRPr lang="nl-NL" dirty="0"/>
              </a:p>
              <a:p>
                <a:r>
                  <a:rPr lang="nl-NL" dirty="0" err="1" smtClean="0"/>
                  <a:t>Possible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traversal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algorithms</a:t>
                </a:r>
                <a:r>
                  <a:rPr lang="nl-NL" dirty="0" smtClean="0"/>
                  <a:t> (</a:t>
                </a:r>
                <a:r>
                  <a:rPr lang="nl-NL" dirty="0" err="1" smtClean="0"/>
                  <a:t>classified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by</a:t>
                </a:r>
                <a:r>
                  <a:rPr lang="nl-NL" dirty="0" smtClean="0"/>
                  <a:t> the order in </a:t>
                </a:r>
                <a:r>
                  <a:rPr lang="nl-NL" dirty="0" err="1" smtClean="0"/>
                  <a:t>which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nodes</a:t>
                </a:r>
                <a:r>
                  <a:rPr lang="nl-NL" dirty="0" smtClean="0"/>
                  <a:t> are </a:t>
                </a:r>
                <a:r>
                  <a:rPr lang="nl-NL" dirty="0" err="1" smtClean="0"/>
                  <a:t>visited</a:t>
                </a:r>
                <a:r>
                  <a:rPr lang="nl-NL" dirty="0" smtClean="0"/>
                  <a:t>)</a:t>
                </a:r>
              </a:p>
              <a:p>
                <a:pPr lvl="1"/>
                <a:r>
                  <a:rPr lang="nl-NL" dirty="0" smtClean="0"/>
                  <a:t>Pre-order </a:t>
                </a:r>
              </a:p>
              <a:p>
                <a:pPr lvl="1"/>
                <a:r>
                  <a:rPr lang="nl-NL" dirty="0" smtClean="0"/>
                  <a:t>In-order (</a:t>
                </a:r>
                <a:r>
                  <a:rPr lang="nl-NL" dirty="0" err="1" smtClean="0"/>
                  <a:t>symmetric</a:t>
                </a:r>
                <a:r>
                  <a:rPr lang="nl-NL" dirty="0" smtClean="0"/>
                  <a:t>)</a:t>
                </a:r>
              </a:p>
              <a:p>
                <a:pPr lvl="1"/>
                <a:r>
                  <a:rPr lang="nl-NL" dirty="0" err="1" smtClean="0"/>
                  <a:t>Post-order</a:t>
                </a:r>
                <a:r>
                  <a:rPr lang="nl-NL" dirty="0" smtClean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8787679" cy="3880773"/>
              </a:xfrm>
              <a:blipFill rotWithShape="0">
                <a:blip r:embed="rId2"/>
                <a:stretch>
                  <a:fillRect l="-139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38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b="1" dirty="0" smtClean="0">
                <a:solidFill>
                  <a:srgbClr val="FF0000"/>
                </a:solidFill>
              </a:rPr>
              <a:t>Pre-order </a:t>
            </a:r>
          </a:p>
          <a:p>
            <a:pPr lvl="1"/>
            <a:r>
              <a:rPr lang="nl-NL" b="1" dirty="0" err="1" smtClean="0"/>
              <a:t>Visit</a:t>
            </a:r>
            <a:r>
              <a:rPr lang="nl-NL" b="1" dirty="0" smtClean="0"/>
              <a:t> the root</a:t>
            </a:r>
          </a:p>
          <a:p>
            <a:pPr lvl="1"/>
            <a:r>
              <a:rPr lang="nl-NL" b="1" dirty="0" smtClean="0"/>
              <a:t>Traverse the </a:t>
            </a:r>
            <a:r>
              <a:rPr lang="nl-NL" b="1" dirty="0" err="1" smtClean="0"/>
              <a:t>left</a:t>
            </a:r>
            <a:r>
              <a:rPr lang="nl-NL" b="1" dirty="0" smtClean="0"/>
              <a:t> </a:t>
            </a:r>
            <a:r>
              <a:rPr lang="nl-NL" b="1" dirty="0" err="1" smtClean="0"/>
              <a:t>subtree</a:t>
            </a:r>
            <a:endParaRPr lang="nl-NL" b="1" dirty="0" smtClean="0"/>
          </a:p>
          <a:p>
            <a:pPr lvl="1"/>
            <a:r>
              <a:rPr lang="nl-NL" b="1" dirty="0" smtClean="0"/>
              <a:t>Traverse the right </a:t>
            </a:r>
            <a:r>
              <a:rPr lang="nl-NL" b="1" dirty="0" err="1" smtClean="0"/>
              <a:t>subtree</a:t>
            </a:r>
            <a:endParaRPr lang="nl-NL" b="1" dirty="0" smtClean="0"/>
          </a:p>
          <a:p>
            <a:endParaRPr lang="nl-NL" dirty="0"/>
          </a:p>
          <a:p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In-order </a:t>
            </a: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nl-NL" dirty="0" smtClean="0"/>
          </a:p>
          <a:p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Post-order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http://upload.wikimedia.org/wikipedia/commons/thumb/d/d4/Sorted_binary_tree_preorder.svg/220px-Sorted_binary_tree_preord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3699104"/>
            <a:ext cx="3696578" cy="315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463186" y="4063597"/>
            <a:ext cx="362163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b="0" i="0" dirty="0" smtClean="0">
                <a:solidFill>
                  <a:srgbClr val="252525"/>
                </a:solidFill>
                <a:effectLst/>
              </a:rPr>
              <a:t>Pre-order: F, B, A, D, C, E, G, I, H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108" y="82713"/>
            <a:ext cx="3914286" cy="1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b="1" dirty="0" smtClean="0">
                <a:solidFill>
                  <a:srgbClr val="FF0000"/>
                </a:solidFill>
              </a:rPr>
              <a:t>Pre-order </a:t>
            </a:r>
          </a:p>
          <a:p>
            <a:pPr lvl="1"/>
            <a:r>
              <a:rPr lang="nl-NL" b="1" dirty="0" err="1" smtClean="0"/>
              <a:t>Visit</a:t>
            </a:r>
            <a:r>
              <a:rPr lang="nl-NL" b="1" dirty="0" smtClean="0"/>
              <a:t> the root</a:t>
            </a:r>
          </a:p>
          <a:p>
            <a:pPr lvl="1"/>
            <a:r>
              <a:rPr lang="nl-NL" b="1" dirty="0" smtClean="0"/>
              <a:t>Traverse the </a:t>
            </a:r>
            <a:r>
              <a:rPr lang="nl-NL" b="1" dirty="0" err="1" smtClean="0"/>
              <a:t>left</a:t>
            </a:r>
            <a:r>
              <a:rPr lang="nl-NL" b="1" dirty="0" smtClean="0"/>
              <a:t> </a:t>
            </a:r>
            <a:r>
              <a:rPr lang="nl-NL" b="1" dirty="0" err="1" smtClean="0"/>
              <a:t>subtree</a:t>
            </a:r>
            <a:endParaRPr lang="nl-NL" b="1" dirty="0" smtClean="0"/>
          </a:p>
          <a:p>
            <a:pPr lvl="1"/>
            <a:r>
              <a:rPr lang="nl-NL" b="1" dirty="0" smtClean="0"/>
              <a:t>Traverse the right </a:t>
            </a:r>
            <a:r>
              <a:rPr lang="nl-NL" b="1" dirty="0" err="1" smtClean="0"/>
              <a:t>subtree</a:t>
            </a:r>
            <a:endParaRPr lang="nl-NL" b="1" dirty="0" smtClean="0"/>
          </a:p>
          <a:p>
            <a:endParaRPr lang="nl-NL" dirty="0"/>
          </a:p>
          <a:p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In-order </a:t>
            </a: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nl-NL" dirty="0" smtClean="0"/>
          </a:p>
          <a:p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Post-order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924" y="4231533"/>
            <a:ext cx="4212318" cy="2083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719" y="3986689"/>
            <a:ext cx="3079888" cy="25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1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Pre-order </a:t>
            </a:r>
          </a:p>
          <a:p>
            <a:pPr lvl="1"/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nl-NL" dirty="0"/>
          </a:p>
          <a:p>
            <a:r>
              <a:rPr lang="nl-NL" b="1" dirty="0" smtClean="0">
                <a:solidFill>
                  <a:srgbClr val="FF0000"/>
                </a:solidFill>
              </a:rPr>
              <a:t>In-order </a:t>
            </a:r>
          </a:p>
          <a:p>
            <a:pPr lvl="1"/>
            <a:r>
              <a:rPr lang="nl-NL" b="1" dirty="0" smtClean="0"/>
              <a:t>Traverse </a:t>
            </a:r>
            <a:r>
              <a:rPr lang="nl-NL" b="1" dirty="0"/>
              <a:t>the </a:t>
            </a:r>
            <a:r>
              <a:rPr lang="nl-NL" b="1" dirty="0" err="1"/>
              <a:t>left</a:t>
            </a:r>
            <a:r>
              <a:rPr lang="nl-NL" b="1" dirty="0"/>
              <a:t> </a:t>
            </a:r>
            <a:r>
              <a:rPr lang="nl-NL" b="1" dirty="0" err="1" smtClean="0"/>
              <a:t>subtree</a:t>
            </a:r>
            <a:endParaRPr lang="nl-NL" b="1" dirty="0" smtClean="0"/>
          </a:p>
          <a:p>
            <a:pPr lvl="1"/>
            <a:r>
              <a:rPr lang="nl-NL" b="1" dirty="0" err="1"/>
              <a:t>Visit</a:t>
            </a:r>
            <a:r>
              <a:rPr lang="nl-NL" b="1" dirty="0"/>
              <a:t> the </a:t>
            </a:r>
            <a:r>
              <a:rPr lang="nl-NL" b="1" dirty="0" smtClean="0"/>
              <a:t>root</a:t>
            </a:r>
            <a:endParaRPr lang="nl-NL" b="1" dirty="0"/>
          </a:p>
          <a:p>
            <a:pPr lvl="1"/>
            <a:r>
              <a:rPr lang="nl-NL" b="1" dirty="0"/>
              <a:t>Traverse the right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endParaRPr lang="nl-NL" dirty="0" smtClean="0"/>
          </a:p>
          <a:p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Post-order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63186" y="4063597"/>
            <a:ext cx="350942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/>
              <a:t>In-order: A, B, C, D, E, F, G, H, I</a:t>
            </a:r>
          </a:p>
        </p:txBody>
      </p:sp>
      <p:pic>
        <p:nvPicPr>
          <p:cNvPr id="4098" name="Picture 2" descr="http://upload.wikimedia.org/wikipedia/commons/thumb/7/77/Sorted_binary_tree_inorder.svg/220px-Sorted_binary_tree_inord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677" y="3690329"/>
            <a:ext cx="3615780" cy="308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11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Pre-order </a:t>
            </a:r>
          </a:p>
          <a:p>
            <a:pPr lvl="1"/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nl-NL" dirty="0"/>
          </a:p>
          <a:p>
            <a:r>
              <a:rPr lang="nl-NL" b="1" dirty="0" smtClean="0">
                <a:solidFill>
                  <a:srgbClr val="FF0000"/>
                </a:solidFill>
              </a:rPr>
              <a:t>In-order </a:t>
            </a:r>
          </a:p>
          <a:p>
            <a:pPr lvl="1"/>
            <a:r>
              <a:rPr lang="nl-NL" b="1" dirty="0" smtClean="0"/>
              <a:t>Traverse </a:t>
            </a:r>
            <a:r>
              <a:rPr lang="nl-NL" b="1" dirty="0"/>
              <a:t>the </a:t>
            </a:r>
            <a:r>
              <a:rPr lang="nl-NL" b="1" dirty="0" err="1"/>
              <a:t>left</a:t>
            </a:r>
            <a:r>
              <a:rPr lang="nl-NL" b="1" dirty="0"/>
              <a:t> </a:t>
            </a:r>
            <a:r>
              <a:rPr lang="nl-NL" b="1" dirty="0" err="1" smtClean="0"/>
              <a:t>subtree</a:t>
            </a:r>
            <a:endParaRPr lang="nl-NL" b="1" dirty="0" smtClean="0"/>
          </a:p>
          <a:p>
            <a:pPr lvl="1"/>
            <a:r>
              <a:rPr lang="nl-NL" b="1" dirty="0" err="1"/>
              <a:t>Visit</a:t>
            </a:r>
            <a:r>
              <a:rPr lang="nl-NL" b="1" dirty="0"/>
              <a:t> the </a:t>
            </a:r>
            <a:r>
              <a:rPr lang="nl-NL" b="1" dirty="0" smtClean="0"/>
              <a:t>root</a:t>
            </a:r>
            <a:endParaRPr lang="nl-NL" b="1" dirty="0"/>
          </a:p>
          <a:p>
            <a:pPr lvl="1"/>
            <a:r>
              <a:rPr lang="nl-NL" b="1" dirty="0"/>
              <a:t>Traverse the right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endParaRPr lang="nl-NL" dirty="0" smtClean="0"/>
          </a:p>
          <a:p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Post-order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610" y="4536600"/>
            <a:ext cx="4165460" cy="1985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340" y="4249691"/>
            <a:ext cx="3233240" cy="28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Pre-order </a:t>
            </a:r>
          </a:p>
          <a:p>
            <a:pPr lvl="1"/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In-order </a:t>
            </a: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nl-NL" dirty="0" smtClean="0"/>
          </a:p>
          <a:p>
            <a:r>
              <a:rPr lang="nl-NL" b="1" dirty="0" err="1" smtClean="0">
                <a:solidFill>
                  <a:srgbClr val="FF0000"/>
                </a:solidFill>
              </a:rPr>
              <a:t>Post-order</a:t>
            </a:r>
            <a:r>
              <a:rPr lang="nl-NL" b="1" dirty="0" smtClean="0">
                <a:solidFill>
                  <a:srgbClr val="FF0000"/>
                </a:solidFill>
              </a:rPr>
              <a:t> </a:t>
            </a:r>
            <a:endParaRPr lang="nl-NL" b="1" dirty="0">
              <a:solidFill>
                <a:srgbClr val="FF0000"/>
              </a:solidFill>
            </a:endParaRPr>
          </a:p>
          <a:p>
            <a:pPr lvl="1"/>
            <a:r>
              <a:rPr lang="nl-NL" b="1" dirty="0"/>
              <a:t>Traverse the </a:t>
            </a:r>
            <a:r>
              <a:rPr lang="nl-NL" b="1" dirty="0" err="1"/>
              <a:t>left</a:t>
            </a:r>
            <a:r>
              <a:rPr lang="nl-NL" b="1" dirty="0"/>
              <a:t>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 smtClean="0"/>
              <a:t>Traverse </a:t>
            </a:r>
            <a:r>
              <a:rPr lang="nl-NL" b="1" dirty="0"/>
              <a:t>the right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 err="1"/>
              <a:t>Visit</a:t>
            </a:r>
            <a:r>
              <a:rPr lang="nl-NL" b="1" dirty="0"/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63186" y="4063597"/>
            <a:ext cx="374980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Post-order: A, C, E, D, B, H, I, G, F</a:t>
            </a:r>
            <a:endParaRPr lang="en-GB" dirty="0"/>
          </a:p>
        </p:txBody>
      </p:sp>
      <p:pic>
        <p:nvPicPr>
          <p:cNvPr id="5122" name="Picture 2" descr="http://upload.wikimedia.org/wikipedia/commons/thumb/9/9d/Sorted_binary_tree_postorder.svg/220px-Sorted_binary_tree_postord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583" y="3769715"/>
            <a:ext cx="3599301" cy="307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3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lipartbest.com/cliparts/9ac/qej/9acqejRTM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2" t="11865" r="5850" b="13920"/>
          <a:stretch/>
        </p:blipFill>
        <p:spPr bwMode="auto">
          <a:xfrm>
            <a:off x="5697449" y="1418112"/>
            <a:ext cx="3877890" cy="320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trike="sngStrike" dirty="0">
                <a:solidFill>
                  <a:schemeClr val="tx1"/>
                </a:solidFill>
              </a:rPr>
              <a:t>Why is my code slow? </a:t>
            </a:r>
          </a:p>
          <a:p>
            <a:pPr lvl="1"/>
            <a:r>
              <a:rPr lang="en-GB" b="1" strike="sngStrike" dirty="0">
                <a:solidFill>
                  <a:schemeClr val="tx1"/>
                </a:solidFill>
              </a:rPr>
              <a:t>Empirical and complexity analysis</a:t>
            </a:r>
            <a:endParaRPr lang="en-GB" strike="sngStrike" dirty="0">
              <a:solidFill>
                <a:schemeClr val="tx1"/>
              </a:solidFill>
            </a:endParaRPr>
          </a:p>
          <a:p>
            <a:r>
              <a:rPr lang="en-GB" strike="sngStrike" dirty="0">
                <a:solidFill>
                  <a:schemeClr val="tx1"/>
                </a:solidFill>
              </a:rPr>
              <a:t>How do I order my data?</a:t>
            </a:r>
          </a:p>
          <a:p>
            <a:pPr lvl="1"/>
            <a:r>
              <a:rPr lang="en-GB" b="1" strike="sngStrike" dirty="0">
                <a:solidFill>
                  <a:schemeClr val="tx1"/>
                </a:solidFill>
              </a:rPr>
              <a:t>Sorting algorithms</a:t>
            </a:r>
          </a:p>
          <a:p>
            <a:r>
              <a:rPr lang="en-GB" dirty="0">
                <a:solidFill>
                  <a:schemeClr val="accent1"/>
                </a:solidFill>
              </a:rPr>
              <a:t>How do I structure my data?</a:t>
            </a:r>
          </a:p>
          <a:p>
            <a:pPr lvl="1"/>
            <a:r>
              <a:rPr lang="en-GB" sz="1800" dirty="0">
                <a:solidFill>
                  <a:schemeClr val="accent1"/>
                </a:solidFill>
              </a:rPr>
              <a:t>Linear, tabular, </a:t>
            </a:r>
            <a:r>
              <a:rPr lang="en-GB" sz="1800" b="1" u="sng" dirty="0">
                <a:solidFill>
                  <a:schemeClr val="accent1"/>
                </a:solidFill>
              </a:rPr>
              <a:t>recursive</a:t>
            </a:r>
            <a:r>
              <a:rPr lang="en-GB" sz="1800" b="1" dirty="0">
                <a:solidFill>
                  <a:schemeClr val="accent1"/>
                </a:solidFill>
              </a:rPr>
              <a:t> data structures</a:t>
            </a:r>
          </a:p>
          <a:p>
            <a:r>
              <a:rPr lang="en-GB" dirty="0"/>
              <a:t>How do I represent relationship networks?</a:t>
            </a:r>
          </a:p>
          <a:p>
            <a:pPr lvl="1"/>
            <a:r>
              <a:rPr lang="en-GB" b="1" dirty="0"/>
              <a:t>Graphs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INFDEV026A - G. Costantini, F. Di Giacomo, G. Maggiore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552906" y="4667317"/>
            <a:ext cx="175688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BINARY TREES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89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Pre-order </a:t>
            </a:r>
          </a:p>
          <a:p>
            <a:pPr lvl="1"/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In-order </a:t>
            </a: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nl-NL" dirty="0" smtClean="0"/>
          </a:p>
          <a:p>
            <a:r>
              <a:rPr lang="nl-NL" b="1" dirty="0" err="1" smtClean="0">
                <a:solidFill>
                  <a:srgbClr val="FF0000"/>
                </a:solidFill>
              </a:rPr>
              <a:t>Post-order</a:t>
            </a:r>
            <a:r>
              <a:rPr lang="nl-NL" b="1" dirty="0" smtClean="0">
                <a:solidFill>
                  <a:srgbClr val="FF0000"/>
                </a:solidFill>
              </a:rPr>
              <a:t> </a:t>
            </a:r>
            <a:endParaRPr lang="nl-NL" b="1" dirty="0">
              <a:solidFill>
                <a:srgbClr val="FF0000"/>
              </a:solidFill>
            </a:endParaRPr>
          </a:p>
          <a:p>
            <a:pPr lvl="1"/>
            <a:r>
              <a:rPr lang="nl-NL" b="1" dirty="0"/>
              <a:t>Traverse the </a:t>
            </a:r>
            <a:r>
              <a:rPr lang="nl-NL" b="1" dirty="0" err="1"/>
              <a:t>left</a:t>
            </a:r>
            <a:r>
              <a:rPr lang="nl-NL" b="1" dirty="0"/>
              <a:t>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 smtClean="0"/>
              <a:t>Traverse </a:t>
            </a:r>
            <a:r>
              <a:rPr lang="nl-NL" b="1" dirty="0"/>
              <a:t>the right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 err="1"/>
              <a:t>Visit</a:t>
            </a:r>
            <a:r>
              <a:rPr lang="nl-NL" b="1" dirty="0"/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517" y="4171915"/>
            <a:ext cx="4769309" cy="22345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292" y="4016311"/>
            <a:ext cx="3267680" cy="3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4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</a:p>
          <a:p>
            <a:pPr lvl="1"/>
            <a:r>
              <a:rPr lang="en-GB" dirty="0" smtClean="0"/>
              <a:t>Show the resulting sequence of numbers obtained by traversing the following binary tree using the following traversal algorithms</a:t>
            </a:r>
          </a:p>
          <a:p>
            <a:pPr lvl="2"/>
            <a:r>
              <a:rPr lang="en-GB" dirty="0" err="1" smtClean="0"/>
              <a:t>Preorder</a:t>
            </a:r>
            <a:endParaRPr lang="en-GB" dirty="0" smtClean="0"/>
          </a:p>
          <a:p>
            <a:pPr lvl="2"/>
            <a:r>
              <a:rPr lang="en-GB" dirty="0" err="1" smtClean="0"/>
              <a:t>Inorder</a:t>
            </a:r>
            <a:endParaRPr lang="en-GB" dirty="0"/>
          </a:p>
          <a:p>
            <a:pPr lvl="2"/>
            <a:r>
              <a:rPr lang="en-GB" dirty="0" err="1" smtClean="0"/>
              <a:t>Postorder</a:t>
            </a:r>
            <a:r>
              <a:rPr lang="en-GB" dirty="0" smtClean="0"/>
              <a:t> 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673" y="3647806"/>
            <a:ext cx="2866534" cy="239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0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Binary Search Trees</a:t>
            </a:r>
            <a:endParaRPr lang="en-GB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03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search tree definition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</a:t>
                </a:r>
                <a:r>
                  <a:rPr lang="en-US" b="1" dirty="0"/>
                  <a:t>binary search tree </a:t>
                </a:r>
                <a:r>
                  <a:rPr lang="en-US" dirty="0"/>
                  <a:t>is a binary tree whose elements include a key field of some </a:t>
                </a:r>
                <a:r>
                  <a:rPr lang="en-US" i="1" dirty="0"/>
                  <a:t>ordinal </a:t>
                </a:r>
                <a:r>
                  <a:rPr lang="en-US" dirty="0"/>
                  <a:t>type and which has this property: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the key value at any node,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for every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the node’s left </a:t>
                </a:r>
                <a:r>
                  <a:rPr lang="en-US" dirty="0" err="1"/>
                  <a:t>subtree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for every </a:t>
                </a:r>
                <a:r>
                  <a:rPr lang="en-US" dirty="0"/>
                  <a:t>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the node’s right </a:t>
                </a:r>
                <a:r>
                  <a:rPr lang="en-US" dirty="0" err="1" smtClean="0"/>
                  <a:t>subtree</a:t>
                </a:r>
                <a:endParaRPr lang="en-US" dirty="0"/>
              </a:p>
              <a:p>
                <a:pPr lvl="1"/>
                <a:r>
                  <a:rPr lang="en-US" dirty="0" smtClean="0"/>
                  <a:t>Also called “BST property”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908" y="4023890"/>
            <a:ext cx="4419890" cy="2382597"/>
          </a:xfrm>
          <a:prstGeom prst="rect">
            <a:avLst/>
          </a:prstGeom>
        </p:spPr>
      </p:pic>
      <p:pic>
        <p:nvPicPr>
          <p:cNvPr id="1026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12" y="4153831"/>
            <a:ext cx="2697792" cy="225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11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http://www.mit.edu/~6.005/sp11/psets/ps2/Figure%2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763" y="1930400"/>
            <a:ext cx="5147810" cy="368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14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</a:t>
            </a:r>
            <a:r>
              <a:rPr lang="en-GB" dirty="0" smtClean="0"/>
              <a:t>tree property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Because of the BST property…</a:t>
                </a:r>
              </a:p>
              <a:p>
                <a:pPr lvl="1"/>
                <a:r>
                  <a:rPr lang="en-US" dirty="0"/>
                  <a:t>in-order traversal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/>
                  <a:t> </a:t>
                </a:r>
                <a:r>
                  <a:rPr lang="en-GB" b="1" u="sng" dirty="0"/>
                  <a:t>sorted sequence</a:t>
                </a:r>
                <a:r>
                  <a:rPr lang="en-GB" b="1" dirty="0"/>
                  <a:t> </a:t>
                </a:r>
                <a:r>
                  <a:rPr lang="en-GB" dirty="0"/>
                  <a:t>of elements in increasing </a:t>
                </a:r>
                <a:r>
                  <a:rPr lang="en-GB" dirty="0" smtClean="0"/>
                  <a:t>order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 smtClean="0"/>
              </a:p>
              <a:p>
                <a:pPr lvl="1"/>
                <a:endParaRPr lang="en-GB" dirty="0"/>
              </a:p>
              <a:p>
                <a:pPr lvl="1"/>
                <a:endParaRPr lang="en-GB" dirty="0" smtClean="0"/>
              </a:p>
              <a:p>
                <a:pPr lvl="1"/>
                <a:endParaRPr lang="en-GB" dirty="0"/>
              </a:p>
              <a:p>
                <a:pPr lvl="1"/>
                <a:endParaRPr lang="en-GB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 smtClean="0"/>
                  <a:t>					 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1, 3, 4, 6, 7, 8, 10, 13, 14</m:t>
                    </m:r>
                  </m:oMath>
                </a14:m>
                <a:endParaRPr lang="en-GB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800" y="2881385"/>
            <a:ext cx="4133769" cy="2228360"/>
          </a:xfrm>
          <a:prstGeom prst="rect">
            <a:avLst/>
          </a:prstGeom>
        </p:spPr>
      </p:pic>
      <p:pic>
        <p:nvPicPr>
          <p:cNvPr id="6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764" y="3069638"/>
            <a:ext cx="2217788" cy="185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62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Binary</a:t>
            </a:r>
            <a:r>
              <a:rPr lang="nl-NL" dirty="0" smtClean="0"/>
              <a:t> search tree operations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we do </a:t>
            </a:r>
            <a:r>
              <a:rPr lang="nl-NL" dirty="0" err="1" smtClean="0"/>
              <a:t>with</a:t>
            </a:r>
            <a:r>
              <a:rPr lang="nl-NL" dirty="0" smtClean="0"/>
              <a:t> a </a:t>
            </a:r>
            <a:r>
              <a:rPr lang="nl-NL" dirty="0" err="1" smtClean="0"/>
              <a:t>binary</a:t>
            </a:r>
            <a:r>
              <a:rPr lang="nl-NL" dirty="0" smtClean="0"/>
              <a:t> search tree?</a:t>
            </a:r>
          </a:p>
          <a:p>
            <a:pPr lvl="1"/>
            <a:r>
              <a:rPr lang="nl-NL" b="1" dirty="0" smtClean="0"/>
              <a:t>Search</a:t>
            </a:r>
            <a:r>
              <a:rPr lang="nl-NL" dirty="0" smtClean="0"/>
              <a:t> </a:t>
            </a:r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contains</a:t>
            </a:r>
            <a:r>
              <a:rPr lang="nl-NL" dirty="0" smtClean="0"/>
              <a:t> a </a:t>
            </a:r>
            <a:r>
              <a:rPr lang="nl-NL" dirty="0" err="1" smtClean="0"/>
              <a:t>specific</a:t>
            </a:r>
            <a:r>
              <a:rPr lang="nl-NL" dirty="0" smtClean="0"/>
              <a:t> element</a:t>
            </a:r>
          </a:p>
          <a:p>
            <a:pPr lvl="1"/>
            <a:r>
              <a:rPr lang="nl-NL" b="1" dirty="0" err="1" smtClean="0"/>
              <a:t>Insert</a:t>
            </a:r>
            <a:r>
              <a:rPr lang="nl-NL" dirty="0" smtClean="0"/>
              <a:t> a new element</a:t>
            </a:r>
          </a:p>
          <a:p>
            <a:pPr lvl="1"/>
            <a:r>
              <a:rPr lang="nl-NL" b="1" dirty="0" smtClean="0"/>
              <a:t>Delete</a:t>
            </a:r>
            <a:r>
              <a:rPr lang="nl-NL" dirty="0" smtClean="0"/>
              <a:t> a </a:t>
            </a:r>
            <a:r>
              <a:rPr lang="nl-NL" dirty="0" err="1" smtClean="0"/>
              <a:t>specific</a:t>
            </a:r>
            <a:r>
              <a:rPr lang="nl-NL" dirty="0" smtClean="0"/>
              <a:t> element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2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</a:t>
            </a:r>
            <a:r>
              <a:rPr lang="en-GB" dirty="0" smtClean="0"/>
              <a:t>Search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We look for a specific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GB" dirty="0" smtClean="0"/>
              </a:p>
              <a:p>
                <a:r>
                  <a:rPr lang="en-GB" dirty="0" smtClean="0"/>
                  <a:t>Recursive definition</a:t>
                </a:r>
                <a:r>
                  <a:rPr lang="nl-NL" dirty="0" smtClean="0"/>
                  <a:t> (</a:t>
                </a:r>
                <a:r>
                  <a:rPr lang="nl-NL" dirty="0" err="1" smtClean="0"/>
                  <a:t>starting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from</a:t>
                </a:r>
                <a:r>
                  <a:rPr lang="nl-NL" dirty="0" smtClean="0"/>
                  <a:t> the root node)</a:t>
                </a:r>
                <a:endParaRPr lang="en-GB" dirty="0" smtClean="0"/>
              </a:p>
              <a:p>
                <a:pPr lvl="1"/>
                <a:endParaRPr lang="en-GB" dirty="0"/>
              </a:p>
              <a:p>
                <a:r>
                  <a:rPr lang="en-GB" dirty="0" smtClean="0"/>
                  <a:t>Examine the current node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If it’s null </a:t>
                </a:r>
                <a:r>
                  <a:rPr lang="en-GB" dirty="0" smtClean="0">
                    <a:sym typeface="Wingdings" panose="05000000000000000000" pitchFamily="2" charset="2"/>
                  </a:rPr>
                  <a:t>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 not found in the tree</a:t>
                </a:r>
              </a:p>
              <a:p>
                <a:pPr lvl="1"/>
                <a:r>
                  <a:rPr lang="en-GB" dirty="0" smtClean="0">
                    <a:sym typeface="Wingdings" panose="05000000000000000000" pitchFamily="2" charset="2"/>
                  </a:rPr>
                  <a:t>If its value is equal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smtClean="0">
                    <a:sym typeface="Wingdings" panose="05000000000000000000" pitchFamily="2" charset="2"/>
                  </a:rPr>
                  <a:t> return the node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en-GB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 smtClean="0">
                    <a:sym typeface="Wingdings" panose="05000000000000000000" pitchFamily="2" charset="2"/>
                  </a:rPr>
                  <a:t>Otherwise…</a:t>
                </a:r>
              </a:p>
              <a:p>
                <a:pPr lvl="2"/>
                <a:r>
                  <a:rPr lang="en-GB" dirty="0" smtClean="0">
                    <a:sym typeface="Wingdings" panose="05000000000000000000" pitchFamily="2" charset="2"/>
                  </a:rPr>
                  <a:t>if its value is greater than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  continue the search (recursive call) on the </a:t>
                </a:r>
                <a:r>
                  <a:rPr lang="en-GB" i="1" u="sng" dirty="0" smtClean="0">
                    <a:sym typeface="Wingdings" panose="05000000000000000000" pitchFamily="2" charset="2"/>
                  </a:rPr>
                  <a:t>left</a:t>
                </a:r>
                <a:r>
                  <a:rPr lang="en-GB" dirty="0" smtClean="0">
                    <a:sym typeface="Wingdings" panose="05000000000000000000" pitchFamily="2" charset="2"/>
                  </a:rPr>
                  <a:t> </a:t>
                </a:r>
                <a:r>
                  <a:rPr lang="en-GB" dirty="0" err="1" smtClean="0">
                    <a:sym typeface="Wingdings" panose="05000000000000000000" pitchFamily="2" charset="2"/>
                  </a:rPr>
                  <a:t>subtree</a:t>
                </a:r>
                <a:endParaRPr lang="en-GB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 smtClean="0">
                    <a:sym typeface="Wingdings" panose="05000000000000000000" pitchFamily="2" charset="2"/>
                  </a:rPr>
                  <a:t>if its value is smaller than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  continue the search (recursive call) on the </a:t>
                </a:r>
                <a:r>
                  <a:rPr lang="en-GB" i="1" u="sng" dirty="0" smtClean="0">
                    <a:sym typeface="Wingdings" panose="05000000000000000000" pitchFamily="2" charset="2"/>
                  </a:rPr>
                  <a:t>right</a:t>
                </a:r>
                <a:r>
                  <a:rPr lang="en-GB" dirty="0" smtClean="0">
                    <a:sym typeface="Wingdings" panose="05000000000000000000" pitchFamily="2" charset="2"/>
                  </a:rPr>
                  <a:t> </a:t>
                </a:r>
                <a:r>
                  <a:rPr lang="en-GB" dirty="0" err="1" smtClean="0">
                    <a:sym typeface="Wingdings" panose="05000000000000000000" pitchFamily="2" charset="2"/>
                  </a:rPr>
                  <a:t>subtree</a:t>
                </a:r>
                <a:endParaRPr lang="en-GB" dirty="0" smtClean="0">
                  <a:sym typeface="Wingdings" panose="05000000000000000000" pitchFamily="2" charset="2"/>
                </a:endParaRPr>
              </a:p>
              <a:p>
                <a:pPr lvl="3"/>
                <a:endParaRPr lang="en-GB" dirty="0" smtClean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00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</a:t>
            </a:r>
            <a:r>
              <a:rPr lang="en-GB" dirty="0" smtClean="0"/>
              <a:t>Search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/>
                  <a:t>Example, looking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8&lt;13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smtClean="0">
                    <a:sym typeface="Wingdings" panose="05000000000000000000" pitchFamily="2" charset="2"/>
                  </a:rPr>
                  <a:t> search in the right </a:t>
                </a:r>
                <a:r>
                  <a:rPr lang="en-GB" dirty="0" err="1" smtClean="0">
                    <a:sym typeface="Wingdings" panose="05000000000000000000" pitchFamily="2" charset="2"/>
                  </a:rPr>
                  <a:t>subtree</a:t>
                </a:r>
                <a:endParaRPr lang="en-GB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 smtClean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10&lt;13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smtClean="0">
                    <a:sym typeface="Wingdings" panose="05000000000000000000" pitchFamily="2" charset="2"/>
                  </a:rPr>
                  <a:t> </a:t>
                </a:r>
                <a:r>
                  <a:rPr lang="en-GB" dirty="0">
                    <a:sym typeface="Wingdings" panose="05000000000000000000" pitchFamily="2" charset="2"/>
                  </a:rPr>
                  <a:t>search in the right </a:t>
                </a:r>
                <a:r>
                  <a:rPr lang="en-GB" dirty="0" err="1" smtClean="0">
                    <a:sym typeface="Wingdings" panose="05000000000000000000" pitchFamily="2" charset="2"/>
                  </a:rPr>
                  <a:t>subtree</a:t>
                </a:r>
                <a:endParaRPr lang="en-GB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 smtClean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14&gt;13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smtClean="0">
                    <a:sym typeface="Wingdings" panose="05000000000000000000" pitchFamily="2" charset="2"/>
                  </a:rPr>
                  <a:t> search in the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left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subtree</a:t>
                </a:r>
                <a:endParaRPr lang="nl-NL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 smtClean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13=13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smtClean="0">
                    <a:sym typeface="Wingdings" panose="05000000000000000000" pitchFamily="2" charset="2"/>
                  </a:rPr>
                  <a:t>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value</a:t>
                </a:r>
                <a:r>
                  <a:rPr lang="nl-NL" dirty="0" smtClean="0">
                    <a:sym typeface="Wingdings" panose="05000000000000000000" pitchFamily="2" charset="2"/>
                  </a:rPr>
                  <a:t> found!</a:t>
                </a:r>
              </a:p>
              <a:p>
                <a:endParaRPr lang="en-GB" dirty="0" smtClean="0">
                  <a:sym typeface="Wingdings" panose="05000000000000000000" pitchFamily="2" charset="2"/>
                </a:endParaRPr>
              </a:p>
              <a:p>
                <a:r>
                  <a:rPr lang="en-GB" dirty="0" smtClean="0">
                    <a:sym typeface="Wingdings" panose="05000000000000000000" pitchFamily="2" charset="2"/>
                  </a:rPr>
                  <a:t>Example, looking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</m:oMath>
                </a14:m>
                <a:endParaRPr lang="nl-NL" dirty="0" smtClean="0"/>
              </a:p>
              <a:p>
                <a:pPr lvl="1"/>
                <a:r>
                  <a:rPr lang="en-GB" dirty="0" smtClean="0"/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8&gt;2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smtClean="0">
                    <a:sym typeface="Wingdings" panose="05000000000000000000" pitchFamily="2" charset="2"/>
                  </a:rPr>
                  <a:t> search in the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left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subtree</a:t>
                </a:r>
                <a:endParaRPr lang="nl-NL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 smtClean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3&gt;2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smtClean="0">
                    <a:sym typeface="Wingdings" panose="05000000000000000000" pitchFamily="2" charset="2"/>
                  </a:rPr>
                  <a:t> search in the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left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subtree</a:t>
                </a:r>
                <a:endParaRPr lang="nl-NL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 smtClean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1&lt;2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smtClean="0">
                    <a:sym typeface="Wingdings" panose="05000000000000000000" pitchFamily="2" charset="2"/>
                  </a:rPr>
                  <a:t> search in the right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subtree</a:t>
                </a:r>
                <a:endParaRPr lang="nl-NL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 smtClean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null</m:t>
                    </m:r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  value not found!</a:t>
                </a: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  <a:blipFill rotWithShape="0">
                <a:blip r:embed="rId2"/>
                <a:stretch>
                  <a:fillRect l="-142" t="-8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814" y="3026475"/>
            <a:ext cx="3010928" cy="251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62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search tree – Insertion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We want to insert the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nl-NL" dirty="0" smtClean="0"/>
                  <a:t> in the tree, </a:t>
                </a:r>
                <a:r>
                  <a:rPr lang="nl-NL" u="sng" dirty="0" err="1" smtClean="0"/>
                  <a:t>maintaining</a:t>
                </a:r>
                <a:r>
                  <a:rPr lang="nl-NL" u="sng" dirty="0" smtClean="0"/>
                  <a:t> the BST property</a:t>
                </a:r>
              </a:p>
              <a:p>
                <a:r>
                  <a:rPr lang="en-GB" dirty="0" smtClean="0"/>
                  <a:t>Recursive definition, similar to the search</a:t>
                </a:r>
              </a:p>
              <a:p>
                <a:endParaRPr lang="en-GB" dirty="0"/>
              </a:p>
              <a:p>
                <a:r>
                  <a:rPr lang="en-GB" dirty="0"/>
                  <a:t>Examine the current node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 smtClean="0"/>
                  <a:t> (starting with the root)</a:t>
                </a:r>
                <a:endParaRPr lang="en-GB" dirty="0"/>
              </a:p>
              <a:p>
                <a:pPr lvl="1"/>
                <a:r>
                  <a:rPr lang="en-GB" dirty="0" smtClean="0">
                    <a:sym typeface="Wingdings" panose="05000000000000000000" pitchFamily="2" charset="2"/>
                  </a:rPr>
                  <a:t>If </a:t>
                </a:r>
                <a:r>
                  <a:rPr lang="en-GB" dirty="0">
                    <a:sym typeface="Wingdings" panose="05000000000000000000" pitchFamily="2" charset="2"/>
                  </a:rPr>
                  <a:t>its value is greater than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endParaRPr lang="en-GB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 smtClean="0"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 has a left child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  continue </a:t>
                </a:r>
                <a:r>
                  <a:rPr lang="en-GB" dirty="0">
                    <a:sym typeface="Wingdings" panose="05000000000000000000" pitchFamily="2" charset="2"/>
                  </a:rPr>
                  <a:t>the </a:t>
                </a:r>
                <a:r>
                  <a:rPr lang="en-GB" dirty="0" smtClean="0">
                    <a:sym typeface="Wingdings" panose="05000000000000000000" pitchFamily="2" charset="2"/>
                  </a:rPr>
                  <a:t>insertion </a:t>
                </a:r>
                <a:r>
                  <a:rPr lang="en-GB" dirty="0">
                    <a:sym typeface="Wingdings" panose="05000000000000000000" pitchFamily="2" charset="2"/>
                  </a:rPr>
                  <a:t>(recursive call) on the </a:t>
                </a:r>
                <a:r>
                  <a:rPr lang="en-GB" i="1" u="sng" dirty="0">
                    <a:sym typeface="Wingdings" panose="05000000000000000000" pitchFamily="2" charset="2"/>
                  </a:rPr>
                  <a:t>left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 smtClean="0">
                    <a:sym typeface="Wingdings" panose="05000000000000000000" pitchFamily="2" charset="2"/>
                  </a:rPr>
                  <a:t>subtree</a:t>
                </a:r>
                <a:endParaRPr lang="en-GB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 smtClean="0">
                    <a:sym typeface="Wingdings" panose="05000000000000000000" pitchFamily="2" charset="2"/>
                  </a:rPr>
                  <a:t>Otherwise  insert the new node (with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)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’s left child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If its </a:t>
                </a:r>
                <a:r>
                  <a:rPr lang="en-GB" dirty="0" smtClean="0">
                    <a:sym typeface="Wingdings" panose="05000000000000000000" pitchFamily="2" charset="2"/>
                  </a:rPr>
                  <a:t>value </a:t>
                </a:r>
                <a:r>
                  <a:rPr lang="en-GB" dirty="0">
                    <a:sym typeface="Wingdings" panose="05000000000000000000" pitchFamily="2" charset="2"/>
                  </a:rPr>
                  <a:t>is smaller than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endParaRPr lang="en-GB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has a </a:t>
                </a:r>
                <a:r>
                  <a:rPr lang="en-GB" dirty="0" smtClean="0">
                    <a:sym typeface="Wingdings" panose="05000000000000000000" pitchFamily="2" charset="2"/>
                  </a:rPr>
                  <a:t>right child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 continue the insertion (recursive call) on the </a:t>
                </a:r>
                <a:r>
                  <a:rPr lang="en-GB" i="1" u="sng" dirty="0" smtClean="0">
                    <a:sym typeface="Wingdings" panose="05000000000000000000" pitchFamily="2" charset="2"/>
                  </a:rPr>
                  <a:t>right</a:t>
                </a:r>
                <a:r>
                  <a:rPr lang="en-GB" dirty="0" smtClean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subtree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sym typeface="Wingdings" panose="05000000000000000000" pitchFamily="2" charset="2"/>
                  </a:rPr>
                  <a:t>Otherwise  insert </a:t>
                </a:r>
                <a:r>
                  <a:rPr lang="en-GB" dirty="0" smtClean="0">
                    <a:sym typeface="Wingdings" panose="05000000000000000000" pitchFamily="2" charset="2"/>
                  </a:rPr>
                  <a:t>the </a:t>
                </a:r>
                <a:r>
                  <a:rPr lang="en-GB" dirty="0">
                    <a:sym typeface="Wingdings" panose="05000000000000000000" pitchFamily="2" charset="2"/>
                  </a:rPr>
                  <a:t>new node (with value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) as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’s right </a:t>
                </a:r>
                <a:r>
                  <a:rPr lang="en-GB" dirty="0">
                    <a:sym typeface="Wingdings" panose="05000000000000000000" pitchFamily="2" charset="2"/>
                  </a:rPr>
                  <a:t>child</a:t>
                </a:r>
                <a:endParaRPr lang="en-GB" dirty="0" smtClean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64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Detailed</a:t>
            </a:r>
            <a:r>
              <a:rPr lang="nl-NL" dirty="0" smtClean="0"/>
              <a:t> agenda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is a tree?</a:t>
            </a:r>
          </a:p>
          <a:p>
            <a:r>
              <a:rPr lang="nl-NL" dirty="0" err="1" smtClean="0"/>
              <a:t>What</a:t>
            </a:r>
            <a:r>
              <a:rPr lang="nl-NL" dirty="0" smtClean="0"/>
              <a:t> is a </a:t>
            </a:r>
            <a:r>
              <a:rPr lang="nl-NL" dirty="0" err="1" smtClean="0"/>
              <a:t>binary</a:t>
            </a:r>
            <a:r>
              <a:rPr lang="nl-NL" dirty="0" smtClean="0"/>
              <a:t> tree?</a:t>
            </a:r>
          </a:p>
          <a:p>
            <a:r>
              <a:rPr lang="nl-NL" dirty="0" err="1" smtClean="0"/>
              <a:t>What</a:t>
            </a:r>
            <a:r>
              <a:rPr lang="nl-NL" dirty="0" smtClean="0"/>
              <a:t> is a </a:t>
            </a:r>
            <a:r>
              <a:rPr lang="nl-NL" b="1" dirty="0" err="1" smtClean="0"/>
              <a:t>binary</a:t>
            </a:r>
            <a:r>
              <a:rPr lang="nl-NL" b="1" dirty="0" smtClean="0"/>
              <a:t> search tree</a:t>
            </a:r>
            <a:r>
              <a:rPr lang="nl-NL" dirty="0" smtClean="0"/>
              <a:t>?</a:t>
            </a:r>
          </a:p>
          <a:p>
            <a:endParaRPr lang="nl-NL" dirty="0" smtClean="0"/>
          </a:p>
          <a:p>
            <a:r>
              <a:rPr lang="nl-NL" dirty="0" err="1"/>
              <a:t>What</a:t>
            </a:r>
            <a:r>
              <a:rPr lang="nl-NL" dirty="0"/>
              <a:t> is a 2-3 tree? [</a:t>
            </a:r>
            <a:r>
              <a:rPr lang="nl-NL" dirty="0" err="1"/>
              <a:t>only</a:t>
            </a:r>
            <a:r>
              <a:rPr lang="nl-NL" dirty="0"/>
              <a:t> short hint </a:t>
            </a:r>
            <a:r>
              <a:rPr lang="nl-NL" dirty="0" err="1"/>
              <a:t>to</a:t>
            </a:r>
            <a:r>
              <a:rPr lang="nl-NL" dirty="0"/>
              <a:t> basic </a:t>
            </a:r>
            <a:r>
              <a:rPr lang="nl-NL" dirty="0" err="1"/>
              <a:t>idea</a:t>
            </a:r>
            <a:r>
              <a:rPr lang="nl-NL" dirty="0" smtClean="0"/>
              <a:t>]</a:t>
            </a:r>
            <a:endParaRPr lang="nl-NL" dirty="0"/>
          </a:p>
          <a:p>
            <a:r>
              <a:rPr lang="nl-NL" dirty="0" err="1" smtClean="0"/>
              <a:t>What</a:t>
            </a:r>
            <a:r>
              <a:rPr lang="nl-NL" dirty="0" smtClean="0"/>
              <a:t> is a </a:t>
            </a:r>
            <a:r>
              <a:rPr lang="nl-NL" b="1" dirty="0" smtClean="0"/>
              <a:t>k-d tree</a:t>
            </a:r>
            <a:r>
              <a:rPr lang="nl-NL" dirty="0" smtClean="0"/>
              <a:t>? [</a:t>
            </a:r>
            <a:r>
              <a:rPr lang="nl-NL" dirty="0" err="1" smtClean="0"/>
              <a:t>to</a:t>
            </a:r>
            <a:r>
              <a:rPr lang="nl-NL" dirty="0" smtClean="0"/>
              <a:t> do in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assignment</a:t>
            </a:r>
            <a:r>
              <a:rPr lang="nl-NL" dirty="0" smtClean="0"/>
              <a:t>, </a:t>
            </a:r>
            <a:r>
              <a:rPr lang="nl-NL" dirty="0" err="1" smtClean="0"/>
              <a:t>exercise</a:t>
            </a:r>
            <a:r>
              <a:rPr lang="nl-NL" dirty="0" smtClean="0"/>
              <a:t> 2]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3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search tree – Insertion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Example, inserting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GB" dirty="0"/>
                  <a:t>Examine the root: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&lt;11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there</a:t>
                </a:r>
                <a:r>
                  <a:rPr lang="nl-NL" dirty="0" smtClean="0">
                    <a:sym typeface="Wingdings" panose="05000000000000000000" pitchFamily="2" charset="2"/>
                  </a:rPr>
                  <a:t> is a right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 smtClean="0">
                    <a:sym typeface="Wingdings" panose="05000000000000000000" pitchFamily="2" charset="2"/>
                  </a:rPr>
                  <a:t> 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insert</a:t>
                </a:r>
                <a:r>
                  <a:rPr lang="nl-NL" dirty="0" smtClean="0">
                    <a:sym typeface="Wingdings" panose="05000000000000000000" pitchFamily="2" charset="2"/>
                  </a:rPr>
                  <a:t> in </a:t>
                </a:r>
                <a:r>
                  <a:rPr lang="nl-NL" dirty="0">
                    <a:sym typeface="Wingdings" panose="05000000000000000000" pitchFamily="2" charset="2"/>
                  </a:rPr>
                  <a:t>the </a:t>
                </a:r>
                <a:r>
                  <a:rPr lang="nl-NL" dirty="0" smtClean="0">
                    <a:sym typeface="Wingdings" panose="05000000000000000000" pitchFamily="2" charset="2"/>
                  </a:rPr>
                  <a:t>right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10&lt;11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there</a:t>
                </a:r>
                <a:r>
                  <a:rPr lang="nl-NL" dirty="0" smtClean="0">
                    <a:sym typeface="Wingdings" panose="05000000000000000000" pitchFamily="2" charset="2"/>
                  </a:rPr>
                  <a:t> is a right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 smtClean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insert</a:t>
                </a:r>
                <a:r>
                  <a:rPr lang="nl-NL" dirty="0">
                    <a:sym typeface="Wingdings" panose="05000000000000000000" pitchFamily="2" charset="2"/>
                  </a:rPr>
                  <a:t> in the right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subtree</a:t>
                </a:r>
                <a:endParaRPr lang="nl-NL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nl-NL" dirty="0" err="1" smtClean="0">
                    <a:sym typeface="Wingdings" panose="05000000000000000000" pitchFamily="2" charset="2"/>
                  </a:rPr>
                  <a:t>Examine</a:t>
                </a:r>
                <a:r>
                  <a:rPr lang="nl-NL" dirty="0" smtClean="0">
                    <a:sym typeface="Wingdings" panose="05000000000000000000" pitchFamily="2" charset="2"/>
                  </a:rPr>
                  <a:t>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14&gt;11 </m:t>
                    </m:r>
                  </m:oMath>
                </a14:m>
                <a:r>
                  <a:rPr lang="nl-NL" dirty="0" smtClean="0">
                    <a:sym typeface="Wingdings" panose="05000000000000000000" pitchFamily="2" charset="2"/>
                  </a:rPr>
                  <a:t> 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there</a:t>
                </a:r>
                <a:r>
                  <a:rPr lang="nl-NL" dirty="0" smtClean="0">
                    <a:sym typeface="Wingdings" panose="05000000000000000000" pitchFamily="2" charset="2"/>
                  </a:rPr>
                  <a:t> is a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left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 smtClean="0">
                    <a:sym typeface="Wingdings" panose="05000000000000000000" pitchFamily="2" charset="2"/>
                  </a:rPr>
                  <a:t> 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insert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it</a:t>
                </a:r>
                <a:r>
                  <a:rPr lang="nl-NL" dirty="0" smtClean="0">
                    <a:sym typeface="Wingdings" panose="05000000000000000000" pitchFamily="2" charset="2"/>
                  </a:rPr>
                  <a:t> in the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left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subtree</a:t>
                </a:r>
                <a:endParaRPr lang="nl-NL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nl-NL" dirty="0" err="1" smtClean="0">
                    <a:sym typeface="Wingdings" panose="05000000000000000000" pitchFamily="2" charset="2"/>
                  </a:rPr>
                  <a:t>Examine</a:t>
                </a:r>
                <a:r>
                  <a:rPr lang="nl-NL" dirty="0" smtClean="0">
                    <a:sym typeface="Wingdings" panose="05000000000000000000" pitchFamily="2" charset="2"/>
                  </a:rPr>
                  <a:t>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13&gt;11</m:t>
                    </m:r>
                  </m:oMath>
                </a14:m>
                <a:r>
                  <a:rPr lang="nl-NL" dirty="0" smtClean="0">
                    <a:sym typeface="Wingdings" panose="05000000000000000000" pitchFamily="2" charset="2"/>
                  </a:rPr>
                  <a:t> 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there</a:t>
                </a:r>
                <a:r>
                  <a:rPr lang="nl-NL" dirty="0" smtClean="0">
                    <a:sym typeface="Wingdings" panose="05000000000000000000" pitchFamily="2" charset="2"/>
                  </a:rPr>
                  <a:t> is </a:t>
                </a:r>
                <a:r>
                  <a:rPr lang="nl-NL" i="1" dirty="0" smtClean="0">
                    <a:sym typeface="Wingdings" panose="05000000000000000000" pitchFamily="2" charset="2"/>
                  </a:rPr>
                  <a:t>no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left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 smtClean="0">
                    <a:sym typeface="Wingdings" panose="05000000000000000000" pitchFamily="2" charset="2"/>
                  </a:rPr>
                  <a:t> 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create</a:t>
                </a:r>
                <a:r>
                  <a:rPr lang="nl-NL" dirty="0" smtClean="0">
                    <a:sym typeface="Wingdings" panose="05000000000000000000" pitchFamily="2" charset="2"/>
                  </a:rPr>
                  <a:t> the new node as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left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 smtClean="0">
                    <a:sym typeface="Wingdings" panose="05000000000000000000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13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140" y="4079336"/>
            <a:ext cx="2568368" cy="214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5158860" y="6435421"/>
            <a:ext cx="634868" cy="422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11</a:t>
            </a:r>
            <a:endParaRPr lang="en-GB" dirty="0"/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 flipH="1">
            <a:off x="5476294" y="6137647"/>
            <a:ext cx="210431" cy="29777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14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search tree – Insertion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Example, inserting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GB" dirty="0"/>
                  <a:t>Examine the root: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8&gt;2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there</a:t>
                </a:r>
                <a:r>
                  <a:rPr lang="nl-NL" dirty="0" smtClean="0">
                    <a:sym typeface="Wingdings" panose="05000000000000000000" pitchFamily="2" charset="2"/>
                  </a:rPr>
                  <a:t> is a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left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 smtClean="0">
                    <a:sym typeface="Wingdings" panose="05000000000000000000" pitchFamily="2" charset="2"/>
                  </a:rPr>
                  <a:t> 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insert</a:t>
                </a:r>
                <a:r>
                  <a:rPr lang="nl-NL" dirty="0" smtClean="0">
                    <a:sym typeface="Wingdings" panose="05000000000000000000" pitchFamily="2" charset="2"/>
                  </a:rPr>
                  <a:t> in </a:t>
                </a:r>
                <a:r>
                  <a:rPr lang="nl-NL" dirty="0">
                    <a:sym typeface="Wingdings" panose="05000000000000000000" pitchFamily="2" charset="2"/>
                  </a:rPr>
                  <a:t>the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3&gt;2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there</a:t>
                </a:r>
                <a:r>
                  <a:rPr lang="nl-NL" dirty="0" smtClean="0">
                    <a:sym typeface="Wingdings" panose="05000000000000000000" pitchFamily="2" charset="2"/>
                  </a:rPr>
                  <a:t> is a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left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 smtClean="0">
                    <a:sym typeface="Wingdings" panose="05000000000000000000" pitchFamily="2" charset="2"/>
                  </a:rPr>
                  <a:t> 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insert</a:t>
                </a:r>
                <a:r>
                  <a:rPr lang="nl-NL" dirty="0" smtClean="0">
                    <a:sym typeface="Wingdings" panose="05000000000000000000" pitchFamily="2" charset="2"/>
                  </a:rPr>
                  <a:t> in </a:t>
                </a:r>
                <a:r>
                  <a:rPr lang="nl-NL" dirty="0">
                    <a:sym typeface="Wingdings" panose="05000000000000000000" pitchFamily="2" charset="2"/>
                  </a:rPr>
                  <a:t>the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1&lt;2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there</a:t>
                </a:r>
                <a:r>
                  <a:rPr lang="nl-NL" dirty="0" smtClean="0">
                    <a:sym typeface="Wingdings" panose="05000000000000000000" pitchFamily="2" charset="2"/>
                  </a:rPr>
                  <a:t> is </a:t>
                </a:r>
                <a:r>
                  <a:rPr lang="nl-NL" i="1" dirty="0" smtClean="0">
                    <a:sym typeface="Wingdings" panose="05000000000000000000" pitchFamily="2" charset="2"/>
                  </a:rPr>
                  <a:t>no</a:t>
                </a:r>
                <a:r>
                  <a:rPr lang="nl-NL" dirty="0" smtClean="0">
                    <a:sym typeface="Wingdings" panose="05000000000000000000" pitchFamily="2" charset="2"/>
                  </a:rPr>
                  <a:t> right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smtClean="0">
                    <a:sym typeface="Wingdings" panose="05000000000000000000" pitchFamily="2" charset="2"/>
                  </a:rPr>
                  <a:t>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create</a:t>
                </a:r>
                <a:r>
                  <a:rPr lang="nl-NL" dirty="0" smtClean="0">
                    <a:sym typeface="Wingdings" panose="05000000000000000000" pitchFamily="2" charset="2"/>
                  </a:rPr>
                  <a:t> the new node as right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 smtClean="0">
                    <a:sym typeface="Wingdings" panose="05000000000000000000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204" y="4100975"/>
            <a:ext cx="3010928" cy="251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3667328" y="6164689"/>
            <a:ext cx="398834" cy="386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>
            <a:off x="3667328" y="5875506"/>
            <a:ext cx="199417" cy="28918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44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Insertion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Example, inserting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a </a:t>
                </a:r>
                <a:r>
                  <a:rPr lang="nl-NL" dirty="0" smtClean="0">
                    <a:sym typeface="Wingdings" panose="05000000000000000000" pitchFamily="2" charset="2"/>
                  </a:rPr>
                  <a:t>right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insert</a:t>
                </a:r>
                <a:r>
                  <a:rPr lang="nl-NL" dirty="0">
                    <a:sym typeface="Wingdings" panose="05000000000000000000" pitchFamily="2" charset="2"/>
                  </a:rPr>
                  <a:t> in the </a:t>
                </a:r>
                <a:r>
                  <a:rPr lang="nl-NL" dirty="0" smtClean="0">
                    <a:sym typeface="Wingdings" panose="05000000000000000000" pitchFamily="2" charset="2"/>
                  </a:rPr>
                  <a:t>right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a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insert</a:t>
                </a:r>
                <a:r>
                  <a:rPr lang="nl-NL" dirty="0">
                    <a:sym typeface="Wingdings" panose="05000000000000000000" pitchFamily="2" charset="2"/>
                  </a:rPr>
                  <a:t> in the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</a:t>
                </a:r>
                <a:r>
                  <a:rPr lang="nl-NL" i="1" dirty="0">
                    <a:sym typeface="Wingdings" panose="05000000000000000000" pitchFamily="2" charset="2"/>
                  </a:rPr>
                  <a:t>no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left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create</a:t>
                </a:r>
                <a:r>
                  <a:rPr lang="nl-NL" dirty="0">
                    <a:sym typeface="Wingdings" panose="05000000000000000000" pitchFamily="2" charset="2"/>
                  </a:rPr>
                  <a:t> the new node as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left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</m:oMath>
                </a14:m>
                <a:endParaRPr lang="nl-NL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071" y="4325006"/>
            <a:ext cx="3333333" cy="1780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036" y="4384219"/>
            <a:ext cx="3133333" cy="165714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640094" y="5212790"/>
            <a:ext cx="690663" cy="302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19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search tree – Insertion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Exercise</a:t>
                </a:r>
              </a:p>
              <a:p>
                <a:pPr lvl="1"/>
                <a:r>
                  <a:rPr lang="en-US" dirty="0" smtClean="0"/>
                  <a:t>Given the following sequence </a:t>
                </a:r>
                <a:r>
                  <a:rPr lang="en-US" dirty="0"/>
                  <a:t>of </a:t>
                </a:r>
                <a:r>
                  <a:rPr lang="en-US" dirty="0" smtClean="0"/>
                  <a:t>numbers, draw </a:t>
                </a:r>
                <a:r>
                  <a:rPr lang="en-US" dirty="0"/>
                  <a:t>a binary search tree by inserting </a:t>
                </a:r>
                <a:r>
                  <a:rPr lang="en-US" dirty="0" smtClean="0"/>
                  <a:t>such numbers </a:t>
                </a:r>
                <a:r>
                  <a:rPr lang="en-US" dirty="0"/>
                  <a:t>from left to </a:t>
                </a:r>
                <a:r>
                  <a:rPr lang="en-US" dirty="0" smtClean="0"/>
                  <a:t>right</a:t>
                </a:r>
                <a:r>
                  <a:rPr lang="en-US" dirty="0"/>
                  <a:t>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, 6, 8, 19, 4, 10, 5, 17, 43, 49, 31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2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</a:t>
            </a:r>
            <a:r>
              <a:rPr lang="en-GB" dirty="0" smtClean="0"/>
              <a:t>Deletion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smtClean="0"/>
                  <a:t>We want </a:t>
                </a:r>
                <a:r>
                  <a:rPr lang="nl-NL" dirty="0" err="1" smtClean="0"/>
                  <a:t>to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remove</a:t>
                </a:r>
                <a:r>
                  <a:rPr lang="nl-NL" dirty="0" smtClean="0"/>
                  <a:t> the node </a:t>
                </a:r>
                <a:r>
                  <a:rPr lang="nl-NL" dirty="0" err="1" smtClean="0"/>
                  <a:t>with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value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nl-NL" dirty="0" smtClean="0"/>
              </a:p>
              <a:p>
                <a:r>
                  <a:rPr lang="nl-NL" dirty="0" smtClean="0"/>
                  <a:t>Three cases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b="1" dirty="0"/>
                  <a:t>Deleting a </a:t>
                </a:r>
                <a:r>
                  <a:rPr lang="en-US" b="1" dirty="0" smtClean="0"/>
                  <a:t>leaf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US" dirty="0" smtClean="0"/>
                  <a:t>we </a:t>
                </a:r>
                <a:r>
                  <a:rPr lang="en-US" dirty="0"/>
                  <a:t>can simply remove it from the </a:t>
                </a:r>
                <a:r>
                  <a:rPr lang="en-US" dirty="0" smtClean="0"/>
                  <a:t>tree (easy!)</a:t>
                </a:r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b="1" dirty="0"/>
                  <a:t>Deleting a node with one </a:t>
                </a:r>
                <a:r>
                  <a:rPr lang="en-US" b="1" dirty="0" smtClean="0"/>
                  <a:t>child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/>
                  <a:t> remove </a:t>
                </a:r>
                <a:r>
                  <a:rPr lang="en-US" dirty="0"/>
                  <a:t>the node and replace it with its </a:t>
                </a:r>
                <a:r>
                  <a:rPr lang="en-US" dirty="0" smtClean="0"/>
                  <a:t>child</a:t>
                </a:r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b="1" dirty="0"/>
                  <a:t>Deleting a node with two </a:t>
                </a:r>
                <a:r>
                  <a:rPr lang="en-US" b="1" dirty="0" smtClean="0"/>
                  <a:t>children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/>
                  <a:t> more complicated recursive procedure</a:t>
                </a:r>
              </a:p>
              <a:p>
                <a:pPr marL="1200150" lvl="2" indent="-342900"/>
                <a:r>
                  <a:rPr lang="en-US" dirty="0" smtClean="0"/>
                  <a:t>call </a:t>
                </a:r>
                <a:r>
                  <a:rPr lang="en-US" dirty="0"/>
                  <a:t>the node to be deleted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but do </a:t>
                </a:r>
                <a:r>
                  <a:rPr lang="en-US" dirty="0"/>
                  <a:t>not delete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nl-NL" b="0" dirty="0" smtClean="0"/>
              </a:p>
              <a:p>
                <a:pPr marL="1200150" lvl="2" indent="-342900"/>
                <a:r>
                  <a:rPr lang="en-US" dirty="0" smtClean="0"/>
                  <a:t>choose </a:t>
                </a:r>
                <a:r>
                  <a:rPr lang="en-US" dirty="0"/>
                  <a:t>either its in-order successor node or its in-order predecessor node,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nl-NL" b="0" dirty="0" smtClean="0"/>
              </a:p>
              <a:p>
                <a:pPr marL="1200150" lvl="2" indent="-342900"/>
                <a:r>
                  <a:rPr lang="en-US" dirty="0" smtClean="0"/>
                  <a:t>copy </a:t>
                </a:r>
                <a:r>
                  <a:rPr lang="en-US" dirty="0"/>
                  <a:t>the value of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then recursively call delete on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until reaching one of the first two </a:t>
                </a:r>
                <a:r>
                  <a:rPr lang="en-US" dirty="0" smtClean="0"/>
                  <a:t>cases</a:t>
                </a: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00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</a:t>
            </a:r>
            <a:r>
              <a:rPr lang="en-GB" dirty="0" smtClean="0"/>
              <a:t>Deletion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Case 3 (node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two</a:t>
            </a:r>
            <a:r>
              <a:rPr lang="nl-NL" dirty="0" smtClean="0"/>
              <a:t> </a:t>
            </a:r>
            <a:r>
              <a:rPr lang="nl-NL" dirty="0" err="1" smtClean="0"/>
              <a:t>children</a:t>
            </a:r>
            <a:r>
              <a:rPr lang="nl-NL" dirty="0" smtClean="0"/>
              <a:t>) is the most </a:t>
            </a:r>
            <a:r>
              <a:rPr lang="nl-NL" dirty="0" err="1" smtClean="0"/>
              <a:t>difficult</a:t>
            </a:r>
            <a:endParaRPr lang="nl-NL" dirty="0" smtClean="0"/>
          </a:p>
          <a:p>
            <a:r>
              <a:rPr lang="en-US" dirty="0"/>
              <a:t>As with all binary </a:t>
            </a:r>
            <a:r>
              <a:rPr lang="en-US" dirty="0" smtClean="0"/>
              <a:t>trees…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node's </a:t>
            </a:r>
            <a:r>
              <a:rPr lang="en-US" i="1" dirty="0"/>
              <a:t>in-order successor</a:t>
            </a:r>
            <a:r>
              <a:rPr lang="en-US" dirty="0"/>
              <a:t> is its </a:t>
            </a:r>
            <a:r>
              <a:rPr lang="en-US" i="1" dirty="0"/>
              <a:t>right </a:t>
            </a:r>
            <a:r>
              <a:rPr lang="en-US" i="1" dirty="0" err="1"/>
              <a:t>subtree's</a:t>
            </a:r>
            <a:r>
              <a:rPr lang="en-US" i="1" dirty="0"/>
              <a:t> left-most </a:t>
            </a:r>
            <a:r>
              <a:rPr lang="en-US" i="1" dirty="0" smtClean="0"/>
              <a:t>child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node's </a:t>
            </a:r>
            <a:r>
              <a:rPr lang="en-US" i="1" dirty="0"/>
              <a:t>in-order predecessor</a:t>
            </a:r>
            <a:r>
              <a:rPr lang="en-US" dirty="0"/>
              <a:t> is the </a:t>
            </a:r>
            <a:r>
              <a:rPr lang="en-US" i="1" dirty="0"/>
              <a:t>left </a:t>
            </a:r>
            <a:r>
              <a:rPr lang="en-US" i="1" dirty="0" err="1"/>
              <a:t>subtree's</a:t>
            </a:r>
            <a:r>
              <a:rPr lang="en-US" i="1" dirty="0"/>
              <a:t> right-most </a:t>
            </a:r>
            <a:r>
              <a:rPr lang="en-US" i="1" dirty="0" smtClean="0"/>
              <a:t>child</a:t>
            </a:r>
            <a:endParaRPr lang="en-US" dirty="0" smtClean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upload.wikimedia.org/wikipedia/commons/thumb/4/46/Binary_search_tree_delete.svg/640px-Binary_search_tree_delet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694" y="4401080"/>
            <a:ext cx="7210448" cy="200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loud 4"/>
          <p:cNvSpPr/>
          <p:nvPr/>
        </p:nvSpPr>
        <p:spPr>
          <a:xfrm>
            <a:off x="7957227" y="1645547"/>
            <a:ext cx="2159540" cy="7090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Smallest element of the right </a:t>
            </a:r>
            <a:r>
              <a:rPr lang="en-GB" sz="1400" dirty="0" err="1" smtClean="0"/>
              <a:t>subtree</a:t>
            </a:r>
            <a:endParaRPr lang="en-GB" sz="1400" dirty="0"/>
          </a:p>
        </p:txBody>
      </p:sp>
      <p:sp>
        <p:nvSpPr>
          <p:cNvPr id="6" name="Right Arrow 5"/>
          <p:cNvSpPr/>
          <p:nvPr/>
        </p:nvSpPr>
        <p:spPr>
          <a:xfrm rot="8141722">
            <a:off x="7081737" y="2445805"/>
            <a:ext cx="1383206" cy="26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loud 7"/>
          <p:cNvSpPr/>
          <p:nvPr/>
        </p:nvSpPr>
        <p:spPr>
          <a:xfrm>
            <a:off x="8771108" y="2822769"/>
            <a:ext cx="2221148" cy="7090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Biggest element of the left </a:t>
            </a:r>
            <a:r>
              <a:rPr lang="en-GB" sz="1400" dirty="0" err="1" smtClean="0"/>
              <a:t>subtree</a:t>
            </a:r>
            <a:endParaRPr lang="en-GB" sz="1400" dirty="0"/>
          </a:p>
        </p:txBody>
      </p:sp>
      <p:sp>
        <p:nvSpPr>
          <p:cNvPr id="9" name="Right Arrow 8"/>
          <p:cNvSpPr/>
          <p:nvPr/>
        </p:nvSpPr>
        <p:spPr>
          <a:xfrm rot="9984557">
            <a:off x="7633205" y="3175938"/>
            <a:ext cx="1383206" cy="26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759672" y="4388350"/>
            <a:ext cx="5264542" cy="2156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21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</a:t>
            </a:r>
            <a:r>
              <a:rPr lang="en-GB" dirty="0" smtClean="0"/>
              <a:t>Deletion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Case 3 (node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two</a:t>
            </a:r>
            <a:r>
              <a:rPr lang="nl-NL" dirty="0" smtClean="0"/>
              <a:t> </a:t>
            </a:r>
            <a:r>
              <a:rPr lang="nl-NL" dirty="0" err="1" smtClean="0"/>
              <a:t>children</a:t>
            </a:r>
            <a:r>
              <a:rPr lang="nl-NL" dirty="0" smtClean="0"/>
              <a:t>) is the most </a:t>
            </a:r>
            <a:r>
              <a:rPr lang="nl-NL" dirty="0" err="1" smtClean="0"/>
              <a:t>difficult</a:t>
            </a:r>
            <a:endParaRPr lang="nl-NL" dirty="0" smtClean="0"/>
          </a:p>
          <a:p>
            <a:r>
              <a:rPr lang="en-US" dirty="0"/>
              <a:t>As with all binary </a:t>
            </a:r>
            <a:r>
              <a:rPr lang="en-US" dirty="0" smtClean="0"/>
              <a:t>trees…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node's </a:t>
            </a:r>
            <a:r>
              <a:rPr lang="en-US" i="1" dirty="0"/>
              <a:t>in-order successor</a:t>
            </a:r>
            <a:r>
              <a:rPr lang="en-US" dirty="0"/>
              <a:t> is its </a:t>
            </a:r>
            <a:r>
              <a:rPr lang="en-US" i="1" dirty="0"/>
              <a:t>right </a:t>
            </a:r>
            <a:r>
              <a:rPr lang="en-US" i="1" dirty="0" err="1"/>
              <a:t>subtree's</a:t>
            </a:r>
            <a:r>
              <a:rPr lang="en-US" i="1" dirty="0"/>
              <a:t> left-most </a:t>
            </a:r>
            <a:r>
              <a:rPr lang="en-US" i="1" dirty="0" smtClean="0"/>
              <a:t>child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node's </a:t>
            </a:r>
            <a:r>
              <a:rPr lang="en-US" i="1" dirty="0"/>
              <a:t>in-order predecessor</a:t>
            </a:r>
            <a:r>
              <a:rPr lang="en-US" dirty="0"/>
              <a:t> is the </a:t>
            </a:r>
            <a:r>
              <a:rPr lang="en-US" i="1" dirty="0"/>
              <a:t>left </a:t>
            </a:r>
            <a:r>
              <a:rPr lang="en-US" i="1" dirty="0" err="1"/>
              <a:t>subtree's</a:t>
            </a:r>
            <a:r>
              <a:rPr lang="en-US" i="1" dirty="0"/>
              <a:t> right-most </a:t>
            </a:r>
            <a:r>
              <a:rPr lang="en-US" i="1" dirty="0" smtClean="0"/>
              <a:t>child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either case, this node will have zero or one children. Delete it according to one of the two simpler </a:t>
            </a:r>
            <a:r>
              <a:rPr lang="en-US" dirty="0" smtClean="0"/>
              <a:t>cases.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upload.wikimedia.org/wikipedia/commons/thumb/4/46/Binary_search_tree_delete.svg/640px-Binary_search_tree_delet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694" y="4401080"/>
            <a:ext cx="7210448" cy="200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loud 4"/>
          <p:cNvSpPr/>
          <p:nvPr/>
        </p:nvSpPr>
        <p:spPr>
          <a:xfrm>
            <a:off x="7957227" y="1645547"/>
            <a:ext cx="2159540" cy="7090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Smallest element of the right </a:t>
            </a:r>
            <a:r>
              <a:rPr lang="en-GB" sz="1400" dirty="0" err="1" smtClean="0"/>
              <a:t>subtree</a:t>
            </a:r>
            <a:endParaRPr lang="en-GB" sz="1400" dirty="0"/>
          </a:p>
        </p:txBody>
      </p:sp>
      <p:sp>
        <p:nvSpPr>
          <p:cNvPr id="6" name="Right Arrow 5"/>
          <p:cNvSpPr/>
          <p:nvPr/>
        </p:nvSpPr>
        <p:spPr>
          <a:xfrm rot="8141722">
            <a:off x="7081737" y="2445805"/>
            <a:ext cx="1383206" cy="26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loud 7"/>
          <p:cNvSpPr/>
          <p:nvPr/>
        </p:nvSpPr>
        <p:spPr>
          <a:xfrm>
            <a:off x="8771108" y="2822769"/>
            <a:ext cx="2221148" cy="7090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Biggest element of the left </a:t>
            </a:r>
            <a:r>
              <a:rPr lang="en-GB" sz="1400" dirty="0" err="1" smtClean="0"/>
              <a:t>subtree</a:t>
            </a:r>
            <a:endParaRPr lang="en-GB" sz="1400" dirty="0"/>
          </a:p>
        </p:txBody>
      </p:sp>
      <p:sp>
        <p:nvSpPr>
          <p:cNvPr id="9" name="Right Arrow 8"/>
          <p:cNvSpPr/>
          <p:nvPr/>
        </p:nvSpPr>
        <p:spPr>
          <a:xfrm rot="9984557">
            <a:off x="7633205" y="3175938"/>
            <a:ext cx="1383206" cy="26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41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</a:t>
            </a:r>
            <a:r>
              <a:rPr lang="en-GB" dirty="0" smtClean="0"/>
              <a:t>Deletion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Examples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http://www.codeproject.com/KB/recipes/BinarySearchTree/treeDelete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47"/>
          <a:stretch/>
        </p:blipFill>
        <p:spPr bwMode="auto">
          <a:xfrm>
            <a:off x="1019817" y="2817184"/>
            <a:ext cx="4086225" cy="329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codeproject.com/KB/recipes/BinarySearchTree/treeDelete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" t="63590" r="-238" b="-1487"/>
          <a:stretch/>
        </p:blipFill>
        <p:spPr bwMode="auto">
          <a:xfrm>
            <a:off x="5448525" y="3127700"/>
            <a:ext cx="4405594" cy="221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98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Deletion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err="1" smtClean="0"/>
                  <a:t>Example</a:t>
                </a:r>
                <a:r>
                  <a:rPr lang="nl-NL" dirty="0" smtClean="0"/>
                  <a:t>, </a:t>
                </a:r>
                <a:r>
                  <a:rPr lang="nl-NL" dirty="0" err="1" smtClean="0"/>
                  <a:t>deleting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nl-NL" dirty="0" smtClean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 descr="http://1.bp.blogspot.com/-mKznUgB6cfE/UdA88VjiZKI/AAAAAAAAADk/pQWxhZgTLCc/s1229/binarysearchtree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430" y="2530207"/>
            <a:ext cx="7363838" cy="351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58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Deletion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, </a:t>
            </a:r>
            <a:r>
              <a:rPr lang="nl-NL" dirty="0" err="1" smtClean="0"/>
              <a:t>deleting</a:t>
            </a:r>
            <a:r>
              <a:rPr lang="nl-NL" dirty="0" smtClean="0"/>
              <a:t> 11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 descr="http://www.augustana.ualberta.ca/~hackw/csc210/exhibit/chap07/bstDeletion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1" t="60958" r="6158" b="10934"/>
          <a:stretch/>
        </p:blipFill>
        <p:spPr bwMode="auto">
          <a:xfrm>
            <a:off x="1624520" y="2718731"/>
            <a:ext cx="7425746" cy="304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37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Tree definition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8787679" cy="3880773"/>
              </a:xfrm>
            </p:spPr>
            <p:txBody>
              <a:bodyPr/>
              <a:lstStyle/>
              <a:p>
                <a:r>
                  <a:rPr lang="nl-NL" dirty="0" smtClean="0"/>
                  <a:t>Tree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en-US" dirty="0" smtClean="0"/>
                  <a:t>nonlinear </a:t>
                </a:r>
                <a:r>
                  <a:rPr lang="en-US" dirty="0"/>
                  <a:t>data structure </a:t>
                </a:r>
                <a:r>
                  <a:rPr lang="en-US" dirty="0" smtClean="0"/>
                  <a:t>made of </a:t>
                </a:r>
                <a:r>
                  <a:rPr lang="en-US" i="1" dirty="0" smtClean="0"/>
                  <a:t>nodes</a:t>
                </a:r>
                <a:r>
                  <a:rPr lang="en-US" dirty="0" smtClean="0"/>
                  <a:t> that </a:t>
                </a:r>
                <a:r>
                  <a:rPr lang="en-US" dirty="0"/>
                  <a:t>models a hierarchical </a:t>
                </a:r>
                <a:r>
                  <a:rPr lang="en-US" dirty="0" smtClean="0"/>
                  <a:t>organization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Very common structure in computer science</a:t>
                </a:r>
              </a:p>
              <a:p>
                <a:pPr lvl="1"/>
                <a:r>
                  <a:rPr lang="en-US" dirty="0" smtClean="0"/>
                  <a:t>file systems, inheritance structure of Java classes, classification of Java types, etc…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Tree </a:t>
                </a:r>
                <a:r>
                  <a:rPr lang="en-US" dirty="0"/>
                  <a:t>with no nodes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i="1" dirty="0" smtClean="0"/>
                  <a:t>null </a:t>
                </a:r>
                <a:r>
                  <a:rPr lang="en-US" dirty="0"/>
                  <a:t>or </a:t>
                </a:r>
                <a:r>
                  <a:rPr lang="en-US" i="1" dirty="0"/>
                  <a:t>empty </a:t>
                </a:r>
                <a:r>
                  <a:rPr lang="en-US" dirty="0"/>
                  <a:t>tree</a:t>
                </a:r>
              </a:p>
              <a:p>
                <a:r>
                  <a:rPr lang="en-US" dirty="0"/>
                  <a:t>Tree that is not empty </a:t>
                </a:r>
              </a:p>
              <a:p>
                <a:pPr lvl="1"/>
                <a:r>
                  <a:rPr lang="en-US" i="1" dirty="0"/>
                  <a:t>root </a:t>
                </a:r>
                <a:r>
                  <a:rPr lang="en-US" dirty="0"/>
                  <a:t>node and potentially many levels of additional nodes that form a hierarchy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8787679" cy="3880773"/>
              </a:xfrm>
              <a:blipFill rotWithShape="0">
                <a:blip r:embed="rId2"/>
                <a:stretch>
                  <a:fillRect l="-139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77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search tree – Deletion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Exercise</a:t>
                </a:r>
              </a:p>
              <a:p>
                <a:pPr lvl="1"/>
                <a:r>
                  <a:rPr lang="en-US" dirty="0" smtClean="0"/>
                  <a:t>Given the following sequence </a:t>
                </a:r>
                <a:r>
                  <a:rPr lang="en-US" dirty="0"/>
                  <a:t>of </a:t>
                </a:r>
                <a:r>
                  <a:rPr lang="en-US" dirty="0" smtClean="0"/>
                  <a:t>numbers, draw </a:t>
                </a:r>
                <a:r>
                  <a:rPr lang="en-US" dirty="0"/>
                  <a:t>a binary search tree by inserting </a:t>
                </a:r>
                <a:r>
                  <a:rPr lang="en-US" dirty="0" smtClean="0"/>
                  <a:t>such numbers </a:t>
                </a:r>
                <a:r>
                  <a:rPr lang="en-US" dirty="0"/>
                  <a:t>from left to </a:t>
                </a:r>
                <a:r>
                  <a:rPr lang="en-US" dirty="0" smtClean="0"/>
                  <a:t>right and </a:t>
                </a:r>
                <a:r>
                  <a:rPr lang="en-US" dirty="0"/>
                  <a:t>then show the two trees that can be the result after the removal of 11.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, 6, 8, 19, 4, 10, 5, 17, 43, 49, 31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 r="-4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65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17" y="4869587"/>
            <a:ext cx="2447903" cy="1569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533466" cy="1320800"/>
          </a:xfrm>
        </p:spPr>
        <p:txBody>
          <a:bodyPr/>
          <a:lstStyle/>
          <a:p>
            <a:r>
              <a:rPr lang="en-GB" dirty="0"/>
              <a:t>Binary search </a:t>
            </a:r>
            <a:r>
              <a:rPr lang="en-GB" dirty="0" smtClean="0"/>
              <a:t>tree – Balanced </a:t>
            </a:r>
            <a:r>
              <a:rPr lang="en-GB" dirty="0" err="1" smtClean="0"/>
              <a:t>vs</a:t>
            </a:r>
            <a:r>
              <a:rPr lang="en-GB" dirty="0" smtClean="0"/>
              <a:t> unbalanced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486121" cy="16046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Very efficient </a:t>
            </a:r>
            <a:r>
              <a:rPr lang="en-US" dirty="0" smtClean="0"/>
              <a:t>searching if a binary </a:t>
            </a:r>
            <a:r>
              <a:rPr lang="en-US" dirty="0"/>
              <a:t>search tree is </a:t>
            </a:r>
            <a:r>
              <a:rPr lang="en-US" dirty="0" smtClean="0"/>
              <a:t>balanced</a:t>
            </a:r>
          </a:p>
          <a:p>
            <a:r>
              <a:rPr lang="en-US" dirty="0" smtClean="0"/>
              <a:t>Without </a:t>
            </a:r>
            <a:r>
              <a:rPr lang="en-US" dirty="0"/>
              <a:t>further restrictions, a binary search tree may grow to be very </a:t>
            </a:r>
            <a:r>
              <a:rPr lang="en-US" dirty="0" smtClean="0"/>
              <a:t>unbalanced</a:t>
            </a:r>
          </a:p>
          <a:p>
            <a:pPr lvl="1"/>
            <a:r>
              <a:rPr lang="en-US" dirty="0" smtClean="0"/>
              <a:t>worst </a:t>
            </a:r>
            <a:r>
              <a:rPr lang="en-US" dirty="0"/>
              <a:t>case </a:t>
            </a:r>
            <a:r>
              <a:rPr lang="en-US" dirty="0" smtClean="0"/>
              <a:t>when </a:t>
            </a:r>
            <a:r>
              <a:rPr lang="en-US" dirty="0"/>
              <a:t>the elements are inserted in sorted </a:t>
            </a:r>
            <a:r>
              <a:rPr lang="en-US" dirty="0" smtClean="0"/>
              <a:t>order </a:t>
            </a:r>
            <a:r>
              <a:rPr lang="en-US" dirty="0" smtClean="0">
                <a:sym typeface="Wingdings" panose="05000000000000000000" pitchFamily="2" charset="2"/>
              </a:rPr>
              <a:t> the tree becomes almost linear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849" y="4264060"/>
            <a:ext cx="1057143" cy="242857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43192" y="3976258"/>
            <a:ext cx="9387192" cy="1291022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Inserting the input sequence </a:t>
            </a:r>
          </a:p>
          <a:p>
            <a:pPr lvl="1"/>
            <a:r>
              <a:rPr lang="en-US" sz="1400" dirty="0" smtClean="0"/>
              <a:t>44, 22, 77, 55, 99, 88, 33 </a:t>
            </a:r>
          </a:p>
          <a:p>
            <a:endParaRPr lang="en-US" sz="1600" dirty="0" smtClean="0"/>
          </a:p>
          <a:p>
            <a:r>
              <a:rPr lang="en-US" sz="1600" dirty="0" smtClean="0"/>
              <a:t>Inserting the input sequence </a:t>
            </a:r>
          </a:p>
          <a:p>
            <a:pPr lvl="1"/>
            <a:r>
              <a:rPr lang="en-US" sz="1400" dirty="0" smtClean="0"/>
              <a:t>99, 22, 88, 33, 77, 55, 44</a:t>
            </a:r>
          </a:p>
        </p:txBody>
      </p:sp>
    </p:spTree>
    <p:extLst>
      <p:ext uri="{BB962C8B-B14F-4D97-AF65-F5344CB8AC3E}">
        <p14:creationId xmlns:p14="http://schemas.microsoft.com/office/powerpoint/2010/main" val="273224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</a:t>
            </a:r>
            <a:r>
              <a:rPr lang="en-GB" dirty="0" smtClean="0"/>
              <a:t>Performance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045369"/>
                <a:ext cx="8596668" cy="3995994"/>
              </a:xfrm>
            </p:spPr>
            <p:txBody>
              <a:bodyPr/>
              <a:lstStyle/>
              <a:p>
                <a:r>
                  <a:rPr lang="en-GB" dirty="0" smtClean="0"/>
                  <a:t>Computational complexity of the operations</a:t>
                </a:r>
              </a:p>
              <a:p>
                <a:pPr lvl="1"/>
                <a:r>
                  <a:rPr lang="en-GB" i="1" dirty="0" smtClean="0"/>
                  <a:t>Insertion</a:t>
                </a:r>
                <a:r>
                  <a:rPr lang="en-GB" dirty="0" smtClean="0"/>
                  <a:t> &amp; </a:t>
                </a:r>
                <a:r>
                  <a:rPr lang="en-GB" i="1" dirty="0" smtClean="0"/>
                  <a:t>search</a:t>
                </a:r>
                <a:r>
                  <a:rPr lang="en-US" i="1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US" dirty="0" smtClean="0"/>
                  <a:t>begin </a:t>
                </a:r>
                <a:r>
                  <a:rPr lang="en-US" dirty="0"/>
                  <a:t>at the root of the tree and proceed down toward the leaves, making one comparison at each level of the </a:t>
                </a:r>
                <a:r>
                  <a:rPr lang="en-US" dirty="0" smtClean="0"/>
                  <a:t>tree</a:t>
                </a:r>
              </a:p>
              <a:p>
                <a:pPr lvl="1"/>
                <a:r>
                  <a:rPr lang="en-US" i="1" dirty="0" smtClean="0"/>
                  <a:t>Deletion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US" dirty="0" smtClean="0"/>
                  <a:t>this </a:t>
                </a:r>
                <a:r>
                  <a:rPr lang="en-US" dirty="0"/>
                  <a:t>operation does not always traverse the tree down to a leaf, </a:t>
                </a:r>
                <a:r>
                  <a:rPr lang="en-US" dirty="0" smtClean="0"/>
                  <a:t>but it is </a:t>
                </a:r>
                <a:r>
                  <a:rPr lang="en-US" dirty="0"/>
                  <a:t>always a </a:t>
                </a:r>
                <a:r>
                  <a:rPr lang="en-US" dirty="0" smtClean="0"/>
                  <a:t>possibility </a:t>
                </a:r>
              </a:p>
              <a:p>
                <a:r>
                  <a:rPr lang="en-US" dirty="0" smtClean="0"/>
                  <a:t>… Thus, the time </a:t>
                </a:r>
                <a:r>
                  <a:rPr lang="en-US" dirty="0"/>
                  <a:t>required to execute </a:t>
                </a:r>
                <a:r>
                  <a:rPr lang="en-US" dirty="0" smtClean="0"/>
                  <a:t>each algorithm </a:t>
                </a:r>
                <a:r>
                  <a:rPr lang="en-US" dirty="0"/>
                  <a:t>is proportional to </a:t>
                </a:r>
                <a:r>
                  <a:rPr lang="en-US" dirty="0" smtClean="0"/>
                  <a:t>the </a:t>
                </a:r>
                <a:r>
                  <a:rPr lang="en-US" u="sng" dirty="0"/>
                  <a:t>height </a:t>
                </a:r>
                <a14:m>
                  <m:oMath xmlns:m="http://schemas.openxmlformats.org/officeDocument/2006/math">
                    <m:r>
                      <a:rPr lang="en-GB" b="0" i="1" u="sng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u="sng" dirty="0" smtClean="0"/>
                  <a:t> of </a:t>
                </a:r>
                <a:r>
                  <a:rPr lang="en-US" u="sng" dirty="0"/>
                  <a:t>the </a:t>
                </a:r>
                <a:r>
                  <a:rPr lang="en-US" u="sng" dirty="0" smtClean="0"/>
                  <a:t>tree</a:t>
                </a:r>
              </a:p>
              <a:p>
                <a:pPr lvl="1"/>
                <a:r>
                  <a:rPr lang="en-US" dirty="0" smtClean="0"/>
                  <a:t>Height of a binary search tree?</a:t>
                </a:r>
              </a:p>
              <a:p>
                <a:pPr lvl="2"/>
                <a:r>
                  <a:rPr lang="en-US" dirty="0" smtClean="0"/>
                  <a:t>On </a:t>
                </a:r>
                <a:r>
                  <a:rPr lang="en-US" dirty="0"/>
                  <a:t>average, binary search trees with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 nodes have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height</a:t>
                </a:r>
              </a:p>
              <a:p>
                <a:pPr lvl="2"/>
                <a:r>
                  <a:rPr lang="en-US" dirty="0" smtClean="0"/>
                  <a:t>In </a:t>
                </a:r>
                <a:r>
                  <a:rPr lang="en-US" dirty="0"/>
                  <a:t>the worst case, binary search trees can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height (the most unbalanced </a:t>
                </a:r>
                <a:r>
                  <a:rPr lang="en-US" dirty="0"/>
                  <a:t>tree </a:t>
                </a:r>
                <a:r>
                  <a:rPr lang="en-US" dirty="0" smtClean="0"/>
                  <a:t>is like a </a:t>
                </a:r>
                <a:r>
                  <a:rPr lang="en-US" dirty="0"/>
                  <a:t>linked </a:t>
                </a:r>
                <a:r>
                  <a:rPr lang="en-US" dirty="0" smtClean="0"/>
                  <a:t>list)</a:t>
                </a:r>
                <a:endParaRPr lang="en-GB" dirty="0" smtClean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045369"/>
                <a:ext cx="8596668" cy="3995994"/>
              </a:xfrm>
              <a:blipFill rotWithShape="0">
                <a:blip r:embed="rId2"/>
                <a:stretch>
                  <a:fillRect l="-142" t="-10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123197"/>
                  </p:ext>
                </p:extLst>
              </p:nvPr>
            </p:nvGraphicFramePr>
            <p:xfrm>
              <a:off x="4019002" y="5417076"/>
              <a:ext cx="4942946" cy="1440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6301"/>
                    <a:gridCol w="1814234"/>
                    <a:gridCol w="1502411"/>
                  </a:tblGrid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Operation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Average case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Worst case</a:t>
                          </a:r>
                          <a:endParaRPr lang="en-GB" sz="1600" dirty="0"/>
                        </a:p>
                      </a:txBody>
                      <a:tcPr/>
                    </a:tc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Search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Insertion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Deletion 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123197"/>
                  </p:ext>
                </p:extLst>
              </p:nvPr>
            </p:nvGraphicFramePr>
            <p:xfrm>
              <a:off x="4019002" y="5417076"/>
              <a:ext cx="4942946" cy="1440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6301"/>
                    <a:gridCol w="1814234"/>
                    <a:gridCol w="1502411"/>
                  </a:tblGrid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Operation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Average case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Worst case</a:t>
                          </a:r>
                          <a:endParaRPr lang="en-GB" sz="1600" dirty="0"/>
                        </a:p>
                      </a:txBody>
                      <a:tcPr/>
                    </a:tc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Search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9933" t="-103333" r="-84228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9150" t="-103333" r="-1619" b="-210000"/>
                          </a:stretch>
                        </a:blipFill>
                      </a:tcPr>
                    </a:tc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Insertion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9933" t="-206780" r="-84228" b="-113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9150" t="-206780" r="-1619" b="-113559"/>
                          </a:stretch>
                        </a:blipFill>
                      </a:tcPr>
                    </a:tc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Deletion 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9933" t="-306780" r="-84228" b="-13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9150" t="-306780" r="-1619" b="-1355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9228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BST in .NET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>
                    <a:hlinkClick r:id="rId2"/>
                  </a:rPr>
                  <a:t>http://msdn.microsoft.com/en-us/library/ms379572(v=vs.80).</a:t>
                </a:r>
                <a:r>
                  <a:rPr lang="en-GB" dirty="0" smtClean="0">
                    <a:hlinkClick r:id="rId2"/>
                  </a:rPr>
                  <a:t>aspx</a:t>
                </a:r>
                <a:r>
                  <a:rPr lang="en-GB" dirty="0" smtClean="0"/>
                  <a:t> </a:t>
                </a:r>
              </a:p>
              <a:p>
                <a:pPr marL="457200" lvl="1" indent="0">
                  <a:buNone/>
                </a:pPr>
                <a:endParaRPr lang="en-GB" dirty="0"/>
              </a:p>
              <a:p>
                <a:r>
                  <a:rPr lang="en-GB" dirty="0" smtClean="0"/>
                  <a:t>C#: </a:t>
                </a:r>
                <a:r>
                  <a:rPr lang="en-GB" b="1" dirty="0" err="1" smtClean="0"/>
                  <a:t>SortedSet</a:t>
                </a:r>
                <a:endParaRPr lang="en-GB" b="1" dirty="0" smtClean="0"/>
              </a:p>
              <a:p>
                <a:pPr lvl="1"/>
                <a:r>
                  <a:rPr lang="en-GB" dirty="0">
                    <a:hlinkClick r:id="rId3"/>
                  </a:rPr>
                  <a:t>http://</a:t>
                </a:r>
                <a:r>
                  <a:rPr lang="en-GB" dirty="0" smtClean="0">
                    <a:hlinkClick r:id="rId3"/>
                  </a:rPr>
                  <a:t>msdn.microsoft.com/en-us/library/dd412070.aspx</a:t>
                </a:r>
                <a:r>
                  <a:rPr lang="en-GB" dirty="0" smtClean="0"/>
                  <a:t> </a:t>
                </a:r>
              </a:p>
              <a:p>
                <a:pPr lvl="1"/>
                <a:r>
                  <a:rPr lang="en-US" dirty="0"/>
                  <a:t>It is implemented using a </a:t>
                </a:r>
                <a:r>
                  <a:rPr lang="en-US" u="sng" dirty="0"/>
                  <a:t>self-balancing red-black tree</a:t>
                </a:r>
                <a:r>
                  <a:rPr lang="en-US" dirty="0"/>
                  <a:t> that gives a performance complexity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insert, delete, and lookup. It is used to keep the elements in sorted order, to get the subset of elements in a particular range, or to get the Min or Max element of the set.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42" t="-942" r="-7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0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2-3 trees</a:t>
            </a:r>
            <a:endParaRPr lang="nl-NL" dirty="0"/>
          </a:p>
        </p:txBody>
      </p:sp>
      <p:sp>
        <p:nvSpPr>
          <p:cNvPr id="7" name="Ond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8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2-3 trees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smtClean="0"/>
                  <a:t>As we </a:t>
                </a:r>
                <a:r>
                  <a:rPr lang="nl-NL" dirty="0" err="1"/>
                  <a:t>saw</a:t>
                </a:r>
                <a:r>
                  <a:rPr lang="nl-NL" dirty="0"/>
                  <a:t> </a:t>
                </a:r>
                <a:r>
                  <a:rPr lang="nl-NL" dirty="0" err="1"/>
                  <a:t>before</a:t>
                </a:r>
                <a:r>
                  <a:rPr lang="nl-NL" dirty="0"/>
                  <a:t>, BST </a:t>
                </a:r>
                <a:r>
                  <a:rPr lang="nl-NL" dirty="0" err="1"/>
                  <a:t>could</a:t>
                </a:r>
                <a:r>
                  <a:rPr lang="nl-NL" dirty="0"/>
                  <a:t> </a:t>
                </a:r>
                <a:r>
                  <a:rPr lang="nl-NL" dirty="0" err="1"/>
                  <a:t>be</a:t>
                </a:r>
                <a:r>
                  <a:rPr lang="nl-NL" dirty="0"/>
                  <a:t> </a:t>
                </a:r>
                <a:r>
                  <a:rPr lang="nl-NL" dirty="0" err="1"/>
                  <a:t>very</a:t>
                </a:r>
                <a:r>
                  <a:rPr lang="nl-NL" dirty="0"/>
                  <a:t> </a:t>
                </a:r>
                <a:r>
                  <a:rPr lang="nl-NL" dirty="0" err="1"/>
                  <a:t>unbalanced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⇒</m:t>
                    </m:r>
                  </m:oMath>
                </a14:m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bad </a:t>
                </a:r>
                <a:r>
                  <a:rPr lang="nl-NL" dirty="0" err="1">
                    <a:sym typeface="Wingdings" panose="05000000000000000000" pitchFamily="2" charset="2"/>
                  </a:rPr>
                  <a:t>for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smtClean="0">
                    <a:sym typeface="Wingdings" panose="05000000000000000000" pitchFamily="2" charset="2"/>
                  </a:rPr>
                  <a:t>performance!</a:t>
                </a:r>
              </a:p>
              <a:p>
                <a:endParaRPr lang="nl-NL" dirty="0" smtClean="0">
                  <a:sym typeface="Wingdings" panose="05000000000000000000" pitchFamily="2" charset="2"/>
                </a:endParaRPr>
              </a:p>
              <a:p>
                <a:r>
                  <a:rPr lang="nl-NL" b="1" dirty="0" smtClean="0">
                    <a:sym typeface="Wingdings" panose="05000000000000000000" pitchFamily="2" charset="2"/>
                  </a:rPr>
                  <a:t>2-3 trees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</a:p>
              <a:p>
                <a:pPr lvl="1"/>
                <a:r>
                  <a:rPr lang="en-US" dirty="0"/>
                  <a:t>a type of binary search tree where costs are </a:t>
                </a:r>
                <a:r>
                  <a:rPr lang="en-US" i="1" dirty="0"/>
                  <a:t>guaranteed</a:t>
                </a:r>
                <a:r>
                  <a:rPr lang="en-US" dirty="0"/>
                  <a:t> to be logarithmic</a:t>
                </a:r>
                <a:endParaRPr lang="nl-NL" dirty="0"/>
              </a:p>
              <a:p>
                <a:pPr lvl="1"/>
                <a:r>
                  <a:rPr lang="nl-NL" dirty="0" err="1" smtClean="0"/>
                  <a:t>near</a:t>
                </a:r>
                <a:r>
                  <a:rPr lang="nl-NL" dirty="0" smtClean="0"/>
                  <a:t>-perfect </a:t>
                </a:r>
                <a:r>
                  <a:rPr lang="nl-NL" dirty="0" err="1" smtClean="0"/>
                  <a:t>balance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achieved</a:t>
                </a:r>
                <a:r>
                  <a:rPr lang="nl-NL" dirty="0" smtClean="0"/>
                  <a:t> through </a:t>
                </a:r>
                <a:r>
                  <a:rPr lang="en-US" dirty="0" smtClean="0"/>
                  <a:t>allowing nodes to </a:t>
                </a:r>
                <a:r>
                  <a:rPr lang="en-US" i="1" dirty="0"/>
                  <a:t>hold more than one key</a:t>
                </a:r>
                <a:endParaRPr lang="nl-NL" i="1" dirty="0" smtClean="0"/>
              </a:p>
              <a:p>
                <a:endParaRPr lang="nl-NL" dirty="0" smtClean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9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2-3 trees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7105952" cy="3880773"/>
          </a:xfrm>
        </p:spPr>
        <p:txBody>
          <a:bodyPr/>
          <a:lstStyle/>
          <a:p>
            <a:r>
              <a:rPr lang="nl-NL" i="1" dirty="0"/>
              <a:t>Definition</a:t>
            </a:r>
            <a:r>
              <a:rPr lang="nl-NL" dirty="0"/>
              <a:t>: </a:t>
            </a:r>
            <a:r>
              <a:rPr lang="en-US" dirty="0"/>
              <a:t>a 2-3 search tree is a tree that either is empty or…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2-node</a:t>
            </a:r>
            <a:r>
              <a:rPr lang="en-US" dirty="0"/>
              <a:t>, with one key (and associated value) and two links, a left link to a 2-3 search tree with smaller keys, and a right link to a 2-3 search tree with larger keys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3-node</a:t>
            </a:r>
            <a:r>
              <a:rPr lang="en-US" dirty="0"/>
              <a:t>, with two keys (and associated values) and three links, a left link to a 2-3 search tree with smaller keys, a middle link to a 2-3 search tree with keys between the node's keys and a right link to a 2-3 search tree with larger keys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A </a:t>
            </a:r>
            <a:r>
              <a:rPr lang="en-US" i="1" dirty="0"/>
              <a:t>perfectly balanced</a:t>
            </a:r>
            <a:r>
              <a:rPr lang="en-US" dirty="0"/>
              <a:t> 2-3 search tree (or 2-3 tree for short) is one whose null links are all the same distance from the root.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Anatomy of a 2-3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143" y="2242458"/>
            <a:ext cx="4135908" cy="301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45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arch in a 2-3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351590"/>
            <a:ext cx="8596668" cy="533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2-3 trees search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02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sert into a 2-node in a 2-3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618" y="3597484"/>
            <a:ext cx="3152282" cy="326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2-3 trees </a:t>
            </a:r>
            <a:r>
              <a:rPr lang="nl-NL" dirty="0" err="1" smtClean="0"/>
              <a:t>insertion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 bit more </a:t>
            </a:r>
            <a:r>
              <a:rPr lang="nl-NL" dirty="0" err="1" smtClean="0"/>
              <a:t>complicated</a:t>
            </a:r>
            <a:r>
              <a:rPr lang="nl-NL" dirty="0" smtClean="0"/>
              <a:t> (more cases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consider</a:t>
            </a:r>
            <a:r>
              <a:rPr lang="nl-NL" dirty="0" smtClean="0"/>
              <a:t>)</a:t>
            </a:r>
          </a:p>
          <a:p>
            <a:r>
              <a:rPr lang="nl-NL" dirty="0" smtClean="0"/>
              <a:t>The </a:t>
            </a:r>
            <a:r>
              <a:rPr lang="nl-NL" dirty="0" err="1" smtClean="0"/>
              <a:t>simplest</a:t>
            </a:r>
            <a:r>
              <a:rPr lang="nl-NL" dirty="0" smtClean="0"/>
              <a:t> </a:t>
            </a:r>
            <a:r>
              <a:rPr lang="nl-NL" dirty="0" err="1" smtClean="0"/>
              <a:t>two</a:t>
            </a:r>
            <a:r>
              <a:rPr lang="nl-NL" dirty="0" smtClean="0"/>
              <a:t> cases …</a:t>
            </a:r>
          </a:p>
          <a:p>
            <a:pPr lvl="1"/>
            <a:r>
              <a:rPr lang="nl-NL" i="1" dirty="0" err="1"/>
              <a:t>Insert</a:t>
            </a:r>
            <a:r>
              <a:rPr lang="nl-NL" i="1" dirty="0"/>
              <a:t> </a:t>
            </a:r>
            <a:r>
              <a:rPr lang="nl-NL" i="1" dirty="0" err="1"/>
              <a:t>into</a:t>
            </a:r>
            <a:r>
              <a:rPr lang="nl-NL" i="1" dirty="0"/>
              <a:t> a </a:t>
            </a:r>
            <a:r>
              <a:rPr lang="nl-NL" i="1" dirty="0" smtClean="0"/>
              <a:t>2-node</a:t>
            </a:r>
            <a:endParaRPr lang="nl-NL" dirty="0" smtClean="0"/>
          </a:p>
          <a:p>
            <a:pPr lvl="1"/>
            <a:r>
              <a:rPr lang="en-US" i="1" dirty="0"/>
              <a:t>Insert into a tree consisting of a single </a:t>
            </a:r>
            <a:r>
              <a:rPr lang="en-US" i="1" dirty="0" smtClean="0"/>
              <a:t>3-node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6" name="Picture 4" descr="Insert into a 2-3 tree consisting of a single 3-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915" y="1074528"/>
            <a:ext cx="2736087" cy="269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31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k</a:t>
            </a:r>
            <a:r>
              <a:rPr lang="nl-NL" dirty="0" smtClean="0"/>
              <a:t>-d trees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K-</a:t>
            </a:r>
            <a:r>
              <a:rPr lang="nl-NL" dirty="0" err="1" smtClean="0"/>
              <a:t>dimensional</a:t>
            </a:r>
            <a:r>
              <a:rPr lang="nl-NL" dirty="0" smtClean="0"/>
              <a:t> trees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 descr="https://upload.wikimedia.org/wikipedia/commons/thumb/b/b6/3dtree.png/250px-3d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03" y="2299803"/>
            <a:ext cx="3678632" cy="350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algoviz.org/OpenDSA/Books/Everything/html/_images/KDtre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862" y="152030"/>
            <a:ext cx="4708141" cy="231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03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Tree definition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u="sng" dirty="0" smtClean="0"/>
                  <a:t>Recursive definition</a:t>
                </a:r>
              </a:p>
              <a:p>
                <a:pPr lvl="1"/>
                <a:r>
                  <a:rPr lang="en-US" dirty="0"/>
                  <a:t>A tree is a pair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a node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 set of disjoint trees, none of which contains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 smtClean="0"/>
                  <a:t> is the root of the tree</a:t>
                </a:r>
              </a:p>
              <a:p>
                <a:pPr lvl="2"/>
                <a:r>
                  <a:rPr lang="en-GB" b="0" dirty="0" smtClean="0"/>
                  <a:t>Elements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 smtClean="0"/>
                  <a:t> are the </a:t>
                </a:r>
                <a:r>
                  <a:rPr lang="en-GB" dirty="0" err="1" smtClean="0"/>
                  <a:t>subtrees</a:t>
                </a:r>
                <a:r>
                  <a:rPr lang="en-GB" dirty="0" smtClean="0"/>
                  <a:t>;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 smtClean="0"/>
                  <a:t> can be empty</a:t>
                </a:r>
              </a:p>
              <a:p>
                <a:pPr lvl="2"/>
                <a:endParaRPr lang="en-GB" dirty="0"/>
              </a:p>
              <a:p>
                <a:r>
                  <a:rPr lang="en-US" dirty="0"/>
                  <a:t>Each element may have several successors (called its “</a:t>
                </a:r>
                <a:r>
                  <a:rPr lang="en-US" i="1" dirty="0"/>
                  <a:t>children</a:t>
                </a:r>
                <a:r>
                  <a:rPr lang="en-US" dirty="0"/>
                  <a:t>”) and every element except one (called the “</a:t>
                </a:r>
                <a:r>
                  <a:rPr lang="en-US" i="1" dirty="0"/>
                  <a:t>root</a:t>
                </a:r>
                <a:r>
                  <a:rPr lang="en-US" dirty="0"/>
                  <a:t>”) has a unique predecessor (called its “</a:t>
                </a:r>
                <a:r>
                  <a:rPr lang="en-US" i="1" dirty="0"/>
                  <a:t>parent</a:t>
                </a:r>
                <a:r>
                  <a:rPr lang="en-US" dirty="0"/>
                  <a:t>”)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http://collegelabs.co/clabs/nld/images/tree%20(1)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54"/>
          <a:stretch/>
        </p:blipFill>
        <p:spPr bwMode="auto">
          <a:xfrm>
            <a:off x="9339522" y="4432143"/>
            <a:ext cx="2323941" cy="224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ustudy.in/imagebrowser/view/image/4565/_origin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323" y="4857474"/>
            <a:ext cx="3569983" cy="198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h3.ggpht.com/_1SkEgLzvHUY/S0G0qRIE13I/AAAAAAAAAZM/6lcrYFw6EnE/s400/un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792" y="60158"/>
            <a:ext cx="3586038" cy="23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63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</a:t>
            </a:r>
            <a:r>
              <a:rPr lang="nl-NL" dirty="0" smtClean="0"/>
              <a:t>-d trees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k-d tree?</a:t>
            </a:r>
            <a:endParaRPr lang="nl-NL" b="0" dirty="0" smtClean="0"/>
          </a:p>
          <a:p>
            <a:pPr lvl="1"/>
            <a:r>
              <a:rPr lang="en-US" dirty="0" smtClean="0"/>
              <a:t>special </a:t>
            </a:r>
            <a:r>
              <a:rPr lang="en-US" dirty="0"/>
              <a:t>case of binary space partitioning trees</a:t>
            </a:r>
            <a:endParaRPr lang="nl-NL" dirty="0"/>
          </a:p>
          <a:p>
            <a:pPr lvl="1"/>
            <a:r>
              <a:rPr lang="en-US" dirty="0" smtClean="0"/>
              <a:t>space-partitioning </a:t>
            </a:r>
            <a:r>
              <a:rPr lang="en-US" dirty="0"/>
              <a:t>data structure for organizing points in a k-dimensional </a:t>
            </a:r>
            <a:r>
              <a:rPr lang="en-US" dirty="0" smtClean="0"/>
              <a:t>space</a:t>
            </a:r>
          </a:p>
          <a:p>
            <a:pPr lvl="1"/>
            <a:r>
              <a:rPr lang="en-US" dirty="0"/>
              <a:t>useful data structure for several applications, such as searches involving a multidimensional search key (e.g. range searches and nearest neighbor searches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Range search == Exercise 2 of the assignment!</a:t>
            </a:r>
          </a:p>
          <a:p>
            <a:pPr lvl="1"/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20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k-d </a:t>
            </a:r>
            <a:r>
              <a:rPr lang="nl-NL" dirty="0" smtClean="0"/>
              <a:t>trees </a:t>
            </a:r>
            <a:r>
              <a:rPr lang="en-US" dirty="0" smtClean="0"/>
              <a:t>informal </a:t>
            </a:r>
            <a:r>
              <a:rPr lang="en-US" dirty="0"/>
              <a:t>description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8836780" cy="3880773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inary </a:t>
            </a:r>
            <a:r>
              <a:rPr lang="en-US" dirty="0"/>
              <a:t>tree in which every node is a k-dimensional point</a:t>
            </a:r>
          </a:p>
          <a:p>
            <a:r>
              <a:rPr lang="en-US" dirty="0" smtClean="0"/>
              <a:t>Every </a:t>
            </a:r>
            <a:r>
              <a:rPr lang="en-US" dirty="0"/>
              <a:t>non-leaf node can be thought of as implicitly generating a splitting hyperplane that divides the space into two parts, known as half-spaces</a:t>
            </a:r>
          </a:p>
          <a:p>
            <a:pPr lvl="1"/>
            <a:r>
              <a:rPr lang="en-US" dirty="0"/>
              <a:t>Points to the left of this hyperplane are represented by the left subtree of that node </a:t>
            </a:r>
          </a:p>
          <a:p>
            <a:pPr lvl="1"/>
            <a:r>
              <a:rPr lang="en-US" dirty="0"/>
              <a:t>Points right of the hyperplane are represented by the right subtree</a:t>
            </a:r>
          </a:p>
          <a:p>
            <a:r>
              <a:rPr lang="en-US" dirty="0" smtClean="0"/>
              <a:t>Every </a:t>
            </a:r>
            <a:r>
              <a:rPr lang="en-US" dirty="0"/>
              <a:t>node in the tree is associated with one of the k-dimensions, with the hyperplane perpendicular to that dimension's </a:t>
            </a:r>
            <a:r>
              <a:rPr lang="en-US" dirty="0" smtClean="0"/>
              <a:t>axis</a:t>
            </a:r>
          </a:p>
          <a:p>
            <a:pPr lvl="1"/>
            <a:r>
              <a:rPr lang="en-US" dirty="0"/>
              <a:t>for example, if for a particular split the "x" axis is chosen, all points in the subtree with a smaller "x" value than the node will appear in the left subtree and all points with larger "x" value will be in the right subtree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78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k-d </a:t>
            </a:r>
            <a:r>
              <a:rPr lang="nl-NL" dirty="0" smtClean="0"/>
              <a:t>trees </a:t>
            </a:r>
            <a:r>
              <a:rPr lang="nl-NL" dirty="0" err="1" smtClean="0"/>
              <a:t>construction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8771466" cy="4245898"/>
          </a:xfrm>
        </p:spPr>
        <p:txBody>
          <a:bodyPr>
            <a:normAutofit/>
          </a:bodyPr>
          <a:lstStyle/>
          <a:p>
            <a:r>
              <a:rPr lang="en-US" dirty="0"/>
              <a:t>The canonical method of k-d tree construction has the following </a:t>
            </a:r>
            <a:r>
              <a:rPr lang="en-US" dirty="0" smtClean="0"/>
              <a:t>constraints:</a:t>
            </a:r>
          </a:p>
          <a:p>
            <a:pPr lvl="1"/>
            <a:r>
              <a:rPr lang="en-US" dirty="0"/>
              <a:t>As one moves down the tree, one cycles through the axes used to select the splitting </a:t>
            </a:r>
            <a:r>
              <a:rPr lang="en-US" dirty="0" smtClean="0"/>
              <a:t>planes</a:t>
            </a:r>
          </a:p>
          <a:p>
            <a:pPr lvl="2"/>
            <a:r>
              <a:rPr lang="en-US" dirty="0" smtClean="0"/>
              <a:t>Example: in a 2-d tree, the root has an </a:t>
            </a:r>
            <a:r>
              <a:rPr lang="en-US" b="1" dirty="0" smtClean="0"/>
              <a:t>x</a:t>
            </a:r>
            <a:r>
              <a:rPr lang="en-US" dirty="0" smtClean="0"/>
              <a:t>-aligned plane, the root’s children would both have a </a:t>
            </a:r>
            <a:r>
              <a:rPr lang="en-US" b="1" dirty="0" smtClean="0"/>
              <a:t>y</a:t>
            </a:r>
            <a:r>
              <a:rPr lang="en-US" dirty="0" smtClean="0"/>
              <a:t>-aligned plane, the root’s grandchildren would have all </a:t>
            </a:r>
            <a:r>
              <a:rPr lang="en-US" b="1" dirty="0" smtClean="0"/>
              <a:t>x</a:t>
            </a:r>
            <a:r>
              <a:rPr lang="en-US" dirty="0" smtClean="0"/>
              <a:t>-aligned planes,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  <a:p>
            <a:pPr lvl="1"/>
            <a:r>
              <a:rPr lang="en-US" dirty="0"/>
              <a:t>Points are inserted by selecting the </a:t>
            </a:r>
            <a:r>
              <a:rPr lang="en-US" i="1" dirty="0"/>
              <a:t>median </a:t>
            </a:r>
            <a:r>
              <a:rPr lang="en-US" dirty="0"/>
              <a:t>of the points being put into the subtree, with respect to their coordinates in the axis being used to create the splitting </a:t>
            </a:r>
            <a:r>
              <a:rPr lang="en-US" dirty="0" smtClean="0"/>
              <a:t>plane</a:t>
            </a:r>
          </a:p>
          <a:p>
            <a:pPr lvl="1"/>
            <a:endParaRPr lang="en-US" dirty="0"/>
          </a:p>
          <a:p>
            <a:r>
              <a:rPr lang="en-US" dirty="0"/>
              <a:t>This method leads to a </a:t>
            </a:r>
            <a:r>
              <a:rPr lang="en-US" i="1" dirty="0"/>
              <a:t>balanced k-d </a:t>
            </a:r>
            <a:r>
              <a:rPr lang="en-US" i="1" dirty="0" smtClean="0"/>
              <a:t>tree </a:t>
            </a:r>
            <a:r>
              <a:rPr lang="en-US" dirty="0" smtClean="0"/>
              <a:t>(i.e., each </a:t>
            </a:r>
            <a:r>
              <a:rPr lang="en-US" dirty="0"/>
              <a:t>leaf node is </a:t>
            </a:r>
            <a:r>
              <a:rPr lang="en-US" dirty="0" smtClean="0"/>
              <a:t>approximately at the </a:t>
            </a:r>
            <a:r>
              <a:rPr lang="en-US" dirty="0"/>
              <a:t>same distance from the </a:t>
            </a:r>
            <a:r>
              <a:rPr lang="en-US" dirty="0" smtClean="0"/>
              <a:t>root)</a:t>
            </a:r>
          </a:p>
          <a:p>
            <a:pPr lvl="1"/>
            <a:r>
              <a:rPr lang="en-US" u="sng" dirty="0" smtClean="0"/>
              <a:t>Note</a:t>
            </a:r>
            <a:r>
              <a:rPr lang="en-US" dirty="0" smtClean="0"/>
              <a:t>: if you do not choose the median, there is no guarantee that the tree will be balanced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2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2-d trees </a:t>
            </a:r>
            <a:r>
              <a:rPr lang="nl-NL" dirty="0" err="1" smtClean="0"/>
              <a:t>example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4" descr="http://algoviz.org/OpenDSA/Books/Everything/html/_images/KDtre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05" y="1930400"/>
            <a:ext cx="7561714" cy="371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13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upload.wikimedia.org/wikipedia/commons/thumb/b/bf/Kdtree_2d.svg/370px-Kdtree_2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9" y="1126586"/>
            <a:ext cx="4941487" cy="4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2-d trees </a:t>
            </a:r>
            <a:r>
              <a:rPr lang="nl-NL" dirty="0" err="1" smtClean="0"/>
              <a:t>example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4" name="Picture 4" descr="https://upload.wikimedia.org/wikipedia/commons/thumb/2/25/Tree_0001.svg/370px-Tree_0001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234" y="2531426"/>
            <a:ext cx="4447648" cy="21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3385458" y="4474420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A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8349344" y="2162094"/>
            <a:ext cx="21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A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2710229" y="3973678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B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6909317" y="3106630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B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4288657" y="2833078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9524685" y="3106630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</a:t>
            </a:r>
            <a:endParaRPr lang="nl-NL" dirty="0"/>
          </a:p>
        </p:txBody>
      </p:sp>
      <p:sp>
        <p:nvSpPr>
          <p:cNvPr id="12" name="Tekstvak 11"/>
          <p:cNvSpPr txBox="1"/>
          <p:nvPr/>
        </p:nvSpPr>
        <p:spPr>
          <a:xfrm>
            <a:off x="1448113" y="4129106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</a:t>
            </a:r>
            <a:endParaRPr lang="nl-NL" dirty="0"/>
          </a:p>
        </p:txBody>
      </p:sp>
      <p:sp>
        <p:nvSpPr>
          <p:cNvPr id="13" name="Tekstvak 12"/>
          <p:cNvSpPr txBox="1"/>
          <p:nvPr/>
        </p:nvSpPr>
        <p:spPr>
          <a:xfrm>
            <a:off x="6345589" y="3944440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</a:t>
            </a:r>
            <a:endParaRPr lang="nl-NL" dirty="0"/>
          </a:p>
        </p:txBody>
      </p:sp>
      <p:sp>
        <p:nvSpPr>
          <p:cNvPr id="14" name="Tekstvak 13"/>
          <p:cNvSpPr txBox="1"/>
          <p:nvPr/>
        </p:nvSpPr>
        <p:spPr>
          <a:xfrm>
            <a:off x="2470744" y="2490929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E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7749059" y="3932500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E</a:t>
            </a:r>
            <a:endParaRPr lang="nl-NL" dirty="0"/>
          </a:p>
        </p:txBody>
      </p:sp>
      <p:sp>
        <p:nvSpPr>
          <p:cNvPr id="16" name="Tekstvak 15"/>
          <p:cNvSpPr txBox="1"/>
          <p:nvPr/>
        </p:nvSpPr>
        <p:spPr>
          <a:xfrm>
            <a:off x="4049484" y="4900762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F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8852127" y="3973678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F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8567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k-d </a:t>
            </a:r>
            <a:r>
              <a:rPr lang="nl-NL" dirty="0" smtClean="0"/>
              <a:t>trees in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assignment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range search searches for </a:t>
                </a:r>
                <a:r>
                  <a:rPr lang="en-US" i="1" dirty="0" smtClean="0"/>
                  <a:t>ranges of parameters</a:t>
                </a:r>
              </a:p>
              <a:p>
                <a:pPr lvl="1"/>
                <a:r>
                  <a:rPr lang="en-US" dirty="0" smtClean="0"/>
                  <a:t>Example: </a:t>
                </a:r>
                <a:r>
                  <a:rPr lang="en-US" dirty="0"/>
                  <a:t>if a tree is storing values corresponding to income and age, then a range search might be something </a:t>
                </a:r>
                <a:r>
                  <a:rPr lang="en-US" dirty="0" smtClean="0"/>
                  <a:t>like </a:t>
                </a:r>
                <a:r>
                  <a:rPr lang="en-US" dirty="0"/>
                  <a:t>looking for all members of the tree which have an age between 20 and 50 years and an income between 50,000 and </a:t>
                </a:r>
                <a:r>
                  <a:rPr lang="en-US" dirty="0" smtClean="0"/>
                  <a:t>80,000</a:t>
                </a:r>
              </a:p>
              <a:p>
                <a:r>
                  <a:rPr lang="en-US" dirty="0" smtClean="0"/>
                  <a:t>Since </a:t>
                </a:r>
                <a:r>
                  <a:rPr lang="en-US" dirty="0"/>
                  <a:t>k-d trees divide the range of a domain in half at each level of the tree, they are useful for performing range </a:t>
                </a:r>
                <a:r>
                  <a:rPr lang="en-US" dirty="0" smtClean="0"/>
                  <a:t>searches</a:t>
                </a:r>
              </a:p>
              <a:p>
                <a:pPr lvl="1"/>
                <a:r>
                  <a:rPr lang="en-US" dirty="0" smtClean="0"/>
                  <a:t>In the assignment you have to look for special buildings within a certain distance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from a house… this is exactly a range search,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where the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nl-NL" dirty="0" smtClean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 smtClean="0">
                    <a:solidFill>
                      <a:srgbClr val="FF0000"/>
                    </a:solidFill>
                  </a:rPr>
                  <a:t>coordinate</a:t>
                </a:r>
                <a:r>
                  <a:rPr lang="nl-NL" dirty="0" smtClean="0">
                    <a:solidFill>
                      <a:srgbClr val="FF0000"/>
                    </a:solidFill>
                  </a:rPr>
                  <a:t> of </a:t>
                </a:r>
                <a:r>
                  <a:rPr lang="nl-NL" dirty="0" err="1" smtClean="0">
                    <a:solidFill>
                      <a:srgbClr val="FF0000"/>
                    </a:solidFill>
                  </a:rPr>
                  <a:t>the</a:t>
                </a:r>
                <a:r>
                  <a:rPr lang="nl-NL" dirty="0" smtClean="0">
                    <a:solidFill>
                      <a:srgbClr val="FF0000"/>
                    </a:solidFill>
                  </a:rPr>
                  <a:t> building </a:t>
                </a:r>
                <a:r>
                  <a:rPr lang="nl-NL" dirty="0" err="1" smtClean="0">
                    <a:solidFill>
                      <a:srgbClr val="FF0000"/>
                    </a:solidFill>
                  </a:rPr>
                  <a:t>should</a:t>
                </a:r>
                <a:r>
                  <a:rPr lang="nl-NL" dirty="0" smtClean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 smtClean="0">
                    <a:solidFill>
                      <a:srgbClr val="FF0000"/>
                    </a:solidFill>
                  </a:rPr>
                  <a:t>be</a:t>
                </a:r>
                <a:r>
                  <a:rPr lang="nl-NL" dirty="0" smtClean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 smtClean="0">
                    <a:solidFill>
                      <a:srgbClr val="FF0000"/>
                    </a:solidFill>
                  </a:rPr>
                  <a:t>between</a:t>
                </a:r>
                <a:r>
                  <a:rPr lang="nl-NL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nl-NL" dirty="0" smtClean="0">
                    <a:solidFill>
                      <a:srgbClr val="FF0000"/>
                    </a:solidFill>
                  </a:rPr>
                  <a:t> </a:t>
                </a:r>
                <a:r>
                  <a:rPr lang="nl-NL" u="sng" dirty="0" err="1" smtClean="0">
                    <a:solidFill>
                      <a:srgbClr val="FF0000"/>
                    </a:solidFill>
                  </a:rPr>
                  <a:t>and</a:t>
                </a:r>
                <a:r>
                  <a:rPr lang="nl-NL" dirty="0" smtClean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 smtClean="0">
                    <a:solidFill>
                      <a:srgbClr val="FF0000"/>
                    </a:solidFill>
                  </a:rPr>
                  <a:t>the</a:t>
                </a:r>
                <a:r>
                  <a:rPr lang="nl-NL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nl-NL" dirty="0" smtClean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 smtClean="0">
                    <a:solidFill>
                      <a:srgbClr val="FF0000"/>
                    </a:solidFill>
                  </a:rPr>
                  <a:t>coordinate</a:t>
                </a:r>
                <a:r>
                  <a:rPr lang="nl-NL" dirty="0" smtClean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 smtClean="0">
                    <a:solidFill>
                      <a:srgbClr val="FF0000"/>
                    </a:solidFill>
                  </a:rPr>
                  <a:t>between</a:t>
                </a:r>
                <a:r>
                  <a:rPr lang="nl-NL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nl-NL" dirty="0" smtClean="0">
                    <a:solidFill>
                      <a:srgbClr val="FF0000"/>
                    </a:solidFill>
                  </a:rPr>
                  <a:t> </a:t>
                </a:r>
                <a:r>
                  <a:rPr lang="nl-NL" dirty="0" smtClean="0"/>
                  <a:t>(</a:t>
                </a:r>
                <a:r>
                  <a:rPr lang="nl-NL" dirty="0" err="1" smtClean="0"/>
                  <a:t>supposing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that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and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nl-NL" dirty="0" smtClean="0"/>
                  <a:t> are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coordinates</a:t>
                </a:r>
                <a:r>
                  <a:rPr lang="nl-NL" dirty="0" smtClean="0"/>
                  <a:t> of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house)</a:t>
                </a:r>
              </a:p>
              <a:p>
                <a:pPr lvl="1"/>
                <a:r>
                  <a:rPr lang="nl-NL" dirty="0" err="1" smtClean="0"/>
                  <a:t>Create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tree </a:t>
                </a:r>
                <a:r>
                  <a:rPr lang="nl-NL" dirty="0" err="1" smtClean="0"/>
                  <a:t>only</a:t>
                </a:r>
                <a:r>
                  <a:rPr lang="nl-NL" dirty="0" smtClean="0"/>
                  <a:t> </a:t>
                </a:r>
                <a:r>
                  <a:rPr lang="nl-NL" i="1" u="sng" dirty="0" err="1" smtClean="0"/>
                  <a:t>once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and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then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use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it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for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all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searches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to</a:t>
                </a:r>
                <a:r>
                  <a:rPr lang="nl-NL" dirty="0" smtClean="0"/>
                  <a:t> do (</a:t>
                </a:r>
                <a:r>
                  <a:rPr lang="nl-NL" dirty="0" err="1" smtClean="0"/>
                  <a:t>one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for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each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given</a:t>
                </a:r>
                <a:r>
                  <a:rPr lang="nl-NL" dirty="0" smtClean="0"/>
                  <a:t> house)</a:t>
                </a:r>
                <a:endParaRPr lang="nl-NL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1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i="1" dirty="0" smtClean="0">
                <a:solidFill>
                  <a:srgbClr val="FF0000"/>
                </a:solidFill>
              </a:rPr>
              <a:t>GO ON WITH THE ASSIGNMENT!!!</a:t>
            </a:r>
          </a:p>
          <a:p>
            <a:pPr lvl="1"/>
            <a:r>
              <a:rPr lang="en-GB" sz="2000" b="1" i="1" dirty="0" smtClean="0">
                <a:solidFill>
                  <a:srgbClr val="FF0000"/>
                </a:solidFill>
              </a:rPr>
              <a:t>FINISH EXERCISE 1</a:t>
            </a:r>
          </a:p>
          <a:p>
            <a:pPr lvl="1"/>
            <a:r>
              <a:rPr lang="en-GB" sz="2000" b="1" i="1" dirty="0" smtClean="0">
                <a:solidFill>
                  <a:srgbClr val="FF0000"/>
                </a:solidFill>
              </a:rPr>
              <a:t>START EXERCISE 2</a:t>
            </a:r>
          </a:p>
          <a:p>
            <a:endParaRPr lang="en-GB" sz="2400" b="1" i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53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Binary Trees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rosalind.info/media/binary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67" y="1141526"/>
            <a:ext cx="3386085" cy="445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89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/>
          <p:cNvPicPr>
            <a:picLocks noChangeAspect="1"/>
          </p:cNvPicPr>
          <p:nvPr/>
        </p:nvPicPr>
        <p:blipFill rotWithShape="1">
          <a:blip r:embed="rId2"/>
          <a:srcRect l="49912" t="36253" r="27837" b="49611"/>
          <a:stretch/>
        </p:blipFill>
        <p:spPr>
          <a:xfrm>
            <a:off x="4386737" y="4819072"/>
            <a:ext cx="4412593" cy="17520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tree definition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Basic definition </a:t>
                </a:r>
              </a:p>
              <a:p>
                <a:pPr lvl="1"/>
                <a:r>
                  <a:rPr lang="en-US" dirty="0"/>
                  <a:t>Binary tree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 smtClean="0"/>
                  <a:t> tree </a:t>
                </a:r>
                <a:r>
                  <a:rPr lang="en-US" dirty="0" smtClean="0"/>
                  <a:t>data </a:t>
                </a:r>
                <a:r>
                  <a:rPr lang="en-US" dirty="0"/>
                  <a:t>structure in which each node has at most two </a:t>
                </a:r>
                <a:r>
                  <a:rPr lang="en-US" dirty="0" smtClean="0"/>
                  <a:t>children (</a:t>
                </a:r>
                <a:r>
                  <a:rPr lang="en-US" i="1" dirty="0" smtClean="0"/>
                  <a:t>left</a:t>
                </a:r>
                <a:r>
                  <a:rPr lang="en-US" dirty="0" smtClean="0"/>
                  <a:t> </a:t>
                </a:r>
                <a:r>
                  <a:rPr lang="en-US" dirty="0"/>
                  <a:t>child </a:t>
                </a:r>
                <a:r>
                  <a:rPr lang="en-US" dirty="0" smtClean="0"/>
                  <a:t>and </a:t>
                </a:r>
                <a:r>
                  <a:rPr lang="en-US" i="1" dirty="0" smtClean="0"/>
                  <a:t>right </a:t>
                </a:r>
                <a:r>
                  <a:rPr lang="en-US" dirty="0" smtClean="0"/>
                  <a:t>child)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Recursive </a:t>
                </a:r>
                <a:r>
                  <a:rPr lang="en-US" dirty="0"/>
                  <a:t>definition </a:t>
                </a:r>
                <a:r>
                  <a:rPr lang="en-US" dirty="0" smtClean="0"/>
                  <a:t>(using </a:t>
                </a:r>
                <a:r>
                  <a:rPr lang="en-US" dirty="0"/>
                  <a:t>just set theory </a:t>
                </a:r>
                <a:r>
                  <a:rPr lang="en-US" dirty="0" smtClean="0"/>
                  <a:t>notions) </a:t>
                </a:r>
              </a:p>
              <a:p>
                <a:pPr lvl="1"/>
                <a:r>
                  <a:rPr lang="en-US" dirty="0" smtClean="0"/>
                  <a:t>Binary </a:t>
                </a:r>
                <a:r>
                  <a:rPr lang="en-US" dirty="0"/>
                  <a:t>tree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 smtClean="0"/>
                  <a:t>either the empty set or </a:t>
                </a:r>
                <a:r>
                  <a:rPr lang="en-US" dirty="0"/>
                  <a:t>a </a:t>
                </a:r>
                <a:r>
                  <a:rPr lang="en-US" b="1" dirty="0"/>
                  <a:t>triple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</a:t>
                </a:r>
                <a:r>
                  <a:rPr lang="en-US" dirty="0" smtClean="0"/>
                  <a:t>node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are </a:t>
                </a:r>
                <a:r>
                  <a:rPr lang="en-US" dirty="0" smtClean="0"/>
                  <a:t>disjoint binary </a:t>
                </a:r>
                <a:r>
                  <a:rPr lang="en-US" dirty="0"/>
                  <a:t>trees </a:t>
                </a:r>
                <a:r>
                  <a:rPr lang="en-US" dirty="0" smtClean="0"/>
                  <a:t>(not containing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is the root of the tree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 is the left </a:t>
                </a:r>
                <a:r>
                  <a:rPr lang="en-US" dirty="0" err="1" smtClean="0"/>
                  <a:t>subtree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is the right </a:t>
                </a:r>
                <a:r>
                  <a:rPr lang="en-US" dirty="0" err="1" smtClean="0"/>
                  <a:t>subtree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44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trees properties (1/3)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 smtClean="0"/>
                  <a:t>Size</a:t>
                </a:r>
              </a:p>
              <a:p>
                <a:pPr lvl="1"/>
                <a:r>
                  <a:rPr lang="en-GB" dirty="0" smtClean="0"/>
                  <a:t>Number of nodes it contain</a:t>
                </a:r>
              </a:p>
              <a:p>
                <a:pPr lvl="1"/>
                <a:r>
                  <a:rPr lang="en-GB" dirty="0" smtClean="0"/>
                  <a:t>Singleton = tree of size 1</a:t>
                </a:r>
              </a:p>
              <a:p>
                <a:r>
                  <a:rPr lang="en-GB" b="1" dirty="0" smtClean="0"/>
                  <a:t>Parent</a:t>
                </a:r>
                <a:r>
                  <a:rPr lang="en-GB" dirty="0" smtClean="0"/>
                  <a:t> and </a:t>
                </a:r>
                <a:r>
                  <a:rPr lang="en-GB" b="1" dirty="0" smtClean="0"/>
                  <a:t>children</a:t>
                </a:r>
              </a:p>
              <a:p>
                <a:pPr lvl="1"/>
                <a:r>
                  <a:rPr lang="en-GB" dirty="0" smtClean="0"/>
                  <a:t>Given the tree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dirty="0" smtClean="0"/>
                  <a:t> is the root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GB" dirty="0" smtClean="0"/>
                  <a:t> is the root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b="0" dirty="0" smtClean="0"/>
                  <a:t>, then: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 smtClean="0"/>
                  <a:t> is the parent of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GB" dirty="0" smtClean="0"/>
                  <a:t>, which are its children</a:t>
                </a:r>
              </a:p>
              <a:p>
                <a:r>
                  <a:rPr lang="en-GB" b="1" dirty="0"/>
                  <a:t>Leaf</a:t>
                </a:r>
              </a:p>
              <a:p>
                <a:pPr lvl="1"/>
                <a:r>
                  <a:rPr lang="en-GB" dirty="0"/>
                  <a:t>Node with no children</a:t>
                </a:r>
              </a:p>
              <a:p>
                <a:r>
                  <a:rPr lang="en-GB" b="1" dirty="0"/>
                  <a:t>Internal node </a:t>
                </a:r>
              </a:p>
              <a:p>
                <a:pPr lvl="1"/>
                <a:r>
                  <a:rPr lang="en-GB" dirty="0"/>
                  <a:t>Node with at least one child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http://algoviz.org/OpenDSA/Books/OpenDSA/html/_images/BinExa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305" y="240631"/>
            <a:ext cx="3089276" cy="292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71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trees properties (2/3)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933594" cy="3880773"/>
              </a:xfrm>
            </p:spPr>
            <p:txBody>
              <a:bodyPr/>
              <a:lstStyle/>
              <a:p>
                <a:r>
                  <a:rPr lang="en-GB" b="1" dirty="0" smtClean="0">
                    <a:solidFill>
                      <a:schemeClr val="tx1"/>
                    </a:solidFill>
                  </a:rPr>
                  <a:t>Adjacent nodes</a:t>
                </a:r>
              </a:p>
              <a:p>
                <a:pPr lvl="1"/>
                <a:r>
                  <a:rPr lang="en-GB" dirty="0" smtClean="0">
                    <a:solidFill>
                      <a:schemeClr val="tx1"/>
                    </a:solidFill>
                  </a:rPr>
                  <a:t>One is the parent of the other </a:t>
                </a:r>
              </a:p>
              <a:p>
                <a:r>
                  <a:rPr lang="en-GB" b="1" dirty="0" smtClean="0">
                    <a:solidFill>
                      <a:schemeClr val="tx1"/>
                    </a:solidFill>
                  </a:rPr>
                  <a:t>Path </a:t>
                </a:r>
              </a:p>
              <a:p>
                <a:pPr lvl="1"/>
                <a:r>
                  <a:rPr lang="en-GB" dirty="0" smtClean="0">
                    <a:solidFill>
                      <a:schemeClr val="tx1"/>
                    </a:solidFill>
                  </a:rPr>
                  <a:t>Sequence of nodes where each one is adjacent to the following one in the sequence</a:t>
                </a:r>
              </a:p>
              <a:p>
                <a:pPr lvl="1"/>
                <a:r>
                  <a:rPr lang="en-GB" dirty="0" smtClean="0">
                    <a:solidFill>
                      <a:schemeClr val="tx1"/>
                    </a:solidFill>
                  </a:rPr>
                  <a:t>Length of a path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 smtClean="0">
                    <a:solidFill>
                      <a:schemeClr val="tx1"/>
                    </a:solidFill>
                  </a:rPr>
                  <a:t> number of adjacent pairs (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GB" dirty="0" smtClean="0">
                    <a:solidFill>
                      <a:schemeClr val="tx1"/>
                    </a:solidFill>
                  </a:rPr>
                  <a:t> arrows)</a:t>
                </a:r>
              </a:p>
              <a:p>
                <a:pPr lvl="1"/>
                <a:r>
                  <a:rPr lang="en-GB" dirty="0" smtClean="0">
                    <a:solidFill>
                      <a:schemeClr val="tx1"/>
                    </a:solidFill>
                  </a:rPr>
                  <a:t>Trees are acyclic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 smtClean="0">
                    <a:solidFill>
                      <a:schemeClr val="tx1"/>
                    </a:solidFill>
                  </a:rPr>
                  <a:t> No path can contain the same node more than once</a:t>
                </a:r>
              </a:p>
              <a:p>
                <a:r>
                  <a:rPr lang="en-GB" b="1" dirty="0" smtClean="0">
                    <a:solidFill>
                      <a:schemeClr val="tx1"/>
                    </a:solidFill>
                  </a:rPr>
                  <a:t>Root path </a:t>
                </a:r>
                <a:r>
                  <a:rPr lang="en-GB" dirty="0" smtClean="0">
                    <a:solidFill>
                      <a:schemeClr val="tx1"/>
                    </a:solidFill>
                  </a:rPr>
                  <a:t>for a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GB" dirty="0" smtClean="0">
                    <a:solidFill>
                      <a:schemeClr val="tx1"/>
                    </a:solidFill>
                  </a:rPr>
                  <a:t>Path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>
                    <a:solidFill>
                      <a:schemeClr val="tx1"/>
                    </a:solidFill>
                  </a:rPr>
                  <a:t> and which ends in the root of the tree</a:t>
                </a:r>
              </a:p>
              <a:p>
                <a:r>
                  <a:rPr lang="en-GB" b="1" dirty="0" smtClean="0">
                    <a:solidFill>
                      <a:schemeClr val="tx1"/>
                    </a:solidFill>
                  </a:rPr>
                  <a:t>Depth</a:t>
                </a:r>
                <a:r>
                  <a:rPr lang="en-GB" dirty="0" smtClean="0">
                    <a:solidFill>
                      <a:schemeClr val="tx1"/>
                    </a:solidFill>
                  </a:rPr>
                  <a:t> of a node  </a:t>
                </a:r>
              </a:p>
              <a:p>
                <a:pPr lvl="1"/>
                <a:r>
                  <a:rPr lang="en-GB" dirty="0" smtClean="0">
                    <a:solidFill>
                      <a:schemeClr val="tx1"/>
                    </a:solidFill>
                  </a:rPr>
                  <a:t>Length of its root path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933594" cy="3880773"/>
              </a:xfrm>
              <a:blipFill rotWithShape="0">
                <a:blip r:embed="rId2"/>
                <a:stretch>
                  <a:fillRect l="-136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algoviz.org/OpenDSA/Books/OpenDSA/html/_images/BinExa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305" y="240631"/>
            <a:ext cx="3089276" cy="292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64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3665</Words>
  <Application>Microsoft Office PowerPoint</Application>
  <PresentationFormat>Breedbeeld</PresentationFormat>
  <Paragraphs>479</Paragraphs>
  <Slides>56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Cambria Math</vt:lpstr>
      <vt:lpstr>Trebuchet MS</vt:lpstr>
      <vt:lpstr>Wingdings</vt:lpstr>
      <vt:lpstr>Wingdings 3</vt:lpstr>
      <vt:lpstr>Facet</vt:lpstr>
      <vt:lpstr>INFDEV026A - Algoritmiek  Week 4</vt:lpstr>
      <vt:lpstr>Today</vt:lpstr>
      <vt:lpstr>Detailed agenda</vt:lpstr>
      <vt:lpstr>Tree definition </vt:lpstr>
      <vt:lpstr>Tree definition</vt:lpstr>
      <vt:lpstr>Binary Trees</vt:lpstr>
      <vt:lpstr>Binary tree definition</vt:lpstr>
      <vt:lpstr>Binary trees properties (1/3)</vt:lpstr>
      <vt:lpstr>Binary trees properties (2/3)</vt:lpstr>
      <vt:lpstr>Binary trees properties (3/3)</vt:lpstr>
      <vt:lpstr>Binary trees properties – Example </vt:lpstr>
      <vt:lpstr>Binary trees properties – Example </vt:lpstr>
      <vt:lpstr>Full binary trees</vt:lpstr>
      <vt:lpstr>Traversing a binary tree</vt:lpstr>
      <vt:lpstr>Traversing a binary tree</vt:lpstr>
      <vt:lpstr>Traversing a binary tree</vt:lpstr>
      <vt:lpstr>Traversing a binary tree</vt:lpstr>
      <vt:lpstr>Traversing a binary tree</vt:lpstr>
      <vt:lpstr>Traversing a binary tree</vt:lpstr>
      <vt:lpstr>Traversing a binary tree</vt:lpstr>
      <vt:lpstr>Traversing a binary tree</vt:lpstr>
      <vt:lpstr>Binary Search Trees</vt:lpstr>
      <vt:lpstr>Binary search tree definition</vt:lpstr>
      <vt:lpstr>Binary search tree</vt:lpstr>
      <vt:lpstr>Binary search tree property</vt:lpstr>
      <vt:lpstr>Binary search tree operations</vt:lpstr>
      <vt:lpstr>Binary search tree – Search</vt:lpstr>
      <vt:lpstr>Binary search tree – Search</vt:lpstr>
      <vt:lpstr>Binary search tree – Insertion </vt:lpstr>
      <vt:lpstr>Binary search tree – Insertion </vt:lpstr>
      <vt:lpstr>Binary search tree – Insertion </vt:lpstr>
      <vt:lpstr>Binary search tree – Insertion </vt:lpstr>
      <vt:lpstr>Binary search tree – Insertion</vt:lpstr>
      <vt:lpstr>Binary search tree – Deletion </vt:lpstr>
      <vt:lpstr>Binary search tree – Deletion </vt:lpstr>
      <vt:lpstr>Binary search tree – Deletion </vt:lpstr>
      <vt:lpstr>Binary search tree – Deletion </vt:lpstr>
      <vt:lpstr>Binary search tree – Deletion </vt:lpstr>
      <vt:lpstr>Binary search tree – Deletion </vt:lpstr>
      <vt:lpstr>Binary search tree – Deletion</vt:lpstr>
      <vt:lpstr>Binary search tree – Balanced vs unbalanced</vt:lpstr>
      <vt:lpstr>Binary search tree – Performance</vt:lpstr>
      <vt:lpstr>BST in .NET</vt:lpstr>
      <vt:lpstr>2-3 trees</vt:lpstr>
      <vt:lpstr>2-3 trees</vt:lpstr>
      <vt:lpstr>2-3 trees</vt:lpstr>
      <vt:lpstr>2-3 trees search</vt:lpstr>
      <vt:lpstr>2-3 trees insertion</vt:lpstr>
      <vt:lpstr>k-d trees</vt:lpstr>
      <vt:lpstr>k-d trees</vt:lpstr>
      <vt:lpstr>k-d trees informal description</vt:lpstr>
      <vt:lpstr>k-d trees construction</vt:lpstr>
      <vt:lpstr>2-d trees example</vt:lpstr>
      <vt:lpstr>2-d trees example</vt:lpstr>
      <vt:lpstr>k-d trees in the assignment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Development 6a - Algoritmiek</dc:title>
  <dc:creator>Giulia Costantini</dc:creator>
  <cp:lastModifiedBy>Giulia Costantini</cp:lastModifiedBy>
  <cp:revision>75</cp:revision>
  <dcterms:created xsi:type="dcterms:W3CDTF">2014-10-29T12:36:46Z</dcterms:created>
  <dcterms:modified xsi:type="dcterms:W3CDTF">2015-12-04T09:36:15Z</dcterms:modified>
</cp:coreProperties>
</file>