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74" r:id="rId10"/>
    <p:sldId id="275" r:id="rId11"/>
    <p:sldId id="276" r:id="rId12"/>
    <p:sldId id="273" r:id="rId13"/>
    <p:sldId id="272" r:id="rId14"/>
    <p:sldId id="267" r:id="rId15"/>
    <p:sldId id="268" r:id="rId16"/>
    <p:sldId id="269" r:id="rId17"/>
    <p:sldId id="270" r:id="rId18"/>
    <p:sldId id="257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071-B760-4BA5-84EB-5D953703E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100BE-B736-48EF-BFFF-25F677507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58A9F-EB86-4FFA-BB9F-3A629002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D3B53-D57D-4E82-A64B-A7D7400D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BE90C-3955-4EE3-AF93-D467D88F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F304-D719-4787-9C2C-C1D97DBC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E3774-BADA-4541-AB11-6B82AAE28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C0069-E1AA-4EA9-9A77-4248E03C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7D92B-24AF-4682-B45A-144C94DA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C7519-0354-4C26-8AFE-D6255913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3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93AFD-1019-43A9-9CA6-AB654FD58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B0E59-CA22-4567-8D30-00195AF9F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0BC5E-F858-474A-8F94-BE191AAD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724D5-E0F2-4D54-B3BF-F8F66148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17341-2730-471E-9D43-F6DFCB56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1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C3A1-34E3-4302-B1BC-326748D1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DFBD-4BF2-4831-B6F2-7499F24DB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FD341-CECD-4723-9AB4-D1C0B303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5C533-DE9C-4E8E-921B-F2AE75A8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DC6AC-351D-413E-9D0B-CCDD6354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3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0FE4-DC8F-47CB-9AB9-581ECDED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16DC6-5720-4042-A702-B7AA30F73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74303-84A5-4F9A-9538-F480E738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F8E2E-EE10-46BB-B8F1-61D8E986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D93AF-BD40-45DD-879F-F01E8A5B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8A51-14EF-4F19-864A-5D3E40AB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40BE-CA60-41B0-AA8E-A217F69ED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E68FE-10D5-444F-9D63-2E817B5CF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C0D98-1D21-4C78-84A6-85CBAD9D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C32EC-FECD-4711-B428-AAAFB056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3698D-8208-4109-9F91-61543FE5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3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8520-913F-4AE5-B969-BE7E40B1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AC12B-22DD-4207-8F02-40307E875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7A360-8C94-40B2-9399-75F489F63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471E5-EFD9-4472-B96E-5E0CEADBF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5C595-098E-48A1-B129-022CDA63E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DE0D7-8EB5-400D-A043-AE64C89F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1F9A62-896B-43B2-8424-6F219C82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A59D5-4A91-4629-BE67-4BFBA276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5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BC0A-137D-43D7-AE6E-1D31491F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0EC0E-5D1D-4BC6-9137-02139187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CB1A0-B577-4F4A-BCF7-AC97E39E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7BB9D-D274-40CF-A8D2-B3A52498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5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B01DC-D73E-47B7-A87D-8704053C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DC2AF-F9C6-49FC-9706-11A0C691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9BA52-BEBF-4C85-953A-F9880FF1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4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E6D7-BC73-4AB8-9981-CE1AD1B01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93F03-E7CA-4300-9118-948F807F6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39940-4DAF-4B7E-A88E-84D792EFA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09A3C-1790-4FC0-B170-ED2BE6DD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A9CC2-7E20-4D33-9FD8-E8B81FF7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629FA-8A84-48B6-8C95-9E101133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8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6E56-447D-453E-B892-5001CA8B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A2910-12C9-40C5-9768-22EBC35E5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64ACD-5C8E-4602-BAE2-3F81B4E3A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9121B-582F-4FDA-8334-97EB7A32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B16FF-E9B3-4455-9332-4D934F82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AEE0F-5905-4E80-9303-AEA95A67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2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60ECC-1DAD-4375-8DA3-09613BC5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D20D0-8A52-4400-BAA8-DDBA95ED7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FCCB4-BC85-435C-9D93-326E45D9E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4D3C1-9D59-4EAF-99C9-140065CB43E1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E0DCD-F46D-4F1A-A9B6-548DC1C3A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916D5-C9E4-4581-B803-2DDBA881F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7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F75E-E599-47D3-8EFE-AC783A1AB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DevOps and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D0002-3FF0-400A-A6C2-1658E8A71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8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8F7D-4E3D-43D5-A281-D00A9B58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App Deployment (yes Pipeline)</a:t>
            </a:r>
          </a:p>
        </p:txBody>
      </p:sp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EE19F7E3-6DDA-42AE-ABFF-4849F5A4E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607" y="2686877"/>
            <a:ext cx="2938671" cy="29386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48A4F4-6151-4D11-A2A2-A2DBE92E0FB5}"/>
              </a:ext>
            </a:extLst>
          </p:cNvPr>
          <p:cNvSpPr/>
          <p:nvPr/>
        </p:nvSpPr>
        <p:spPr>
          <a:xfrm>
            <a:off x="1179298" y="2125316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BCE2A32A-8CA4-492B-8938-00B22DF5B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1724" y="3066215"/>
            <a:ext cx="1749287" cy="174928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E9DBFC5-4AF4-480A-AC8E-DD972E7F772C}"/>
              </a:ext>
            </a:extLst>
          </p:cNvPr>
          <p:cNvSpPr/>
          <p:nvPr/>
        </p:nvSpPr>
        <p:spPr>
          <a:xfrm>
            <a:off x="3346600" y="2902221"/>
            <a:ext cx="4999383" cy="1659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DevOps Pipeline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7090B0-EAE2-4D20-85A1-AD45BCE29E71}"/>
              </a:ext>
            </a:extLst>
          </p:cNvPr>
          <p:cNvSpPr/>
          <p:nvPr/>
        </p:nvSpPr>
        <p:spPr>
          <a:xfrm>
            <a:off x="9344441" y="2125315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88F48-58F9-4C8A-A0FD-A3D3A3101B47}"/>
              </a:ext>
            </a:extLst>
          </p:cNvPr>
          <p:cNvSpPr txBox="1"/>
          <p:nvPr/>
        </p:nvSpPr>
        <p:spPr>
          <a:xfrm>
            <a:off x="4242352" y="4310126"/>
            <a:ext cx="3707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 code to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(optionally) press button to build application</a:t>
            </a:r>
          </a:p>
        </p:txBody>
      </p:sp>
      <p:pic>
        <p:nvPicPr>
          <p:cNvPr id="1026" name="Picture 2" descr="Jenkins Build Pipeline project – DevOps eye">
            <a:extLst>
              <a:ext uri="{FF2B5EF4-FFF2-40B4-BE49-F238E27FC236}">
                <a16:creationId xmlns:a16="http://schemas.microsoft.com/office/drawing/2014/main" id="{1F1C20CF-E51F-4D5C-8CAB-8B6644E2A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91" y="1621218"/>
            <a:ext cx="1606690" cy="160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08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8F7D-4E3D-43D5-A281-D00A9B58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Jenkins Works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EE19F7E3-6DDA-42AE-ABFF-4849F5A4E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607" y="2686877"/>
            <a:ext cx="2938671" cy="29386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48A4F4-6151-4D11-A2A2-A2DBE92E0FB5}"/>
              </a:ext>
            </a:extLst>
          </p:cNvPr>
          <p:cNvSpPr/>
          <p:nvPr/>
        </p:nvSpPr>
        <p:spPr>
          <a:xfrm>
            <a:off x="1179298" y="2125316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BCE2A32A-8CA4-492B-8938-00B22DF5B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1724" y="3066215"/>
            <a:ext cx="1749287" cy="174928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97090B0-EAE2-4D20-85A1-AD45BCE29E71}"/>
              </a:ext>
            </a:extLst>
          </p:cNvPr>
          <p:cNvSpPr/>
          <p:nvPr/>
        </p:nvSpPr>
        <p:spPr>
          <a:xfrm>
            <a:off x="9344441" y="2125315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pic>
        <p:nvPicPr>
          <p:cNvPr id="1026" name="Picture 2" descr="Jenkins Build Pipeline project – DevOps eye">
            <a:extLst>
              <a:ext uri="{FF2B5EF4-FFF2-40B4-BE49-F238E27FC236}">
                <a16:creationId xmlns:a16="http://schemas.microsoft.com/office/drawing/2014/main" id="{1F1C20CF-E51F-4D5C-8CAB-8B6644E2A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687" y="1912606"/>
            <a:ext cx="1281396" cy="128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A160C5-DA0D-4B9E-980D-7C1AC3F44281}"/>
              </a:ext>
            </a:extLst>
          </p:cNvPr>
          <p:cNvSpPr/>
          <p:nvPr/>
        </p:nvSpPr>
        <p:spPr>
          <a:xfrm>
            <a:off x="4918106" y="4629030"/>
            <a:ext cx="2135835" cy="16224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A73724C-E178-43FD-8927-FF885587F289}"/>
              </a:ext>
            </a:extLst>
          </p:cNvPr>
          <p:cNvSpPr/>
          <p:nvPr/>
        </p:nvSpPr>
        <p:spPr>
          <a:xfrm rot="1952764">
            <a:off x="3057744" y="4138317"/>
            <a:ext cx="1707502" cy="914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0AC68EB-75EA-414C-BD75-1445FE3EE5DF}"/>
              </a:ext>
            </a:extLst>
          </p:cNvPr>
          <p:cNvSpPr/>
          <p:nvPr/>
        </p:nvSpPr>
        <p:spPr>
          <a:xfrm rot="18901829">
            <a:off x="7384096" y="4050197"/>
            <a:ext cx="1707502" cy="914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849F21-ED55-4866-B2AB-3FCCB2225F66}"/>
              </a:ext>
            </a:extLst>
          </p:cNvPr>
          <p:cNvSpPr/>
          <p:nvPr/>
        </p:nvSpPr>
        <p:spPr>
          <a:xfrm>
            <a:off x="8530081" y="400977"/>
            <a:ext cx="1394937" cy="1325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Maven</a:t>
            </a:r>
          </a:p>
        </p:txBody>
      </p:sp>
      <p:pic>
        <p:nvPicPr>
          <p:cNvPr id="2050" name="Picture 2" descr="An Introduction to Version Control System for Developers ...">
            <a:extLst>
              <a:ext uri="{FF2B5EF4-FFF2-40B4-BE49-F238E27FC236}">
                <a16:creationId xmlns:a16="http://schemas.microsoft.com/office/drawing/2014/main" id="{79DDF1C5-A983-4F76-9C84-AED63F559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712" y="3366252"/>
            <a:ext cx="619903" cy="61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661C4AAF-6294-4292-8365-3731D871257D}"/>
              </a:ext>
            </a:extLst>
          </p:cNvPr>
          <p:cNvSpPr/>
          <p:nvPr/>
        </p:nvSpPr>
        <p:spPr>
          <a:xfrm>
            <a:off x="5368642" y="371568"/>
            <a:ext cx="2938671" cy="2892433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Watch </a:t>
            </a:r>
            <a:r>
              <a:rPr lang="en-US" sz="1400" dirty="0" err="1"/>
              <a:t>github</a:t>
            </a:r>
            <a:r>
              <a:rPr lang="en-US" sz="1400" dirty="0"/>
              <a:t> repo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Make a new build (</a:t>
            </a:r>
            <a:r>
              <a:rPr lang="en-US" sz="1400" dirty="0" err="1"/>
              <a:t>mvn</a:t>
            </a:r>
            <a:r>
              <a:rPr lang="en-US" sz="1400" dirty="0"/>
              <a:t> package)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Upload to server (</a:t>
            </a:r>
            <a:r>
              <a:rPr lang="en-US" sz="1400" dirty="0" err="1"/>
              <a:t>scp</a:t>
            </a:r>
            <a:r>
              <a:rPr lang="en-US" sz="1400" dirty="0"/>
              <a:t> or git)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Stop/start tomcat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Delete old app/ replace with new app</a:t>
            </a:r>
          </a:p>
        </p:txBody>
      </p:sp>
    </p:spTree>
    <p:extLst>
      <p:ext uri="{BB962C8B-B14F-4D97-AF65-F5344CB8AC3E}">
        <p14:creationId xmlns:p14="http://schemas.microsoft.com/office/powerpoint/2010/main" val="234898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4128-BD84-4FC4-B01A-3C8960FC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CE6F1-C89E-4682-A2DE-9D3B05CD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 (Continuous Integration)</a:t>
            </a:r>
          </a:p>
          <a:p>
            <a:pPr lvl="1"/>
            <a:r>
              <a:rPr lang="en-US" dirty="0"/>
              <a:t>Practice of as frequently as possible merging your codebase</a:t>
            </a:r>
          </a:p>
          <a:p>
            <a:r>
              <a:rPr lang="en-US" dirty="0"/>
              <a:t>CD (Continuous Delivery)</a:t>
            </a:r>
          </a:p>
          <a:p>
            <a:pPr lvl="1"/>
            <a:r>
              <a:rPr lang="en-US" dirty="0"/>
              <a:t>Automating your deployment to productions process such that your application can be released to production at the click of a button</a:t>
            </a:r>
          </a:p>
          <a:p>
            <a:r>
              <a:rPr lang="en-US" dirty="0"/>
              <a:t>CD (Continuous Deployment)</a:t>
            </a:r>
          </a:p>
          <a:p>
            <a:pPr lvl="1"/>
            <a:r>
              <a:rPr lang="en-US" dirty="0" err="1"/>
              <a:t>Cont</a:t>
            </a:r>
            <a:r>
              <a:rPr lang="en-US" dirty="0"/>
              <a:t>  Delivery + not having to push the button</a:t>
            </a:r>
          </a:p>
          <a:p>
            <a:pPr lvl="1"/>
            <a:r>
              <a:rPr lang="en-US" dirty="0"/>
              <a:t>No human intervention needed</a:t>
            </a:r>
          </a:p>
        </p:txBody>
      </p:sp>
    </p:spTree>
    <p:extLst>
      <p:ext uri="{BB962C8B-B14F-4D97-AF65-F5344CB8AC3E}">
        <p14:creationId xmlns:p14="http://schemas.microsoft.com/office/powerpoint/2010/main" val="2712991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883F69-3A6C-45CD-B746-17E0E6E8D154}"/>
              </a:ext>
            </a:extLst>
          </p:cNvPr>
          <p:cNvSpPr/>
          <p:nvPr/>
        </p:nvSpPr>
        <p:spPr>
          <a:xfrm>
            <a:off x="1477347" y="5029199"/>
            <a:ext cx="8304246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Underlying 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FBABBE-20E1-4D7C-A454-AC4945E088E4}"/>
              </a:ext>
            </a:extLst>
          </p:cNvPr>
          <p:cNvSpPr/>
          <p:nvPr/>
        </p:nvSpPr>
        <p:spPr>
          <a:xfrm>
            <a:off x="1477347" y="4282751"/>
            <a:ext cx="8304246" cy="7464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69AE2-C282-4801-A869-8102A4A08643}"/>
              </a:ext>
            </a:extLst>
          </p:cNvPr>
          <p:cNvSpPr/>
          <p:nvPr/>
        </p:nvSpPr>
        <p:spPr>
          <a:xfrm>
            <a:off x="1477347" y="1530220"/>
            <a:ext cx="2768082" cy="27525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machines</a:t>
            </a:r>
          </a:p>
          <a:p>
            <a:pPr algn="ctr"/>
            <a:r>
              <a:rPr lang="en-US" dirty="0"/>
              <a:t>(Amazon Linux 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0792F-08C4-44C6-B373-C401C6C514A3}"/>
              </a:ext>
            </a:extLst>
          </p:cNvPr>
          <p:cNvSpPr/>
          <p:nvPr/>
        </p:nvSpPr>
        <p:spPr>
          <a:xfrm>
            <a:off x="4245429" y="1530220"/>
            <a:ext cx="2768082" cy="27525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machines</a:t>
            </a:r>
          </a:p>
          <a:p>
            <a:pPr algn="ctr"/>
            <a:r>
              <a:rPr lang="en-US" dirty="0"/>
              <a:t>(Ubuntu)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8441B6-DC15-49DA-8151-D8BF6272722D}"/>
              </a:ext>
            </a:extLst>
          </p:cNvPr>
          <p:cNvSpPr/>
          <p:nvPr/>
        </p:nvSpPr>
        <p:spPr>
          <a:xfrm>
            <a:off x="7013511" y="1530219"/>
            <a:ext cx="2768082" cy="27525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machines</a:t>
            </a:r>
          </a:p>
          <a:p>
            <a:pPr algn="ctr"/>
            <a:r>
              <a:rPr lang="en-US" dirty="0"/>
              <a:t>(Windows)</a:t>
            </a:r>
          </a:p>
        </p:txBody>
      </p:sp>
    </p:spTree>
    <p:extLst>
      <p:ext uri="{BB962C8B-B14F-4D97-AF65-F5344CB8AC3E}">
        <p14:creationId xmlns:p14="http://schemas.microsoft.com/office/powerpoint/2010/main" val="26211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CBA7-EB19-420D-B8B3-9B603709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Maven…Jar…War…Tomcat….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C440DE-3800-405F-959F-643B8D98D759}"/>
              </a:ext>
            </a:extLst>
          </p:cNvPr>
          <p:cNvSpPr/>
          <p:nvPr/>
        </p:nvSpPr>
        <p:spPr>
          <a:xfrm>
            <a:off x="682341" y="1916594"/>
            <a:ext cx="139493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E3E562-9149-4D81-8621-6A4E590B941E}"/>
              </a:ext>
            </a:extLst>
          </p:cNvPr>
          <p:cNvSpPr/>
          <p:nvPr/>
        </p:nvSpPr>
        <p:spPr>
          <a:xfrm>
            <a:off x="1291942" y="1549811"/>
            <a:ext cx="626311" cy="552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3E87E2-B9CF-4903-B231-DAC8FA94718B}"/>
              </a:ext>
            </a:extLst>
          </p:cNvPr>
          <p:cNvSpPr/>
          <p:nvPr/>
        </p:nvSpPr>
        <p:spPr>
          <a:xfrm>
            <a:off x="1444342" y="1702211"/>
            <a:ext cx="626311" cy="552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096707-CB51-4263-866E-5CD8BF54DB1B}"/>
              </a:ext>
            </a:extLst>
          </p:cNvPr>
          <p:cNvSpPr/>
          <p:nvPr/>
        </p:nvSpPr>
        <p:spPr>
          <a:xfrm>
            <a:off x="1596742" y="1854611"/>
            <a:ext cx="626311" cy="552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6C2C41-CA5A-479F-B1CB-CAF44147C367}"/>
              </a:ext>
            </a:extLst>
          </p:cNvPr>
          <p:cNvSpPr/>
          <p:nvPr/>
        </p:nvSpPr>
        <p:spPr>
          <a:xfrm>
            <a:off x="1749142" y="2007011"/>
            <a:ext cx="626311" cy="552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61FF13-6C61-4EC8-AA6E-98E1E078C6D3}"/>
              </a:ext>
            </a:extLst>
          </p:cNvPr>
          <p:cNvSpPr/>
          <p:nvPr/>
        </p:nvSpPr>
        <p:spPr>
          <a:xfrm>
            <a:off x="1901542" y="2159411"/>
            <a:ext cx="626311" cy="552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7C2C5F-FB2D-4656-B12D-A1B75E9042B6}"/>
              </a:ext>
            </a:extLst>
          </p:cNvPr>
          <p:cNvSpPr/>
          <p:nvPr/>
        </p:nvSpPr>
        <p:spPr>
          <a:xfrm>
            <a:off x="2791166" y="3679133"/>
            <a:ext cx="1394937" cy="1325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Maven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350543-1903-442E-93CD-86727806440E}"/>
              </a:ext>
            </a:extLst>
          </p:cNvPr>
          <p:cNvSpPr/>
          <p:nvPr/>
        </p:nvSpPr>
        <p:spPr>
          <a:xfrm>
            <a:off x="9755039" y="1820168"/>
            <a:ext cx="1598761" cy="14219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Tomcat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374C2C2-07C4-45C3-8253-392D1F2B6C4E}"/>
              </a:ext>
            </a:extLst>
          </p:cNvPr>
          <p:cNvSpPr/>
          <p:nvPr/>
        </p:nvSpPr>
        <p:spPr>
          <a:xfrm>
            <a:off x="2915481" y="2193925"/>
            <a:ext cx="1394937" cy="8348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49A2F4-07EB-4761-BAEB-203D735807E8}"/>
              </a:ext>
            </a:extLst>
          </p:cNvPr>
          <p:cNvSpPr/>
          <p:nvPr/>
        </p:nvSpPr>
        <p:spPr>
          <a:xfrm>
            <a:off x="4524533" y="2025578"/>
            <a:ext cx="139493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0679F6-34EC-46E4-BF6F-864E4C65933D}"/>
              </a:ext>
            </a:extLst>
          </p:cNvPr>
          <p:cNvSpPr/>
          <p:nvPr/>
        </p:nvSpPr>
        <p:spPr>
          <a:xfrm>
            <a:off x="10287000" y="2910766"/>
            <a:ext cx="738806" cy="662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4183197-64CA-4EE5-8AA6-A782D8172062}"/>
              </a:ext>
            </a:extLst>
          </p:cNvPr>
          <p:cNvSpPr/>
          <p:nvPr/>
        </p:nvSpPr>
        <p:spPr>
          <a:xfrm rot="3315978">
            <a:off x="8963017" y="692762"/>
            <a:ext cx="1394937" cy="133043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798B911-F347-40D0-993C-B31E3E7F063F}"/>
              </a:ext>
            </a:extLst>
          </p:cNvPr>
          <p:cNvSpPr/>
          <p:nvPr/>
        </p:nvSpPr>
        <p:spPr>
          <a:xfrm>
            <a:off x="6521213" y="2006045"/>
            <a:ext cx="2905832" cy="11518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</a:t>
            </a:r>
          </a:p>
          <a:p>
            <a:pPr algn="ctr"/>
            <a:r>
              <a:rPr lang="en-US" dirty="0"/>
              <a:t>(not maven deploy)</a:t>
            </a:r>
          </a:p>
        </p:txBody>
      </p:sp>
    </p:spTree>
    <p:extLst>
      <p:ext uri="{BB962C8B-B14F-4D97-AF65-F5344CB8AC3E}">
        <p14:creationId xmlns:p14="http://schemas.microsoft.com/office/powerpoint/2010/main" val="96682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260C-DD91-4D85-8C59-7E0CBF3A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F337F-917E-461D-A2FD-94889B0E6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S3</a:t>
            </a:r>
          </a:p>
          <a:p>
            <a:r>
              <a:rPr lang="en-US" dirty="0"/>
              <a:t>EC2</a:t>
            </a:r>
          </a:p>
          <a:p>
            <a:r>
              <a:rPr lang="en-US" dirty="0"/>
              <a:t>AMI</a:t>
            </a:r>
          </a:p>
          <a:p>
            <a:r>
              <a:rPr lang="en-US" dirty="0"/>
              <a:t>EBS</a:t>
            </a:r>
          </a:p>
          <a:p>
            <a:r>
              <a:rPr lang="en-US" dirty="0"/>
              <a:t>Route 53</a:t>
            </a:r>
          </a:p>
        </p:txBody>
      </p:sp>
    </p:spTree>
    <p:extLst>
      <p:ext uri="{BB962C8B-B14F-4D97-AF65-F5344CB8AC3E}">
        <p14:creationId xmlns:p14="http://schemas.microsoft.com/office/powerpoint/2010/main" val="1831061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3304-5376-4678-B925-FF2DFC39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and EBS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80E6E-4CEC-4CC4-B91C-466AF4AA9F6E}"/>
              </a:ext>
            </a:extLst>
          </p:cNvPr>
          <p:cNvSpPr/>
          <p:nvPr/>
        </p:nvSpPr>
        <p:spPr>
          <a:xfrm>
            <a:off x="1490870" y="2027583"/>
            <a:ext cx="2385391" cy="190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83E3F-28BF-4AD8-9841-445039AA77ED}"/>
              </a:ext>
            </a:extLst>
          </p:cNvPr>
          <p:cNvSpPr/>
          <p:nvPr/>
        </p:nvSpPr>
        <p:spPr>
          <a:xfrm>
            <a:off x="1669775" y="3210339"/>
            <a:ext cx="2027583" cy="5897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EBS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0B3B8-73F9-4C71-8E3F-894804E70B98}"/>
              </a:ext>
            </a:extLst>
          </p:cNvPr>
          <p:cNvSpPr/>
          <p:nvPr/>
        </p:nvSpPr>
        <p:spPr>
          <a:xfrm>
            <a:off x="4674705" y="2915478"/>
            <a:ext cx="2027583" cy="5897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4766D7-A4CE-481A-AB1C-9000D0E89F57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702288" y="2726636"/>
            <a:ext cx="1987826" cy="483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4DA5D5D-F99F-4AF2-97A8-02556A3043ED}"/>
              </a:ext>
            </a:extLst>
          </p:cNvPr>
          <p:cNvSpPr/>
          <p:nvPr/>
        </p:nvSpPr>
        <p:spPr>
          <a:xfrm>
            <a:off x="8690114" y="1772479"/>
            <a:ext cx="2385391" cy="190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06767-905D-4A02-9470-C5A7C691A01A}"/>
              </a:ext>
            </a:extLst>
          </p:cNvPr>
          <p:cNvSpPr/>
          <p:nvPr/>
        </p:nvSpPr>
        <p:spPr>
          <a:xfrm>
            <a:off x="8869019" y="2955235"/>
            <a:ext cx="2027583" cy="5897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EBS</a:t>
            </a:r>
          </a:p>
        </p:txBody>
      </p:sp>
    </p:spTree>
    <p:extLst>
      <p:ext uri="{BB962C8B-B14F-4D97-AF65-F5344CB8AC3E}">
        <p14:creationId xmlns:p14="http://schemas.microsoft.com/office/powerpoint/2010/main" val="752696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7181-93B9-4372-8177-3ED0B454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Global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4442-E549-4FD2-AEAD-5AAF1EE6E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Regions</a:t>
            </a:r>
          </a:p>
          <a:p>
            <a:r>
              <a:rPr lang="en-US" dirty="0"/>
              <a:t>Availability Zones</a:t>
            </a:r>
          </a:p>
          <a:p>
            <a:r>
              <a:rPr lang="en-US" dirty="0"/>
              <a:t>Edge Locations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EF0771-915F-43A3-B018-A0F932E7A755}"/>
              </a:ext>
            </a:extLst>
          </p:cNvPr>
          <p:cNvSpPr/>
          <p:nvPr/>
        </p:nvSpPr>
        <p:spPr>
          <a:xfrm>
            <a:off x="7091265" y="2463282"/>
            <a:ext cx="3685592" cy="3573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(us-east-1/ N. Virginia)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24BFB7-76F1-4A3E-930C-726B1230981F}"/>
              </a:ext>
            </a:extLst>
          </p:cNvPr>
          <p:cNvSpPr/>
          <p:nvPr/>
        </p:nvSpPr>
        <p:spPr>
          <a:xfrm>
            <a:off x="6926423" y="1807028"/>
            <a:ext cx="1651519" cy="16219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 (us-east-1a)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D7743A-BF08-4084-A12A-DCDABA628E66}"/>
              </a:ext>
            </a:extLst>
          </p:cNvPr>
          <p:cNvSpPr/>
          <p:nvPr/>
        </p:nvSpPr>
        <p:spPr>
          <a:xfrm>
            <a:off x="10115939" y="2520271"/>
            <a:ext cx="1651519" cy="16219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 (us-east-1c)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43B1BD-6A0D-4120-BAD2-C73AD7B039EA}"/>
              </a:ext>
            </a:extLst>
          </p:cNvPr>
          <p:cNvSpPr/>
          <p:nvPr/>
        </p:nvSpPr>
        <p:spPr>
          <a:xfrm>
            <a:off x="8588050" y="1690688"/>
            <a:ext cx="1651519" cy="16219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 (us-east-1b)</a:t>
            </a:r>
          </a:p>
        </p:txBody>
      </p:sp>
    </p:spTree>
    <p:extLst>
      <p:ext uri="{BB962C8B-B14F-4D97-AF65-F5344CB8AC3E}">
        <p14:creationId xmlns:p14="http://schemas.microsoft.com/office/powerpoint/2010/main" val="1976631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895F-7133-49B2-B0E0-2D558D06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D2D4D-EB94-41C1-A6E7-701BF6612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48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CF05-5EAD-43F3-8BBC-1EDDCD2C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 not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59C29-231A-46E4-9493-47524C03C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Naming conventions (confusing)</a:t>
            </a:r>
          </a:p>
        </p:txBody>
      </p:sp>
    </p:spTree>
    <p:extLst>
      <p:ext uri="{BB962C8B-B14F-4D97-AF65-F5344CB8AC3E}">
        <p14:creationId xmlns:p14="http://schemas.microsoft.com/office/powerpoint/2010/main" val="283998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5BA9A2-8D85-4A67-98D1-2DBCD69D20AA}"/>
              </a:ext>
            </a:extLst>
          </p:cNvPr>
          <p:cNvSpPr/>
          <p:nvPr/>
        </p:nvSpPr>
        <p:spPr>
          <a:xfrm>
            <a:off x="9422295" y="2594111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id="{BC802001-60C5-4A4D-915E-F82DB4FDB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6860" y="3419061"/>
            <a:ext cx="2335695" cy="2335695"/>
          </a:xfrm>
          <a:prstGeom prst="rect">
            <a:avLst/>
          </a:prstGeom>
        </p:spPr>
      </p:pic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50E068D6-4636-4302-9B6F-7B0A063E8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103" y="924336"/>
            <a:ext cx="1749289" cy="174928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677F0B9-E580-44BB-908C-B50A530EF1D0}"/>
              </a:ext>
            </a:extLst>
          </p:cNvPr>
          <p:cNvSpPr/>
          <p:nvPr/>
        </p:nvSpPr>
        <p:spPr>
          <a:xfrm rot="1327713">
            <a:off x="3346600" y="2435087"/>
            <a:ext cx="4999383" cy="1659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8FE32-9627-4B85-9309-01780C30C8A3}"/>
              </a:ext>
            </a:extLst>
          </p:cNvPr>
          <p:cNvSpPr txBox="1"/>
          <p:nvPr/>
        </p:nvSpPr>
        <p:spPr>
          <a:xfrm>
            <a:off x="2766392" y="337930"/>
            <a:ext cx="5708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On-Premise</a:t>
            </a:r>
          </a:p>
        </p:txBody>
      </p:sp>
    </p:spTree>
    <p:extLst>
      <p:ext uri="{BB962C8B-B14F-4D97-AF65-F5344CB8AC3E}">
        <p14:creationId xmlns:p14="http://schemas.microsoft.com/office/powerpoint/2010/main" val="201430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extLst>
              <a:ext uri="{FF2B5EF4-FFF2-40B4-BE49-F238E27FC236}">
                <a16:creationId xmlns:a16="http://schemas.microsoft.com/office/drawing/2014/main" id="{018DA6F1-DD09-48D2-9947-298D6760F7B0}"/>
              </a:ext>
            </a:extLst>
          </p:cNvPr>
          <p:cNvSpPr/>
          <p:nvPr/>
        </p:nvSpPr>
        <p:spPr>
          <a:xfrm>
            <a:off x="7690144" y="3717232"/>
            <a:ext cx="4442220" cy="1749288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5BA9A2-8D85-4A67-98D1-2DBCD69D20AA}"/>
              </a:ext>
            </a:extLst>
          </p:cNvPr>
          <p:cNvSpPr/>
          <p:nvPr/>
        </p:nvSpPr>
        <p:spPr>
          <a:xfrm>
            <a:off x="9299568" y="2579207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id="{BC802001-60C5-4A4D-915E-F82DB4FDB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695" y="3732137"/>
            <a:ext cx="1749287" cy="1749287"/>
          </a:xfrm>
          <a:prstGeom prst="rect">
            <a:avLst/>
          </a:prstGeom>
        </p:spPr>
      </p:pic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50E068D6-4636-4302-9B6F-7B0A063E8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103" y="924336"/>
            <a:ext cx="1749289" cy="174928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677F0B9-E580-44BB-908C-B50A530EF1D0}"/>
              </a:ext>
            </a:extLst>
          </p:cNvPr>
          <p:cNvSpPr/>
          <p:nvPr/>
        </p:nvSpPr>
        <p:spPr>
          <a:xfrm rot="1327713">
            <a:off x="3346600" y="2435087"/>
            <a:ext cx="4999383" cy="1659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726F8-DAE7-4BCF-8CB3-520146B577BA}"/>
              </a:ext>
            </a:extLst>
          </p:cNvPr>
          <p:cNvSpPr txBox="1"/>
          <p:nvPr/>
        </p:nvSpPr>
        <p:spPr>
          <a:xfrm>
            <a:off x="2766392" y="337930"/>
            <a:ext cx="5708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On the Cloud</a:t>
            </a:r>
          </a:p>
        </p:txBody>
      </p:sp>
    </p:spTree>
    <p:extLst>
      <p:ext uri="{BB962C8B-B14F-4D97-AF65-F5344CB8AC3E}">
        <p14:creationId xmlns:p14="http://schemas.microsoft.com/office/powerpoint/2010/main" val="189183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8E97-ED69-40FF-B1A5-82957115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 premise vs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79B84-0362-47B2-A213-E7AA4A13F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9417" cy="4351338"/>
          </a:xfrm>
        </p:spPr>
        <p:txBody>
          <a:bodyPr/>
          <a:lstStyle/>
          <a:p>
            <a:r>
              <a:rPr lang="en-US" dirty="0"/>
              <a:t>On Premise</a:t>
            </a:r>
          </a:p>
          <a:p>
            <a:pPr lvl="1"/>
            <a:r>
              <a:rPr lang="en-US" dirty="0"/>
              <a:t>“Security”</a:t>
            </a:r>
          </a:p>
          <a:p>
            <a:pPr lvl="1"/>
            <a:r>
              <a:rPr lang="en-US" dirty="0"/>
              <a:t>Standards and Licenses</a:t>
            </a:r>
          </a:p>
          <a:p>
            <a:pPr lvl="1"/>
            <a:r>
              <a:rPr lang="en-US" dirty="0"/>
              <a:t>Control</a:t>
            </a:r>
          </a:p>
          <a:p>
            <a:pPr lvl="2"/>
            <a:r>
              <a:rPr lang="en-US" dirty="0"/>
              <a:t>Can choose exact hardware</a:t>
            </a:r>
          </a:p>
          <a:p>
            <a:pPr lvl="1"/>
            <a:r>
              <a:rPr lang="en-US" dirty="0"/>
              <a:t>Higher upfront cost</a:t>
            </a:r>
          </a:p>
          <a:p>
            <a:pPr lvl="1"/>
            <a:r>
              <a:rPr lang="en-US" dirty="0"/>
              <a:t>Also takes up space</a:t>
            </a:r>
          </a:p>
          <a:p>
            <a:pPr lvl="1"/>
            <a:r>
              <a:rPr lang="en-US" dirty="0"/>
              <a:t>You have to pay people to maintain infrastructure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568502-B6B4-4E6E-86CF-FA31990E6899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 Cloud</a:t>
            </a:r>
          </a:p>
          <a:p>
            <a:pPr lvl="1"/>
            <a:r>
              <a:rPr lang="en-US" dirty="0"/>
              <a:t>You don’t have to maintain your own server</a:t>
            </a:r>
          </a:p>
          <a:p>
            <a:pPr lvl="1"/>
            <a:r>
              <a:rPr lang="en-US" dirty="0"/>
              <a:t>Indefinite (near infinite) storage</a:t>
            </a:r>
          </a:p>
          <a:p>
            <a:pPr lvl="1"/>
            <a:r>
              <a:rPr lang="en-US" dirty="0"/>
              <a:t>Scalability (in the case of more load, you have the ability to react and increase computing power)</a:t>
            </a:r>
          </a:p>
          <a:p>
            <a:pPr lvl="2"/>
            <a:r>
              <a:rPr lang="en-US" dirty="0"/>
              <a:t>Horizontal vs vertical scaling</a:t>
            </a:r>
          </a:p>
          <a:p>
            <a:pPr lvl="1"/>
            <a:r>
              <a:rPr lang="en-US" dirty="0"/>
              <a:t>Lower upfront cost, but maybe higher cost over very long period of time (probably not though)</a:t>
            </a:r>
          </a:p>
          <a:p>
            <a:pPr lvl="1"/>
            <a:r>
              <a:rPr lang="en-US" dirty="0"/>
              <a:t>Maintenance is included</a:t>
            </a:r>
          </a:p>
          <a:p>
            <a:pPr lvl="1"/>
            <a:r>
              <a:rPr lang="en-US" dirty="0"/>
              <a:t>Easier to have application available in multiple regions all over the world</a:t>
            </a:r>
          </a:p>
          <a:p>
            <a:pPr lvl="1"/>
            <a:r>
              <a:rPr lang="en-US" dirty="0"/>
              <a:t>Less downtime, more </a:t>
            </a:r>
            <a:r>
              <a:rPr lang="en-US" dirty="0" err="1"/>
              <a:t>availablity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9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29DA-D525-4E5D-9BCE-3A2BB77F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scaling vs Vertical scaling</a:t>
            </a:r>
          </a:p>
        </p:txBody>
      </p:sp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id="{10BB178A-4D79-4C4A-A4A5-AD0268189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060" y="2405270"/>
            <a:ext cx="1023730" cy="102373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C3A7C84-1FB2-4EAC-A7AC-B7C21A7B06F0}"/>
              </a:ext>
            </a:extLst>
          </p:cNvPr>
          <p:cNvSpPr/>
          <p:nvPr/>
        </p:nvSpPr>
        <p:spPr>
          <a:xfrm>
            <a:off x="2726635" y="2643808"/>
            <a:ext cx="2759765" cy="665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</a:t>
            </a:r>
          </a:p>
        </p:txBody>
      </p:sp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EDF9206A-AFBB-418C-ADCE-50E7683AA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1354" y="2405270"/>
            <a:ext cx="1023730" cy="1023730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3BB8CE1-60E7-46A5-AB8B-87E9189A1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5599" y="2405270"/>
            <a:ext cx="1023730" cy="1023730"/>
          </a:xfrm>
          <a:prstGeom prst="rect">
            <a:avLst/>
          </a:prstGeom>
        </p:spPr>
      </p:pic>
      <p:pic>
        <p:nvPicPr>
          <p:cNvPr id="23" name="Graphic 22" descr="Server">
            <a:extLst>
              <a:ext uri="{FF2B5EF4-FFF2-40B4-BE49-F238E27FC236}">
                <a16:creationId xmlns:a16="http://schemas.microsoft.com/office/drawing/2014/main" id="{E4B8B474-F8F6-4312-A45C-4C1DD5403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4184" y="2405270"/>
            <a:ext cx="1023730" cy="1023730"/>
          </a:xfrm>
          <a:prstGeom prst="rect">
            <a:avLst/>
          </a:prstGeom>
        </p:spPr>
      </p:pic>
      <p:pic>
        <p:nvPicPr>
          <p:cNvPr id="25" name="Graphic 24" descr="Server">
            <a:extLst>
              <a:ext uri="{FF2B5EF4-FFF2-40B4-BE49-F238E27FC236}">
                <a16:creationId xmlns:a16="http://schemas.microsoft.com/office/drawing/2014/main" id="{0F1991E9-799B-4542-9BA6-B61A5CDC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2769" y="2405270"/>
            <a:ext cx="1023730" cy="1023730"/>
          </a:xfrm>
          <a:prstGeom prst="rect">
            <a:avLst/>
          </a:prstGeom>
        </p:spPr>
      </p:pic>
      <p:pic>
        <p:nvPicPr>
          <p:cNvPr id="27" name="Graphic 26" descr="Server">
            <a:extLst>
              <a:ext uri="{FF2B5EF4-FFF2-40B4-BE49-F238E27FC236}">
                <a16:creationId xmlns:a16="http://schemas.microsoft.com/office/drawing/2014/main" id="{3606D81C-CD65-4059-9777-E53EFE423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428" y="4714461"/>
            <a:ext cx="1023730" cy="1023730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8C37A96D-9677-47B2-8F11-B350B8C201E6}"/>
              </a:ext>
            </a:extLst>
          </p:cNvPr>
          <p:cNvSpPr/>
          <p:nvPr/>
        </p:nvSpPr>
        <p:spPr>
          <a:xfrm>
            <a:off x="2491409" y="4893365"/>
            <a:ext cx="2759765" cy="665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</a:t>
            </a:r>
          </a:p>
        </p:txBody>
      </p:sp>
      <p:pic>
        <p:nvPicPr>
          <p:cNvPr id="31" name="Graphic 30" descr="Server">
            <a:extLst>
              <a:ext uri="{FF2B5EF4-FFF2-40B4-BE49-F238E27FC236}">
                <a16:creationId xmlns:a16="http://schemas.microsoft.com/office/drawing/2014/main" id="{0DF1272C-AA38-4142-8F90-1CD562894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949768"/>
            <a:ext cx="2340659" cy="2340659"/>
          </a:xfrm>
          <a:prstGeom prst="rect">
            <a:avLst/>
          </a:prstGeom>
        </p:spPr>
      </p:pic>
      <p:sp>
        <p:nvSpPr>
          <p:cNvPr id="32" name="&quot;Not Allowed&quot; Symbol 31">
            <a:extLst>
              <a:ext uri="{FF2B5EF4-FFF2-40B4-BE49-F238E27FC236}">
                <a16:creationId xmlns:a16="http://schemas.microsoft.com/office/drawing/2014/main" id="{1B8C8CB8-DD97-4356-8452-16BD137B7938}"/>
              </a:ext>
            </a:extLst>
          </p:cNvPr>
          <p:cNvSpPr/>
          <p:nvPr/>
        </p:nvSpPr>
        <p:spPr>
          <a:xfrm>
            <a:off x="10088227" y="4143582"/>
            <a:ext cx="2294274" cy="20335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84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73B0-0F28-48C5-9E56-6E8F6932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vs Vertical (in general)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AA84-219D-410B-8E3E-0C66A55CB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Horizontal</a:t>
            </a:r>
          </a:p>
          <a:p>
            <a:pPr lvl="1"/>
            <a:r>
              <a:rPr lang="en-US" dirty="0"/>
              <a:t>Availability of Application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F8DA53-54F6-44D7-9869-F7E9C2C038C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Vertical</a:t>
            </a:r>
          </a:p>
          <a:p>
            <a:pPr lvl="1"/>
            <a:r>
              <a:rPr lang="en-US" dirty="0"/>
              <a:t>Arguably simpler to set up</a:t>
            </a:r>
          </a:p>
          <a:p>
            <a:pPr lvl="1"/>
            <a:r>
              <a:rPr lang="en-US" dirty="0"/>
              <a:t>Potentially cheaper to buy one large machine</a:t>
            </a:r>
          </a:p>
        </p:txBody>
      </p:sp>
    </p:spTree>
    <p:extLst>
      <p:ext uri="{BB962C8B-B14F-4D97-AF65-F5344CB8AC3E}">
        <p14:creationId xmlns:p14="http://schemas.microsoft.com/office/powerpoint/2010/main" val="274198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8F7D-4E3D-43D5-A281-D00A9B58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go from Dev to Prod</a:t>
            </a:r>
          </a:p>
        </p:txBody>
      </p:sp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EE19F7E3-6DDA-42AE-ABFF-4849F5A4E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607" y="2686877"/>
            <a:ext cx="2938671" cy="29386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48A4F4-6151-4D11-A2A2-A2DBE92E0FB5}"/>
              </a:ext>
            </a:extLst>
          </p:cNvPr>
          <p:cNvSpPr/>
          <p:nvPr/>
        </p:nvSpPr>
        <p:spPr>
          <a:xfrm>
            <a:off x="1179298" y="2125316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06EB39-8676-4872-B221-5FA145A05ACB}"/>
              </a:ext>
            </a:extLst>
          </p:cNvPr>
          <p:cNvSpPr txBox="1"/>
          <p:nvPr/>
        </p:nvSpPr>
        <p:spPr>
          <a:xfrm>
            <a:off x="556592" y="5569545"/>
            <a:ext cx="3707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Prepare for production</a:t>
            </a:r>
          </a:p>
          <a:p>
            <a:pPr marL="342900" indent="-342900">
              <a:buAutoNum type="arabicParenR"/>
            </a:pPr>
            <a:r>
              <a:rPr lang="en-US" dirty="0"/>
              <a:t>Deploy it (put it on a server)</a:t>
            </a:r>
          </a:p>
          <a:p>
            <a:pPr marL="342900" indent="-342900">
              <a:buAutoNum type="arabicParenR"/>
            </a:pPr>
            <a:r>
              <a:rPr lang="en-US" dirty="0"/>
              <a:t>Extra configurations</a:t>
            </a:r>
          </a:p>
        </p:txBody>
      </p:sp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BCE2A32A-8CA4-492B-8938-00B22DF5B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1724" y="3066215"/>
            <a:ext cx="1749287" cy="174928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E9DBFC5-4AF4-480A-AC8E-DD972E7F772C}"/>
              </a:ext>
            </a:extLst>
          </p:cNvPr>
          <p:cNvSpPr/>
          <p:nvPr/>
        </p:nvSpPr>
        <p:spPr>
          <a:xfrm>
            <a:off x="3346600" y="2902221"/>
            <a:ext cx="4999383" cy="1659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to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7090B0-EAE2-4D20-85A1-AD45BCE29E71}"/>
              </a:ext>
            </a:extLst>
          </p:cNvPr>
          <p:cNvSpPr/>
          <p:nvPr/>
        </p:nvSpPr>
        <p:spPr>
          <a:xfrm>
            <a:off x="9344441" y="2125315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8F272A-AB61-4913-9ABF-674D9AD093DE}"/>
              </a:ext>
            </a:extLst>
          </p:cNvPr>
          <p:cNvSpPr/>
          <p:nvPr/>
        </p:nvSpPr>
        <p:spPr>
          <a:xfrm>
            <a:off x="2555867" y="1444171"/>
            <a:ext cx="1819006" cy="12808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63533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8F7D-4E3D-43D5-A281-D00A9B58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App Deployment (no Pipeline)</a:t>
            </a:r>
          </a:p>
        </p:txBody>
      </p:sp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EE19F7E3-6DDA-42AE-ABFF-4849F5A4E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607" y="2686877"/>
            <a:ext cx="2938671" cy="29386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48A4F4-6151-4D11-A2A2-A2DBE92E0FB5}"/>
              </a:ext>
            </a:extLst>
          </p:cNvPr>
          <p:cNvSpPr/>
          <p:nvPr/>
        </p:nvSpPr>
        <p:spPr>
          <a:xfrm>
            <a:off x="1179298" y="2125316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06EB39-8676-4872-B221-5FA145A05ACB}"/>
              </a:ext>
            </a:extLst>
          </p:cNvPr>
          <p:cNvSpPr txBox="1"/>
          <p:nvPr/>
        </p:nvSpPr>
        <p:spPr>
          <a:xfrm>
            <a:off x="8203097" y="4815502"/>
            <a:ext cx="3707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prod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Tomcat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Maven ???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OS: Linux</a:t>
            </a:r>
          </a:p>
        </p:txBody>
      </p:sp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BCE2A32A-8CA4-492B-8938-00B22DF5B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1724" y="3066215"/>
            <a:ext cx="1749287" cy="174928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E9DBFC5-4AF4-480A-AC8E-DD972E7F772C}"/>
              </a:ext>
            </a:extLst>
          </p:cNvPr>
          <p:cNvSpPr/>
          <p:nvPr/>
        </p:nvSpPr>
        <p:spPr>
          <a:xfrm>
            <a:off x="3346600" y="2902221"/>
            <a:ext cx="4999383" cy="1659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to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7090B0-EAE2-4D20-85A1-AD45BCE29E71}"/>
              </a:ext>
            </a:extLst>
          </p:cNvPr>
          <p:cNvSpPr/>
          <p:nvPr/>
        </p:nvSpPr>
        <p:spPr>
          <a:xfrm>
            <a:off x="9344441" y="2125315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8F272A-AB61-4913-9ABF-674D9AD093DE}"/>
              </a:ext>
            </a:extLst>
          </p:cNvPr>
          <p:cNvSpPr/>
          <p:nvPr/>
        </p:nvSpPr>
        <p:spPr>
          <a:xfrm>
            <a:off x="2555867" y="1444171"/>
            <a:ext cx="1819006" cy="12808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16A09-4A92-4FFC-9C7F-B541608DD792}"/>
              </a:ext>
            </a:extLst>
          </p:cNvPr>
          <p:cNvSpPr txBox="1"/>
          <p:nvPr/>
        </p:nvSpPr>
        <p:spPr>
          <a:xfrm>
            <a:off x="9107557" y="305490"/>
            <a:ext cx="3707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Prepare for production</a:t>
            </a:r>
          </a:p>
          <a:p>
            <a:pPr marL="342900" indent="-342900">
              <a:buAutoNum type="arabicParenR"/>
            </a:pPr>
            <a:r>
              <a:rPr lang="en-US" dirty="0"/>
              <a:t>Deploy it (put it on a server)</a:t>
            </a:r>
          </a:p>
          <a:p>
            <a:pPr marL="342900" indent="-342900">
              <a:buAutoNum type="arabicParenR"/>
            </a:pPr>
            <a:r>
              <a:rPr lang="en-US" dirty="0"/>
              <a:t>Extra configurations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88F48-58F9-4C8A-A0FD-A3D3A3101B47}"/>
              </a:ext>
            </a:extLst>
          </p:cNvPr>
          <p:cNvSpPr txBox="1"/>
          <p:nvPr/>
        </p:nvSpPr>
        <p:spPr>
          <a:xfrm>
            <a:off x="481902" y="5037991"/>
            <a:ext cx="3707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dev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JRE/JDK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Tomcat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Text editor/ 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OS: Windows/ Mac/ Linux</a:t>
            </a:r>
          </a:p>
        </p:txBody>
      </p:sp>
    </p:spTree>
    <p:extLst>
      <p:ext uri="{BB962C8B-B14F-4D97-AF65-F5344CB8AC3E}">
        <p14:creationId xmlns:p14="http://schemas.microsoft.com/office/powerpoint/2010/main" val="231575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8F7D-4E3D-43D5-A281-D00A9B58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App Deployment (no Pipeline)</a:t>
            </a:r>
          </a:p>
        </p:txBody>
      </p:sp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EE19F7E3-6DDA-42AE-ABFF-4849F5A4E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607" y="2686877"/>
            <a:ext cx="2938671" cy="29386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48A4F4-6151-4D11-A2A2-A2DBE92E0FB5}"/>
              </a:ext>
            </a:extLst>
          </p:cNvPr>
          <p:cNvSpPr/>
          <p:nvPr/>
        </p:nvSpPr>
        <p:spPr>
          <a:xfrm>
            <a:off x="1179298" y="2125316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BCE2A32A-8CA4-492B-8938-00B22DF5B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1724" y="3066215"/>
            <a:ext cx="1749287" cy="174928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E9DBFC5-4AF4-480A-AC8E-DD972E7F772C}"/>
              </a:ext>
            </a:extLst>
          </p:cNvPr>
          <p:cNvSpPr/>
          <p:nvPr/>
        </p:nvSpPr>
        <p:spPr>
          <a:xfrm>
            <a:off x="3346600" y="2902221"/>
            <a:ext cx="4999383" cy="1659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to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7090B0-EAE2-4D20-85A1-AD45BCE29E71}"/>
              </a:ext>
            </a:extLst>
          </p:cNvPr>
          <p:cNvSpPr/>
          <p:nvPr/>
        </p:nvSpPr>
        <p:spPr>
          <a:xfrm>
            <a:off x="9344441" y="2125315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88F48-58F9-4C8A-A0FD-A3D3A3101B47}"/>
              </a:ext>
            </a:extLst>
          </p:cNvPr>
          <p:cNvSpPr txBox="1"/>
          <p:nvPr/>
        </p:nvSpPr>
        <p:spPr>
          <a:xfrm>
            <a:off x="3673171" y="4347448"/>
            <a:ext cx="3707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time you make changes: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Push code to </a:t>
            </a:r>
            <a:r>
              <a:rPr lang="en-US" dirty="0" err="1"/>
              <a:t>github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 a new build (</a:t>
            </a:r>
            <a:r>
              <a:rPr lang="en-US" dirty="0" err="1"/>
              <a:t>mvn</a:t>
            </a:r>
            <a:r>
              <a:rPr lang="en-US" dirty="0"/>
              <a:t> package)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Upload to server (</a:t>
            </a:r>
            <a:r>
              <a:rPr lang="en-US" dirty="0" err="1"/>
              <a:t>scp</a:t>
            </a:r>
            <a:r>
              <a:rPr lang="en-US" dirty="0"/>
              <a:t> or git)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Stop/start tomcat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Delete old app/ replace with new app</a:t>
            </a:r>
          </a:p>
        </p:txBody>
      </p:sp>
    </p:spTree>
    <p:extLst>
      <p:ext uri="{BB962C8B-B14F-4D97-AF65-F5344CB8AC3E}">
        <p14:creationId xmlns:p14="http://schemas.microsoft.com/office/powerpoint/2010/main" val="338323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518</Words>
  <Application>Microsoft Office PowerPoint</Application>
  <PresentationFormat>Widescreen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DevOps and AWS</vt:lpstr>
      <vt:lpstr>PowerPoint Presentation</vt:lpstr>
      <vt:lpstr>PowerPoint Presentation</vt:lpstr>
      <vt:lpstr>On premise vs Cloud</vt:lpstr>
      <vt:lpstr>Horizontal scaling vs Vertical scaling</vt:lpstr>
      <vt:lpstr>Horizontal vs Vertical (in general)</vt:lpstr>
      <vt:lpstr>How do we go from Dev to Prod</vt:lpstr>
      <vt:lpstr>Java App Deployment (no Pipeline)</vt:lpstr>
      <vt:lpstr>Java App Deployment (no Pipeline)</vt:lpstr>
      <vt:lpstr>Java App Deployment (yes Pipeline)</vt:lpstr>
      <vt:lpstr>How Jenkins Works </vt:lpstr>
      <vt:lpstr>DevOps</vt:lpstr>
      <vt:lpstr>PowerPoint Presentation</vt:lpstr>
      <vt:lpstr>Maven…Jar…War…Tomcat….etc</vt:lpstr>
      <vt:lpstr>AWS Services</vt:lpstr>
      <vt:lpstr>EC2 and EBS</vt:lpstr>
      <vt:lpstr>AWS Global Infrastructure</vt:lpstr>
      <vt:lpstr>What we like</vt:lpstr>
      <vt:lpstr>What we do not like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and AWS</dc:title>
  <dc:creator>Office Revature E 04</dc:creator>
  <cp:lastModifiedBy>Office Revature E 04</cp:lastModifiedBy>
  <cp:revision>24</cp:revision>
  <dcterms:created xsi:type="dcterms:W3CDTF">2020-09-29T17:56:25Z</dcterms:created>
  <dcterms:modified xsi:type="dcterms:W3CDTF">2020-09-30T16:40:49Z</dcterms:modified>
</cp:coreProperties>
</file>