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70" r:id="rId7"/>
    <p:sldId id="262" r:id="rId8"/>
    <p:sldId id="265" r:id="rId9"/>
    <p:sldId id="263" r:id="rId10"/>
    <p:sldId id="264" r:id="rId11"/>
    <p:sldId id="271" r:id="rId12"/>
    <p:sldId id="285" r:id="rId13"/>
    <p:sldId id="266" r:id="rId14"/>
    <p:sldId id="268" r:id="rId15"/>
    <p:sldId id="275" r:id="rId16"/>
    <p:sldId id="273" r:id="rId17"/>
    <p:sldId id="276" r:id="rId18"/>
    <p:sldId id="274" r:id="rId19"/>
    <p:sldId id="282" r:id="rId20"/>
    <p:sldId id="280" r:id="rId21"/>
    <p:sldId id="278" r:id="rId22"/>
    <p:sldId id="279" r:id="rId23"/>
    <p:sldId id="272" r:id="rId24"/>
    <p:sldId id="281" r:id="rId25"/>
    <p:sldId id="283" r:id="rId26"/>
    <p:sldId id="28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FECC24-3E95-4898-AF95-FFDCE5A93C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Iedereen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err="1"/>
              <a:t>programeren</a:t>
            </a:r>
            <a:r>
              <a:rPr lang="en-US"/>
              <a:t>!</a:t>
            </a:r>
            <a:br>
              <a:rPr lang="en-US"/>
            </a:br>
            <a:endParaRPr lang="en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3EB3CE4-843B-4BFB-912A-DF83388674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Python, </a:t>
            </a:r>
            <a:r>
              <a:rPr lang="en-US" sz="2800" dirty="0" err="1">
                <a:solidFill>
                  <a:schemeClr val="tx1"/>
                </a:solidFill>
              </a:rPr>
              <a:t>variabele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en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operatoren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  <a:endParaRPr lang="en-NL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081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CE0C0E-C154-45E6-9A05-D0FD5B386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64998"/>
          </a:xfrm>
        </p:spPr>
        <p:txBody>
          <a:bodyPr/>
          <a:lstStyle/>
          <a:p>
            <a:r>
              <a:rPr lang="en-US" dirty="0" err="1"/>
              <a:t>Variabele</a:t>
            </a:r>
            <a:r>
              <a:rPr lang="en-US" dirty="0"/>
              <a:t>… </a:t>
            </a:r>
            <a:r>
              <a:rPr lang="en-US" dirty="0" err="1"/>
              <a:t>opdracht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0BA1D90-7997-4C2A-B424-8B4A88C2B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83516"/>
            <a:ext cx="9905999" cy="4507685"/>
          </a:xfrm>
        </p:spPr>
        <p:txBody>
          <a:bodyPr/>
          <a:lstStyle/>
          <a:p>
            <a:endParaRPr lang="en-US" dirty="0"/>
          </a:p>
          <a:p>
            <a:r>
              <a:rPr lang="en-US" dirty="0" err="1"/>
              <a:t>Maak</a:t>
            </a:r>
            <a:r>
              <a:rPr lang="en-US" dirty="0"/>
              <a:t> in </a:t>
            </a:r>
            <a:r>
              <a:rPr lang="en-US" dirty="0" err="1"/>
              <a:t>pycharm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python file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genaamd</a:t>
            </a:r>
            <a:r>
              <a:rPr lang="en-US" dirty="0"/>
              <a:t> “</a:t>
            </a:r>
            <a:r>
              <a:rPr lang="en-US" dirty="0" err="1"/>
              <a:t>totaal</a:t>
            </a:r>
            <a:r>
              <a:rPr lang="en-US" dirty="0"/>
              <a:t> </a:t>
            </a:r>
            <a:r>
              <a:rPr lang="en-US" dirty="0" err="1"/>
              <a:t>prijs</a:t>
            </a:r>
            <a:r>
              <a:rPr lang="en-US" dirty="0"/>
              <a:t>”.</a:t>
            </a:r>
          </a:p>
          <a:p>
            <a:r>
              <a:rPr lang="en-US" dirty="0" err="1"/>
              <a:t>Maak</a:t>
            </a:r>
            <a:r>
              <a:rPr lang="en-US" dirty="0"/>
              <a:t> 4 </a:t>
            </a:r>
            <a:r>
              <a:rPr lang="en-US" dirty="0" err="1"/>
              <a:t>producten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. (</a:t>
            </a:r>
            <a:r>
              <a:rPr lang="en-US" dirty="0" err="1"/>
              <a:t>product_prijs</a:t>
            </a:r>
            <a:r>
              <a:rPr lang="en-US" dirty="0"/>
              <a:t> = </a:t>
            </a:r>
            <a:r>
              <a:rPr lang="en-US" dirty="0" err="1"/>
              <a:t>prijs</a:t>
            </a:r>
            <a:r>
              <a:rPr lang="en-US" dirty="0"/>
              <a:t>)</a:t>
            </a:r>
          </a:p>
          <a:p>
            <a:r>
              <a:rPr lang="en-US" dirty="0" err="1"/>
              <a:t>Maak</a:t>
            </a:r>
            <a:r>
              <a:rPr lang="en-US" dirty="0"/>
              <a:t> </a:t>
            </a:r>
            <a:r>
              <a:rPr lang="en-US" dirty="0" err="1"/>
              <a:t>minimaal</a:t>
            </a:r>
            <a:r>
              <a:rPr lang="en-US" dirty="0"/>
              <a:t> 1 </a:t>
            </a:r>
            <a:r>
              <a:rPr lang="en-US" dirty="0" err="1"/>
              <a:t>bestelling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(</a:t>
            </a:r>
            <a:r>
              <a:rPr lang="en-US" dirty="0" err="1"/>
              <a:t>product_aantal</a:t>
            </a:r>
            <a:r>
              <a:rPr lang="en-US" dirty="0"/>
              <a:t> = </a:t>
            </a:r>
            <a:r>
              <a:rPr lang="en-US" dirty="0" err="1"/>
              <a:t>aantal</a:t>
            </a:r>
            <a:r>
              <a:rPr lang="en-US" dirty="0"/>
              <a:t>)</a:t>
            </a:r>
          </a:p>
          <a:p>
            <a:r>
              <a:rPr lang="en-US" dirty="0" err="1"/>
              <a:t>Bereken</a:t>
            </a:r>
            <a:r>
              <a:rPr lang="en-US" dirty="0"/>
              <a:t> de </a:t>
            </a:r>
            <a:r>
              <a:rPr lang="en-US" dirty="0" err="1"/>
              <a:t>totaal</a:t>
            </a:r>
            <a:r>
              <a:rPr lang="en-US" dirty="0"/>
              <a:t> </a:t>
            </a:r>
            <a:r>
              <a:rPr lang="en-US" dirty="0" err="1"/>
              <a:t>prijs</a:t>
            </a:r>
            <a:r>
              <a:rPr lang="en-US" dirty="0"/>
              <a:t>.</a:t>
            </a:r>
          </a:p>
          <a:p>
            <a:r>
              <a:rPr lang="en-US" dirty="0"/>
              <a:t>Print de </a:t>
            </a:r>
            <a:r>
              <a:rPr lang="en-US" dirty="0" err="1"/>
              <a:t>totaal</a:t>
            </a:r>
            <a:r>
              <a:rPr lang="en-US" dirty="0"/>
              <a:t> </a:t>
            </a:r>
            <a:r>
              <a:rPr lang="en-US" dirty="0" err="1"/>
              <a:t>prijs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8163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EDF482-6E44-4C2A-9D80-A993E052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Variabele</a:t>
            </a:r>
            <a:r>
              <a:rPr lang="en-US" dirty="0"/>
              <a:t>!</a:t>
            </a:r>
            <a:endParaRPr lang="en-NL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B899245B-282C-46DB-A952-0BF3F34A8B86}"/>
              </a:ext>
            </a:extLst>
          </p:cNvPr>
          <p:cNvSpPr txBox="1"/>
          <p:nvPr/>
        </p:nvSpPr>
        <p:spPr>
          <a:xfrm>
            <a:off x="1459399" y="3075057"/>
            <a:ext cx="9270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TotaalPrijs</a:t>
            </a:r>
            <a:r>
              <a:rPr lang="en-US" sz="4000" dirty="0"/>
              <a:t> = </a:t>
            </a:r>
            <a:r>
              <a:rPr lang="en-US" sz="4000" dirty="0" err="1"/>
              <a:t>product_aantal</a:t>
            </a:r>
            <a:r>
              <a:rPr lang="en-US" sz="4000" dirty="0"/>
              <a:t> * </a:t>
            </a:r>
            <a:r>
              <a:rPr lang="en-US" sz="4000" dirty="0" err="1"/>
              <a:t>product_prijs</a:t>
            </a:r>
            <a:endParaRPr lang="en-NL" sz="4000" dirty="0"/>
          </a:p>
        </p:txBody>
      </p:sp>
    </p:spTree>
    <p:extLst>
      <p:ext uri="{BB962C8B-B14F-4D97-AF65-F5344CB8AC3E}">
        <p14:creationId xmlns:p14="http://schemas.microsoft.com/office/powerpoint/2010/main" val="2456845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EDF482-6E44-4C2A-9D80-A993E052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Operatoren</a:t>
            </a:r>
            <a:r>
              <a:rPr lang="en-US" dirty="0"/>
              <a:t>!</a:t>
            </a:r>
            <a:endParaRPr lang="en-NL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B899245B-282C-46DB-A952-0BF3F34A8B86}"/>
              </a:ext>
            </a:extLst>
          </p:cNvPr>
          <p:cNvSpPr txBox="1"/>
          <p:nvPr/>
        </p:nvSpPr>
        <p:spPr>
          <a:xfrm>
            <a:off x="1459399" y="2459504"/>
            <a:ext cx="92700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+, -, *, /, //, **, %,</a:t>
            </a:r>
          </a:p>
          <a:p>
            <a:pPr algn="ctr"/>
            <a:r>
              <a:rPr lang="en-US" sz="4000" dirty="0"/>
              <a:t>==, !=, &gt;, &lt;, &gt;=, &lt;=,</a:t>
            </a:r>
          </a:p>
          <a:p>
            <a:pPr algn="ctr"/>
            <a:r>
              <a:rPr lang="en-US" sz="4000" dirty="0"/>
              <a:t>And, or </a:t>
            </a:r>
            <a:r>
              <a:rPr lang="en-US" sz="4000" dirty="0" err="1"/>
              <a:t>en</a:t>
            </a:r>
            <a:r>
              <a:rPr lang="en-US" sz="4000" dirty="0"/>
              <a:t> not  </a:t>
            </a:r>
            <a:endParaRPr lang="en-NL" sz="4000" dirty="0"/>
          </a:p>
        </p:txBody>
      </p:sp>
    </p:spTree>
    <p:extLst>
      <p:ext uri="{BB962C8B-B14F-4D97-AF65-F5344CB8AC3E}">
        <p14:creationId xmlns:p14="http://schemas.microsoft.com/office/powerpoint/2010/main" val="2922008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CE0C0E-C154-45E6-9A05-D0FD5B386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64998"/>
          </a:xfrm>
        </p:spPr>
        <p:txBody>
          <a:bodyPr/>
          <a:lstStyle/>
          <a:p>
            <a:r>
              <a:rPr lang="en-US" dirty="0" err="1"/>
              <a:t>Operatoren</a:t>
            </a:r>
            <a:r>
              <a:rPr lang="en-US" dirty="0"/>
              <a:t>… wat </a:t>
            </a:r>
            <a:r>
              <a:rPr lang="en-US" dirty="0" err="1"/>
              <a:t>zijn</a:t>
            </a:r>
            <a:r>
              <a:rPr lang="en-US" dirty="0"/>
              <a:t> het?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0BA1D90-7997-4C2A-B424-8B4A88C2B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83516"/>
            <a:ext cx="9905999" cy="45076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Een</a:t>
            </a:r>
            <a:r>
              <a:rPr lang="en-US" dirty="0"/>
              <a:t> operator: </a:t>
            </a:r>
            <a:r>
              <a:rPr lang="en-US" dirty="0" err="1"/>
              <a:t>veelal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symbool</a:t>
            </a:r>
            <a:r>
              <a:rPr lang="en-US" dirty="0"/>
              <a:t> wat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bepaalde</a:t>
            </a:r>
            <a:r>
              <a:rPr lang="en-US" dirty="0"/>
              <a:t> </a:t>
            </a:r>
            <a:r>
              <a:rPr lang="en-US" dirty="0" err="1"/>
              <a:t>bewerking</a:t>
            </a:r>
            <a:r>
              <a:rPr lang="en-US" dirty="0"/>
              <a:t> (</a:t>
            </a:r>
            <a:r>
              <a:rPr lang="en-US" dirty="0" err="1"/>
              <a:t>functie</a:t>
            </a:r>
            <a:r>
              <a:rPr lang="en-US" dirty="0"/>
              <a:t>) </a:t>
            </a:r>
            <a:r>
              <a:rPr lang="en-US" dirty="0" err="1"/>
              <a:t>uitvoert</a:t>
            </a:r>
            <a:r>
              <a:rPr lang="en-US" dirty="0"/>
              <a:t> op twee operands (</a:t>
            </a:r>
            <a:r>
              <a:rPr lang="en-US" dirty="0" err="1"/>
              <a:t>elementen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voorbeeld</a:t>
            </a:r>
            <a:r>
              <a:rPr lang="en-US" dirty="0"/>
              <a:t>…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Veel</a:t>
            </a:r>
            <a:r>
              <a:rPr lang="en-US" dirty="0"/>
              <a:t> </a:t>
            </a:r>
            <a:r>
              <a:rPr lang="en-US" dirty="0" err="1"/>
              <a:t>operatoren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gebruikt</a:t>
            </a:r>
            <a:r>
              <a:rPr lang="en-US" dirty="0"/>
              <a:t> in de </a:t>
            </a:r>
            <a:r>
              <a:rPr lang="en-US" dirty="0" err="1"/>
              <a:t>wiskunde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vaak</a:t>
            </a:r>
            <a:r>
              <a:rPr lang="en-US" dirty="0"/>
              <a:t> al  </a:t>
            </a:r>
            <a:r>
              <a:rPr lang="en-US" dirty="0" err="1"/>
              <a:t>bekend</a:t>
            </a:r>
            <a:r>
              <a:rPr lang="en-US" dirty="0"/>
              <a:t>. 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2F448C50-CFC4-4A20-A065-B9E16CBB9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92" y="3278545"/>
            <a:ext cx="10295238" cy="1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737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CE0C0E-C154-45E6-9A05-D0FD5B386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64998"/>
          </a:xfrm>
        </p:spPr>
        <p:txBody>
          <a:bodyPr>
            <a:normAutofit/>
          </a:bodyPr>
          <a:lstStyle/>
          <a:p>
            <a:r>
              <a:rPr lang="en-US" dirty="0" err="1"/>
              <a:t>Operatoren</a:t>
            </a:r>
            <a:r>
              <a:rPr lang="en-US" dirty="0"/>
              <a:t> … </a:t>
            </a:r>
            <a:r>
              <a:rPr lang="en-US" dirty="0" err="1"/>
              <a:t>Mathematisch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0BA1D90-7997-4C2A-B424-8B4A88C2B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83516"/>
            <a:ext cx="9905999" cy="450768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NL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7CCCEA35-0B20-49AA-BD0D-BE0AA8998493}"/>
              </a:ext>
            </a:extLst>
          </p:cNvPr>
          <p:cNvSpPr txBox="1"/>
          <p:nvPr/>
        </p:nvSpPr>
        <p:spPr>
          <a:xfrm>
            <a:off x="439569" y="2923514"/>
            <a:ext cx="113096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Optellen</a:t>
            </a:r>
            <a:r>
              <a:rPr lang="en-US" sz="4000" dirty="0"/>
              <a:t>* :   				x + y		</a:t>
            </a:r>
            <a:r>
              <a:rPr lang="en-US" sz="4000" dirty="0" err="1"/>
              <a:t>Aftrekken</a:t>
            </a:r>
            <a:r>
              <a:rPr lang="en-US" sz="4000" dirty="0"/>
              <a:t>:     		x - y</a:t>
            </a:r>
          </a:p>
          <a:p>
            <a:r>
              <a:rPr lang="en-US" sz="4000" dirty="0" err="1"/>
              <a:t>Vermenigvuldigen</a:t>
            </a:r>
            <a:r>
              <a:rPr lang="en-US" sz="4000" dirty="0"/>
              <a:t>:  	x * y		</a:t>
            </a:r>
            <a:r>
              <a:rPr lang="en-US" sz="4000" dirty="0" err="1"/>
              <a:t>Delen</a:t>
            </a:r>
            <a:r>
              <a:rPr lang="en-US" sz="4000" dirty="0"/>
              <a:t> (float):			x/y</a:t>
            </a:r>
          </a:p>
          <a:p>
            <a:r>
              <a:rPr lang="en-US" sz="4000" dirty="0" err="1"/>
              <a:t>Machts</a:t>
            </a:r>
            <a:r>
              <a:rPr lang="en-US" sz="4000" dirty="0"/>
              <a:t> </a:t>
            </a:r>
            <a:r>
              <a:rPr lang="en-US" sz="4000" dirty="0" err="1"/>
              <a:t>verheffen</a:t>
            </a:r>
            <a:r>
              <a:rPr lang="en-US" sz="4000" dirty="0"/>
              <a:t>:		x**y		</a:t>
            </a:r>
            <a:r>
              <a:rPr lang="en-US" sz="4000" dirty="0" err="1"/>
              <a:t>Delen</a:t>
            </a:r>
            <a:r>
              <a:rPr lang="en-US" sz="4000" dirty="0"/>
              <a:t> (integer):		x//y </a:t>
            </a:r>
          </a:p>
          <a:p>
            <a:r>
              <a:rPr lang="en-US" sz="4000" dirty="0" err="1"/>
              <a:t>Overblijfsel</a:t>
            </a:r>
            <a:r>
              <a:rPr lang="en-US" sz="4000" dirty="0"/>
              <a:t>:				</a:t>
            </a:r>
            <a:r>
              <a:rPr lang="en-US" sz="4000" dirty="0" err="1"/>
              <a:t>x%y</a:t>
            </a:r>
            <a:r>
              <a:rPr lang="en-US" sz="4000" dirty="0"/>
              <a:t>			</a:t>
            </a:r>
            <a:endParaRPr lang="en-NL" sz="4000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85BA987B-9018-4B26-8D30-0B0B9868DDF0}"/>
              </a:ext>
            </a:extLst>
          </p:cNvPr>
          <p:cNvSpPr txBox="1"/>
          <p:nvPr/>
        </p:nvSpPr>
        <p:spPr>
          <a:xfrm>
            <a:off x="1141411" y="1459866"/>
            <a:ext cx="65141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Operands type: 	integer </a:t>
            </a:r>
            <a:r>
              <a:rPr lang="en-US" sz="2800" dirty="0" err="1"/>
              <a:t>en</a:t>
            </a:r>
            <a:r>
              <a:rPr lang="en-US" sz="2800" dirty="0"/>
              <a:t> floats (*string)</a:t>
            </a:r>
          </a:p>
          <a:p>
            <a:r>
              <a:rPr lang="en-US" sz="2800" dirty="0" err="1"/>
              <a:t>Uitkomst</a:t>
            </a:r>
            <a:r>
              <a:rPr lang="en-US" sz="2800" dirty="0"/>
              <a:t>: 				integer </a:t>
            </a:r>
            <a:r>
              <a:rPr lang="en-US" sz="2800" dirty="0" err="1"/>
              <a:t>en</a:t>
            </a:r>
            <a:r>
              <a:rPr lang="en-US" sz="2800" dirty="0"/>
              <a:t> floats (*string)</a:t>
            </a:r>
          </a:p>
        </p:txBody>
      </p:sp>
    </p:spTree>
    <p:extLst>
      <p:ext uri="{BB962C8B-B14F-4D97-AF65-F5344CB8AC3E}">
        <p14:creationId xmlns:p14="http://schemas.microsoft.com/office/powerpoint/2010/main" val="678370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CE0C0E-C154-45E6-9A05-D0FD5B386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64998"/>
          </a:xfrm>
        </p:spPr>
        <p:txBody>
          <a:bodyPr>
            <a:normAutofit/>
          </a:bodyPr>
          <a:lstStyle/>
          <a:p>
            <a:r>
              <a:rPr lang="en-US" dirty="0" err="1"/>
              <a:t>Operatoren</a:t>
            </a:r>
            <a:r>
              <a:rPr lang="en-US" dirty="0"/>
              <a:t> … </a:t>
            </a:r>
            <a:r>
              <a:rPr lang="en-US" dirty="0" err="1"/>
              <a:t>Mathematisch</a:t>
            </a:r>
            <a:r>
              <a:rPr lang="en-US" dirty="0"/>
              <a:t> </a:t>
            </a:r>
            <a:r>
              <a:rPr lang="en-US" dirty="0" err="1"/>
              <a:t>voorbeelden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0BA1D90-7997-4C2A-B424-8B4A88C2B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83516"/>
            <a:ext cx="9905999" cy="450768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01DDDCE8-CA4C-4163-9D7E-1D3D45D47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060" y="1283516"/>
            <a:ext cx="6426702" cy="51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667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CE0C0E-C154-45E6-9A05-D0FD5B386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64998"/>
          </a:xfrm>
        </p:spPr>
        <p:txBody>
          <a:bodyPr>
            <a:normAutofit/>
          </a:bodyPr>
          <a:lstStyle/>
          <a:p>
            <a:r>
              <a:rPr lang="en-US" dirty="0" err="1"/>
              <a:t>Operatoren</a:t>
            </a:r>
            <a:r>
              <a:rPr lang="en-US" dirty="0"/>
              <a:t> … </a:t>
            </a:r>
            <a:r>
              <a:rPr lang="en-US" dirty="0" err="1"/>
              <a:t>Logisch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0BA1D90-7997-4C2A-B424-8B4A88C2B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83516"/>
            <a:ext cx="9905999" cy="450768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NL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7CCCEA35-0B20-49AA-BD0D-BE0AA8998493}"/>
              </a:ext>
            </a:extLst>
          </p:cNvPr>
          <p:cNvSpPr txBox="1"/>
          <p:nvPr/>
        </p:nvSpPr>
        <p:spPr>
          <a:xfrm>
            <a:off x="439569" y="3019939"/>
            <a:ext cx="113096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Gelijk</a:t>
            </a:r>
            <a:r>
              <a:rPr lang="en-US" sz="4000" dirty="0"/>
              <a:t> </a:t>
            </a:r>
            <a:r>
              <a:rPr lang="en-US" sz="4000" dirty="0" err="1"/>
              <a:t>aan</a:t>
            </a:r>
            <a:r>
              <a:rPr lang="en-US" sz="4000" dirty="0"/>
              <a:t>* :   		x == y		</a:t>
            </a:r>
            <a:r>
              <a:rPr lang="en-US" sz="4000" dirty="0" err="1"/>
              <a:t>Niet</a:t>
            </a:r>
            <a:r>
              <a:rPr lang="en-US" sz="4000" dirty="0"/>
              <a:t> </a:t>
            </a:r>
            <a:r>
              <a:rPr lang="en-US" sz="4000" dirty="0" err="1"/>
              <a:t>gelijk</a:t>
            </a:r>
            <a:r>
              <a:rPr lang="en-US" sz="4000" dirty="0"/>
              <a:t> </a:t>
            </a:r>
            <a:r>
              <a:rPr lang="en-US" sz="4000" dirty="0" err="1"/>
              <a:t>aan</a:t>
            </a:r>
            <a:r>
              <a:rPr lang="en-US" sz="4000" dirty="0"/>
              <a:t>* : 	x != y</a:t>
            </a:r>
          </a:p>
          <a:p>
            <a:r>
              <a:rPr lang="en-US" sz="4000" dirty="0" err="1"/>
              <a:t>Groter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:  		x &gt; y			</a:t>
            </a:r>
            <a:r>
              <a:rPr lang="en-US" sz="4000" dirty="0" err="1"/>
              <a:t>Kleiner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:			x &lt; y</a:t>
            </a:r>
          </a:p>
          <a:p>
            <a:r>
              <a:rPr lang="en-US" sz="4000" dirty="0" err="1"/>
              <a:t>Groter</a:t>
            </a:r>
            <a:r>
              <a:rPr lang="en-US" sz="4000" dirty="0"/>
              <a:t> of </a:t>
            </a:r>
            <a:r>
              <a:rPr lang="en-US" sz="4000" dirty="0" err="1"/>
              <a:t>gelijk</a:t>
            </a:r>
            <a:r>
              <a:rPr lang="en-US" sz="4000" dirty="0"/>
              <a:t>: 	x &gt;= y		</a:t>
            </a:r>
            <a:r>
              <a:rPr lang="en-US" sz="4000" dirty="0" err="1"/>
              <a:t>Kleiner</a:t>
            </a:r>
            <a:r>
              <a:rPr lang="en-US" sz="4000" dirty="0"/>
              <a:t> of </a:t>
            </a:r>
            <a:r>
              <a:rPr lang="en-US" sz="4000" dirty="0" err="1"/>
              <a:t>gelijk</a:t>
            </a:r>
            <a:r>
              <a:rPr lang="en-US" sz="4000" dirty="0"/>
              <a:t> :	x &lt;= y  		</a:t>
            </a:r>
            <a:endParaRPr lang="en-NL" sz="4000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8A2501C4-9879-4B5C-AE36-3ED4508A593F}"/>
              </a:ext>
            </a:extLst>
          </p:cNvPr>
          <p:cNvSpPr txBox="1"/>
          <p:nvPr/>
        </p:nvSpPr>
        <p:spPr>
          <a:xfrm>
            <a:off x="1141411" y="1459866"/>
            <a:ext cx="80779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Operands type: 	integer </a:t>
            </a:r>
            <a:r>
              <a:rPr lang="en-US" sz="2800" dirty="0" err="1"/>
              <a:t>en</a:t>
            </a:r>
            <a:r>
              <a:rPr lang="en-US" sz="2800" dirty="0"/>
              <a:t> floats (*Booleans, strings)</a:t>
            </a:r>
          </a:p>
          <a:p>
            <a:r>
              <a:rPr lang="en-US" sz="2800" dirty="0" err="1"/>
              <a:t>Uitkomst</a:t>
            </a:r>
            <a:r>
              <a:rPr lang="en-US" sz="2800" dirty="0"/>
              <a:t>: 				Boolean</a:t>
            </a:r>
          </a:p>
        </p:txBody>
      </p:sp>
    </p:spTree>
    <p:extLst>
      <p:ext uri="{BB962C8B-B14F-4D97-AF65-F5344CB8AC3E}">
        <p14:creationId xmlns:p14="http://schemas.microsoft.com/office/powerpoint/2010/main" val="1094653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CE0C0E-C154-45E6-9A05-D0FD5B386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64998"/>
          </a:xfrm>
        </p:spPr>
        <p:txBody>
          <a:bodyPr>
            <a:normAutofit/>
          </a:bodyPr>
          <a:lstStyle/>
          <a:p>
            <a:r>
              <a:rPr lang="en-US" dirty="0" err="1"/>
              <a:t>Operatoren</a:t>
            </a:r>
            <a:r>
              <a:rPr lang="en-US" dirty="0"/>
              <a:t> … </a:t>
            </a:r>
            <a:r>
              <a:rPr lang="en-US" dirty="0" err="1"/>
              <a:t>Logisch</a:t>
            </a:r>
            <a:r>
              <a:rPr lang="en-US" dirty="0"/>
              <a:t> </a:t>
            </a:r>
            <a:r>
              <a:rPr lang="en-US" dirty="0" err="1"/>
              <a:t>Voorbeelden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0BA1D90-7997-4C2A-B424-8B4A88C2B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83516"/>
            <a:ext cx="9905999" cy="450768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3E19967-9A20-4BB0-9CA3-D3A1E64D8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334" y="1349984"/>
            <a:ext cx="6934153" cy="510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289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CE0C0E-C154-45E6-9A05-D0FD5B386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64998"/>
          </a:xfrm>
        </p:spPr>
        <p:txBody>
          <a:bodyPr>
            <a:normAutofit/>
          </a:bodyPr>
          <a:lstStyle/>
          <a:p>
            <a:r>
              <a:rPr lang="en-US" dirty="0" err="1"/>
              <a:t>Operatoren</a:t>
            </a:r>
            <a:r>
              <a:rPr lang="en-US" dirty="0"/>
              <a:t> … </a:t>
            </a:r>
            <a:r>
              <a:rPr lang="en-US" dirty="0" err="1"/>
              <a:t>Booleaanse</a:t>
            </a:r>
            <a:r>
              <a:rPr lang="en-US" dirty="0"/>
              <a:t> </a:t>
            </a:r>
            <a:r>
              <a:rPr lang="en-US" dirty="0" err="1"/>
              <a:t>logica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0BA1D90-7997-4C2A-B424-8B4A88C2B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83516"/>
            <a:ext cx="9905999" cy="450768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NL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7CCCEA35-0B20-49AA-BD0D-BE0AA8998493}"/>
              </a:ext>
            </a:extLst>
          </p:cNvPr>
          <p:cNvSpPr txBox="1"/>
          <p:nvPr/>
        </p:nvSpPr>
        <p:spPr>
          <a:xfrm>
            <a:off x="3947985" y="3252698"/>
            <a:ext cx="360210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OR:   		x or y	</a:t>
            </a:r>
          </a:p>
          <a:p>
            <a:r>
              <a:rPr lang="en-US" sz="4000" dirty="0"/>
              <a:t>AND :  	x and y</a:t>
            </a:r>
          </a:p>
          <a:p>
            <a:r>
              <a:rPr lang="en-US" sz="4000" dirty="0"/>
              <a:t>NOT: 		not(x)				</a:t>
            </a:r>
            <a:endParaRPr lang="en-NL" sz="4000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41BA4548-D4DF-4F29-A642-1441472A3E8C}"/>
              </a:ext>
            </a:extLst>
          </p:cNvPr>
          <p:cNvSpPr txBox="1"/>
          <p:nvPr/>
        </p:nvSpPr>
        <p:spPr>
          <a:xfrm>
            <a:off x="1141411" y="1459866"/>
            <a:ext cx="41072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Operands type: 	Boolean</a:t>
            </a:r>
          </a:p>
          <a:p>
            <a:r>
              <a:rPr lang="en-US" sz="2800" dirty="0" err="1"/>
              <a:t>Uitkomst</a:t>
            </a:r>
            <a:r>
              <a:rPr lang="en-US" sz="2800" dirty="0"/>
              <a:t>: 				Boolean</a:t>
            </a:r>
          </a:p>
        </p:txBody>
      </p:sp>
    </p:spTree>
    <p:extLst>
      <p:ext uri="{BB962C8B-B14F-4D97-AF65-F5344CB8AC3E}">
        <p14:creationId xmlns:p14="http://schemas.microsoft.com/office/powerpoint/2010/main" val="2291004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CE0C0E-C154-45E6-9A05-D0FD5B386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6499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Operatoren</a:t>
            </a:r>
            <a:r>
              <a:rPr lang="en-US" dirty="0"/>
              <a:t> …</a:t>
            </a:r>
            <a:r>
              <a:rPr lang="en-US" dirty="0" err="1"/>
              <a:t>Booleaanse</a:t>
            </a:r>
            <a:r>
              <a:rPr lang="en-US" dirty="0"/>
              <a:t> </a:t>
            </a:r>
            <a:r>
              <a:rPr lang="en-US" dirty="0" err="1"/>
              <a:t>logica</a:t>
            </a:r>
            <a:r>
              <a:rPr lang="en-US" dirty="0"/>
              <a:t> </a:t>
            </a:r>
            <a:r>
              <a:rPr lang="en-US" dirty="0" err="1"/>
              <a:t>voorbeelden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0BA1D90-7997-4C2A-B424-8B4A88C2B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83516"/>
            <a:ext cx="9905999" cy="450768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6BB1B56-E2F4-4E34-9ED9-F7FA860A4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783" y="1283516"/>
            <a:ext cx="6695255" cy="485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181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018A51-05F3-41C4-9170-8CE632104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2238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Programma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EADA0C-74D8-401D-AE31-03578942A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40903"/>
            <a:ext cx="9905999" cy="465029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Recap</a:t>
            </a:r>
          </a:p>
          <a:p>
            <a:r>
              <a:rPr lang="en-US" dirty="0"/>
              <a:t>Python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pycharm</a:t>
            </a:r>
            <a:r>
              <a:rPr lang="en-US" dirty="0"/>
              <a:t> (</a:t>
            </a:r>
            <a:r>
              <a:rPr lang="en-US" dirty="0" err="1"/>
              <a:t>installeren</a:t>
            </a:r>
            <a:r>
              <a:rPr lang="en-US" dirty="0"/>
              <a:t>).</a:t>
            </a:r>
          </a:p>
          <a:p>
            <a:r>
              <a:rPr lang="en-US" dirty="0" err="1"/>
              <a:t>Variabele</a:t>
            </a:r>
            <a:endParaRPr lang="en-US" dirty="0"/>
          </a:p>
          <a:p>
            <a:pPr lvl="1"/>
            <a:r>
              <a:rPr lang="en-US" dirty="0"/>
              <a:t>Wat, </a:t>
            </a:r>
            <a:r>
              <a:rPr lang="en-US" dirty="0" err="1"/>
              <a:t>waarom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hoe?</a:t>
            </a:r>
          </a:p>
          <a:p>
            <a:pPr lvl="1"/>
            <a:r>
              <a:rPr lang="en-US" dirty="0" err="1"/>
              <a:t>Opdracht</a:t>
            </a:r>
            <a:endParaRPr lang="en-US" dirty="0"/>
          </a:p>
          <a:p>
            <a:r>
              <a:rPr lang="en-US" dirty="0" err="1"/>
              <a:t>Operatoren</a:t>
            </a:r>
            <a:endParaRPr lang="en-US" dirty="0"/>
          </a:p>
          <a:p>
            <a:pPr lvl="1"/>
            <a:r>
              <a:rPr lang="en-US" dirty="0"/>
              <a:t>Wat, </a:t>
            </a:r>
            <a:r>
              <a:rPr lang="en-US" dirty="0" err="1"/>
              <a:t>waarom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hoe?</a:t>
            </a:r>
          </a:p>
          <a:p>
            <a:pPr lvl="1"/>
            <a:r>
              <a:rPr lang="en-US" dirty="0" err="1"/>
              <a:t>Expressies</a:t>
            </a:r>
            <a:endParaRPr lang="en-US" dirty="0"/>
          </a:p>
          <a:p>
            <a:pPr lvl="1"/>
            <a:r>
              <a:rPr lang="en-US" dirty="0" err="1"/>
              <a:t>Opdracht</a:t>
            </a:r>
            <a:endParaRPr lang="en-US" dirty="0"/>
          </a:p>
          <a:p>
            <a:r>
              <a:rPr lang="en-US" dirty="0" err="1"/>
              <a:t>Huiswerk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216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CE0C0E-C154-45E6-9A05-D0FD5B386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64998"/>
          </a:xfrm>
        </p:spPr>
        <p:txBody>
          <a:bodyPr>
            <a:normAutofit/>
          </a:bodyPr>
          <a:lstStyle/>
          <a:p>
            <a:r>
              <a:rPr lang="en-US" dirty="0" err="1"/>
              <a:t>Operatoren</a:t>
            </a:r>
            <a:r>
              <a:rPr lang="en-US" dirty="0"/>
              <a:t> … </a:t>
            </a:r>
            <a:r>
              <a:rPr lang="en-US" dirty="0" err="1"/>
              <a:t>waarheids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; OR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0BA1D90-7997-4C2A-B424-8B4A88C2B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83516"/>
            <a:ext cx="9905999" cy="450768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B513516-CD02-46C5-9EE0-7E67FE2CB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734" y="2085099"/>
            <a:ext cx="4206993" cy="268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577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CE0C0E-C154-45E6-9A05-D0FD5B386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64998"/>
          </a:xfrm>
        </p:spPr>
        <p:txBody>
          <a:bodyPr>
            <a:normAutofit/>
          </a:bodyPr>
          <a:lstStyle/>
          <a:p>
            <a:r>
              <a:rPr lang="en-US" dirty="0" err="1"/>
              <a:t>Operatoren</a:t>
            </a:r>
            <a:r>
              <a:rPr lang="en-US" dirty="0"/>
              <a:t> … </a:t>
            </a:r>
            <a:r>
              <a:rPr lang="en-US" dirty="0" err="1"/>
              <a:t>waarheids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; and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0BA1D90-7997-4C2A-B424-8B4A88C2B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83516"/>
            <a:ext cx="9905999" cy="450768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0560486-980A-4E79-933D-783D97834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313" y="1916238"/>
            <a:ext cx="4797374" cy="302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02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CE0C0E-C154-45E6-9A05-D0FD5B386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64998"/>
          </a:xfrm>
        </p:spPr>
        <p:txBody>
          <a:bodyPr>
            <a:normAutofit/>
          </a:bodyPr>
          <a:lstStyle/>
          <a:p>
            <a:r>
              <a:rPr lang="en-US" dirty="0" err="1"/>
              <a:t>Operatoren</a:t>
            </a:r>
            <a:r>
              <a:rPr lang="en-US" dirty="0"/>
              <a:t> …</a:t>
            </a:r>
            <a:r>
              <a:rPr lang="en-US" dirty="0" err="1"/>
              <a:t>waarheids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; not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0BA1D90-7997-4C2A-B424-8B4A88C2B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83516"/>
            <a:ext cx="9905999" cy="450768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29A8317-0A33-42EB-B5F0-1D764A0E2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308" y="2090991"/>
            <a:ext cx="5070736" cy="322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919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CE0C0E-C154-45E6-9A05-D0FD5B386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1740"/>
            <a:ext cx="9905998" cy="664998"/>
          </a:xfrm>
        </p:spPr>
        <p:txBody>
          <a:bodyPr>
            <a:normAutofit/>
          </a:bodyPr>
          <a:lstStyle/>
          <a:p>
            <a:r>
              <a:rPr lang="en-US" dirty="0" err="1"/>
              <a:t>Operatoren</a:t>
            </a:r>
            <a:r>
              <a:rPr lang="en-US" dirty="0"/>
              <a:t> … </a:t>
            </a:r>
            <a:r>
              <a:rPr lang="en-US" dirty="0" err="1"/>
              <a:t>Expressies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0BA1D90-7997-4C2A-B424-8B4A88C2B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83516"/>
            <a:ext cx="9905999" cy="4507685"/>
          </a:xfrm>
        </p:spPr>
        <p:txBody>
          <a:bodyPr/>
          <a:lstStyle/>
          <a:p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expressie</a:t>
            </a:r>
            <a:r>
              <a:rPr lang="en-US" dirty="0"/>
              <a:t> is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combinatie</a:t>
            </a:r>
            <a:r>
              <a:rPr lang="en-US" dirty="0"/>
              <a:t> van </a:t>
            </a:r>
            <a:r>
              <a:rPr lang="en-US" dirty="0" err="1"/>
              <a:t>variabele</a:t>
            </a:r>
            <a:r>
              <a:rPr lang="en-US" dirty="0"/>
              <a:t>, </a:t>
            </a:r>
            <a:r>
              <a:rPr lang="en-US" dirty="0" err="1"/>
              <a:t>waardes</a:t>
            </a:r>
            <a:r>
              <a:rPr lang="en-US" dirty="0"/>
              <a:t>, </a:t>
            </a:r>
            <a:r>
              <a:rPr lang="en-US" dirty="0" err="1"/>
              <a:t>functies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operatoren</a:t>
            </a:r>
            <a:r>
              <a:rPr lang="en-US" dirty="0"/>
              <a:t> die </a:t>
            </a:r>
            <a:r>
              <a:rPr lang="en-US" dirty="0" err="1"/>
              <a:t>hereleidbaar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één</a:t>
            </a:r>
            <a:r>
              <a:rPr lang="en-US" dirty="0"/>
              <a:t> </a:t>
            </a:r>
            <a:r>
              <a:rPr lang="en-US" dirty="0" err="1"/>
              <a:t>waarde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Voorbeeld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95EF9957-7084-4A9C-B9C4-C683C381B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982" y="3679246"/>
            <a:ext cx="3942857" cy="1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631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CE0C0E-C154-45E6-9A05-D0FD5B386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1740"/>
            <a:ext cx="9905998" cy="664998"/>
          </a:xfrm>
        </p:spPr>
        <p:txBody>
          <a:bodyPr>
            <a:normAutofit/>
          </a:bodyPr>
          <a:lstStyle/>
          <a:p>
            <a:r>
              <a:rPr lang="en-US" dirty="0" err="1"/>
              <a:t>Operatoren</a:t>
            </a:r>
            <a:r>
              <a:rPr lang="en-US" dirty="0"/>
              <a:t> … </a:t>
            </a:r>
            <a:r>
              <a:rPr lang="en-US" dirty="0" err="1"/>
              <a:t>Expressies</a:t>
            </a:r>
            <a:r>
              <a:rPr lang="en-US" dirty="0"/>
              <a:t> ‘</a:t>
            </a:r>
            <a:r>
              <a:rPr lang="en-US" dirty="0" err="1"/>
              <a:t>oplossen</a:t>
            </a:r>
            <a:r>
              <a:rPr lang="en-US" dirty="0"/>
              <a:t>’</a:t>
            </a:r>
            <a:endParaRPr lang="en-NL" dirty="0"/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477ACE3D-B914-4278-B51E-834780D583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3961" y="2481381"/>
            <a:ext cx="5209524" cy="2980952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C16655C3-6586-4FF1-9E50-7668FCEF8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2481381"/>
            <a:ext cx="3942857" cy="1895238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525889B6-38FB-4361-A59D-1ACB77EDB664}"/>
              </a:ext>
            </a:extLst>
          </p:cNvPr>
          <p:cNvSpPr txBox="1"/>
          <p:nvPr/>
        </p:nvSpPr>
        <p:spPr>
          <a:xfrm>
            <a:off x="1141413" y="2019716"/>
            <a:ext cx="3742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Het </a:t>
            </a:r>
            <a:r>
              <a:rPr lang="en-US" sz="2400" dirty="0" err="1"/>
              <a:t>programma</a:t>
            </a:r>
            <a:endParaRPr lang="en-NL" sz="240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955976A1-CF4D-4CB5-A961-882A5D00D75F}"/>
              </a:ext>
            </a:extLst>
          </p:cNvPr>
          <p:cNvSpPr txBox="1"/>
          <p:nvPr/>
        </p:nvSpPr>
        <p:spPr>
          <a:xfrm>
            <a:off x="6153961" y="2019716"/>
            <a:ext cx="3742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Het </a:t>
            </a:r>
            <a:r>
              <a:rPr lang="en-US" sz="2400" dirty="0" err="1"/>
              <a:t>berekenen</a:t>
            </a:r>
            <a:r>
              <a:rPr lang="en-US" sz="2400" dirty="0"/>
              <a:t> van “z”</a:t>
            </a:r>
            <a:endParaRPr lang="en-NL" sz="2400" dirty="0"/>
          </a:p>
        </p:txBody>
      </p:sp>
    </p:spTree>
    <p:extLst>
      <p:ext uri="{BB962C8B-B14F-4D97-AF65-F5344CB8AC3E}">
        <p14:creationId xmlns:p14="http://schemas.microsoft.com/office/powerpoint/2010/main" val="30421913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CE0C0E-C154-45E6-9A05-D0FD5B386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1740"/>
            <a:ext cx="9905998" cy="664998"/>
          </a:xfrm>
        </p:spPr>
        <p:txBody>
          <a:bodyPr>
            <a:normAutofit/>
          </a:bodyPr>
          <a:lstStyle/>
          <a:p>
            <a:r>
              <a:rPr lang="en-US" dirty="0" err="1"/>
              <a:t>Operatoren</a:t>
            </a:r>
            <a:r>
              <a:rPr lang="en-US" dirty="0"/>
              <a:t> … </a:t>
            </a:r>
            <a:r>
              <a:rPr lang="en-US" dirty="0" err="1"/>
              <a:t>opdrachten</a:t>
            </a:r>
            <a:endParaRPr lang="en-NL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41B340D3-7AE9-4AF1-ADAC-2093837AAE8C}"/>
              </a:ext>
            </a:extLst>
          </p:cNvPr>
          <p:cNvSpPr txBox="1"/>
          <p:nvPr/>
        </p:nvSpPr>
        <p:spPr>
          <a:xfrm>
            <a:off x="1019073" y="1417739"/>
            <a:ext cx="104906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Opdracht</a:t>
            </a:r>
            <a:r>
              <a:rPr lang="en-US" dirty="0"/>
              <a:t> 1:</a:t>
            </a:r>
          </a:p>
          <a:p>
            <a:endParaRPr lang="en-US" dirty="0"/>
          </a:p>
          <a:p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klas</a:t>
            </a:r>
            <a:r>
              <a:rPr lang="en-US" dirty="0"/>
              <a:t> </a:t>
            </a:r>
            <a:r>
              <a:rPr lang="en-US" dirty="0" err="1"/>
              <a:t>heeft</a:t>
            </a:r>
            <a:r>
              <a:rPr lang="en-US" dirty="0"/>
              <a:t> 35 </a:t>
            </a:r>
            <a:r>
              <a:rPr lang="en-US" dirty="0" err="1"/>
              <a:t>plaatsen</a:t>
            </a:r>
            <a:r>
              <a:rPr lang="en-US" dirty="0"/>
              <a:t>.</a:t>
            </a:r>
          </a:p>
          <a:p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500 </a:t>
            </a:r>
            <a:r>
              <a:rPr lang="en-US" dirty="0" err="1"/>
              <a:t>studenten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Programmeer</a:t>
            </a:r>
            <a:r>
              <a:rPr lang="en-US" dirty="0"/>
              <a:t> het </a:t>
            </a:r>
            <a:r>
              <a:rPr lang="en-US" dirty="0" err="1"/>
              <a:t>volgende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dirty="0" err="1"/>
              <a:t>Geef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hoeveel</a:t>
            </a:r>
            <a:r>
              <a:rPr lang="en-US" dirty="0"/>
              <a:t> </a:t>
            </a:r>
            <a:r>
              <a:rPr lang="en-US" dirty="0" err="1"/>
              <a:t>volledige</a:t>
            </a:r>
            <a:r>
              <a:rPr lang="en-US" dirty="0"/>
              <a:t> </a:t>
            </a:r>
            <a:r>
              <a:rPr lang="en-US" dirty="0" err="1"/>
              <a:t>klassen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gemaakt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hoeveel</a:t>
            </a:r>
            <a:r>
              <a:rPr lang="en-US" dirty="0"/>
              <a:t> </a:t>
            </a:r>
            <a:r>
              <a:rPr lang="en-US" dirty="0" err="1"/>
              <a:t>studenten</a:t>
            </a:r>
            <a:r>
              <a:rPr lang="en-US" dirty="0"/>
              <a:t> </a:t>
            </a:r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klas</a:t>
            </a:r>
            <a:r>
              <a:rPr lang="en-US" dirty="0"/>
              <a:t> </a:t>
            </a:r>
            <a:r>
              <a:rPr lang="en-US" dirty="0" err="1"/>
              <a:t>hebben</a:t>
            </a:r>
            <a:r>
              <a:rPr lang="en-US" dirty="0"/>
              <a:t>… 	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NL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FCEB3AD0-ADD6-45BB-9B77-3C20097D7C06}"/>
              </a:ext>
            </a:extLst>
          </p:cNvPr>
          <p:cNvSpPr txBox="1"/>
          <p:nvPr/>
        </p:nvSpPr>
        <p:spPr>
          <a:xfrm>
            <a:off x="1022249" y="3726063"/>
            <a:ext cx="1015067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Opdracht 2:</a:t>
            </a:r>
          </a:p>
          <a:p>
            <a:endParaRPr lang="nl-NL" dirty="0"/>
          </a:p>
          <a:p>
            <a:r>
              <a:rPr lang="nl-NL" dirty="0"/>
              <a:t>Geef aan of iemand aan bepaalde voorwaarden voldoet!</a:t>
            </a:r>
          </a:p>
          <a:p>
            <a:endParaRPr lang="nl-NL" dirty="0"/>
          </a:p>
          <a:p>
            <a:r>
              <a:rPr lang="nl-NL" dirty="0"/>
              <a:t>Programmeer het volgende:</a:t>
            </a:r>
          </a:p>
          <a:p>
            <a:r>
              <a:rPr lang="nl-NL" dirty="0"/>
              <a:t>	Creëer een mens. (variabele voor </a:t>
            </a:r>
            <a:r>
              <a:rPr lang="nl-NL" dirty="0" err="1"/>
              <a:t>bvb</a:t>
            </a:r>
            <a:r>
              <a:rPr lang="nl-NL" dirty="0"/>
              <a:t>: leeftijd, geslacht, lengte, haarkleur, </a:t>
            </a:r>
            <a:r>
              <a:rPr lang="nl-NL" dirty="0" err="1"/>
              <a:t>etc</a:t>
            </a:r>
            <a:r>
              <a:rPr lang="nl-NL" dirty="0"/>
              <a:t>…)</a:t>
            </a:r>
          </a:p>
          <a:p>
            <a:r>
              <a:rPr lang="nl-NL" dirty="0"/>
              <a:t>	Geef aan of de persoon voldoet aan het volgende eisen door middel van booleaanse waardes:</a:t>
            </a:r>
          </a:p>
          <a:p>
            <a:r>
              <a:rPr lang="nl-NL" dirty="0"/>
              <a:t>		De persoon is ouder dan 18 jaar.</a:t>
            </a:r>
          </a:p>
          <a:p>
            <a:r>
              <a:rPr lang="nl-NL" dirty="0"/>
              <a:t>		De persoon is langer dan 150 (cm?)</a:t>
            </a:r>
          </a:p>
          <a:p>
            <a:r>
              <a:rPr lang="nl-NL" dirty="0"/>
              <a:t>		… </a:t>
            </a:r>
            <a:br>
              <a:rPr lang="nl-NL" dirty="0"/>
            </a:br>
            <a:r>
              <a:rPr lang="nl-NL" dirty="0"/>
              <a:t>	Print ook de extra informatie over de persoon uit.	</a:t>
            </a:r>
          </a:p>
        </p:txBody>
      </p:sp>
    </p:spTree>
    <p:extLst>
      <p:ext uri="{BB962C8B-B14F-4D97-AF65-F5344CB8AC3E}">
        <p14:creationId xmlns:p14="http://schemas.microsoft.com/office/powerpoint/2010/main" val="562816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5E88D8-0BC7-495E-9492-2E8C8A33A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Huiswerk</a:t>
            </a:r>
            <a:r>
              <a:rPr lang="en-US" dirty="0"/>
              <a:t>!...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F2DCA4A-3ED8-4DD8-9211-19540AAC7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601824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Verder</a:t>
            </a:r>
            <a:r>
              <a:rPr lang="en-US" sz="3200" dirty="0"/>
              <a:t> </a:t>
            </a:r>
            <a:r>
              <a:rPr lang="en-US" sz="3200" dirty="0" err="1"/>
              <a:t>gaan</a:t>
            </a:r>
            <a:r>
              <a:rPr lang="en-US" sz="3200" dirty="0"/>
              <a:t> met:</a:t>
            </a:r>
          </a:p>
          <a:p>
            <a:pPr marL="0" indent="0">
              <a:buNone/>
            </a:pPr>
            <a:r>
              <a:rPr lang="en-US" sz="3200" dirty="0"/>
              <a:t>	 https://www.codecademy.com/learn/learn-python</a:t>
            </a:r>
            <a:endParaRPr lang="en-NL" sz="3200" dirty="0"/>
          </a:p>
        </p:txBody>
      </p:sp>
    </p:spTree>
    <p:extLst>
      <p:ext uri="{BB962C8B-B14F-4D97-AF65-F5344CB8AC3E}">
        <p14:creationId xmlns:p14="http://schemas.microsoft.com/office/powerpoint/2010/main" val="3868510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9AC4C5-4027-4E86-93C1-BF0DF92E4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99221"/>
          </a:xfrm>
        </p:spPr>
        <p:txBody>
          <a:bodyPr/>
          <a:lstStyle/>
          <a:p>
            <a:r>
              <a:rPr lang="en-US" dirty="0"/>
              <a:t>recap - Wat is </a:t>
            </a:r>
            <a:r>
              <a:rPr lang="en-US" dirty="0" err="1"/>
              <a:t>programmeren</a:t>
            </a:r>
            <a:r>
              <a:rPr lang="en-US" dirty="0"/>
              <a:t>?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C0E0A61-D43E-422F-946A-79867D844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17740"/>
            <a:ext cx="9905999" cy="43734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 computer is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dom</a:t>
            </a:r>
            <a:r>
              <a:rPr lang="en-US" dirty="0"/>
              <a:t> apparat wat </a:t>
            </a:r>
            <a:r>
              <a:rPr lang="en-US" dirty="0" err="1"/>
              <a:t>enkel</a:t>
            </a:r>
            <a:r>
              <a:rPr lang="en-US" dirty="0"/>
              <a:t> </a:t>
            </a:r>
            <a:r>
              <a:rPr lang="en-US" dirty="0" err="1"/>
              <a:t>simpele</a:t>
            </a:r>
            <a:r>
              <a:rPr lang="en-US" dirty="0"/>
              <a:t> </a:t>
            </a:r>
            <a:r>
              <a:rPr lang="en-US" dirty="0" err="1"/>
              <a:t>instructies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uitvoeren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Programmeren</a:t>
            </a:r>
            <a:r>
              <a:rPr lang="en-US" dirty="0"/>
              <a:t> is het </a:t>
            </a:r>
            <a:r>
              <a:rPr lang="en-US" dirty="0" err="1"/>
              <a:t>opstellen</a:t>
            </a:r>
            <a:r>
              <a:rPr lang="en-US" dirty="0"/>
              <a:t> van, </a:t>
            </a:r>
            <a:r>
              <a:rPr lang="en-US" dirty="0" err="1"/>
              <a:t>gedetaileerde</a:t>
            </a:r>
            <a:r>
              <a:rPr lang="en-US" dirty="0"/>
              <a:t>, </a:t>
            </a:r>
            <a:r>
              <a:rPr lang="en-US" dirty="0" err="1"/>
              <a:t>instructies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het </a:t>
            </a:r>
            <a:r>
              <a:rPr lang="en-US" dirty="0" err="1"/>
              <a:t>oplossen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probleem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Voorbeeld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aantal</a:t>
            </a:r>
            <a:r>
              <a:rPr lang="en-US" dirty="0"/>
              <a:t> </a:t>
            </a:r>
            <a:r>
              <a:rPr lang="en-US" dirty="0" err="1"/>
              <a:t>instructies</a:t>
            </a:r>
            <a:r>
              <a:rPr lang="en-US" dirty="0"/>
              <a:t>: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15A7660-C1EA-4B1B-A315-D51CD2F9C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772" y="3770153"/>
            <a:ext cx="9363278" cy="308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792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38FD81-4EAF-490A-8582-05C25B80D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65665"/>
          </a:xfrm>
        </p:spPr>
        <p:txBody>
          <a:bodyPr/>
          <a:lstStyle/>
          <a:p>
            <a:r>
              <a:rPr lang="en-US" dirty="0"/>
              <a:t>recap - Wat is </a:t>
            </a:r>
            <a:r>
              <a:rPr lang="en-US" dirty="0" err="1"/>
              <a:t>een</a:t>
            </a:r>
            <a:r>
              <a:rPr lang="en-US" dirty="0"/>
              <a:t> computer?</a:t>
            </a:r>
            <a:endParaRPr lang="en-NL" dirty="0"/>
          </a:p>
        </p:txBody>
      </p:sp>
      <p:pic>
        <p:nvPicPr>
          <p:cNvPr id="4" name="Shape 171">
            <a:extLst>
              <a:ext uri="{FF2B5EF4-FFF2-40B4-BE49-F238E27FC236}">
                <a16:creationId xmlns:a16="http://schemas.microsoft.com/office/drawing/2014/main" id="{E57C7C7E-A854-4158-9FB5-71A9CCC8499D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89891" y="1832582"/>
            <a:ext cx="7617804" cy="4406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1561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CE0C0E-C154-45E6-9A05-D0FD5B386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64998"/>
          </a:xfrm>
        </p:spPr>
        <p:txBody>
          <a:bodyPr/>
          <a:lstStyle/>
          <a:p>
            <a:r>
              <a:rPr lang="en-US" dirty="0"/>
              <a:t>Python </a:t>
            </a:r>
            <a:r>
              <a:rPr lang="en-US" dirty="0" err="1"/>
              <a:t>Installeren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0BA1D90-7997-4C2A-B424-8B4A88C2B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83516"/>
            <a:ext cx="9905999" cy="4507685"/>
          </a:xfrm>
        </p:spPr>
        <p:txBody>
          <a:bodyPr/>
          <a:lstStyle/>
          <a:p>
            <a:r>
              <a:rPr lang="en-US" dirty="0"/>
              <a:t>Classroom code: 367cb2w</a:t>
            </a:r>
          </a:p>
          <a:p>
            <a:endParaRPr lang="en-US" dirty="0"/>
          </a:p>
          <a:p>
            <a:r>
              <a:rPr lang="en-US" dirty="0" err="1"/>
              <a:t>Stap</a:t>
            </a:r>
            <a:r>
              <a:rPr lang="en-US" dirty="0"/>
              <a:t> 1: Ga </a:t>
            </a:r>
            <a:r>
              <a:rPr lang="en-US" dirty="0" err="1"/>
              <a:t>naar</a:t>
            </a:r>
            <a:r>
              <a:rPr lang="en-US" dirty="0"/>
              <a:t> het about </a:t>
            </a:r>
            <a:r>
              <a:rPr lang="en-US" dirty="0" err="1"/>
              <a:t>tabblad</a:t>
            </a:r>
            <a:r>
              <a:rPr lang="en-US" dirty="0"/>
              <a:t> op de classroom.</a:t>
            </a:r>
          </a:p>
          <a:p>
            <a:r>
              <a:rPr lang="en-US" dirty="0" err="1"/>
              <a:t>Stap</a:t>
            </a:r>
            <a:r>
              <a:rPr lang="en-US" dirty="0"/>
              <a:t> 2: Download Python 3.7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Pycharm</a:t>
            </a:r>
            <a:r>
              <a:rPr lang="en-US" dirty="0"/>
              <a:t>.</a:t>
            </a:r>
          </a:p>
          <a:p>
            <a:r>
              <a:rPr lang="en-US" dirty="0" err="1"/>
              <a:t>Stap</a:t>
            </a:r>
            <a:r>
              <a:rPr lang="en-US" dirty="0"/>
              <a:t> 3: </a:t>
            </a:r>
            <a:r>
              <a:rPr lang="en-US" dirty="0" err="1"/>
              <a:t>Installeer</a:t>
            </a:r>
            <a:r>
              <a:rPr lang="en-US" dirty="0"/>
              <a:t> Python 3.7</a:t>
            </a:r>
          </a:p>
          <a:p>
            <a:r>
              <a:rPr lang="en-US" dirty="0" err="1"/>
              <a:t>Stap</a:t>
            </a:r>
            <a:r>
              <a:rPr lang="en-US" dirty="0"/>
              <a:t> 4: </a:t>
            </a:r>
            <a:r>
              <a:rPr lang="en-US" dirty="0" err="1"/>
              <a:t>Installeer</a:t>
            </a:r>
            <a:r>
              <a:rPr lang="en-US" dirty="0"/>
              <a:t> </a:t>
            </a:r>
            <a:r>
              <a:rPr lang="en-US" dirty="0" err="1"/>
              <a:t>Pycharm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895947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EDF482-6E44-4C2A-9D80-A993E052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Variabele</a:t>
            </a:r>
            <a:r>
              <a:rPr lang="en-US" dirty="0"/>
              <a:t>!</a:t>
            </a:r>
            <a:endParaRPr lang="en-NL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B899245B-282C-46DB-A952-0BF3F34A8B86}"/>
              </a:ext>
            </a:extLst>
          </p:cNvPr>
          <p:cNvSpPr txBox="1"/>
          <p:nvPr/>
        </p:nvSpPr>
        <p:spPr>
          <a:xfrm>
            <a:off x="4024286" y="2767280"/>
            <a:ext cx="41402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X = Y * Z</a:t>
            </a:r>
            <a:endParaRPr lang="en-NL" sz="8000" dirty="0"/>
          </a:p>
        </p:txBody>
      </p:sp>
    </p:spTree>
    <p:extLst>
      <p:ext uri="{BB962C8B-B14F-4D97-AF65-F5344CB8AC3E}">
        <p14:creationId xmlns:p14="http://schemas.microsoft.com/office/powerpoint/2010/main" val="291469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CE0C0E-C154-45E6-9A05-D0FD5B386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64998"/>
          </a:xfrm>
        </p:spPr>
        <p:txBody>
          <a:bodyPr/>
          <a:lstStyle/>
          <a:p>
            <a:r>
              <a:rPr lang="en-US" dirty="0" err="1"/>
              <a:t>Variabele</a:t>
            </a:r>
            <a:r>
              <a:rPr lang="en-US" dirty="0"/>
              <a:t>… wat is het?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0BA1D90-7997-4C2A-B424-8B4A88C2B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83516"/>
            <a:ext cx="9905999" cy="450768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NL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620AEDEF-4100-4C8F-BC31-ADA60C017D34}"/>
              </a:ext>
            </a:extLst>
          </p:cNvPr>
          <p:cNvSpPr txBox="1"/>
          <p:nvPr/>
        </p:nvSpPr>
        <p:spPr>
          <a:xfrm>
            <a:off x="3712284" y="1856127"/>
            <a:ext cx="4764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Een</a:t>
            </a:r>
            <a:r>
              <a:rPr lang="en-US" sz="3200" dirty="0"/>
              <a:t> label (</a:t>
            </a:r>
            <a:r>
              <a:rPr lang="en-US" sz="3200" dirty="0" err="1"/>
              <a:t>naam</a:t>
            </a:r>
            <a:r>
              <a:rPr lang="en-US" sz="3200" dirty="0"/>
              <a:t>) </a:t>
            </a:r>
            <a:r>
              <a:rPr lang="en-US" sz="3200" dirty="0" err="1"/>
              <a:t>voor</a:t>
            </a:r>
            <a:r>
              <a:rPr lang="en-US" sz="3200" dirty="0"/>
              <a:t> data!</a:t>
            </a:r>
            <a:endParaRPr lang="en-NL" sz="3200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601FE19F-3260-4971-A272-FF6FFCCE5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028" y="2717104"/>
            <a:ext cx="8118764" cy="339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517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CE0C0E-C154-45E6-9A05-D0FD5B386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64998"/>
          </a:xfrm>
        </p:spPr>
        <p:txBody>
          <a:bodyPr/>
          <a:lstStyle/>
          <a:p>
            <a:r>
              <a:rPr lang="en-US" dirty="0" err="1"/>
              <a:t>Variabele</a:t>
            </a:r>
            <a:r>
              <a:rPr lang="en-US" dirty="0"/>
              <a:t>… </a:t>
            </a:r>
            <a:r>
              <a:rPr lang="en-US" dirty="0" err="1"/>
              <a:t>Welke</a:t>
            </a:r>
            <a:r>
              <a:rPr lang="en-US" dirty="0"/>
              <a:t> type data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?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0BA1D90-7997-4C2A-B424-8B4A88C2B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83516"/>
            <a:ext cx="9905999" cy="450768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59A8C252-1401-4578-B059-50AFDE81D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44" y="1610440"/>
            <a:ext cx="11333333" cy="4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081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CE0C0E-C154-45E6-9A05-D0FD5B386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64998"/>
          </a:xfrm>
        </p:spPr>
        <p:txBody>
          <a:bodyPr/>
          <a:lstStyle/>
          <a:p>
            <a:r>
              <a:rPr lang="en-US" dirty="0" err="1"/>
              <a:t>Variabele</a:t>
            </a:r>
            <a:r>
              <a:rPr lang="en-US" dirty="0"/>
              <a:t>… </a:t>
            </a:r>
            <a:r>
              <a:rPr lang="en-US" dirty="0" err="1"/>
              <a:t>waarom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ze</a:t>
            </a:r>
            <a:r>
              <a:rPr lang="en-US" dirty="0"/>
              <a:t> </a:t>
            </a:r>
            <a:r>
              <a:rPr lang="en-US" dirty="0" err="1"/>
              <a:t>handig</a:t>
            </a:r>
            <a:r>
              <a:rPr lang="en-US" dirty="0"/>
              <a:t>?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0BA1D90-7997-4C2A-B424-8B4A88C2B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83516"/>
            <a:ext cx="9905999" cy="450768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NL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355A50C6-B856-4013-8A47-34B87D88DE45}"/>
              </a:ext>
            </a:extLst>
          </p:cNvPr>
          <p:cNvSpPr txBox="1"/>
          <p:nvPr/>
        </p:nvSpPr>
        <p:spPr>
          <a:xfrm>
            <a:off x="1141412" y="1948514"/>
            <a:ext cx="1080533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2800" dirty="0" err="1"/>
              <a:t>Variabele</a:t>
            </a:r>
            <a:r>
              <a:rPr lang="en-US" sz="2800" dirty="0"/>
              <a:t> </a:t>
            </a:r>
            <a:r>
              <a:rPr lang="en-US" sz="2800" dirty="0" err="1"/>
              <a:t>slaan</a:t>
            </a:r>
            <a:r>
              <a:rPr lang="en-US" sz="2800" dirty="0"/>
              <a:t> data op.</a:t>
            </a:r>
          </a:p>
          <a:p>
            <a:pPr marL="342900" indent="-342900">
              <a:buAutoNum type="arabicParenR"/>
            </a:pPr>
            <a:endParaRPr lang="en-US" sz="2800" dirty="0"/>
          </a:p>
          <a:p>
            <a:pPr marL="342900" indent="-342900">
              <a:buAutoNum type="arabicParenR"/>
            </a:pPr>
            <a:r>
              <a:rPr lang="en-US" sz="2800" dirty="0" err="1"/>
              <a:t>Variabele</a:t>
            </a:r>
            <a:r>
              <a:rPr lang="en-US" sz="2800" dirty="0"/>
              <a:t> </a:t>
            </a:r>
            <a:r>
              <a:rPr lang="en-US" sz="2800" dirty="0" err="1"/>
              <a:t>geven</a:t>
            </a:r>
            <a:r>
              <a:rPr lang="en-US" sz="2800" dirty="0"/>
              <a:t> data die is </a:t>
            </a:r>
            <a:r>
              <a:rPr lang="en-US" sz="2800" dirty="0" err="1"/>
              <a:t>opgeslagen</a:t>
            </a:r>
            <a:r>
              <a:rPr lang="en-US" sz="2800" dirty="0"/>
              <a:t> </a:t>
            </a:r>
            <a:r>
              <a:rPr lang="en-US" sz="2800" dirty="0" err="1"/>
              <a:t>terug</a:t>
            </a:r>
            <a:r>
              <a:rPr lang="en-US" sz="2800" dirty="0"/>
              <a:t> </a:t>
            </a:r>
            <a:r>
              <a:rPr lang="en-US" sz="2800" dirty="0" err="1"/>
              <a:t>wanneer</a:t>
            </a:r>
            <a:r>
              <a:rPr lang="en-US" sz="2800" dirty="0"/>
              <a:t> </a:t>
            </a:r>
            <a:r>
              <a:rPr lang="en-US" sz="2800" dirty="0" err="1"/>
              <a:t>je</a:t>
            </a:r>
            <a:r>
              <a:rPr lang="en-US" sz="2800" dirty="0"/>
              <a:t> </a:t>
            </a:r>
            <a:r>
              <a:rPr lang="en-US" sz="2800" dirty="0" err="1"/>
              <a:t>ze</a:t>
            </a:r>
            <a:r>
              <a:rPr lang="en-US" sz="2800" dirty="0"/>
              <a:t> </a:t>
            </a:r>
            <a:r>
              <a:rPr lang="en-US" sz="2800" dirty="0" err="1"/>
              <a:t>aanroept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 dirty="0"/>
              <a:t>3) </a:t>
            </a:r>
            <a:r>
              <a:rPr lang="en-US" sz="2800" dirty="0" err="1"/>
              <a:t>Variabele</a:t>
            </a:r>
            <a:r>
              <a:rPr lang="en-US" sz="2800" dirty="0"/>
              <a:t> </a:t>
            </a:r>
            <a:r>
              <a:rPr lang="en-US" sz="2800" dirty="0" err="1"/>
              <a:t>geven</a:t>
            </a:r>
            <a:r>
              <a:rPr lang="en-US" sz="2800" dirty="0"/>
              <a:t> </a:t>
            </a:r>
            <a:r>
              <a:rPr lang="en-US" sz="2800" dirty="0" err="1"/>
              <a:t>betekenis</a:t>
            </a:r>
            <a:r>
              <a:rPr lang="en-US" sz="2800" dirty="0"/>
              <a:t> </a:t>
            </a:r>
            <a:r>
              <a:rPr lang="en-US" sz="2800" dirty="0" err="1"/>
              <a:t>aan</a:t>
            </a:r>
            <a:r>
              <a:rPr lang="en-US" sz="2800" dirty="0"/>
              <a:t> data, </a:t>
            </a:r>
            <a:r>
              <a:rPr lang="en-US" sz="2800" dirty="0" err="1"/>
              <a:t>dit</a:t>
            </a:r>
            <a:r>
              <a:rPr lang="en-US" sz="2800" dirty="0"/>
              <a:t> </a:t>
            </a:r>
            <a:r>
              <a:rPr lang="en-US" sz="2800" dirty="0" err="1"/>
              <a:t>komt</a:t>
            </a:r>
            <a:r>
              <a:rPr lang="en-US" sz="2800" dirty="0"/>
              <a:t> </a:t>
            </a:r>
            <a:r>
              <a:rPr lang="en-US" sz="2800" dirty="0" err="1"/>
              <a:t>doordat</a:t>
            </a:r>
            <a:r>
              <a:rPr lang="en-US" sz="2800" dirty="0"/>
              <a:t> </a:t>
            </a:r>
            <a:r>
              <a:rPr lang="en-US" sz="2800" dirty="0" err="1"/>
              <a:t>wij</a:t>
            </a:r>
            <a:r>
              <a:rPr lang="en-US" sz="2800" dirty="0"/>
              <a:t> </a:t>
            </a:r>
            <a:r>
              <a:rPr lang="en-US" sz="2800" dirty="0" err="1"/>
              <a:t>als</a:t>
            </a:r>
            <a:r>
              <a:rPr lang="en-US" sz="2800" dirty="0"/>
              <a:t> 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programmeurs</a:t>
            </a:r>
            <a:r>
              <a:rPr lang="en-US" sz="2800" dirty="0"/>
              <a:t> het label </a:t>
            </a:r>
            <a:r>
              <a:rPr lang="en-US" sz="2800" dirty="0" err="1"/>
              <a:t>kiezen</a:t>
            </a:r>
            <a:r>
              <a:rPr lang="en-US" sz="2800" dirty="0"/>
              <a:t> van de </a:t>
            </a:r>
            <a:r>
              <a:rPr lang="en-US" sz="2800" dirty="0" err="1"/>
              <a:t>variabele</a:t>
            </a:r>
            <a:r>
              <a:rPr lang="en-US" sz="2800" dirty="0"/>
              <a:t>.</a:t>
            </a:r>
            <a:endParaRPr lang="en-NL" sz="2800" dirty="0"/>
          </a:p>
        </p:txBody>
      </p:sp>
    </p:spTree>
    <p:extLst>
      <p:ext uri="{BB962C8B-B14F-4D97-AF65-F5344CB8AC3E}">
        <p14:creationId xmlns:p14="http://schemas.microsoft.com/office/powerpoint/2010/main" val="20165766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2080</TotalTime>
  <Words>432</Words>
  <Application>Microsoft Office PowerPoint</Application>
  <PresentationFormat>Breedbeeld</PresentationFormat>
  <Paragraphs>108</Paragraphs>
  <Slides>26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26</vt:i4>
      </vt:variant>
    </vt:vector>
  </HeadingPairs>
  <TitlesOfParts>
    <vt:vector size="31" baseType="lpstr">
      <vt:lpstr>Arial</vt:lpstr>
      <vt:lpstr>Trebuchet MS</vt:lpstr>
      <vt:lpstr>Tw Cen MT</vt:lpstr>
      <vt:lpstr>Wingdings</vt:lpstr>
      <vt:lpstr>Circuit</vt:lpstr>
      <vt:lpstr>Iedereen kan programeren! </vt:lpstr>
      <vt:lpstr>Programma</vt:lpstr>
      <vt:lpstr>recap - Wat is programmeren?</vt:lpstr>
      <vt:lpstr>recap - Wat is een computer?</vt:lpstr>
      <vt:lpstr>Python Installeren</vt:lpstr>
      <vt:lpstr>Variabele!</vt:lpstr>
      <vt:lpstr>Variabele… wat is het?</vt:lpstr>
      <vt:lpstr>Variabele… Welke type data zijn er?</vt:lpstr>
      <vt:lpstr>Variabele… waarom zijn ze handig?</vt:lpstr>
      <vt:lpstr>Variabele… opdracht</vt:lpstr>
      <vt:lpstr>Variabele!</vt:lpstr>
      <vt:lpstr>Operatoren!</vt:lpstr>
      <vt:lpstr>Operatoren… wat zijn het?</vt:lpstr>
      <vt:lpstr>Operatoren … Mathematisch</vt:lpstr>
      <vt:lpstr>Operatoren … Mathematisch voorbeelden</vt:lpstr>
      <vt:lpstr>Operatoren … Logisch</vt:lpstr>
      <vt:lpstr>Operatoren … Logisch Voorbeelden</vt:lpstr>
      <vt:lpstr>Operatoren … Booleaanse logica</vt:lpstr>
      <vt:lpstr>Operatoren …Booleaanse logica voorbeelden</vt:lpstr>
      <vt:lpstr>Operatoren … waarheids tabel; OR</vt:lpstr>
      <vt:lpstr>Operatoren … waarheids tabel; and</vt:lpstr>
      <vt:lpstr>Operatoren …waarheids tabel; not</vt:lpstr>
      <vt:lpstr>Operatoren … Expressies</vt:lpstr>
      <vt:lpstr>Operatoren … Expressies ‘oplossen’</vt:lpstr>
      <vt:lpstr>Operatoren … opdrachten</vt:lpstr>
      <vt:lpstr>Huiswerk!...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Iedereen kan programeren!</dc:title>
  <dc:creator>Ricardo</dc:creator>
  <cp:lastModifiedBy>Ricardo</cp:lastModifiedBy>
  <cp:revision>55</cp:revision>
  <dcterms:created xsi:type="dcterms:W3CDTF">2018-02-11T17:53:36Z</dcterms:created>
  <dcterms:modified xsi:type="dcterms:W3CDTF">2018-02-13T15:11:38Z</dcterms:modified>
</cp:coreProperties>
</file>