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64" r:id="rId2"/>
    <p:sldId id="662" r:id="rId3"/>
    <p:sldId id="665" r:id="rId4"/>
    <p:sldId id="666" r:id="rId5"/>
    <p:sldId id="667" r:id="rId6"/>
    <p:sldId id="668" r:id="rId7"/>
    <p:sldId id="670" r:id="rId8"/>
    <p:sldId id="66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 autoAdjust="0"/>
    <p:restoredTop sz="83946"/>
  </p:normalViewPr>
  <p:slideViewPr>
    <p:cSldViewPr>
      <p:cViewPr varScale="1">
        <p:scale>
          <a:sx n="95" d="100"/>
          <a:sy n="95" d="100"/>
        </p:scale>
        <p:origin x="23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2023-01-26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130425"/>
            <a:ext cx="7772400" cy="1470025"/>
          </a:xfrm>
        </p:spPr>
        <p:txBody>
          <a:bodyPr/>
          <a:lstStyle/>
          <a:p>
            <a:r>
              <a:rPr kumimoji="1" lang="ko-KR" altLang="en-US" dirty="0"/>
              <a:t>알고리즘 스터디 </a:t>
            </a:r>
            <a:r>
              <a:rPr kumimoji="1" lang="en-US" altLang="ko-KR" dirty="0"/>
              <a:t>2</a:t>
            </a:r>
            <a:r>
              <a:rPr kumimoji="1" lang="ko-KR" altLang="en-US" dirty="0"/>
              <a:t>주차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765279" cy="576064"/>
          </a:xfrm>
        </p:spPr>
        <p:txBody>
          <a:bodyPr/>
          <a:lstStyle/>
          <a:p>
            <a:r>
              <a:rPr kumimoji="1" lang="ko-KR" altLang="en-US" dirty="0"/>
              <a:t>멀쩡한 사각형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B2153-4248-0F80-51A8-2D7BA0C99543}"/>
              </a:ext>
            </a:extLst>
          </p:cNvPr>
          <p:cNvSpPr txBox="1"/>
          <p:nvPr/>
        </p:nvSpPr>
        <p:spPr>
          <a:xfrm>
            <a:off x="395536" y="1772816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===</a:t>
            </a:r>
            <a:r>
              <a:rPr lang="ko-KR" altLang="en-US" sz="1600" b="1" dirty="0"/>
              <a:t>멀쩡한 사각형</a:t>
            </a:r>
            <a:r>
              <a:rPr lang="en-US" altLang="ko-KR" sz="1600" b="1" dirty="0"/>
              <a:t>===</a:t>
            </a:r>
          </a:p>
          <a:p>
            <a:r>
              <a:rPr lang="ko-KR" altLang="en-US" sz="1600" dirty="0">
                <a:solidFill>
                  <a:schemeClr val="accent6"/>
                </a:solidFill>
              </a:rPr>
              <a:t>가로 길이가 </a:t>
            </a:r>
            <a:r>
              <a:rPr lang="en-US" altLang="ko-KR" sz="1600" dirty="0">
                <a:solidFill>
                  <a:schemeClr val="accent6"/>
                </a:solidFill>
              </a:rPr>
              <a:t>Wcm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6"/>
                </a:solidFill>
              </a:rPr>
              <a:t>세로 길이가 </a:t>
            </a:r>
            <a:r>
              <a:rPr lang="en-US" altLang="ko-KR" sz="1600" dirty="0">
                <a:solidFill>
                  <a:schemeClr val="accent6"/>
                </a:solidFill>
              </a:rPr>
              <a:t>Hcm</a:t>
            </a:r>
            <a:r>
              <a:rPr lang="ko-KR" altLang="en-US" sz="1600" dirty="0"/>
              <a:t>인 직사각형 종이가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종이에는 가로</a:t>
            </a:r>
            <a:r>
              <a:rPr lang="en-US" altLang="ko-KR" sz="1600" dirty="0"/>
              <a:t>, </a:t>
            </a:r>
            <a:r>
              <a:rPr lang="ko-KR" altLang="en-US" sz="1600" dirty="0"/>
              <a:t>세로 방향과 평행하게 </a:t>
            </a:r>
            <a:r>
              <a:rPr lang="ko-KR" altLang="en-US" sz="1600" dirty="0">
                <a:solidFill>
                  <a:schemeClr val="accent6"/>
                </a:solidFill>
              </a:rPr>
              <a:t>격자 형태로 선이 그어져 있으며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6"/>
                </a:solidFill>
              </a:rPr>
              <a:t>모든 격자 칸은 </a:t>
            </a:r>
            <a:r>
              <a:rPr lang="en-US" altLang="ko-KR" sz="1600" dirty="0">
                <a:solidFill>
                  <a:schemeClr val="accent6"/>
                </a:solidFill>
              </a:rPr>
              <a:t>1cm x 1cm </a:t>
            </a:r>
            <a:r>
              <a:rPr lang="ko-KR" altLang="en-US" sz="1600" dirty="0">
                <a:solidFill>
                  <a:schemeClr val="accent6"/>
                </a:solidFill>
              </a:rPr>
              <a:t>크기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종이를 격자 선을 따라 </a:t>
            </a:r>
            <a:r>
              <a:rPr lang="en-US" altLang="ko-KR" sz="1600" dirty="0"/>
              <a:t>1cm × 1cm</a:t>
            </a:r>
            <a:r>
              <a:rPr lang="ko-KR" altLang="en-US" sz="1600" dirty="0"/>
              <a:t>의 정사각형으로 잘라 사용할 예정이었는데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6"/>
                </a:solidFill>
              </a:rPr>
              <a:t>누군가 이 종이를 대각선 꼭지점 </a:t>
            </a:r>
            <a:r>
              <a:rPr lang="en-US" altLang="ko-KR" sz="1600" dirty="0">
                <a:solidFill>
                  <a:schemeClr val="accent6"/>
                </a:solidFill>
              </a:rPr>
              <a:t>2</a:t>
            </a:r>
            <a:r>
              <a:rPr lang="ko-KR" altLang="en-US" sz="1600" dirty="0">
                <a:solidFill>
                  <a:schemeClr val="accent6"/>
                </a:solidFill>
              </a:rPr>
              <a:t>개를 잇는 방향으로 잘라 놓았습니다</a:t>
            </a:r>
            <a:r>
              <a:rPr lang="en-US" altLang="ko-KR" sz="1600" dirty="0">
                <a:solidFill>
                  <a:schemeClr val="accent6"/>
                </a:solidFill>
              </a:rPr>
              <a:t>.</a:t>
            </a:r>
            <a:r>
              <a:rPr lang="en-US" altLang="ko-KR" sz="1600" dirty="0"/>
              <a:t> </a:t>
            </a:r>
            <a:r>
              <a:rPr lang="ko-KR" altLang="en-US" sz="1600" dirty="0"/>
              <a:t>새로운 종이를 구할 수 없는 상태이기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이 종이에서 원래 종이의 가로</a:t>
            </a:r>
            <a:r>
              <a:rPr lang="en-US" altLang="ko-KR" sz="1600" dirty="0"/>
              <a:t>, </a:t>
            </a:r>
            <a:r>
              <a:rPr lang="ko-KR" altLang="en-US" sz="1600" dirty="0"/>
              <a:t>세로 방향과 평행하게 </a:t>
            </a:r>
            <a:r>
              <a:rPr lang="en-US" altLang="ko-KR" sz="1600" dirty="0">
                <a:solidFill>
                  <a:schemeClr val="accent6"/>
                </a:solidFill>
              </a:rPr>
              <a:t>1cm × 1cm</a:t>
            </a:r>
            <a:r>
              <a:rPr lang="ko-KR" altLang="en-US" sz="1600" dirty="0">
                <a:solidFill>
                  <a:schemeClr val="accent6"/>
                </a:solidFill>
              </a:rPr>
              <a:t>로 잘라 사용할 수 있는 만큼만 사용</a:t>
            </a:r>
            <a:r>
              <a:rPr lang="ko-KR" altLang="en-US" sz="1600" dirty="0"/>
              <a:t>하기로 하였습니다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가로의 길이 </a:t>
            </a:r>
            <a:r>
              <a:rPr lang="en-US" altLang="ko-KR" sz="1600" dirty="0"/>
              <a:t>W</a:t>
            </a:r>
            <a:r>
              <a:rPr lang="ko-KR" altLang="en-US" sz="1600" dirty="0"/>
              <a:t>와 세로의 길이 </a:t>
            </a:r>
            <a:r>
              <a:rPr lang="en-US" altLang="ko-KR" sz="1600" dirty="0"/>
              <a:t>H</a:t>
            </a:r>
            <a:r>
              <a:rPr lang="ko-KR" altLang="en-US" sz="1600" dirty="0"/>
              <a:t>가 주어질 때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사용할 수 있는 정사각형의 개수를 구하는 </a:t>
            </a:r>
            <a:r>
              <a:rPr lang="en-US" altLang="ko-KR" sz="1600" dirty="0"/>
              <a:t>solution </a:t>
            </a:r>
            <a:r>
              <a:rPr lang="ko-KR" altLang="en-US" sz="1600" dirty="0"/>
              <a:t>함수를 완성해 주세요</a:t>
            </a:r>
            <a:r>
              <a:rPr lang="en-US" altLang="ko-KR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30FF4-23AF-24D7-E50B-BF330FFA3640}"/>
              </a:ext>
            </a:extLst>
          </p:cNvPr>
          <p:cNvSpPr txBox="1"/>
          <p:nvPr/>
        </p:nvSpPr>
        <p:spPr>
          <a:xfrm>
            <a:off x="971600" y="4398406"/>
            <a:ext cx="309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제한사항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W, H : 1</a:t>
            </a:r>
            <a:r>
              <a:rPr lang="ko-KR" altLang="en-US" dirty="0"/>
              <a:t>억 이하의 자연수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B9FED78-0CCB-AFD8-0AFF-A1BF5204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346" y="4026743"/>
            <a:ext cx="1858054" cy="257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D066C-7E1A-D23D-A33A-F5E0F2DF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멀쩡한 사각형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ACCBB-A01C-68DD-66E9-5C13EAE80C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084CC-F8EB-70C8-535E-B7D295E5591E}"/>
              </a:ext>
            </a:extLst>
          </p:cNvPr>
          <p:cNvSpPr txBox="1"/>
          <p:nvPr/>
        </p:nvSpPr>
        <p:spPr>
          <a:xfrm>
            <a:off x="467544" y="184482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w, h</a:t>
            </a:r>
            <a:r>
              <a:rPr lang="ko-KR" altLang="en-US" sz="1600" dirty="0"/>
              <a:t>의 길이가 </a:t>
            </a:r>
            <a:r>
              <a:rPr lang="ko-KR" altLang="en-US" sz="1600" dirty="0">
                <a:solidFill>
                  <a:schemeClr val="accent6"/>
                </a:solidFill>
              </a:rPr>
              <a:t>서로수</a:t>
            </a:r>
            <a:r>
              <a:rPr lang="ko-KR" altLang="en-US" sz="1600" dirty="0"/>
              <a:t>일 때 대각선이 격자 선을 지날 대마다 정사각형을 한 개씩 침범한다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35752-1F74-5048-3F9E-25B226B483B6}"/>
              </a:ext>
            </a:extLst>
          </p:cNvPr>
          <p:cNvSpPr txBox="1"/>
          <p:nvPr/>
        </p:nvSpPr>
        <p:spPr>
          <a:xfrm>
            <a:off x="467544" y="2429599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지나는 격자 선의 개수는 각각 </a:t>
            </a:r>
            <a:r>
              <a:rPr lang="en-US" altLang="ko-KR" sz="1600" dirty="0"/>
              <a:t>w-1, h-1</a:t>
            </a:r>
            <a:r>
              <a:rPr lang="ko-KR" altLang="en-US" sz="1600" dirty="0"/>
              <a:t>개 이고 처음에 지나는 정사각형 하나를 더해 최종적으로 </a:t>
            </a:r>
            <a:r>
              <a:rPr lang="en-US" altLang="ko-KR" sz="1600" dirty="0"/>
              <a:t>w + h – 1</a:t>
            </a:r>
            <a:r>
              <a:rPr lang="ko-KR" altLang="en-US" sz="1600" dirty="0"/>
              <a:t>개의 정사각형을 사용 못하게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9F7AC-F4AE-C496-7ABC-B2BB611CC02A}"/>
              </a:ext>
            </a:extLst>
          </p:cNvPr>
          <p:cNvSpPr txBox="1"/>
          <p:nvPr/>
        </p:nvSpPr>
        <p:spPr>
          <a:xfrm>
            <a:off x="497565" y="3429000"/>
            <a:ext cx="74136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💡 주어진 </a:t>
            </a:r>
            <a:r>
              <a:rPr lang="en-US" altLang="ko-KR" sz="1600" dirty="0"/>
              <a:t>w, h </a:t>
            </a:r>
            <a:r>
              <a:rPr lang="ko-KR" altLang="en-US" sz="1600" dirty="0"/>
              <a:t>길이를 서로수로 만들기 위해 공약수로 나눠줘야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이때 유클리드 호제법을 사용</a:t>
            </a:r>
          </a:p>
        </p:txBody>
      </p:sp>
    </p:spTree>
    <p:extLst>
      <p:ext uri="{BB962C8B-B14F-4D97-AF65-F5344CB8AC3E}">
        <p14:creationId xmlns:p14="http://schemas.microsoft.com/office/powerpoint/2010/main" val="197841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93D3-11C6-5FD2-7C37-84246611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주차 요금 계산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B5C99-8800-2504-D675-63B9D6C28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1C289-0282-7CC2-7127-9EFF745F23A9}"/>
              </a:ext>
            </a:extLst>
          </p:cNvPr>
          <p:cNvSpPr txBox="1"/>
          <p:nvPr/>
        </p:nvSpPr>
        <p:spPr>
          <a:xfrm>
            <a:off x="395536" y="1861852"/>
            <a:ext cx="84969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==</a:t>
            </a:r>
            <a:r>
              <a:rPr lang="ko-KR" altLang="en-US" sz="1600" b="1" dirty="0"/>
              <a:t>주차 요금 계산</a:t>
            </a:r>
            <a:r>
              <a:rPr lang="en-US" altLang="ko-KR" sz="1600" b="1" dirty="0"/>
              <a:t>==</a:t>
            </a:r>
          </a:p>
          <a:p>
            <a:r>
              <a:rPr lang="ko-KR" altLang="en-US" sz="1600" dirty="0">
                <a:solidFill>
                  <a:schemeClr val="accent6"/>
                </a:solidFill>
              </a:rPr>
              <a:t>주차장의 요금표</a:t>
            </a:r>
            <a:r>
              <a:rPr lang="ko-KR" altLang="en-US" sz="1600" dirty="0"/>
              <a:t>와 </a:t>
            </a:r>
            <a:r>
              <a:rPr lang="ko-KR" altLang="en-US" sz="1600" dirty="0">
                <a:solidFill>
                  <a:schemeClr val="accent6"/>
                </a:solidFill>
              </a:rPr>
              <a:t>차량이 들어오고</a:t>
            </a:r>
            <a:r>
              <a:rPr lang="en-US" altLang="ko-KR" sz="1600" dirty="0">
                <a:solidFill>
                  <a:schemeClr val="accent6"/>
                </a:solidFill>
              </a:rPr>
              <a:t>(</a:t>
            </a:r>
            <a:r>
              <a:rPr lang="ko-KR" altLang="en-US" sz="1600" dirty="0">
                <a:solidFill>
                  <a:schemeClr val="accent6"/>
                </a:solidFill>
              </a:rPr>
              <a:t>입차</a:t>
            </a:r>
            <a:r>
              <a:rPr lang="en-US" altLang="ko-KR" sz="1600" dirty="0">
                <a:solidFill>
                  <a:schemeClr val="accent6"/>
                </a:solidFill>
              </a:rPr>
              <a:t>) </a:t>
            </a:r>
            <a:r>
              <a:rPr lang="ko-KR" altLang="en-US" sz="1600" dirty="0">
                <a:solidFill>
                  <a:schemeClr val="accent6"/>
                </a:solidFill>
              </a:rPr>
              <a:t>나간</a:t>
            </a:r>
            <a:r>
              <a:rPr lang="en-US" altLang="ko-KR" sz="1600" dirty="0">
                <a:solidFill>
                  <a:schemeClr val="accent6"/>
                </a:solidFill>
              </a:rPr>
              <a:t>(</a:t>
            </a:r>
            <a:r>
              <a:rPr lang="ko-KR" altLang="en-US" sz="1600" dirty="0">
                <a:solidFill>
                  <a:schemeClr val="accent6"/>
                </a:solidFill>
              </a:rPr>
              <a:t>출차</a:t>
            </a:r>
            <a:r>
              <a:rPr lang="en-US" altLang="ko-KR" sz="1600" dirty="0">
                <a:solidFill>
                  <a:schemeClr val="accent6"/>
                </a:solidFill>
              </a:rPr>
              <a:t>) </a:t>
            </a:r>
            <a:r>
              <a:rPr lang="ko-KR" altLang="en-US" sz="1600" dirty="0">
                <a:solidFill>
                  <a:schemeClr val="accent6"/>
                </a:solidFill>
              </a:rPr>
              <a:t>기록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accent6"/>
                </a:solidFill>
              </a:rPr>
              <a:t>차량별로 주차 요금을 계산</a:t>
            </a:r>
            <a:r>
              <a:rPr lang="ko-KR" altLang="en-US" sz="1600" dirty="0"/>
              <a:t>하려고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주차 요금을 나타내는 정수 배열 “</a:t>
            </a:r>
            <a:r>
              <a:rPr lang="en-US" altLang="ko-KR" sz="1600" dirty="0"/>
              <a:t>fees”</a:t>
            </a:r>
            <a:r>
              <a:rPr lang="ko-KR" altLang="en-US" sz="1600" dirty="0"/>
              <a:t>와 </a:t>
            </a:r>
            <a:r>
              <a:rPr lang="en-US" altLang="ko-KR" sz="1600" dirty="0"/>
              <a:t>, </a:t>
            </a:r>
            <a:r>
              <a:rPr lang="ko-KR" altLang="en-US" sz="1600" dirty="0"/>
              <a:t>자동차의 입</a:t>
            </a:r>
            <a:r>
              <a:rPr lang="en-US" altLang="ko-KR" sz="1600" dirty="0"/>
              <a:t>/</a:t>
            </a:r>
            <a:r>
              <a:rPr lang="ko-KR" altLang="en-US" sz="1600" dirty="0"/>
              <a:t>출차 내역을 나타내는 문자열 배열 ”</a:t>
            </a:r>
            <a:r>
              <a:rPr lang="en-US" altLang="ko-KR" sz="1600" dirty="0"/>
              <a:t>records”</a:t>
            </a:r>
            <a:r>
              <a:rPr lang="ko-KR" altLang="en-US" sz="1600" dirty="0"/>
              <a:t>가 매개변수로 주어집니다</a:t>
            </a:r>
            <a:r>
              <a:rPr lang="en-US" altLang="ko-KR" sz="1600" dirty="0"/>
              <a:t>. </a:t>
            </a:r>
            <a:r>
              <a:rPr lang="ko-KR" altLang="en-US" sz="1600" dirty="0">
                <a:solidFill>
                  <a:schemeClr val="accent6"/>
                </a:solidFill>
              </a:rPr>
              <a:t>차량 번호가 작은 자동차부터 청구할 주차 요금을 차례대로 정수 배열에 담아서 </a:t>
            </a:r>
            <a:r>
              <a:rPr lang="en-US" altLang="ko-KR" sz="1600" dirty="0">
                <a:solidFill>
                  <a:schemeClr val="accent6"/>
                </a:solidFill>
              </a:rPr>
              <a:t>return</a:t>
            </a:r>
            <a:r>
              <a:rPr lang="en-US" altLang="ko-KR" sz="1600" dirty="0"/>
              <a:t> </a:t>
            </a:r>
            <a:r>
              <a:rPr lang="ko-KR" altLang="en-US" sz="1600" dirty="0"/>
              <a:t>하도록 </a:t>
            </a:r>
            <a:r>
              <a:rPr lang="en-US" altLang="ko-KR" sz="1600" dirty="0"/>
              <a:t>solution </a:t>
            </a:r>
            <a:r>
              <a:rPr lang="ko-KR" altLang="en-US" sz="1600" dirty="0"/>
              <a:t>함수를 완성해주세요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03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A0DC1-279B-0630-FC10-1F195B90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주차 요금 계산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B15AA-90D6-F48E-D053-F1DD62393C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EE111-54D7-BC5C-C91D-6C6C0704E143}"/>
              </a:ext>
            </a:extLst>
          </p:cNvPr>
          <p:cNvSpPr txBox="1"/>
          <p:nvPr/>
        </p:nvSpPr>
        <p:spPr>
          <a:xfrm>
            <a:off x="0" y="1484784"/>
            <a:ext cx="9130122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제한사항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fees 의 길이 = 4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fees[0] =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기본 시간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(분)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≤ fees[0] ≤ 1,439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fees[1] =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기본 요금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(원)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 ≤ fees[1] ≤ 100,000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fees[2] =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단위 시간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(분)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≤ fees[2] ≤ 1,439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fees[3] =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단위 요금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(원)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≤ fees[3] ≤ 10,000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≤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records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길이 ≤ 1,000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records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effectLst/>
              </a:rPr>
              <a:t>의 각 원소는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"시각 차량번호 내역"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 형식의 문자열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입니다.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시각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은 차량이 입차되거나 출차된 시각을 나타내며,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HH:MM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형식의 길이 5인 문자열입니다.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HH:MM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은 00:00부터 23:59까지 주어집니다.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잘못된 시각("25:22", "09:65" 등)은 입력으로 주어지지 않습니다.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차량번호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자동차를 구분하기 위한, ‘0'~'9'로 구성된 길이 4인 문자열입니다.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내역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은 길이 2 또는 3인 문자열로,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또는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입니다.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은 입차를,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은 출차를 의미합니다.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records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원소들은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시각을 기준으로 오름차순으로 정렬되어 주어집니다.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records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하루 동안의 입/출차된 기록만 담고 있으며, 입차된 차량이 다음날 출차되는 경우는 입력으로 주어지지 않습니다.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같은 시각에, 같은 차량번호의 내역이 2번 이상 나타내지 않습니다.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마지막 시각(23:59)에 입차되는 경우는 입력으로 주어지지 않습니다.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또한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끝까지 출차되</a:t>
            </a:r>
            <a:r>
              <a:rPr lang="ko-KR" altLang="en-US" sz="1300" dirty="0">
                <a:solidFill>
                  <a:schemeClr val="accent6"/>
                </a:solidFill>
                <a:latin typeface="Arial" panose="020B0604020202020204" pitchFamily="34" charset="0"/>
              </a:rPr>
              <a:t>지 않은 차량은 </a:t>
            </a:r>
            <a:r>
              <a:rPr lang="en-US" altLang="ko-KR" sz="1300" dirty="0">
                <a:solidFill>
                  <a:schemeClr val="accent6"/>
                </a:solidFill>
                <a:latin typeface="Arial" panose="020B0604020202020204" pitchFamily="34" charset="0"/>
              </a:rPr>
              <a:t>23:59</a:t>
            </a:r>
            <a:r>
              <a:rPr lang="ko-KR" altLang="en-US" sz="1300" dirty="0">
                <a:solidFill>
                  <a:schemeClr val="accent6"/>
                </a:solidFill>
                <a:latin typeface="Arial" panose="020B0604020202020204" pitchFamily="34" charset="0"/>
              </a:rPr>
              <a:t>분에 </a:t>
            </a:r>
            <a:br>
              <a:rPr lang="en-US" altLang="ko-KR" sz="1300" dirty="0">
                <a:solidFill>
                  <a:schemeClr val="accent6"/>
                </a:solidFill>
                <a:latin typeface="Arial" panose="020B0604020202020204" pitchFamily="34" charset="0"/>
              </a:rPr>
            </a:br>
            <a:r>
              <a:rPr lang="ko-KR" altLang="en-US" sz="1300" dirty="0">
                <a:solidFill>
                  <a:schemeClr val="accent6"/>
                </a:solidFill>
                <a:latin typeface="Arial" panose="020B0604020202020204" pitchFamily="34" charset="0"/>
              </a:rPr>
              <a:t>출차됩니다</a:t>
            </a:r>
            <a:r>
              <a:rPr lang="en-US" altLang="ko-KR" sz="1300" dirty="0">
                <a:solidFill>
                  <a:schemeClr val="accent6"/>
                </a:solidFill>
                <a:latin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13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39846-35E1-5D86-A11C-A6552A75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주차 요금 계산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307B4-9464-0B5C-18E4-7B9D14A6B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96ACC-5BD3-9D47-22F7-21E96B494989}"/>
              </a:ext>
            </a:extLst>
          </p:cNvPr>
          <p:cNvSpPr txBox="1"/>
          <p:nvPr/>
        </p:nvSpPr>
        <p:spPr>
          <a:xfrm>
            <a:off x="251520" y="1772816"/>
            <a:ext cx="87484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차량 번호 별로 조회를 할 수 있게 </a:t>
            </a:r>
            <a:r>
              <a:rPr lang="ko-KR" altLang="en-US" sz="1600" dirty="0">
                <a:solidFill>
                  <a:schemeClr val="accent6"/>
                </a:solidFill>
              </a:rPr>
              <a:t>리스트의 형태인 </a:t>
            </a:r>
            <a:r>
              <a:rPr lang="en-US" altLang="ko-KR" sz="1600" dirty="0">
                <a:solidFill>
                  <a:schemeClr val="accent6"/>
                </a:solidFill>
              </a:rPr>
              <a:t>records </a:t>
            </a:r>
            <a:r>
              <a:rPr lang="ko-KR" altLang="en-US" sz="1600" dirty="0"/>
              <a:t>를 </a:t>
            </a:r>
            <a:r>
              <a:rPr lang="ko-KR" altLang="en-US" sz="1600" dirty="0">
                <a:solidFill>
                  <a:schemeClr val="accent6"/>
                </a:solidFill>
              </a:rPr>
              <a:t>차량 번호를 </a:t>
            </a:r>
            <a:r>
              <a:rPr lang="en-US" altLang="ko-KR" sz="1600" dirty="0">
                <a:solidFill>
                  <a:schemeClr val="accent6"/>
                </a:solidFill>
              </a:rPr>
              <a:t>key</a:t>
            </a:r>
            <a:r>
              <a:rPr lang="ko-KR" altLang="en-US" sz="1600" dirty="0">
                <a:solidFill>
                  <a:schemeClr val="accent6"/>
                </a:solidFill>
              </a:rPr>
              <a:t>로 갖고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chemeClr val="accent6"/>
                </a:solidFill>
              </a:rPr>
              <a:t>[</a:t>
            </a:r>
            <a:r>
              <a:rPr lang="ko-KR" altLang="en-US" sz="1600" dirty="0">
                <a:solidFill>
                  <a:schemeClr val="accent6"/>
                </a:solidFill>
              </a:rPr>
              <a:t>주차시간</a:t>
            </a:r>
            <a:r>
              <a:rPr lang="en-US" altLang="ko-KR" sz="1600" dirty="0">
                <a:solidFill>
                  <a:schemeClr val="accent6"/>
                </a:solidFill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</a:rPr>
              <a:t>출입 여부</a:t>
            </a:r>
            <a:r>
              <a:rPr lang="en-US" altLang="ko-KR" sz="1600" dirty="0">
                <a:solidFill>
                  <a:schemeClr val="accent6"/>
                </a:solidFill>
              </a:rPr>
              <a:t>]</a:t>
            </a:r>
            <a:r>
              <a:rPr lang="ko-KR" altLang="en-US" sz="1600" dirty="0">
                <a:solidFill>
                  <a:schemeClr val="accent6"/>
                </a:solidFill>
              </a:rPr>
              <a:t>를 </a:t>
            </a:r>
            <a:r>
              <a:rPr lang="en-US" altLang="ko-KR" sz="1600" dirty="0">
                <a:solidFill>
                  <a:schemeClr val="accent6"/>
                </a:solidFill>
              </a:rPr>
              <a:t>value</a:t>
            </a:r>
            <a:r>
              <a:rPr lang="ko-KR" altLang="en-US" sz="1600" dirty="0"/>
              <a:t>로 갖는 </a:t>
            </a:r>
            <a:r>
              <a:rPr lang="en-US" altLang="ko-KR" sz="1600" dirty="0">
                <a:solidFill>
                  <a:schemeClr val="accent6"/>
                </a:solidFill>
              </a:rPr>
              <a:t>dictionary</a:t>
            </a:r>
            <a:r>
              <a:rPr lang="ko-KR" altLang="en-US" sz="1600" dirty="0">
                <a:solidFill>
                  <a:schemeClr val="accent6"/>
                </a:solidFill>
              </a:rPr>
              <a:t>로 재정의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문제의 조건에 맞게 </a:t>
            </a:r>
            <a:r>
              <a:rPr lang="ko-KR" altLang="en-US" sz="1600" dirty="0">
                <a:solidFill>
                  <a:schemeClr val="accent6"/>
                </a:solidFill>
              </a:rPr>
              <a:t>차량 번호가 작은 순서대로 </a:t>
            </a:r>
            <a:r>
              <a:rPr lang="en-US" altLang="ko-KR" sz="1600" dirty="0">
                <a:solidFill>
                  <a:schemeClr val="accent6"/>
                </a:solidFill>
              </a:rPr>
              <a:t>dictionary</a:t>
            </a:r>
            <a:r>
              <a:rPr lang="ko-KR" altLang="en-US" sz="1600" dirty="0">
                <a:solidFill>
                  <a:schemeClr val="accent6"/>
                </a:solidFill>
              </a:rPr>
              <a:t>를 정렬</a:t>
            </a:r>
            <a:r>
              <a:rPr lang="ko-KR" altLang="en-US" sz="1600" dirty="0"/>
              <a:t>해준다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value</a:t>
            </a:r>
            <a:r>
              <a:rPr lang="ko-KR" altLang="en-US" sz="1600" dirty="0"/>
              <a:t>의 길이가 </a:t>
            </a:r>
            <a:r>
              <a:rPr lang="en-US" altLang="ko-KR" sz="1600" dirty="0">
                <a:solidFill>
                  <a:schemeClr val="accent6"/>
                </a:solidFill>
              </a:rPr>
              <a:t>4</a:t>
            </a:r>
            <a:r>
              <a:rPr lang="ko-KR" altLang="en-US" sz="1600" dirty="0">
                <a:solidFill>
                  <a:schemeClr val="accent6"/>
                </a:solidFill>
              </a:rPr>
              <a:t>의 배수가 아닌 차량</a:t>
            </a:r>
            <a:r>
              <a:rPr lang="en-US" altLang="ko-KR" sz="1600" dirty="0">
                <a:solidFill>
                  <a:schemeClr val="accent6"/>
                </a:solidFill>
              </a:rPr>
              <a:t>, </a:t>
            </a:r>
            <a:r>
              <a:rPr lang="ko-KR" altLang="en-US" sz="1600" dirty="0">
                <a:solidFill>
                  <a:schemeClr val="accent6"/>
                </a:solidFill>
              </a:rPr>
              <a:t>즉 출차를 하지 않은 차량</a:t>
            </a:r>
            <a:r>
              <a:rPr lang="ko-KR" altLang="en-US" sz="1600" dirty="0"/>
              <a:t>은 </a:t>
            </a:r>
            <a:r>
              <a:rPr lang="en-US" altLang="ko-KR" sz="1600" dirty="0"/>
              <a:t>23</a:t>
            </a:r>
            <a:r>
              <a:rPr lang="ko-KR" altLang="en-US" sz="1600" dirty="0"/>
              <a:t>시 </a:t>
            </a:r>
            <a:r>
              <a:rPr lang="en-US" altLang="ko-KR" sz="1600" dirty="0"/>
              <a:t>59</a:t>
            </a:r>
            <a:r>
              <a:rPr lang="ko-KR" altLang="en-US" sz="1600" dirty="0"/>
              <a:t>분에 출차했다는 기록을 추가해준다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두 시간의 차이를 구해주는 함수를 만들어 입차와 출차 간의 시간을 누적하여 구한 후 주차 요금을 계산해준다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928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AD238-C41F-CE39-B32A-97CF5EE4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시소 짝꿍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1271F-638D-3ECA-4BC9-F131311E76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E3394-7675-C3E3-95D0-82A136D2DFEC}"/>
              </a:ext>
            </a:extLst>
          </p:cNvPr>
          <p:cNvSpPr txBox="1"/>
          <p:nvPr/>
        </p:nvSpPr>
        <p:spPr>
          <a:xfrm>
            <a:off x="395536" y="1628800"/>
            <a:ext cx="84969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==</a:t>
            </a:r>
            <a:r>
              <a:rPr lang="ko-KR" altLang="en-US" sz="1600" b="1" dirty="0"/>
              <a:t>시소 짝꿍</a:t>
            </a:r>
            <a:r>
              <a:rPr lang="en-US" altLang="ko-KR" sz="1600" b="1" dirty="0"/>
              <a:t>==</a:t>
            </a:r>
          </a:p>
          <a:p>
            <a:r>
              <a:rPr lang="ko-KR" altLang="en-US" sz="1600" dirty="0"/>
              <a:t>어느 공원 놀이터에는 시소가 하나 설치되어 있습니다</a:t>
            </a:r>
            <a:r>
              <a:rPr lang="en-US" altLang="ko-KR" sz="1600" dirty="0"/>
              <a:t>. </a:t>
            </a:r>
            <a:r>
              <a:rPr lang="ko-KR" altLang="en-US" sz="1600" dirty="0">
                <a:solidFill>
                  <a:schemeClr val="accent6"/>
                </a:solidFill>
              </a:rPr>
              <a:t>이 시소는 중심으로부터 </a:t>
            </a:r>
            <a:r>
              <a:rPr lang="en-US" altLang="ko-KR" sz="1600" dirty="0">
                <a:solidFill>
                  <a:schemeClr val="accent6"/>
                </a:solidFill>
              </a:rPr>
              <a:t>2(m), 3(m), 4(m) </a:t>
            </a:r>
            <a:r>
              <a:rPr lang="ko-KR" altLang="en-US" sz="1600" dirty="0">
                <a:solidFill>
                  <a:schemeClr val="accent6"/>
                </a:solidFill>
              </a:rPr>
              <a:t>거리의 지점에 좌석이 하나씩 </a:t>
            </a:r>
            <a:r>
              <a:rPr lang="ko-KR" altLang="en-US" sz="1600" dirty="0"/>
              <a:t>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>
                <a:solidFill>
                  <a:schemeClr val="accent6"/>
                </a:solidFill>
              </a:rPr>
              <a:t>이 시소를 두 명이 마주 보고 탄다고 할 때</a:t>
            </a:r>
            <a:r>
              <a:rPr lang="en-US" altLang="ko-KR" sz="1600" dirty="0">
                <a:solidFill>
                  <a:schemeClr val="accent6"/>
                </a:solidFill>
              </a:rPr>
              <a:t>, </a:t>
            </a:r>
            <a:r>
              <a:rPr lang="ko-KR" altLang="en-US" sz="1600" dirty="0"/>
              <a:t>시소가 평형인 상태에서 각각에 의해 시소에 걸리는 토크의 크기가 서로 상쇄되어 완전한 </a:t>
            </a:r>
            <a:r>
              <a:rPr lang="ko-KR" altLang="en-US" sz="1600" dirty="0">
                <a:solidFill>
                  <a:schemeClr val="accent6"/>
                </a:solidFill>
              </a:rPr>
              <a:t>균형을 이룰 수 있다면 그 두 사람을 시소 짝꿍</a:t>
            </a:r>
            <a:r>
              <a:rPr lang="ko-KR" altLang="en-US" sz="1600" dirty="0"/>
              <a:t>이라고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사람들의 몸무게 목록 </a:t>
            </a:r>
            <a:r>
              <a:rPr lang="en-US" altLang="ko-KR" sz="1600" dirty="0"/>
              <a:t>weight</a:t>
            </a:r>
            <a:r>
              <a:rPr lang="ko-KR" altLang="en-US" sz="1600" dirty="0"/>
              <a:t>가 주어질 때</a:t>
            </a:r>
            <a:r>
              <a:rPr lang="en-US" altLang="ko-KR" sz="1600" dirty="0"/>
              <a:t>, </a:t>
            </a:r>
            <a:r>
              <a:rPr lang="ko-KR" altLang="en-US" sz="1600" dirty="0"/>
              <a:t>시소 짝꿍이 몇 쌍 존재하는지 구하여 </a:t>
            </a:r>
            <a:r>
              <a:rPr lang="en-US" altLang="ko-KR" sz="1600" dirty="0"/>
              <a:t>return </a:t>
            </a:r>
            <a:r>
              <a:rPr lang="ko-KR" altLang="en-US" sz="1600" dirty="0"/>
              <a:t>하도록 </a:t>
            </a:r>
            <a:r>
              <a:rPr lang="en-US" altLang="ko-KR" sz="1600" dirty="0"/>
              <a:t>solution </a:t>
            </a:r>
            <a:r>
              <a:rPr lang="ko-KR" altLang="en-US" sz="1600" dirty="0"/>
              <a:t>함수를 완성해주세요</a:t>
            </a:r>
            <a:r>
              <a:rPr lang="en-US" altLang="ko-KR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304A1-E1A6-947C-3C09-EED865199045}"/>
              </a:ext>
            </a:extLst>
          </p:cNvPr>
          <p:cNvSpPr txBox="1"/>
          <p:nvPr/>
        </p:nvSpPr>
        <p:spPr>
          <a:xfrm>
            <a:off x="611560" y="4077072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제한 사항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≤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weights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길이 ≤ 100,000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 ≤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weights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[i] ≤ 1,000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몸무게 단위는 N(뉴턴)으로 주어집니다.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몸무게는 모두 정수입니다. </a:t>
            </a:r>
          </a:p>
        </p:txBody>
      </p:sp>
    </p:spTree>
    <p:extLst>
      <p:ext uri="{BB962C8B-B14F-4D97-AF65-F5344CB8AC3E}">
        <p14:creationId xmlns:p14="http://schemas.microsoft.com/office/powerpoint/2010/main" val="289585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EBF70-E4D7-DDEF-5949-5F90279A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시소 짝꿍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3E869-0D40-C7D1-A234-E63F93DF64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BB0A8-6805-588E-A130-386792487F5A}"/>
              </a:ext>
            </a:extLst>
          </p:cNvPr>
          <p:cNvSpPr txBox="1"/>
          <p:nvPr/>
        </p:nvSpPr>
        <p:spPr>
          <a:xfrm>
            <a:off x="575556" y="184482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6"/>
                </a:solidFill>
              </a:rPr>
              <a:t>weights </a:t>
            </a:r>
            <a:r>
              <a:rPr lang="ko-KR" altLang="en-US" sz="1600" dirty="0">
                <a:solidFill>
                  <a:schemeClr val="accent6"/>
                </a:solidFill>
              </a:rPr>
              <a:t>리스트</a:t>
            </a:r>
            <a:r>
              <a:rPr lang="ko-KR" altLang="en-US" sz="1600" dirty="0"/>
              <a:t>를 </a:t>
            </a:r>
            <a:r>
              <a:rPr lang="en-US" altLang="ko-KR" sz="1600" dirty="0">
                <a:solidFill>
                  <a:schemeClr val="accent6"/>
                </a:solidFill>
              </a:rPr>
              <a:t>key</a:t>
            </a:r>
            <a:r>
              <a:rPr lang="ko-KR" altLang="en-US" sz="1600" dirty="0">
                <a:solidFill>
                  <a:schemeClr val="accent6"/>
                </a:solidFill>
              </a:rPr>
              <a:t>를 몸무게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chemeClr val="accent6"/>
                </a:solidFill>
              </a:rPr>
              <a:t>value</a:t>
            </a:r>
            <a:r>
              <a:rPr lang="ko-KR" altLang="en-US" sz="1600" dirty="0">
                <a:solidFill>
                  <a:schemeClr val="accent6"/>
                </a:solidFill>
              </a:rPr>
              <a:t>를 사람수</a:t>
            </a:r>
            <a:r>
              <a:rPr lang="ko-KR" altLang="en-US" sz="1600" dirty="0"/>
              <a:t>로 갖는 </a:t>
            </a:r>
            <a:r>
              <a:rPr lang="en-US" altLang="ko-KR" sz="1600" dirty="0">
                <a:solidFill>
                  <a:schemeClr val="accent6"/>
                </a:solidFill>
              </a:rPr>
              <a:t>dictionary </a:t>
            </a:r>
            <a:r>
              <a:rPr lang="ko-KR" altLang="en-US" sz="1600" dirty="0">
                <a:solidFill>
                  <a:schemeClr val="accent6"/>
                </a:solidFill>
              </a:rPr>
              <a:t>형태</a:t>
            </a:r>
            <a:r>
              <a:rPr lang="ko-KR" altLang="en-US" sz="1600" dirty="0"/>
              <a:t>로 만든다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chemeClr val="accent6"/>
                </a:solidFill>
              </a:rPr>
              <a:t>몸무게가 같은 사람끼리 </a:t>
            </a:r>
            <a:r>
              <a:rPr lang="ko-KR" altLang="en-US" sz="1600" dirty="0"/>
              <a:t>짝을 지을 경우는 </a:t>
            </a:r>
            <a:r>
              <a:rPr lang="en-US" altLang="ko-KR" sz="1600" dirty="0"/>
              <a:t>nC2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chemeClr val="accent6"/>
                </a:solidFill>
              </a:rPr>
              <a:t>몸무게가 다른 사람 </a:t>
            </a:r>
            <a:r>
              <a:rPr lang="en-US" altLang="ko-KR" sz="1600" dirty="0">
                <a:solidFill>
                  <a:schemeClr val="accent6"/>
                </a:solidFill>
              </a:rPr>
              <a:t>w1,w2 </a:t>
            </a:r>
            <a:r>
              <a:rPr lang="ko-KR" altLang="en-US" sz="1600" dirty="0">
                <a:solidFill>
                  <a:schemeClr val="accent6"/>
                </a:solidFill>
              </a:rPr>
              <a:t>끼리</a:t>
            </a:r>
            <a:r>
              <a:rPr lang="ko-KR" altLang="en-US" sz="1600" dirty="0"/>
              <a:t> 짝을 지을 경우는 몸무게가 </a:t>
            </a:r>
            <a:r>
              <a:rPr lang="en-US" altLang="ko-KR" sz="1600" dirty="0"/>
              <a:t>2:3, 3:4, 4:2</a:t>
            </a:r>
            <a:r>
              <a:rPr lang="ko-KR" altLang="en-US" sz="16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190807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19132</TotalTime>
  <Words>756</Words>
  <Application>Microsoft Office PowerPoint</Application>
  <PresentationFormat>화면 슬라이드 쇼(4:3)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 Unicode MS</vt:lpstr>
      <vt:lpstr>맑은 고딕</vt:lpstr>
      <vt:lpstr>Arial</vt:lpstr>
      <vt:lpstr>Office 테마</vt:lpstr>
      <vt:lpstr>알고리즘 스터디 2주차</vt:lpstr>
      <vt:lpstr>멀쩡한 사각형</vt:lpstr>
      <vt:lpstr>멀쩡한 사각형</vt:lpstr>
      <vt:lpstr>주차 요금 계산</vt:lpstr>
      <vt:lpstr>주차 요금 계산</vt:lpstr>
      <vt:lpstr>주차 요금 계산</vt:lpstr>
      <vt:lpstr>시소 짝꿍</vt:lpstr>
      <vt:lpstr>시소 짝꿍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홍 성호</cp:lastModifiedBy>
  <cp:revision>378</cp:revision>
  <cp:lastPrinted>2021-01-04T12:54:21Z</cp:lastPrinted>
  <dcterms:created xsi:type="dcterms:W3CDTF">2018-05-28T08:04:44Z</dcterms:created>
  <dcterms:modified xsi:type="dcterms:W3CDTF">2023-01-26T08:27:13Z</dcterms:modified>
</cp:coreProperties>
</file>