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64" r:id="rId2"/>
    <p:sldId id="662" r:id="rId3"/>
    <p:sldId id="667" r:id="rId4"/>
    <p:sldId id="665" r:id="rId5"/>
    <p:sldId id="666" r:id="rId6"/>
    <p:sldId id="668" r:id="rId7"/>
    <p:sldId id="66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 autoAdjust="0"/>
    <p:restoredTop sz="83946"/>
  </p:normalViewPr>
  <p:slideViewPr>
    <p:cSldViewPr>
      <p:cViewPr>
        <p:scale>
          <a:sx n="100" d="100"/>
          <a:sy n="100" d="100"/>
        </p:scale>
        <p:origin x="2208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0425"/>
            <a:ext cx="7772400" cy="1470025"/>
          </a:xfrm>
        </p:spPr>
        <p:txBody>
          <a:bodyPr/>
          <a:lstStyle/>
          <a:p>
            <a:r>
              <a:rPr kumimoji="1" lang="ko-KR" altLang="en-US" dirty="0"/>
              <a:t>알고리즘 스터디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주차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765279" cy="576064"/>
          </a:xfrm>
        </p:spPr>
        <p:txBody>
          <a:bodyPr/>
          <a:lstStyle/>
          <a:p>
            <a:r>
              <a:rPr kumimoji="1" lang="ko-KR" altLang="en-US" dirty="0"/>
              <a:t>구명보트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186CB-56F8-B322-8D5D-4ED5C92C09A0}"/>
              </a:ext>
            </a:extLst>
          </p:cNvPr>
          <p:cNvSpPr txBox="1"/>
          <p:nvPr/>
        </p:nvSpPr>
        <p:spPr>
          <a:xfrm>
            <a:off x="323528" y="2151727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무인도에 갇힌 사람들을 구명보트를 이용하여 구출하려고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구명보트는 작아서 </a:t>
            </a:r>
            <a:r>
              <a:rPr lang="ko-KR" altLang="en-US" sz="1600" dirty="0">
                <a:solidFill>
                  <a:schemeClr val="accent6"/>
                </a:solidFill>
              </a:rPr>
              <a:t>한 번에 최대 </a:t>
            </a:r>
            <a:r>
              <a:rPr lang="en-US" altLang="ko-KR" sz="1600" b="1" dirty="0">
                <a:solidFill>
                  <a:schemeClr val="accent6"/>
                </a:solidFill>
              </a:rPr>
              <a:t>2</a:t>
            </a:r>
            <a:r>
              <a:rPr lang="ko-KR" altLang="en-US" sz="1600" b="1" dirty="0">
                <a:solidFill>
                  <a:schemeClr val="accent6"/>
                </a:solidFill>
              </a:rPr>
              <a:t>명</a:t>
            </a:r>
            <a:r>
              <a:rPr lang="ko-KR" altLang="en-US" sz="1600" dirty="0">
                <a:solidFill>
                  <a:schemeClr val="accent6"/>
                </a:solidFill>
              </a:rPr>
              <a:t>씩</a:t>
            </a:r>
            <a:r>
              <a:rPr lang="ko-KR" altLang="en-US" sz="1600" dirty="0"/>
              <a:t> 밖에 탈 수 없고</a:t>
            </a:r>
            <a:r>
              <a:rPr lang="en-US" altLang="ko-KR" sz="1600" dirty="0"/>
              <a:t>, </a:t>
            </a:r>
            <a:r>
              <a:rPr lang="ko-KR" altLang="en-US" sz="1600" dirty="0"/>
              <a:t>무게 제한도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구명보트를 </a:t>
            </a:r>
            <a:r>
              <a:rPr lang="ko-KR" altLang="en-US" sz="1600" dirty="0">
                <a:solidFill>
                  <a:schemeClr val="accent6"/>
                </a:solidFill>
              </a:rPr>
              <a:t>최대한 적게 사용하여 모든 사람을 구출</a:t>
            </a:r>
            <a:r>
              <a:rPr lang="ko-KR" altLang="en-US" sz="1600" dirty="0"/>
              <a:t>하려고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사람들의 몸무게를 담은 배열 </a:t>
            </a:r>
            <a:r>
              <a:rPr lang="en-US" altLang="ko-KR" sz="1600" dirty="0"/>
              <a:t>people</a:t>
            </a:r>
            <a:r>
              <a:rPr lang="ko-KR" altLang="en-US" sz="1600" dirty="0"/>
              <a:t>과 구명보트의 무게 제한 </a:t>
            </a:r>
            <a:r>
              <a:rPr lang="en-US" altLang="ko-KR" sz="1600" dirty="0"/>
              <a:t>limit</a:t>
            </a:r>
            <a:r>
              <a:rPr lang="ko-KR" altLang="en-US" sz="1600" dirty="0"/>
              <a:t>가 매개변수로 주어질 때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사람을 구출하기 위해 필요한 구명보트 개수의 최솟값을 </a:t>
            </a:r>
            <a:r>
              <a:rPr lang="en-US" altLang="ko-KR" sz="1600" dirty="0"/>
              <a:t>return </a:t>
            </a:r>
            <a:r>
              <a:rPr lang="ko-KR" altLang="en-US" sz="1600" dirty="0"/>
              <a:t>하도록 </a:t>
            </a:r>
            <a:r>
              <a:rPr lang="en-US" altLang="ko-KR" sz="1600" dirty="0"/>
              <a:t>solution </a:t>
            </a:r>
            <a:r>
              <a:rPr lang="ko-KR" altLang="en-US" sz="1600" dirty="0"/>
              <a:t>함수를 작성해주세요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74483-B70B-BEC0-DA40-6CAD735B2950}"/>
              </a:ext>
            </a:extLst>
          </p:cNvPr>
          <p:cNvSpPr txBox="1"/>
          <p:nvPr/>
        </p:nvSpPr>
        <p:spPr>
          <a:xfrm>
            <a:off x="18645" y="16195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B7CCC-263B-0D14-D816-9990397172EF}"/>
              </a:ext>
            </a:extLst>
          </p:cNvPr>
          <p:cNvSpPr txBox="1"/>
          <p:nvPr/>
        </p:nvSpPr>
        <p:spPr>
          <a:xfrm>
            <a:off x="323528" y="4099368"/>
            <a:ext cx="8928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==</a:t>
            </a:r>
            <a:r>
              <a:rPr lang="ko-KR" altLang="en-US" sz="1600" b="1" dirty="0"/>
              <a:t>제한사항</a:t>
            </a:r>
            <a:r>
              <a:rPr lang="en-US" altLang="ko-KR" sz="1600" b="1" dirty="0"/>
              <a:t>==</a:t>
            </a:r>
            <a:endParaRPr lang="ko-KR" alt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 무인도에 갇힌 사람은 </a:t>
            </a:r>
            <a:r>
              <a:rPr lang="en-US" altLang="ko-KR" sz="1600" dirty="0"/>
              <a:t>1</a:t>
            </a:r>
            <a:r>
              <a:rPr lang="ko-KR" altLang="en-US" sz="1600" dirty="0"/>
              <a:t>명 이상 </a:t>
            </a:r>
            <a:r>
              <a:rPr lang="en-US" altLang="ko-KR" sz="1600" dirty="0"/>
              <a:t>50,000</a:t>
            </a:r>
            <a:r>
              <a:rPr lang="ko-KR" altLang="en-US" sz="1600" dirty="0"/>
              <a:t>명 이하입니다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 각 사람의 몸무게는 </a:t>
            </a:r>
            <a:r>
              <a:rPr lang="en-US" altLang="ko-KR" sz="1600" dirty="0"/>
              <a:t>40kg </a:t>
            </a:r>
            <a:r>
              <a:rPr lang="ko-KR" altLang="en-US" sz="1600" dirty="0"/>
              <a:t>이상 </a:t>
            </a:r>
            <a:r>
              <a:rPr lang="en-US" altLang="ko-KR" sz="1600" dirty="0"/>
              <a:t>240kg </a:t>
            </a:r>
            <a:r>
              <a:rPr lang="ko-KR" altLang="en-US" sz="1600" dirty="0"/>
              <a:t>이하입니다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 구명보트의 무게 제한은 </a:t>
            </a:r>
            <a:r>
              <a:rPr lang="en-US" altLang="ko-KR" sz="1600" dirty="0"/>
              <a:t>40kg </a:t>
            </a:r>
            <a:r>
              <a:rPr lang="ko-KR" altLang="en-US" sz="1600" dirty="0"/>
              <a:t>이상 </a:t>
            </a:r>
            <a:r>
              <a:rPr lang="en-US" altLang="ko-KR" sz="1600" dirty="0"/>
              <a:t>240kg </a:t>
            </a:r>
            <a:r>
              <a:rPr lang="ko-KR" altLang="en-US" sz="1600" dirty="0"/>
              <a:t>이하입니다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chemeClr val="accent6"/>
                </a:solidFill>
              </a:rPr>
              <a:t>구명보트의 무게 제한은 항상 사람들의 몸무게 중 최댓값보다 크게 주어지므로</a:t>
            </a:r>
            <a:r>
              <a:rPr lang="ko-KR" altLang="en-US" sz="1600" dirty="0"/>
              <a:t> 사람들을 구출할 수 없는 경우는 없습니다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5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B1168-F8CC-12D9-BBAE-C24D6A92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구명보트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E2049-0B5F-B852-7BA3-F6C93FE5A1AD}"/>
              </a:ext>
            </a:extLst>
          </p:cNvPr>
          <p:cNvSpPr txBox="1"/>
          <p:nvPr/>
        </p:nvSpPr>
        <p:spPr>
          <a:xfrm>
            <a:off x="215008" y="1772816"/>
            <a:ext cx="86774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==</a:t>
            </a:r>
            <a:r>
              <a:rPr lang="ko-KR" altLang="en-US" sz="1600" b="1" dirty="0"/>
              <a:t>예시</a:t>
            </a:r>
            <a:r>
              <a:rPr lang="en-US" altLang="ko-KR" sz="1600" b="1" dirty="0"/>
              <a:t>==</a:t>
            </a:r>
            <a:endParaRPr lang="ko-KR" altLang="en-US" sz="1600" b="1" dirty="0"/>
          </a:p>
          <a:p>
            <a:r>
              <a:rPr lang="ko-KR" altLang="en-US" sz="1600" dirty="0"/>
              <a:t>사람들의 몸무게가 </a:t>
            </a:r>
            <a:r>
              <a:rPr lang="en-US" altLang="ko-KR" sz="1600" dirty="0"/>
              <a:t>[70kg, 50kg, 80kg, 50kg]</a:t>
            </a:r>
            <a:r>
              <a:rPr lang="ko-KR" altLang="en-US" sz="1600" dirty="0"/>
              <a:t>이고 구명보트의 무게 제한이 </a:t>
            </a:r>
            <a:r>
              <a:rPr lang="en-US" altLang="ko-KR" sz="1600" dirty="0"/>
              <a:t>100kg</a:t>
            </a:r>
            <a:r>
              <a:rPr lang="ko-KR" altLang="en-US" sz="1600" dirty="0"/>
              <a:t>이라면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번째 사람과 </a:t>
            </a:r>
            <a:r>
              <a:rPr lang="en-US" altLang="ko-KR" sz="1600" dirty="0"/>
              <a:t>4</a:t>
            </a:r>
            <a:r>
              <a:rPr lang="ko-KR" altLang="en-US" sz="1600" dirty="0"/>
              <a:t>번째 사람은 탈 수 있지만</a:t>
            </a:r>
            <a:r>
              <a:rPr lang="en-US" altLang="ko-KR" sz="1600" dirty="0"/>
              <a:t>, 1</a:t>
            </a:r>
            <a:r>
              <a:rPr lang="ko-KR" altLang="en-US" sz="1600" dirty="0"/>
              <a:t>번째 사람과 </a:t>
            </a:r>
            <a:r>
              <a:rPr lang="en-US" altLang="ko-KR" sz="1600" dirty="0"/>
              <a:t>3</a:t>
            </a:r>
            <a:r>
              <a:rPr lang="ko-KR" altLang="en-US" sz="1600" dirty="0"/>
              <a:t>번째 사람의 무게의 합은</a:t>
            </a:r>
            <a:r>
              <a:rPr lang="en-US" altLang="ko-KR" sz="1600" dirty="0"/>
              <a:t> 150kg</a:t>
            </a:r>
            <a:r>
              <a:rPr lang="ko-KR" altLang="en-US" sz="1600" dirty="0"/>
              <a:t>이기</a:t>
            </a:r>
            <a:endParaRPr lang="en-US" altLang="ko-KR" sz="1600" dirty="0"/>
          </a:p>
          <a:p>
            <a:r>
              <a:rPr lang="ko-KR" altLang="en-US" sz="1600" dirty="0"/>
              <a:t>때문에 무게 제한을 초과하여 탈 수 없다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/>
              <a:t>(80) (70) (50,50) </a:t>
            </a:r>
            <a:r>
              <a:rPr lang="ko-KR" altLang="en-US" sz="1600" dirty="0"/>
              <a:t>으로 </a:t>
            </a:r>
            <a:r>
              <a:rPr lang="en-US" altLang="ko-KR" sz="1600" dirty="0"/>
              <a:t>3</a:t>
            </a:r>
            <a:r>
              <a:rPr lang="ko-KR" altLang="en-US" sz="1600" dirty="0"/>
              <a:t>번에 나누어 최대한 적은 수의 보트로 구출할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50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ADA86-4250-D90D-E8A0-B38BCA06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구명보트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40F64-D01A-ED49-5801-6E2BB4604362}"/>
              </a:ext>
            </a:extLst>
          </p:cNvPr>
          <p:cNvSpPr txBox="1"/>
          <p:nvPr/>
        </p:nvSpPr>
        <p:spPr>
          <a:xfrm>
            <a:off x="107504" y="16288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4DC68-0EC7-2C86-3A74-A73FEBE6BAB9}"/>
              </a:ext>
            </a:extLst>
          </p:cNvPr>
          <p:cNvSpPr txBox="1"/>
          <p:nvPr/>
        </p:nvSpPr>
        <p:spPr>
          <a:xfrm>
            <a:off x="323528" y="2132856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문제의 유형이 </a:t>
            </a:r>
            <a:r>
              <a:rPr lang="en-US" altLang="ko-KR" sz="1600" dirty="0"/>
              <a:t>Greedy</a:t>
            </a:r>
            <a:r>
              <a:rPr lang="ko-KR" altLang="en-US" sz="1600" dirty="0"/>
              <a:t>이므로 현재 상황에서 </a:t>
            </a:r>
            <a:r>
              <a:rPr lang="ko-KR" altLang="en-US" sz="1600" dirty="0">
                <a:solidFill>
                  <a:schemeClr val="accent6"/>
                </a:solidFill>
              </a:rPr>
              <a:t>가장 최적의 상황</a:t>
            </a:r>
            <a:r>
              <a:rPr lang="ko-KR" altLang="en-US" sz="1600" dirty="0"/>
              <a:t>을 선택하도록 함 → 보트의 정원이 </a:t>
            </a:r>
            <a:r>
              <a:rPr lang="en-US" altLang="ko-KR" sz="1600" dirty="0"/>
              <a:t>2</a:t>
            </a:r>
            <a:r>
              <a:rPr lang="ko-KR" altLang="en-US" sz="1600" dirty="0"/>
              <a:t>명이므로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가장 가벼운 사람</a:t>
            </a:r>
            <a:r>
              <a:rPr lang="ko-KR" altLang="en-US" sz="1600" dirty="0">
                <a:effectLst/>
              </a:rPr>
              <a:t>과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가장 무거운 사람 </a:t>
            </a:r>
            <a:r>
              <a:rPr lang="en-US" altLang="ko-KR" sz="1600" dirty="0">
                <a:effectLst/>
              </a:rPr>
              <a:t>2</a:t>
            </a:r>
            <a:r>
              <a:rPr lang="ko-KR" altLang="en-US" sz="1600" dirty="0">
                <a:effectLst/>
              </a:rPr>
              <a:t>명을 선택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23345-748A-D740-2F9F-EED9206C1CA3}"/>
              </a:ext>
            </a:extLst>
          </p:cNvPr>
          <p:cNvSpPr txBox="1"/>
          <p:nvPr/>
        </p:nvSpPr>
        <p:spPr>
          <a:xfrm>
            <a:off x="287524" y="3717032"/>
            <a:ext cx="882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명을 선택했을 때 </a:t>
            </a:r>
            <a:r>
              <a:rPr lang="en-US" altLang="ko-KR" sz="1600" dirty="0"/>
              <a:t>limit </a:t>
            </a:r>
            <a:r>
              <a:rPr lang="ko-KR" altLang="en-US" sz="1600" dirty="0"/>
              <a:t>무게보다 작으면 </a:t>
            </a:r>
            <a:r>
              <a:rPr lang="en-US" altLang="ko-KR" sz="1600" dirty="0"/>
              <a:t>people </a:t>
            </a:r>
            <a:r>
              <a:rPr lang="ko-KR" altLang="en-US" sz="1600" dirty="0"/>
              <a:t>배열에서 맨 앞과 맨 뒤 요소 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51C3D-548F-1378-D761-48AA95A20206}"/>
              </a:ext>
            </a:extLst>
          </p:cNvPr>
          <p:cNvSpPr txBox="1"/>
          <p:nvPr/>
        </p:nvSpPr>
        <p:spPr>
          <a:xfrm>
            <a:off x="287524" y="4017258"/>
            <a:ext cx="882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명을 선택했을 때 </a:t>
            </a:r>
            <a:r>
              <a:rPr lang="en-US" altLang="ko-KR" sz="1600" dirty="0"/>
              <a:t>limit </a:t>
            </a:r>
            <a:r>
              <a:rPr lang="ko-KR" altLang="en-US" sz="1600" dirty="0"/>
              <a:t>보다 크면 맨 뒤 요소만 삭제 </a:t>
            </a:r>
            <a:r>
              <a:rPr lang="en-US" altLang="ko-KR" sz="1600" dirty="0"/>
              <a:t>(</a:t>
            </a:r>
            <a:r>
              <a:rPr lang="ko-KR" altLang="en-US" sz="1600" dirty="0"/>
              <a:t>문제에서 제시한 </a:t>
            </a:r>
            <a:r>
              <a:rPr lang="en-US" altLang="ko-KR" sz="1600" dirty="0"/>
              <a:t>4</a:t>
            </a:r>
            <a:r>
              <a:rPr lang="ko-KR" altLang="en-US" sz="1600" dirty="0"/>
              <a:t>번 제한사항 때문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A53DB-1D2A-A022-4BC5-368B9F2B2E19}"/>
              </a:ext>
            </a:extLst>
          </p:cNvPr>
          <p:cNvSpPr txBox="1"/>
          <p:nvPr/>
        </p:nvSpPr>
        <p:spPr>
          <a:xfrm>
            <a:off x="287524" y="5661248"/>
            <a:ext cx="8568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💡 처음에는 </a:t>
            </a:r>
            <a:r>
              <a:rPr lang="en-US" altLang="ko-KR" sz="1600" dirty="0"/>
              <a:t>people</a:t>
            </a:r>
            <a:r>
              <a:rPr lang="ko-KR" altLang="en-US" sz="1600" dirty="0"/>
              <a:t>을 입력으로 주어지는 </a:t>
            </a:r>
            <a:r>
              <a:rPr lang="en-US" altLang="ko-KR" sz="1600" dirty="0"/>
              <a:t>list </a:t>
            </a:r>
            <a:r>
              <a:rPr lang="ko-KR" altLang="en-US" sz="1600" dirty="0"/>
              <a:t>그대로 사용을 함 ⇒ 시간 초과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검색을 해보니 앞 뒤로 요소를 제거하는 </a:t>
            </a:r>
            <a:r>
              <a:rPr lang="en-US" altLang="ko-KR" sz="1600" dirty="0"/>
              <a:t>deque</a:t>
            </a:r>
            <a:r>
              <a:rPr lang="ko-KR" altLang="en-US" sz="1600" dirty="0"/>
              <a:t>는 </a:t>
            </a:r>
            <a:r>
              <a:rPr lang="en-US" altLang="ko-KR" sz="1600" dirty="0"/>
              <a:t>bigO </a:t>
            </a:r>
            <a:r>
              <a:rPr lang="ko-KR" altLang="en-US" sz="1600" dirty="0"/>
              <a:t>값이 </a:t>
            </a:r>
            <a:r>
              <a:rPr lang="en-US" altLang="ko-KR" sz="1600" dirty="0"/>
              <a:t>n(1)</a:t>
            </a:r>
            <a:r>
              <a:rPr lang="ko-KR" altLang="en-US" sz="1600" dirty="0"/>
              <a:t>인 것을 발견 ⇒ 해결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5E44F-A45A-F780-E49B-A7C6467F9AC0}"/>
              </a:ext>
            </a:extLst>
          </p:cNvPr>
          <p:cNvSpPr txBox="1"/>
          <p:nvPr/>
        </p:nvSpPr>
        <p:spPr>
          <a:xfrm>
            <a:off x="107504" y="3292822"/>
            <a:ext cx="882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사람들을 무게 순서대로 정렬하는 </a:t>
            </a:r>
            <a:r>
              <a:rPr lang="en-US" altLang="ko-KR" sz="1600" dirty="0"/>
              <a:t>sort </a:t>
            </a:r>
            <a:r>
              <a:rPr lang="ko-KR" altLang="en-US" sz="1600" dirty="0"/>
              <a:t>알고리즘 사용 </a:t>
            </a:r>
            <a:r>
              <a:rPr lang="en-US" altLang="ko-KR" sz="1600" dirty="0"/>
              <a:t>=&gt; bigO (nlogn)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784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352A-EF9E-AE22-D687-08533515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블록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FF642-AFAD-EA62-2EE3-B87C672BEAE1}"/>
              </a:ext>
            </a:extLst>
          </p:cNvPr>
          <p:cNvSpPr txBox="1"/>
          <p:nvPr/>
        </p:nvSpPr>
        <p:spPr>
          <a:xfrm>
            <a:off x="323528" y="2151727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</a:t>
            </a:r>
            <a:r>
              <a:rPr lang="ko-KR" altLang="en-US" sz="1600" dirty="0"/>
              <a:t>으로 된 도로에 숫자 블록을 설치하기로 하였습니다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숫자 블록의 규칙은 다음과 같습니다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>
                <a:solidFill>
                  <a:schemeClr val="accent6"/>
                </a:solidFill>
              </a:rPr>
              <a:t>블록의 번호가 </a:t>
            </a:r>
            <a:r>
              <a:rPr lang="en-US" altLang="ko-KR" sz="1600" dirty="0">
                <a:solidFill>
                  <a:schemeClr val="accent6"/>
                </a:solidFill>
              </a:rPr>
              <a:t>n</a:t>
            </a:r>
            <a:r>
              <a:rPr lang="en-US" altLang="ko-KR" sz="1600" dirty="0"/>
              <a:t> </a:t>
            </a:r>
            <a:r>
              <a:rPr lang="ko-KR" altLang="en-US" sz="1600" dirty="0"/>
              <a:t>일 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가장 처음 블록은 </a:t>
            </a:r>
            <a:r>
              <a:rPr lang="en-US" altLang="ko-KR" sz="1600" dirty="0">
                <a:solidFill>
                  <a:schemeClr val="accent6"/>
                </a:solidFill>
              </a:rPr>
              <a:t>n*2</a:t>
            </a:r>
            <a:r>
              <a:rPr lang="ko-KR" altLang="en-US" sz="1600" dirty="0">
                <a:solidFill>
                  <a:schemeClr val="accent6"/>
                </a:solidFill>
              </a:rPr>
              <a:t>번째 위치에 설치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다음은 </a:t>
            </a:r>
            <a:r>
              <a:rPr lang="en-US" altLang="ko-KR" sz="1600" dirty="0">
                <a:solidFill>
                  <a:schemeClr val="accent6"/>
                </a:solidFill>
              </a:rPr>
              <a:t>n*3</a:t>
            </a:r>
            <a:r>
              <a:rPr lang="en-US" altLang="ko-KR" sz="1600" dirty="0"/>
              <a:t>, </a:t>
            </a:r>
            <a:r>
              <a:rPr lang="ko-KR" altLang="en-US" sz="1600" dirty="0"/>
              <a:t>그 다음은 </a:t>
            </a:r>
            <a:r>
              <a:rPr lang="en-US" altLang="ko-KR" sz="1600" dirty="0">
                <a:solidFill>
                  <a:schemeClr val="accent6"/>
                </a:solidFill>
              </a:rPr>
              <a:t>n*4</a:t>
            </a:r>
            <a:r>
              <a:rPr lang="en-US" altLang="ko-KR" sz="1600" dirty="0"/>
              <a:t>, ...</a:t>
            </a:r>
            <a:r>
              <a:rPr lang="ko-KR" altLang="en-US" sz="1600" dirty="0"/>
              <a:t>로 진행합니다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ko-KR" altLang="en-US" sz="1600" dirty="0">
                <a:solidFill>
                  <a:schemeClr val="accent6"/>
                </a:solidFill>
              </a:rPr>
              <a:t>기존에 블록이 깔려 있는 자리라면 그 블록을 빼고 새로운 블록으로 교체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길이가 </a:t>
            </a:r>
            <a:r>
              <a:rPr lang="en-US" altLang="ko-KR" sz="1600" dirty="0"/>
              <a:t>1,000,000,000</a:t>
            </a:r>
            <a:r>
              <a:rPr lang="ko-KR" altLang="en-US" sz="1600" dirty="0"/>
              <a:t>인 도로에 </a:t>
            </a:r>
            <a:r>
              <a:rPr lang="en-US" altLang="ko-KR" sz="1600" dirty="0"/>
              <a:t>1</a:t>
            </a:r>
            <a:r>
              <a:rPr lang="ko-KR" altLang="en-US" sz="1600" dirty="0"/>
              <a:t>번 블록부터 시작하여 </a:t>
            </a:r>
            <a:r>
              <a:rPr lang="en-US" altLang="ko-KR" sz="1600" dirty="0"/>
              <a:t>10,000,000</a:t>
            </a:r>
            <a:r>
              <a:rPr lang="ko-KR" altLang="en-US" sz="1600" dirty="0"/>
              <a:t>번 블록까지 위의 규칙으로 모두 놓았습니다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chemeClr val="accent6"/>
                </a:solidFill>
              </a:rPr>
              <a:t>특정 구간에 어떤 블록</a:t>
            </a:r>
            <a:r>
              <a:rPr lang="ko-KR" altLang="en-US" sz="1600" dirty="0"/>
              <a:t>이 깔려 있는지 알고 싶습니다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구간을 나타내는 두 수 </a:t>
            </a:r>
            <a:r>
              <a:rPr lang="en-US" altLang="ko-KR" sz="1600" dirty="0"/>
              <a:t>begin, end </a:t>
            </a:r>
            <a:r>
              <a:rPr lang="ko-KR" altLang="en-US" sz="1600" dirty="0"/>
              <a:t>가 매개변수로 주어 질 때</a:t>
            </a:r>
            <a:r>
              <a:rPr lang="en-US" altLang="ko-KR" sz="1600" dirty="0"/>
              <a:t>, </a:t>
            </a:r>
            <a:r>
              <a:rPr lang="ko-KR" altLang="en-US" sz="1600" dirty="0"/>
              <a:t>그 구간에 깔려 있는 블록의 숫자 배열</a:t>
            </a:r>
            <a:r>
              <a:rPr lang="en-US" altLang="ko-KR" sz="1600" dirty="0"/>
              <a:t>(</a:t>
            </a:r>
            <a:r>
              <a:rPr lang="ko-KR" altLang="en-US" sz="1600" dirty="0"/>
              <a:t>리스트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en-US" altLang="ko-KR" sz="1600" dirty="0"/>
              <a:t>return</a:t>
            </a:r>
            <a:r>
              <a:rPr lang="ko-KR" altLang="en-US" sz="1600" dirty="0"/>
              <a:t>하는 </a:t>
            </a:r>
            <a:r>
              <a:rPr lang="en-US" altLang="ko-KR" sz="1600" dirty="0"/>
              <a:t>solution </a:t>
            </a:r>
            <a:r>
              <a:rPr lang="ko-KR" altLang="en-US" sz="1600" dirty="0"/>
              <a:t>함수를 완성해 주세요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FD98D-2DAA-4972-9968-B225F61896FD}"/>
              </a:ext>
            </a:extLst>
          </p:cNvPr>
          <p:cNvSpPr txBox="1"/>
          <p:nvPr/>
        </p:nvSpPr>
        <p:spPr>
          <a:xfrm>
            <a:off x="18645" y="16195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 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89D01-2A53-E8B9-FEC8-E920391811BA}"/>
              </a:ext>
            </a:extLst>
          </p:cNvPr>
          <p:cNvSpPr txBox="1"/>
          <p:nvPr/>
        </p:nvSpPr>
        <p:spPr>
          <a:xfrm>
            <a:off x="323528" y="4843982"/>
            <a:ext cx="8928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==</a:t>
            </a:r>
            <a:r>
              <a:rPr lang="ko-KR" altLang="en-US" sz="1600" b="1" dirty="0"/>
              <a:t>제한사항</a:t>
            </a:r>
            <a:r>
              <a:rPr lang="en-US" altLang="ko-KR" sz="1600" b="1" dirty="0"/>
              <a:t>==</a:t>
            </a:r>
            <a:endParaRPr lang="ko-KR" alt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 무인도에 갇힌 사람은 </a:t>
            </a:r>
            <a:r>
              <a:rPr lang="en-US" altLang="ko-KR" sz="1600" dirty="0"/>
              <a:t>1</a:t>
            </a:r>
            <a:r>
              <a:rPr lang="ko-KR" altLang="en-US" sz="1600" dirty="0"/>
              <a:t>명 이상 </a:t>
            </a:r>
            <a:r>
              <a:rPr lang="en-US" altLang="ko-KR" sz="1600" dirty="0"/>
              <a:t>50,000</a:t>
            </a:r>
            <a:r>
              <a:rPr lang="ko-KR" altLang="en-US" sz="1600" dirty="0"/>
              <a:t>명 이하입니다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 각 사람의 몸무게는 </a:t>
            </a:r>
            <a:r>
              <a:rPr lang="en-US" altLang="ko-KR" sz="1600" dirty="0"/>
              <a:t>40kg </a:t>
            </a:r>
            <a:r>
              <a:rPr lang="ko-KR" altLang="en-US" sz="1600" dirty="0"/>
              <a:t>이상 </a:t>
            </a:r>
            <a:r>
              <a:rPr lang="en-US" altLang="ko-KR" sz="1600" dirty="0"/>
              <a:t>240kg </a:t>
            </a:r>
            <a:r>
              <a:rPr lang="ko-KR" altLang="en-US" sz="1600" dirty="0"/>
              <a:t>이하입니다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 구명보트의 무게 제한은 </a:t>
            </a:r>
            <a:r>
              <a:rPr lang="en-US" altLang="ko-KR" sz="1600" dirty="0"/>
              <a:t>40kg </a:t>
            </a:r>
            <a:r>
              <a:rPr lang="ko-KR" altLang="en-US" sz="1600" dirty="0"/>
              <a:t>이상 </a:t>
            </a:r>
            <a:r>
              <a:rPr lang="en-US" altLang="ko-KR" sz="1600" dirty="0"/>
              <a:t>240kg </a:t>
            </a:r>
            <a:r>
              <a:rPr lang="ko-KR" altLang="en-US" sz="1600" dirty="0"/>
              <a:t>이하입니다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chemeClr val="accent6"/>
                </a:solidFill>
              </a:rPr>
              <a:t>구명보트의 무게 제한은 항상 사람들의 몸무게 중 최댓값보다 크게 주어지므로</a:t>
            </a:r>
            <a:r>
              <a:rPr lang="ko-KR" altLang="en-US" sz="1600" dirty="0"/>
              <a:t> 사람들을 구출할 수 없는 경우는 없습니다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54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C41B4-FCE2-2C26-3159-AB9B1881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블록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28888-393B-F629-3A82-0209F486BE5D}"/>
              </a:ext>
            </a:extLst>
          </p:cNvPr>
          <p:cNvSpPr txBox="1"/>
          <p:nvPr/>
        </p:nvSpPr>
        <p:spPr>
          <a:xfrm>
            <a:off x="215008" y="1772816"/>
            <a:ext cx="86774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==</a:t>
            </a:r>
            <a:r>
              <a:rPr lang="ko-KR" altLang="en-US" sz="1600" b="1" dirty="0"/>
              <a:t>예시</a:t>
            </a:r>
            <a:r>
              <a:rPr lang="en-US" altLang="ko-KR" sz="1600" b="1" dirty="0"/>
              <a:t>==</a:t>
            </a:r>
            <a:endParaRPr lang="ko-KR" altLang="en-US" sz="1600" b="1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</a:t>
            </a:r>
            <a:r>
              <a:rPr lang="ko-KR" altLang="en-US" sz="1600" dirty="0"/>
              <a:t>까지 거리에 놓여있는 블록을 구하기 위해선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0 1 1 1 1 1 1 1 1 1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0 1 1 2 1 2 1 2 1 2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0 1 1 2 1 3 1 2 3 2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0 1 1 2 1 3 1 4 3 2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0 1 1 2 1 3 1 4 3 5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위와 같은 식으로 블록이 놓이게 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75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E724-0E94-7943-AB59-80C919CE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블록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EA26E-9A95-6F5E-66F7-23FCAF3A37C0}"/>
              </a:ext>
            </a:extLst>
          </p:cNvPr>
          <p:cNvSpPr txBox="1"/>
          <p:nvPr/>
        </p:nvSpPr>
        <p:spPr>
          <a:xfrm>
            <a:off x="107504" y="16288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108E9-4248-763E-8886-B7882B8F75AD}"/>
              </a:ext>
            </a:extLst>
          </p:cNvPr>
          <p:cNvSpPr txBox="1"/>
          <p:nvPr/>
        </p:nvSpPr>
        <p:spPr>
          <a:xfrm>
            <a:off x="323528" y="213285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</a:t>
            </a:r>
            <a:r>
              <a:rPr lang="ko-KR" altLang="en-US" sz="1600" dirty="0"/>
              <a:t>번 블록을 넣을 때 </a:t>
            </a:r>
            <a:r>
              <a:rPr lang="en-US" altLang="ko-KR" sz="1600" dirty="0"/>
              <a:t>n*2 n*3 n*4</a:t>
            </a:r>
            <a:r>
              <a:rPr lang="ko-KR" altLang="en-US" sz="1600" dirty="0"/>
              <a:t>로 들어가기 때문에 어느 한 지점 </a:t>
            </a:r>
            <a:r>
              <a:rPr lang="en-US" altLang="ko-KR" sz="1600" dirty="0"/>
              <a:t>D</a:t>
            </a:r>
            <a:r>
              <a:rPr lang="ko-KR" altLang="en-US" sz="1600" dirty="0"/>
              <a:t>에 놓여 있는 블록은 </a:t>
            </a:r>
            <a:r>
              <a:rPr lang="en-US" altLang="ko-KR" sz="1600" dirty="0"/>
              <a:t>D</a:t>
            </a:r>
            <a:r>
              <a:rPr lang="ko-KR" altLang="en-US" sz="1600" dirty="0"/>
              <a:t>의 약수일 수 밖에 없다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→ 단 </a:t>
            </a:r>
            <a:r>
              <a:rPr lang="en-US" altLang="ko-KR" sz="1600" dirty="0"/>
              <a:t>n*2</a:t>
            </a:r>
            <a:r>
              <a:rPr lang="ko-KR" altLang="en-US" sz="1600" dirty="0"/>
              <a:t>부터 블록을 집어넣기 때문에 자기 자신의 약수는 빼야한다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2DD44-4ADE-4508-8237-129ACDC9A389}"/>
              </a:ext>
            </a:extLst>
          </p:cNvPr>
          <p:cNvSpPr txBox="1"/>
          <p:nvPr/>
        </p:nvSpPr>
        <p:spPr>
          <a:xfrm>
            <a:off x="321010" y="3093566"/>
            <a:ext cx="8715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</a:t>
            </a:r>
            <a:r>
              <a:rPr lang="ko-KR" altLang="en-US" sz="1600" dirty="0"/>
              <a:t>의 약수를 효율적으로 구하는 방법은 제곱근 </a:t>
            </a:r>
            <a:r>
              <a:rPr lang="en-US" altLang="ko-KR" sz="1600" dirty="0"/>
              <a:t>N</a:t>
            </a:r>
            <a:r>
              <a:rPr lang="ko-KR" altLang="en-US" sz="1600" dirty="0"/>
              <a:t>까지의 수에서 약수를 구한 후 </a:t>
            </a:r>
            <a:r>
              <a:rPr lang="en-US" altLang="ko-KR" sz="1600" dirty="0"/>
              <a:t>N</a:t>
            </a:r>
            <a:r>
              <a:rPr lang="ko-KR" altLang="en-US" sz="1600" dirty="0"/>
              <a:t>에서 해당 약수들을 나누면 </a:t>
            </a:r>
            <a:r>
              <a:rPr lang="en-US" altLang="ko-KR" sz="1600" dirty="0"/>
              <a:t>N</a:t>
            </a:r>
            <a:r>
              <a:rPr lang="ko-KR" altLang="en-US" sz="1600" dirty="0"/>
              <a:t>의 모든 약수를 구할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→ </a:t>
            </a:r>
            <a:r>
              <a:rPr lang="en-US" altLang="ko-KR" sz="1600" dirty="0"/>
              <a:t>18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4.24…</a:t>
            </a:r>
          </a:p>
          <a:p>
            <a:r>
              <a:rPr lang="ko-KR" altLang="en-US" sz="1600" dirty="0"/>
              <a:t>→ </a:t>
            </a:r>
            <a:r>
              <a:rPr lang="en-US" altLang="ko-KR" sz="1600" dirty="0"/>
              <a:t>(18 % </a:t>
            </a:r>
            <a:r>
              <a:rPr lang="en-US" altLang="ko-KR" sz="1600" dirty="0">
                <a:solidFill>
                  <a:schemeClr val="accent6"/>
                </a:solidFill>
              </a:rPr>
              <a:t>1</a:t>
            </a:r>
            <a:r>
              <a:rPr lang="en-US" altLang="ko-KR" sz="1600" dirty="0"/>
              <a:t> == 0) (18 % </a:t>
            </a:r>
            <a:r>
              <a:rPr lang="en-US" altLang="ko-KR" sz="1600" dirty="0">
                <a:solidFill>
                  <a:schemeClr val="accent6"/>
                </a:solidFill>
              </a:rPr>
              <a:t>2</a:t>
            </a:r>
            <a:r>
              <a:rPr lang="en-US" altLang="ko-KR" sz="1600" dirty="0"/>
              <a:t> == 0) (18 % </a:t>
            </a:r>
            <a:r>
              <a:rPr lang="en-US" altLang="ko-KR" sz="1600" dirty="0">
                <a:solidFill>
                  <a:schemeClr val="accent6"/>
                </a:solidFill>
              </a:rPr>
              <a:t>3</a:t>
            </a:r>
            <a:r>
              <a:rPr lang="en-US" altLang="ko-KR" sz="1600" dirty="0"/>
              <a:t> == 0)</a:t>
            </a:r>
          </a:p>
          <a:p>
            <a:r>
              <a:rPr lang="ko-KR" altLang="en-US" sz="1600" dirty="0"/>
              <a:t>→ </a:t>
            </a:r>
            <a:r>
              <a:rPr lang="en-US" altLang="ko-KR" sz="1600" dirty="0"/>
              <a:t>(18 // 1 == </a:t>
            </a:r>
            <a:r>
              <a:rPr lang="en-US" altLang="ko-KR" sz="1600" dirty="0">
                <a:solidFill>
                  <a:schemeClr val="accent6"/>
                </a:solidFill>
              </a:rPr>
              <a:t>18</a:t>
            </a:r>
            <a:r>
              <a:rPr lang="en-US" altLang="ko-KR" sz="1600" dirty="0"/>
              <a:t>) (18 // 2 == </a:t>
            </a:r>
            <a:r>
              <a:rPr lang="en-US" altLang="ko-KR" sz="1600" dirty="0">
                <a:solidFill>
                  <a:schemeClr val="accent6"/>
                </a:solidFill>
              </a:rPr>
              <a:t>9</a:t>
            </a:r>
            <a:r>
              <a:rPr lang="en-US" altLang="ko-KR" sz="1600" dirty="0"/>
              <a:t>) (18 // 3 == </a:t>
            </a:r>
            <a:r>
              <a:rPr lang="en-US" altLang="ko-KR" sz="1600" dirty="0">
                <a:solidFill>
                  <a:schemeClr val="accent6"/>
                </a:solidFill>
              </a:rPr>
              <a:t>6</a:t>
            </a:r>
            <a:r>
              <a:rPr lang="en-US" altLang="ko-KR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353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19172</TotalTime>
  <Words>660</Words>
  <Application>Microsoft Office PowerPoint</Application>
  <PresentationFormat>화면 슬라이드 쇼(4:3)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Office 테마</vt:lpstr>
      <vt:lpstr>알고리즘 스터디 1주차</vt:lpstr>
      <vt:lpstr>구명보트</vt:lpstr>
      <vt:lpstr>구명보트</vt:lpstr>
      <vt:lpstr>구명보트</vt:lpstr>
      <vt:lpstr>숫자 블록</vt:lpstr>
      <vt:lpstr>숫자 블록</vt:lpstr>
      <vt:lpstr>숫자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홍 성호</cp:lastModifiedBy>
  <cp:revision>379</cp:revision>
  <cp:lastPrinted>2021-01-04T12:54:21Z</cp:lastPrinted>
  <dcterms:created xsi:type="dcterms:W3CDTF">2018-05-28T08:04:44Z</dcterms:created>
  <dcterms:modified xsi:type="dcterms:W3CDTF">2023-01-19T02:26:36Z</dcterms:modified>
</cp:coreProperties>
</file>