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664" r:id="rId2"/>
    <p:sldId id="662" r:id="rId3"/>
    <p:sldId id="665" r:id="rId4"/>
    <p:sldId id="666" r:id="rId5"/>
    <p:sldId id="667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060"/>
    <a:srgbClr val="9437FF"/>
    <a:srgbClr val="8EFA00"/>
    <a:srgbClr val="00FDFF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33" autoAdjust="0"/>
    <p:restoredTop sz="77672" autoAdjust="0"/>
  </p:normalViewPr>
  <p:slideViewPr>
    <p:cSldViewPr>
      <p:cViewPr>
        <p:scale>
          <a:sx n="100" d="100"/>
          <a:sy n="100" d="100"/>
        </p:scale>
        <p:origin x="2208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83EE3-2E1C-674B-A9E9-48BEE4E0A16C}" type="datetimeFigureOut">
              <a:rPr kumimoji="1" lang="ko-KR" altLang="en-US" smtClean="0"/>
              <a:t>2023-02-02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325F-D904-3B47-87EB-E102CE1F3E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424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75756" y="5085184"/>
            <a:ext cx="4392488" cy="55361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485195" y="4232741"/>
            <a:ext cx="2173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광운대학교 로봇학과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Ubiquitous Network</a:t>
            </a:r>
            <a:r>
              <a:rPr lang="en-US" altLang="ko-KR" sz="1400" baseline="0" dirty="0">
                <a:solidFill>
                  <a:schemeClr val="bg1"/>
                </a:solidFill>
              </a:rPr>
              <a:t>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07B6E372-1A6E-4D8A-A6AB-9F04F7C642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888" y="6336865"/>
            <a:ext cx="1376362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24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2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1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6765279" cy="576064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872783" y="44624"/>
            <a:ext cx="2173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Ubiquitous Network</a:t>
            </a:r>
            <a:r>
              <a:rPr lang="en-US" altLang="ko-KR" sz="1400" baseline="0" dirty="0">
                <a:solidFill>
                  <a:schemeClr val="bg1"/>
                </a:solidFill>
              </a:rPr>
              <a:t>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107503" y="836712"/>
            <a:ext cx="6765279" cy="504056"/>
          </a:xfrm>
        </p:spPr>
        <p:txBody>
          <a:bodyPr>
            <a:normAutofit/>
          </a:bodyPr>
          <a:lstStyle>
            <a:lvl1pPr marL="342900" indent="-342900">
              <a:buFont typeface="맑은 고딕" pitchFamily="50" charset="-127"/>
              <a:buChar char="-"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94BAF0BC-AF4B-CC9D-9848-CDCF87AD7A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74520"/>
            <a:ext cx="1376362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04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148840"/>
            <a:ext cx="9144000" cy="23241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629852"/>
            <a:ext cx="7772400" cy="1362075"/>
          </a:xfrm>
        </p:spPr>
        <p:txBody>
          <a:bodyPr anchor="ctr">
            <a:normAutofit/>
          </a:bodyPr>
          <a:lstStyle>
            <a:lvl1pPr algn="ctr">
              <a:defRPr sz="3200" b="0" cap="all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55BD38-34EC-E323-816A-4CF5802B674A}"/>
              </a:ext>
            </a:extLst>
          </p:cNvPr>
          <p:cNvSpPr txBox="1"/>
          <p:nvPr userDrawn="1"/>
        </p:nvSpPr>
        <p:spPr>
          <a:xfrm>
            <a:off x="6872783" y="44624"/>
            <a:ext cx="2173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54060"/>
                </a:solidFill>
              </a:rPr>
              <a:t>Ubiquitous Network</a:t>
            </a:r>
            <a:r>
              <a:rPr lang="en-US" altLang="ko-KR" sz="1400" baseline="0" dirty="0">
                <a:solidFill>
                  <a:srgbClr val="254060"/>
                </a:solidFill>
              </a:rPr>
              <a:t> Lab</a:t>
            </a:r>
            <a:endParaRPr lang="ko-KR" altLang="en-US" sz="1400" dirty="0">
              <a:solidFill>
                <a:srgbClr val="254060"/>
              </a:solidFill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1C3DA773-340F-1B66-9157-91A6330733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74520"/>
            <a:ext cx="1376362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01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40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20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80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73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92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28733-874D-48F8-93E4-3C99192ED6E1}" type="datetimeFigureOut">
              <a:rPr lang="ko-KR" altLang="en-US" smtClean="0"/>
              <a:pPr/>
              <a:t>2023-02-02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5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A8A61-8AF9-8149-B1F5-1A81543E0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2130425"/>
            <a:ext cx="7772400" cy="1470025"/>
          </a:xfrm>
        </p:spPr>
        <p:txBody>
          <a:bodyPr/>
          <a:lstStyle/>
          <a:p>
            <a:r>
              <a:rPr kumimoji="1" lang="ko-KR" altLang="en-US" dirty="0"/>
              <a:t>알고리즘 스터디 </a:t>
            </a:r>
            <a:r>
              <a:rPr kumimoji="1" lang="en-US" altLang="ko-KR" dirty="0"/>
              <a:t>3</a:t>
            </a:r>
            <a:r>
              <a:rPr kumimoji="1" lang="ko-KR" altLang="en-US" dirty="0"/>
              <a:t>주차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7629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0648"/>
            <a:ext cx="6765279" cy="576064"/>
          </a:xfrm>
        </p:spPr>
        <p:txBody>
          <a:bodyPr/>
          <a:lstStyle/>
          <a:p>
            <a:r>
              <a:rPr kumimoji="1" lang="ko-KR" altLang="en-US" dirty="0"/>
              <a:t>무인도 여행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3B69F-4A4A-E58F-C35B-E3E6A9D793C2}"/>
              </a:ext>
            </a:extLst>
          </p:cNvPr>
          <p:cNvSpPr txBox="1"/>
          <p:nvPr/>
        </p:nvSpPr>
        <p:spPr>
          <a:xfrm>
            <a:off x="395536" y="1772816"/>
            <a:ext cx="83529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===</a:t>
            </a:r>
            <a:r>
              <a:rPr lang="ko-KR" altLang="en-US" sz="1600" b="1" dirty="0"/>
              <a:t>무인도 여행</a:t>
            </a:r>
            <a:r>
              <a:rPr lang="en-US" altLang="ko-KR" sz="1600" b="1" dirty="0"/>
              <a:t>===</a:t>
            </a:r>
          </a:p>
          <a:p>
            <a:r>
              <a:rPr lang="ko-KR" altLang="en-US" sz="1600" dirty="0">
                <a:solidFill>
                  <a:schemeClr val="accent6"/>
                </a:solidFill>
                <a:effectLst/>
              </a:rPr>
              <a:t>지도에는 바다와 무인도들에 대한 정보</a:t>
            </a:r>
            <a:r>
              <a:rPr lang="ko-KR" altLang="en-US" sz="1600" dirty="0"/>
              <a:t>가 표시돼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격자의 </a:t>
            </a:r>
            <a:r>
              <a:rPr lang="ko-KR" altLang="en-US" sz="1600" dirty="0">
                <a:effectLst/>
              </a:rPr>
              <a:t>각 </a:t>
            </a:r>
            <a:r>
              <a:rPr lang="ko-KR" altLang="en-US" sz="1600" dirty="0">
                <a:solidFill>
                  <a:schemeClr val="accent6"/>
                </a:solidFill>
                <a:effectLst/>
              </a:rPr>
              <a:t>칸에는 </a:t>
            </a:r>
            <a:r>
              <a:rPr lang="en-US" altLang="ko-KR" sz="1600" dirty="0">
                <a:solidFill>
                  <a:schemeClr val="accent6"/>
                </a:solidFill>
                <a:effectLst/>
              </a:rPr>
              <a:t>'X' </a:t>
            </a:r>
            <a:r>
              <a:rPr lang="ko-KR" altLang="en-US" sz="1600" dirty="0">
                <a:solidFill>
                  <a:schemeClr val="accent6"/>
                </a:solidFill>
                <a:effectLst/>
              </a:rPr>
              <a:t>또는 </a:t>
            </a:r>
            <a:r>
              <a:rPr lang="en-US" altLang="ko-KR" sz="1600" dirty="0">
                <a:solidFill>
                  <a:schemeClr val="accent6"/>
                </a:solidFill>
                <a:effectLst/>
              </a:rPr>
              <a:t>1</a:t>
            </a:r>
            <a:r>
              <a:rPr lang="ko-KR" altLang="en-US" sz="1600" dirty="0">
                <a:solidFill>
                  <a:schemeClr val="accent6"/>
                </a:solidFill>
                <a:effectLst/>
              </a:rPr>
              <a:t>에서 </a:t>
            </a:r>
            <a:r>
              <a:rPr lang="en-US" altLang="ko-KR" sz="1600" dirty="0">
                <a:solidFill>
                  <a:schemeClr val="accent6"/>
                </a:solidFill>
                <a:effectLst/>
              </a:rPr>
              <a:t>9 </a:t>
            </a:r>
            <a:r>
              <a:rPr lang="ko-KR" altLang="en-US" sz="1600" dirty="0">
                <a:solidFill>
                  <a:schemeClr val="accent6"/>
                </a:solidFill>
                <a:effectLst/>
              </a:rPr>
              <a:t>사이의 자연수</a:t>
            </a:r>
            <a:r>
              <a:rPr lang="ko-KR" altLang="en-US" sz="1600" dirty="0">
                <a:effectLst/>
              </a:rPr>
              <a:t>가 적혀있습니다</a:t>
            </a:r>
            <a:r>
              <a:rPr lang="en-US" altLang="ko-KR" sz="1600" dirty="0">
                <a:effectLst/>
              </a:rPr>
              <a:t>.</a:t>
            </a:r>
            <a:r>
              <a:rPr lang="ko-KR" altLang="en-US" sz="1600" dirty="0"/>
              <a:t> 지도의 </a:t>
            </a:r>
            <a:r>
              <a:rPr lang="en-US" altLang="ko-KR" sz="1600" dirty="0"/>
              <a:t>'X'</a:t>
            </a:r>
            <a:r>
              <a:rPr lang="ko-KR" altLang="en-US" sz="1600" dirty="0"/>
              <a:t>는 바다를 나타내며</a:t>
            </a:r>
            <a:r>
              <a:rPr lang="en-US" altLang="ko-KR" sz="1600" dirty="0"/>
              <a:t>, </a:t>
            </a:r>
            <a:r>
              <a:rPr lang="ko-KR" altLang="en-US" sz="1600" dirty="0"/>
              <a:t>숫자는 무인도를 나타냅니다</a:t>
            </a:r>
            <a:r>
              <a:rPr lang="en-US" altLang="ko-KR" sz="1600" dirty="0"/>
              <a:t>. </a:t>
            </a:r>
            <a:r>
              <a:rPr lang="ko-KR" altLang="en-US" sz="1600" dirty="0">
                <a:solidFill>
                  <a:schemeClr val="accent6"/>
                </a:solidFill>
                <a:effectLst/>
              </a:rPr>
              <a:t>이때</a:t>
            </a:r>
            <a:r>
              <a:rPr lang="en-US" altLang="ko-KR" sz="1600" dirty="0">
                <a:solidFill>
                  <a:schemeClr val="accent6"/>
                </a:solidFill>
                <a:effectLst/>
              </a:rPr>
              <a:t>, </a:t>
            </a:r>
            <a:r>
              <a:rPr lang="ko-KR" altLang="en-US" sz="1600" dirty="0">
                <a:solidFill>
                  <a:schemeClr val="accent6"/>
                </a:solidFill>
                <a:effectLst/>
              </a:rPr>
              <a:t>상</a:t>
            </a:r>
            <a:r>
              <a:rPr lang="en-US" altLang="ko-KR" sz="1600" dirty="0">
                <a:solidFill>
                  <a:schemeClr val="accent6"/>
                </a:solidFill>
                <a:effectLst/>
              </a:rPr>
              <a:t>, </a:t>
            </a:r>
            <a:r>
              <a:rPr lang="ko-KR" altLang="en-US" sz="1600" dirty="0">
                <a:solidFill>
                  <a:schemeClr val="accent6"/>
                </a:solidFill>
                <a:effectLst/>
              </a:rPr>
              <a:t>하</a:t>
            </a:r>
            <a:r>
              <a:rPr lang="en-US" altLang="ko-KR" sz="1600" dirty="0">
                <a:solidFill>
                  <a:schemeClr val="accent6"/>
                </a:solidFill>
                <a:effectLst/>
              </a:rPr>
              <a:t>, </a:t>
            </a:r>
            <a:r>
              <a:rPr lang="ko-KR" altLang="en-US" sz="1600" dirty="0">
                <a:solidFill>
                  <a:schemeClr val="accent6"/>
                </a:solidFill>
                <a:effectLst/>
              </a:rPr>
              <a:t>좌</a:t>
            </a:r>
            <a:r>
              <a:rPr lang="en-US" altLang="ko-KR" sz="1600" dirty="0">
                <a:solidFill>
                  <a:schemeClr val="accent6"/>
                </a:solidFill>
                <a:effectLst/>
              </a:rPr>
              <a:t>, </a:t>
            </a:r>
            <a:r>
              <a:rPr lang="ko-KR" altLang="en-US" sz="1600" dirty="0">
                <a:solidFill>
                  <a:schemeClr val="accent6"/>
                </a:solidFill>
                <a:effectLst/>
              </a:rPr>
              <a:t>우로 연결되는 땅들은 하나의 무인도</a:t>
            </a:r>
            <a:r>
              <a:rPr lang="ko-KR" altLang="en-US" sz="1600" dirty="0"/>
              <a:t>를 이룹니다</a:t>
            </a:r>
            <a:r>
              <a:rPr lang="en-US" altLang="ko-KR" sz="1600" dirty="0"/>
              <a:t>. </a:t>
            </a:r>
            <a:r>
              <a:rPr lang="ko-KR" altLang="en-US" sz="1600" dirty="0"/>
              <a:t>지도의 각 칸에 적힌 숫자는 식량을 나타내는데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chemeClr val="accent6"/>
                </a:solidFill>
                <a:effectLst/>
              </a:rPr>
              <a:t>상</a:t>
            </a:r>
            <a:r>
              <a:rPr lang="en-US" altLang="ko-KR" sz="1600" dirty="0">
                <a:solidFill>
                  <a:schemeClr val="accent6"/>
                </a:solidFill>
                <a:effectLst/>
              </a:rPr>
              <a:t>, </a:t>
            </a:r>
            <a:r>
              <a:rPr lang="ko-KR" altLang="en-US" sz="1600" dirty="0">
                <a:solidFill>
                  <a:schemeClr val="accent6"/>
                </a:solidFill>
                <a:effectLst/>
              </a:rPr>
              <a:t>하</a:t>
            </a:r>
            <a:r>
              <a:rPr lang="en-US" altLang="ko-KR" sz="1600" dirty="0">
                <a:solidFill>
                  <a:schemeClr val="accent6"/>
                </a:solidFill>
                <a:effectLst/>
              </a:rPr>
              <a:t>, </a:t>
            </a:r>
            <a:r>
              <a:rPr lang="ko-KR" altLang="en-US" sz="1600" dirty="0">
                <a:solidFill>
                  <a:schemeClr val="accent6"/>
                </a:solidFill>
                <a:effectLst/>
              </a:rPr>
              <a:t>좌</a:t>
            </a:r>
            <a:r>
              <a:rPr lang="en-US" altLang="ko-KR" sz="1600" dirty="0">
                <a:solidFill>
                  <a:schemeClr val="accent6"/>
                </a:solidFill>
                <a:effectLst/>
              </a:rPr>
              <a:t>, </a:t>
            </a:r>
            <a:r>
              <a:rPr lang="ko-KR" altLang="en-US" sz="1600" dirty="0">
                <a:solidFill>
                  <a:schemeClr val="accent6"/>
                </a:solidFill>
                <a:effectLst/>
              </a:rPr>
              <a:t>우로 연결되는 칸에 적힌 숫자를 모두 합한 값은 해당 무인도에서 최대 며칠동안 머물 수 있는지를 나타냅니다</a:t>
            </a:r>
            <a:r>
              <a:rPr lang="en-US" altLang="ko-KR" sz="1600" dirty="0">
                <a:solidFill>
                  <a:schemeClr val="accent6"/>
                </a:solidFill>
                <a:effectLst/>
              </a:rPr>
              <a:t>.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ECD58BD-B2F7-118C-B984-7E2A6B20A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980106"/>
            <a:ext cx="640871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제한사항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 ≤ 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의 길이 ≤ 100 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 ≤ 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maps[i]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의 길이 ≤ 100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maps[i]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는 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 또는 1 과 9 사이의 자연수로 이루어진 문자열입니다.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지도는 직사각형 형태입니다.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image1">
            <a:extLst>
              <a:ext uri="{FF2B5EF4-FFF2-40B4-BE49-F238E27FC236}">
                <a16:creationId xmlns:a16="http://schemas.microsoft.com/office/drawing/2014/main" id="{0843BAD5-CE10-1F2C-56D2-278ACD054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881" y="3861048"/>
            <a:ext cx="2149599" cy="171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5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ED27F-D344-65A6-07B3-4B95B4F1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무인도 여행</a:t>
            </a:r>
            <a:endParaRPr lang="ko-KR" altLang="en-US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C0922BB6-2AD8-36EF-57CF-6A8AFF8BD9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3" y="836712"/>
            <a:ext cx="6765279" cy="504056"/>
          </a:xfrm>
        </p:spPr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414DB-1627-B44B-F3F6-0A7C3318C117}"/>
              </a:ext>
            </a:extLst>
          </p:cNvPr>
          <p:cNvSpPr txBox="1"/>
          <p:nvPr/>
        </p:nvSpPr>
        <p:spPr>
          <a:xfrm>
            <a:off x="395536" y="1772816"/>
            <a:ext cx="835292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accent6"/>
                </a:solidFill>
              </a:rPr>
              <a:t>지도의 </a:t>
            </a:r>
            <a:r>
              <a:rPr lang="ko-KR" altLang="en-US" sz="1500" dirty="0">
                <a:solidFill>
                  <a:schemeClr val="accent6"/>
                </a:solidFill>
                <a:effectLst/>
              </a:rPr>
              <a:t>모든 칸을 추적</a:t>
            </a:r>
            <a:r>
              <a:rPr lang="ko-KR" altLang="en-US" sz="1500" dirty="0"/>
              <a:t>하여 해당 칸에서 시작하면 며칠을 머물 수 있는지 판단 재귀로 추적을 진행하지만 </a:t>
            </a:r>
            <a:r>
              <a:rPr lang="ko-KR" altLang="en-US" sz="1500" dirty="0">
                <a:solidFill>
                  <a:schemeClr val="accent6"/>
                </a:solidFill>
                <a:effectLst/>
              </a:rPr>
              <a:t>이미 추적을 진행한 곳</a:t>
            </a:r>
            <a:r>
              <a:rPr lang="ko-KR" altLang="en-US" sz="1500" dirty="0"/>
              <a:t>이거나 </a:t>
            </a:r>
            <a:r>
              <a:rPr lang="ko-KR" altLang="en-US" sz="1500" dirty="0">
                <a:solidFill>
                  <a:schemeClr val="accent6"/>
                </a:solidFill>
                <a:effectLst/>
              </a:rPr>
              <a:t>추적을 진행할 곳이 </a:t>
            </a:r>
            <a:r>
              <a:rPr lang="en-US" altLang="ko-KR" sz="1500" dirty="0">
                <a:solidFill>
                  <a:schemeClr val="accent6"/>
                </a:solidFill>
                <a:effectLst/>
              </a:rPr>
              <a:t>X</a:t>
            </a:r>
            <a:r>
              <a:rPr lang="ko-KR" altLang="en-US" sz="1500" dirty="0"/>
              <a:t>라면 재귀 탈출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4FE9FB-961E-1F2D-371E-CA48143EA628}"/>
              </a:ext>
            </a:extLst>
          </p:cNvPr>
          <p:cNvSpPr txBox="1"/>
          <p:nvPr/>
        </p:nvSpPr>
        <p:spPr>
          <a:xfrm>
            <a:off x="611560" y="2564904"/>
            <a:ext cx="5040561" cy="523220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ko-KR" altLang="en-US" sz="1400" dirty="0"/>
              <a:t>💡 파이썬 최대 재귀 횟수는 </a:t>
            </a:r>
            <a:r>
              <a:rPr lang="en-US" altLang="ko-KR" sz="1400" dirty="0"/>
              <a:t>1000</a:t>
            </a:r>
            <a:r>
              <a:rPr lang="ko-KR" altLang="en-US" sz="1400" dirty="0"/>
              <a:t>번까지 가능하기 때문에</a:t>
            </a:r>
            <a:endParaRPr lang="en-US" altLang="ko-KR" sz="1400" dirty="0"/>
          </a:p>
          <a:p>
            <a:r>
              <a:rPr lang="ko-KR" altLang="en-US" sz="1400" dirty="0"/>
              <a:t>　　</a:t>
            </a:r>
            <a:r>
              <a:rPr lang="en-US" altLang="ko-KR" sz="1400" dirty="0"/>
              <a:t>sys.setrecursionlimit(limit_number)</a:t>
            </a:r>
            <a:r>
              <a:rPr lang="ko-KR" altLang="en-US" sz="1400" dirty="0"/>
              <a:t>로 제한 해제</a:t>
            </a:r>
          </a:p>
        </p:txBody>
      </p:sp>
    </p:spTree>
    <p:extLst>
      <p:ext uri="{BB962C8B-B14F-4D97-AF65-F5344CB8AC3E}">
        <p14:creationId xmlns:p14="http://schemas.microsoft.com/office/powerpoint/2010/main" val="283634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EACFEC01-AEF3-BAAC-A75D-8E7F53FB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0648"/>
            <a:ext cx="6765279" cy="576064"/>
          </a:xfrm>
        </p:spPr>
        <p:txBody>
          <a:bodyPr/>
          <a:lstStyle/>
          <a:p>
            <a:r>
              <a:rPr kumimoji="1" lang="ko-KR" altLang="en-US" dirty="0"/>
              <a:t>마법의 엘리베이터</a:t>
            </a:r>
            <a:endParaRPr kumimoji="1" lang="ko-Kore-KR" altLang="en-US" dirty="0"/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04C3D7A8-503B-B048-4FD3-0A26B14EF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5444759"/>
            <a:ext cx="259228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제한사항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≤ 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storey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≤ 100,000,000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B9E8E2-5995-5891-E964-46705CF07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47" y="1780945"/>
            <a:ext cx="7020905" cy="329611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232B7E9-C099-02B3-4A10-9986552DFBFD}"/>
              </a:ext>
            </a:extLst>
          </p:cNvPr>
          <p:cNvSpPr/>
          <p:nvPr/>
        </p:nvSpPr>
        <p:spPr>
          <a:xfrm>
            <a:off x="1115616" y="2285001"/>
            <a:ext cx="3240360" cy="316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7AFBD1-58C2-F7C3-0952-F6D1ED2ECEF1}"/>
              </a:ext>
            </a:extLst>
          </p:cNvPr>
          <p:cNvSpPr/>
          <p:nvPr/>
        </p:nvSpPr>
        <p:spPr>
          <a:xfrm>
            <a:off x="4211960" y="2758814"/>
            <a:ext cx="3294430" cy="348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B88EEA-E0D6-1F04-6AB2-7A355D1C7114}"/>
              </a:ext>
            </a:extLst>
          </p:cNvPr>
          <p:cNvSpPr/>
          <p:nvPr/>
        </p:nvSpPr>
        <p:spPr>
          <a:xfrm flipH="1" flipV="1">
            <a:off x="5652120" y="4229217"/>
            <a:ext cx="2430332" cy="348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C1D1E7-F0EA-9DDC-45E5-735C8B4F976F}"/>
              </a:ext>
            </a:extLst>
          </p:cNvPr>
          <p:cNvSpPr/>
          <p:nvPr/>
        </p:nvSpPr>
        <p:spPr>
          <a:xfrm flipH="1" flipV="1">
            <a:off x="1097672" y="4445241"/>
            <a:ext cx="2754248" cy="348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58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8B654-67A2-A978-3ED8-42C81920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마법의 엘리베이터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69D87D-D552-748B-6992-DD250EE91C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풀이 및 예시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692B0-FCAA-38E1-A3D1-FB267C73FD78}"/>
              </a:ext>
            </a:extLst>
          </p:cNvPr>
          <p:cNvSpPr txBox="1"/>
          <p:nvPr/>
        </p:nvSpPr>
        <p:spPr>
          <a:xfrm>
            <a:off x="395536" y="1772816"/>
            <a:ext cx="83529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17539</a:t>
            </a:r>
            <a:r>
              <a:rPr lang="ko-KR" altLang="en-US" sz="1600" dirty="0"/>
              <a:t>가 </a:t>
            </a:r>
            <a:r>
              <a:rPr lang="en-US" altLang="ko-KR" sz="1600" dirty="0"/>
              <a:t>storey</a:t>
            </a:r>
            <a:r>
              <a:rPr lang="ko-KR" altLang="en-US" sz="1600" dirty="0"/>
              <a:t>일 때 </a:t>
            </a:r>
            <a:r>
              <a:rPr lang="en-US" altLang="ko-KR" sz="1600" dirty="0"/>
              <a:t>1→7→5→3→9 </a:t>
            </a:r>
            <a:r>
              <a:rPr lang="ko-KR" altLang="en-US" sz="1600" dirty="0"/>
              <a:t>순서로 값을 주목하면서 최적의 버튼의 수를 구해준다</a:t>
            </a:r>
            <a:r>
              <a:rPr lang="en-US" altLang="ko-KR" sz="1600" dirty="0"/>
              <a:t>. </a:t>
            </a:r>
            <a:r>
              <a:rPr lang="en-US" altLang="ko-KR" sz="1600" dirty="0">
                <a:effectLst/>
              </a:rPr>
              <a:t>c</a:t>
            </a:r>
            <a:r>
              <a:rPr lang="ko-KR" altLang="en-US" sz="1600" dirty="0">
                <a:effectLst/>
              </a:rPr>
              <a:t>가 현재 자리 수라 할 때</a:t>
            </a:r>
            <a:endParaRPr lang="ko-KR" altLang="en-US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99136-EE42-A1B6-12A8-582F6A97F7C0}"/>
              </a:ext>
            </a:extLst>
          </p:cNvPr>
          <p:cNvSpPr txBox="1"/>
          <p:nvPr/>
        </p:nvSpPr>
        <p:spPr>
          <a:xfrm>
            <a:off x="683566" y="2664698"/>
            <a:ext cx="83529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effectLst/>
              </a:rPr>
              <a:t>주목할 값이 </a:t>
            </a:r>
            <a:r>
              <a:rPr lang="en-US" altLang="ko-KR" sz="1600" dirty="0">
                <a:effectLst/>
              </a:rPr>
              <a:t>5</a:t>
            </a:r>
            <a:r>
              <a:rPr lang="ko-KR" altLang="en-US" sz="1600" dirty="0">
                <a:effectLst/>
              </a:rPr>
              <a:t>보다 작으면</a:t>
            </a:r>
            <a:r>
              <a:rPr lang="ko-KR" altLang="en-US" sz="1600" dirty="0"/>
              <a:t> </a:t>
            </a:r>
            <a:r>
              <a:rPr lang="en-US" altLang="ko-KR" sz="1600" dirty="0"/>
              <a:t>storey</a:t>
            </a:r>
            <a:r>
              <a:rPr lang="ko-KR" altLang="en-US" sz="1600" dirty="0"/>
              <a:t>에서 주목한 값 * </a:t>
            </a:r>
            <a:r>
              <a:rPr lang="en-US" altLang="ko-KR" sz="1600" dirty="0"/>
              <a:t>10^{c-1}</a:t>
            </a:r>
            <a:r>
              <a:rPr lang="ko-KR" altLang="en-US" sz="1600" dirty="0"/>
              <a:t>를 빼는게 최선이며</a:t>
            </a:r>
            <a:endParaRPr lang="ko-KR" alt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18D54A-B706-8F76-656F-5B446C7A8A9C}"/>
              </a:ext>
            </a:extLst>
          </p:cNvPr>
          <p:cNvSpPr txBox="1"/>
          <p:nvPr/>
        </p:nvSpPr>
        <p:spPr>
          <a:xfrm>
            <a:off x="683566" y="3141082"/>
            <a:ext cx="83529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effectLst/>
              </a:rPr>
              <a:t>주목할 값이</a:t>
            </a:r>
            <a:r>
              <a:rPr lang="ko-KR" altLang="en-US" sz="1600" dirty="0"/>
              <a:t> </a:t>
            </a:r>
            <a:r>
              <a:rPr lang="en-US" altLang="ko-KR" sz="1600" dirty="0">
                <a:effectLst/>
              </a:rPr>
              <a:t>5</a:t>
            </a:r>
            <a:r>
              <a:rPr lang="ko-KR" altLang="en-US" sz="1600" dirty="0">
                <a:effectLst/>
              </a:rPr>
              <a:t>보다 크면</a:t>
            </a:r>
            <a:r>
              <a:rPr lang="ko-KR" altLang="en-US" sz="1600" dirty="0"/>
              <a:t> </a:t>
            </a:r>
            <a:r>
              <a:rPr lang="en-US" altLang="ko-KR" sz="1600" dirty="0"/>
              <a:t>10^c </a:t>
            </a:r>
            <a:r>
              <a:rPr lang="ko-KR" altLang="en-US" sz="1600" dirty="0"/>
              <a:t>에서 현재 </a:t>
            </a:r>
            <a:r>
              <a:rPr lang="en-US" altLang="ko-KR" sz="1600" dirty="0"/>
              <a:t>storey</a:t>
            </a:r>
            <a:r>
              <a:rPr lang="ko-KR" altLang="en-US" sz="1600" dirty="0"/>
              <a:t>를 빼는게 최선이다</a:t>
            </a:r>
            <a:r>
              <a:rPr lang="en-US" altLang="ko-KR" sz="1600" dirty="0"/>
              <a:t>.</a:t>
            </a:r>
            <a:endParaRPr lang="ko-KR" altLang="en-US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308C82-BF38-3613-8507-B1AA7C452994}"/>
              </a:ext>
            </a:extLst>
          </p:cNvPr>
          <p:cNvSpPr txBox="1"/>
          <p:nvPr/>
        </p:nvSpPr>
        <p:spPr>
          <a:xfrm>
            <a:off x="683565" y="3617466"/>
            <a:ext cx="83529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마지막으로 </a:t>
            </a:r>
            <a:r>
              <a:rPr lang="en-US" altLang="ko-KR" sz="1600" dirty="0">
                <a:effectLst/>
              </a:rPr>
              <a:t>5</a:t>
            </a:r>
            <a:r>
              <a:rPr lang="ko-KR" altLang="en-US" sz="1600" dirty="0">
                <a:effectLst/>
              </a:rPr>
              <a:t>일 때는 현재 길이의 수와 다음 주목할 수의 크기가 </a:t>
            </a:r>
            <a:r>
              <a:rPr lang="en-US" altLang="ko-KR" sz="1600" dirty="0">
                <a:effectLst/>
              </a:rPr>
              <a:t>5 </a:t>
            </a:r>
            <a:r>
              <a:rPr lang="ko-KR" altLang="en-US" sz="1600" dirty="0">
                <a:effectLst/>
              </a:rPr>
              <a:t>이상일 때 </a:t>
            </a:r>
            <a:r>
              <a:rPr lang="en-US" altLang="ko-KR" sz="1600" dirty="0"/>
              <a:t>10^c</a:t>
            </a:r>
            <a:r>
              <a:rPr lang="ko-KR" altLang="en-US" sz="1600" dirty="0"/>
              <a:t>에서 해당 값을 빼는게 최선이다</a:t>
            </a:r>
            <a:r>
              <a:rPr lang="en-US" altLang="ko-KR" sz="1600" dirty="0"/>
              <a:t>.</a:t>
            </a:r>
            <a:endParaRPr lang="ko-KR" altLang="en-US" sz="15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4C69535-6C6A-2AC5-9F61-4349D7D9F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5" y="4581128"/>
            <a:ext cx="5472608" cy="110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95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19280</TotalTime>
  <Words>273</Words>
  <Application>Microsoft Office PowerPoint</Application>
  <PresentationFormat>화면 슬라이드 쇼(4:3)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 Unicode MS</vt:lpstr>
      <vt:lpstr>맑은 고딕</vt:lpstr>
      <vt:lpstr>Arial</vt:lpstr>
      <vt:lpstr>Wingdings</vt:lpstr>
      <vt:lpstr>Office 테마</vt:lpstr>
      <vt:lpstr>알고리즘 스터디 3주차</vt:lpstr>
      <vt:lpstr>무인도 여행</vt:lpstr>
      <vt:lpstr>무인도 여행</vt:lpstr>
      <vt:lpstr>마법의 엘리베이터</vt:lpstr>
      <vt:lpstr>마법의 엘리베이터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홍 성호</cp:lastModifiedBy>
  <cp:revision>398</cp:revision>
  <cp:lastPrinted>2021-01-04T12:54:21Z</cp:lastPrinted>
  <dcterms:created xsi:type="dcterms:W3CDTF">2018-05-28T08:04:44Z</dcterms:created>
  <dcterms:modified xsi:type="dcterms:W3CDTF">2023-02-02T10:29:28Z</dcterms:modified>
</cp:coreProperties>
</file>