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1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9435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399"/>
                </a:lnTo>
                <a:lnTo>
                  <a:pt x="914400" y="914399"/>
                </a:lnTo>
                <a:lnTo>
                  <a:pt x="914400" y="0"/>
                </a:lnTo>
                <a:close/>
              </a:path>
            </a:pathLst>
          </a:custGeom>
          <a:solidFill>
            <a:srgbClr val="D4E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32941" y="1106550"/>
            <a:ext cx="9326117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9435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399"/>
                </a:lnTo>
                <a:lnTo>
                  <a:pt x="914400" y="914399"/>
                </a:lnTo>
                <a:lnTo>
                  <a:pt x="914400" y="0"/>
                </a:lnTo>
                <a:close/>
              </a:path>
            </a:pathLst>
          </a:custGeom>
          <a:solidFill>
            <a:srgbClr val="D4E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96111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8288">
            <a:solidFill>
              <a:srgbClr val="F3EC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277600" y="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D4E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9435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399"/>
                </a:lnTo>
                <a:lnTo>
                  <a:pt x="914400" y="914399"/>
                </a:lnTo>
                <a:lnTo>
                  <a:pt x="914400" y="0"/>
                </a:lnTo>
                <a:close/>
              </a:path>
            </a:pathLst>
          </a:custGeom>
          <a:solidFill>
            <a:srgbClr val="D4E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277600" y="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D4E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6111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8288">
            <a:solidFill>
              <a:srgbClr val="4062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2941" y="666953"/>
            <a:ext cx="9326117" cy="951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3593" y="1809292"/>
            <a:ext cx="9544812" cy="3005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fteshanajnin/carinsuranceclaimprediction-classification?select=train.csv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111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8288">
            <a:solidFill>
              <a:srgbClr val="F3EC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77600" y="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D4E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96746" y="767333"/>
            <a:ext cx="7064375" cy="118554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50"/>
              </a:spcBef>
            </a:pPr>
            <a:r>
              <a:rPr sz="4000" spc="5" dirty="0">
                <a:solidFill>
                  <a:srgbClr val="FFFFFF"/>
                </a:solidFill>
                <a:latin typeface="Arial MT"/>
                <a:cs typeface="Arial MT"/>
              </a:rPr>
              <a:t>Car</a:t>
            </a:r>
            <a:r>
              <a:rPr sz="4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5" dirty="0">
                <a:solidFill>
                  <a:srgbClr val="FFFFFF"/>
                </a:solidFill>
                <a:latin typeface="Arial MT"/>
                <a:cs typeface="Arial MT"/>
              </a:rPr>
              <a:t>Insurance</a:t>
            </a:r>
            <a:r>
              <a:rPr sz="4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Claim</a:t>
            </a:r>
            <a:r>
              <a:rPr sz="4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Prediction </a:t>
            </a:r>
            <a:r>
              <a:rPr sz="4000" spc="-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4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5" dirty="0">
                <a:solidFill>
                  <a:srgbClr val="FFFFFF"/>
                </a:solidFill>
                <a:latin typeface="Arial MT"/>
                <a:cs typeface="Arial MT"/>
              </a:rPr>
              <a:t>Science</a:t>
            </a:r>
            <a:r>
              <a:rPr sz="4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endParaRPr sz="40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5400" y="5841747"/>
            <a:ext cx="499300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3100" spc="-5" dirty="0">
                <a:solidFill>
                  <a:srgbClr val="FFFFFF"/>
                </a:solidFill>
                <a:latin typeface="Arial MT"/>
                <a:cs typeface="Arial MT"/>
              </a:rPr>
              <a:t>By Group-19</a:t>
            </a:r>
            <a:endParaRPr sz="3100" dirty="0">
              <a:latin typeface="Arial MT"/>
              <a:cs typeface="Arial 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1E1FB-2926-4F7D-863B-138620CF97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296630"/>
            <a:ext cx="762000" cy="4601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2941" y="1106550"/>
            <a:ext cx="90684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MODELLING,</a:t>
            </a:r>
            <a:r>
              <a:rPr spc="20" dirty="0"/>
              <a:t> </a:t>
            </a:r>
            <a:r>
              <a:rPr spc="-55" dirty="0"/>
              <a:t>EVALUATION</a:t>
            </a:r>
            <a:r>
              <a:rPr spc="-155" dirty="0"/>
              <a:t> </a:t>
            </a:r>
            <a:r>
              <a:rPr spc="-10" dirty="0"/>
              <a:t>AND</a:t>
            </a:r>
            <a:r>
              <a:rPr spc="10" dirty="0"/>
              <a:t> </a:t>
            </a:r>
            <a:r>
              <a:rPr spc="-30"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2941" y="1908429"/>
            <a:ext cx="9125585" cy="31591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43815" indent="-228600">
              <a:lnSpc>
                <a:spcPts val="2160"/>
              </a:lnSpc>
              <a:spcBef>
                <a:spcPts val="36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Baseline</a:t>
            </a:r>
            <a:r>
              <a:rPr sz="2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Models:</a:t>
            </a:r>
            <a:r>
              <a:rPr sz="20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K-Nearest</a:t>
            </a:r>
            <a:r>
              <a:rPr sz="20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Neighbors</a:t>
            </a:r>
            <a:r>
              <a:rPr sz="2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Classifier,</a:t>
            </a:r>
            <a:r>
              <a:rPr sz="20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Decision</a:t>
            </a:r>
            <a:r>
              <a:rPr sz="2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Tree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Classifier,</a:t>
            </a:r>
            <a:r>
              <a:rPr sz="2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Logistic</a:t>
            </a:r>
            <a:r>
              <a:rPr sz="2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Regression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Ensemble</a:t>
            </a:r>
            <a:r>
              <a:rPr sz="2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Methods:</a:t>
            </a:r>
            <a:r>
              <a:rPr sz="20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Random</a:t>
            </a:r>
            <a:r>
              <a:rPr sz="2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Forest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Classifier</a:t>
            </a:r>
            <a:r>
              <a:rPr sz="2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Extreme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Gradient</a:t>
            </a:r>
            <a:r>
              <a:rPr sz="20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Boosting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Hyperparameter</a:t>
            </a:r>
            <a:r>
              <a:rPr sz="2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Tuning:</a:t>
            </a:r>
            <a:r>
              <a:rPr sz="2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Random</a:t>
            </a:r>
            <a:r>
              <a:rPr sz="20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Search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SMOTE: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Synthetic</a:t>
            </a:r>
            <a:r>
              <a:rPr sz="20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Minority</a:t>
            </a:r>
            <a:r>
              <a:rPr sz="2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Over-sampling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Technique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Advanced</a:t>
            </a:r>
            <a:r>
              <a:rPr sz="2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Model:</a:t>
            </a:r>
            <a:r>
              <a:rPr sz="20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Multilayer</a:t>
            </a:r>
            <a:r>
              <a:rPr sz="20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Perceptron</a:t>
            </a:r>
            <a:r>
              <a:rPr sz="2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Classifier</a:t>
            </a:r>
            <a:r>
              <a:rPr sz="20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(MPC)</a:t>
            </a:r>
            <a:endParaRPr sz="2000">
              <a:latin typeface="Arial MT"/>
              <a:cs typeface="Arial MT"/>
            </a:endParaRPr>
          </a:p>
          <a:p>
            <a:pPr marL="241300" marR="5080" indent="-228600">
              <a:lnSpc>
                <a:spcPts val="2160"/>
              </a:lnSpc>
              <a:spcBef>
                <a:spcPts val="1019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Evaluation</a:t>
            </a:r>
            <a:r>
              <a:rPr sz="20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Metrics: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Classification</a:t>
            </a:r>
            <a:r>
              <a:rPr sz="20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Report</a:t>
            </a:r>
            <a:r>
              <a:rPr sz="2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(precision,</a:t>
            </a:r>
            <a:r>
              <a:rPr sz="20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recall,</a:t>
            </a:r>
            <a:r>
              <a:rPr sz="2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Arial MT"/>
                <a:cs typeface="Arial MT"/>
              </a:rPr>
              <a:t>f1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score),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Confusion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Matrix,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Receiver</a:t>
            </a:r>
            <a:r>
              <a:rPr sz="2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Operating</a:t>
            </a:r>
            <a:r>
              <a:rPr sz="20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Characteristic</a:t>
            </a:r>
            <a:r>
              <a:rPr sz="20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(ROC)</a:t>
            </a:r>
            <a:r>
              <a:rPr sz="2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curve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its</a:t>
            </a:r>
            <a:r>
              <a:rPr sz="2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Area</a:t>
            </a:r>
            <a:r>
              <a:rPr sz="2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Under</a:t>
            </a:r>
            <a:r>
              <a:rPr sz="2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Curve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(AUC)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5569E-A0F4-85D0-1E83-E94CE7AD28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296630"/>
            <a:ext cx="762000" cy="4601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25"/>
              </a:spcBef>
            </a:pPr>
            <a:r>
              <a:rPr spc="-10" dirty="0"/>
              <a:t>RANDOM</a:t>
            </a:r>
            <a:r>
              <a:rPr spc="30" dirty="0"/>
              <a:t> </a:t>
            </a:r>
            <a:r>
              <a:rPr spc="-10" dirty="0"/>
              <a:t>FOREST</a:t>
            </a:r>
            <a:r>
              <a:rPr spc="-40" dirty="0"/>
              <a:t> </a:t>
            </a:r>
            <a:r>
              <a:rPr spc="-5" dirty="0"/>
              <a:t>CLASSIFIER</a:t>
            </a:r>
            <a:r>
              <a:rPr spc="5" dirty="0"/>
              <a:t> </a:t>
            </a:r>
            <a:r>
              <a:rPr spc="-10" dirty="0"/>
              <a:t>(RANDOM </a:t>
            </a:r>
            <a:r>
              <a:rPr spc="-875" dirty="0"/>
              <a:t> </a:t>
            </a:r>
            <a:r>
              <a:rPr spc="-5" dirty="0"/>
              <a:t>SEARCH)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2495" y="1883664"/>
            <a:ext cx="3803904" cy="12771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4792" y="3267455"/>
            <a:ext cx="3721607" cy="29839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91784" y="2279904"/>
            <a:ext cx="4498848" cy="3511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C770FC-4C61-5AD7-CFB9-888FF69CEB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296630"/>
            <a:ext cx="762000" cy="4601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25"/>
              </a:spcBef>
            </a:pPr>
            <a:r>
              <a:rPr spc="-5" dirty="0"/>
              <a:t>EXTREME</a:t>
            </a:r>
            <a:r>
              <a:rPr spc="15" dirty="0"/>
              <a:t> </a:t>
            </a:r>
            <a:r>
              <a:rPr spc="-10" dirty="0"/>
              <a:t>GRADIENT</a:t>
            </a:r>
            <a:r>
              <a:rPr spc="-40" dirty="0"/>
              <a:t> </a:t>
            </a:r>
            <a:r>
              <a:rPr spc="-10" dirty="0"/>
              <a:t>BOOSTING</a:t>
            </a:r>
            <a:r>
              <a:rPr spc="45" dirty="0"/>
              <a:t> </a:t>
            </a:r>
            <a:r>
              <a:rPr spc="-10" dirty="0"/>
              <a:t>(RANDOM </a:t>
            </a:r>
            <a:r>
              <a:rPr spc="-869" dirty="0"/>
              <a:t> </a:t>
            </a:r>
            <a:r>
              <a:rPr spc="-5" dirty="0"/>
              <a:t>SEARCH)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1367" y="1850135"/>
            <a:ext cx="3742944" cy="12283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1367" y="3267455"/>
            <a:ext cx="3691128" cy="30114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4496" y="2225039"/>
            <a:ext cx="4471415" cy="3453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286A53-9290-7717-19CB-5F6CDD170B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296630"/>
            <a:ext cx="762000" cy="4601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2941" y="1116279"/>
            <a:ext cx="84594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BUSINESS</a:t>
            </a:r>
            <a:r>
              <a:rPr spc="5" dirty="0"/>
              <a:t> </a:t>
            </a:r>
            <a:r>
              <a:rPr spc="-10" dirty="0"/>
              <a:t>MODEL</a:t>
            </a:r>
            <a:r>
              <a:rPr spc="-105" dirty="0"/>
              <a:t> </a:t>
            </a:r>
            <a:r>
              <a:rPr spc="-5" dirty="0"/>
              <a:t>USING </a:t>
            </a:r>
            <a:r>
              <a:rPr spc="-10" dirty="0"/>
              <a:t>COST</a:t>
            </a:r>
            <a:r>
              <a:rPr spc="-45" dirty="0"/>
              <a:t> </a:t>
            </a:r>
            <a:r>
              <a:rPr spc="-10" dirty="0"/>
              <a:t>FUNCTION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080" y="2932176"/>
            <a:ext cx="2752344" cy="3931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7424" y="2487167"/>
            <a:ext cx="5477256" cy="30114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15783" y="3727703"/>
            <a:ext cx="3608831" cy="12923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41ED5E-0A3A-39F1-2BE9-6F4D60E658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296630"/>
            <a:ext cx="762000" cy="4601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2941" y="1116279"/>
            <a:ext cx="84594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BUSINESS</a:t>
            </a:r>
            <a:r>
              <a:rPr spc="5" dirty="0"/>
              <a:t> </a:t>
            </a:r>
            <a:r>
              <a:rPr spc="-10" dirty="0"/>
              <a:t>MODEL</a:t>
            </a:r>
            <a:r>
              <a:rPr spc="-105" dirty="0"/>
              <a:t> </a:t>
            </a:r>
            <a:r>
              <a:rPr spc="-5" dirty="0"/>
              <a:t>USING </a:t>
            </a:r>
            <a:r>
              <a:rPr spc="-10" dirty="0"/>
              <a:t>COST</a:t>
            </a:r>
            <a:r>
              <a:rPr spc="-45" dirty="0"/>
              <a:t> </a:t>
            </a:r>
            <a:r>
              <a:rPr spc="-10" dirty="0"/>
              <a:t>FUNCTION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2176" y="1749551"/>
            <a:ext cx="1929383" cy="3566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2176" y="2185416"/>
            <a:ext cx="6516624" cy="3803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E8C6FA-D951-DD79-F6B7-7468EBE1F6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296630"/>
            <a:ext cx="762000" cy="4601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2941" y="1116279"/>
            <a:ext cx="27266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</a:t>
            </a:r>
            <a:r>
              <a:rPr spc="-25" dirty="0"/>
              <a:t>O</a:t>
            </a:r>
            <a:r>
              <a:rPr spc="-5" dirty="0"/>
              <a:t>NCLUSI</a:t>
            </a:r>
            <a:r>
              <a:rPr spc="-25" dirty="0"/>
              <a:t>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0520" indent="-228600">
              <a:lnSpc>
                <a:spcPct val="100000"/>
              </a:lnSpc>
              <a:spcBef>
                <a:spcPts val="869"/>
              </a:spcBef>
              <a:buChar char="•"/>
              <a:tabLst>
                <a:tab pos="349885" algn="l"/>
                <a:tab pos="350520" algn="l"/>
              </a:tabLst>
            </a:pPr>
            <a:r>
              <a:rPr spc="-10" dirty="0"/>
              <a:t>Best</a:t>
            </a:r>
            <a:r>
              <a:rPr spc="15" dirty="0"/>
              <a:t> </a:t>
            </a:r>
            <a:r>
              <a:rPr spc="-10" dirty="0"/>
              <a:t>Model:</a:t>
            </a:r>
            <a:r>
              <a:rPr spc="40" dirty="0"/>
              <a:t> </a:t>
            </a:r>
            <a:r>
              <a:rPr dirty="0"/>
              <a:t>Extreme</a:t>
            </a:r>
            <a:r>
              <a:rPr spc="-55" dirty="0"/>
              <a:t> </a:t>
            </a:r>
            <a:r>
              <a:rPr spc="-10" dirty="0"/>
              <a:t>Gradient</a:t>
            </a:r>
            <a:r>
              <a:rPr spc="40" dirty="0"/>
              <a:t> </a:t>
            </a:r>
            <a:r>
              <a:rPr spc="-10" dirty="0"/>
              <a:t>Boosting</a:t>
            </a:r>
            <a:r>
              <a:rPr spc="35" dirty="0"/>
              <a:t> </a:t>
            </a:r>
            <a:r>
              <a:rPr spc="-15" dirty="0"/>
              <a:t>with</a:t>
            </a:r>
            <a:r>
              <a:rPr spc="40" dirty="0"/>
              <a:t> </a:t>
            </a:r>
            <a:r>
              <a:rPr spc="-10" dirty="0"/>
              <a:t>Random</a:t>
            </a:r>
            <a:r>
              <a:rPr spc="40" dirty="0"/>
              <a:t> </a:t>
            </a:r>
            <a:r>
              <a:rPr spc="-10" dirty="0"/>
              <a:t>Search</a:t>
            </a:r>
          </a:p>
          <a:p>
            <a:pPr marL="350520" marR="109855" indent="-228600">
              <a:lnSpc>
                <a:spcPts val="2160"/>
              </a:lnSpc>
              <a:spcBef>
                <a:spcPts val="1045"/>
              </a:spcBef>
              <a:buChar char="•"/>
              <a:tabLst>
                <a:tab pos="349885" algn="l"/>
                <a:tab pos="350520" algn="l"/>
              </a:tabLst>
            </a:pPr>
            <a:r>
              <a:rPr spc="-10" dirty="0"/>
              <a:t>Best</a:t>
            </a:r>
            <a:r>
              <a:rPr spc="30" dirty="0"/>
              <a:t> </a:t>
            </a:r>
            <a:r>
              <a:rPr spc="-10" dirty="0"/>
              <a:t>Hyperparameters:</a:t>
            </a:r>
            <a:r>
              <a:rPr spc="55" dirty="0"/>
              <a:t> </a:t>
            </a:r>
            <a:r>
              <a:rPr dirty="0"/>
              <a:t>{'n_estimators':</a:t>
            </a:r>
            <a:r>
              <a:rPr spc="-10" dirty="0"/>
              <a:t> 200,</a:t>
            </a:r>
            <a:r>
              <a:rPr spc="35" dirty="0"/>
              <a:t> </a:t>
            </a:r>
            <a:r>
              <a:rPr spc="-5" dirty="0"/>
              <a:t>'max_depth':</a:t>
            </a:r>
            <a:r>
              <a:rPr spc="15" dirty="0"/>
              <a:t> </a:t>
            </a:r>
            <a:r>
              <a:rPr spc="-10" dirty="0"/>
              <a:t>6,</a:t>
            </a:r>
            <a:r>
              <a:rPr spc="10" dirty="0"/>
              <a:t> </a:t>
            </a:r>
            <a:r>
              <a:rPr spc="-10" dirty="0"/>
              <a:t>'learning_rate':</a:t>
            </a:r>
            <a:r>
              <a:rPr spc="114" dirty="0"/>
              <a:t> </a:t>
            </a:r>
            <a:r>
              <a:rPr spc="-10" dirty="0"/>
              <a:t>0.01, </a:t>
            </a:r>
            <a:r>
              <a:rPr spc="-545" dirty="0"/>
              <a:t> </a:t>
            </a:r>
            <a:r>
              <a:rPr spc="5" dirty="0"/>
              <a:t>'gamma':</a:t>
            </a:r>
            <a:r>
              <a:rPr spc="-55" dirty="0"/>
              <a:t> </a:t>
            </a:r>
            <a:r>
              <a:rPr spc="-10" dirty="0"/>
              <a:t>0}</a:t>
            </a:r>
          </a:p>
          <a:p>
            <a:pPr marL="350520" marR="5080" indent="-228600">
              <a:lnSpc>
                <a:spcPts val="2160"/>
              </a:lnSpc>
              <a:spcBef>
                <a:spcPts val="985"/>
              </a:spcBef>
              <a:buChar char="•"/>
              <a:tabLst>
                <a:tab pos="349885" algn="l"/>
                <a:tab pos="350520" algn="l"/>
                <a:tab pos="2139950" algn="l"/>
              </a:tabLst>
            </a:pPr>
            <a:r>
              <a:rPr spc="-5" dirty="0"/>
              <a:t>Metrics: {AUC:	</a:t>
            </a:r>
            <a:r>
              <a:rPr spc="-10" dirty="0"/>
              <a:t>0.65,</a:t>
            </a:r>
            <a:r>
              <a:rPr spc="20" dirty="0"/>
              <a:t> </a:t>
            </a:r>
            <a:r>
              <a:rPr spc="-10" dirty="0"/>
              <a:t>accuracy:</a:t>
            </a:r>
            <a:r>
              <a:rPr spc="50" dirty="0"/>
              <a:t> </a:t>
            </a:r>
            <a:r>
              <a:rPr spc="-10" dirty="0"/>
              <a:t>0.56</a:t>
            </a:r>
            <a:r>
              <a:rPr spc="20" dirty="0"/>
              <a:t> </a:t>
            </a:r>
            <a:r>
              <a:rPr spc="-5" dirty="0"/>
              <a:t>,</a:t>
            </a:r>
            <a:r>
              <a:rPr spc="-10" dirty="0"/>
              <a:t> </a:t>
            </a:r>
            <a:r>
              <a:rPr dirty="0"/>
              <a:t>f1_score</a:t>
            </a:r>
            <a:r>
              <a:rPr spc="-30" dirty="0"/>
              <a:t> </a:t>
            </a:r>
            <a:r>
              <a:rPr spc="-15" dirty="0"/>
              <a:t>(True)</a:t>
            </a:r>
            <a:r>
              <a:rPr spc="-45" dirty="0"/>
              <a:t> </a:t>
            </a:r>
            <a:r>
              <a:rPr spc="-5" dirty="0"/>
              <a:t>=</a:t>
            </a:r>
            <a:r>
              <a:rPr spc="20" dirty="0"/>
              <a:t> </a:t>
            </a:r>
            <a:r>
              <a:rPr spc="-10" dirty="0"/>
              <a:t>0.17,</a:t>
            </a:r>
            <a:r>
              <a:rPr spc="-5" dirty="0"/>
              <a:t> business_cost_10</a:t>
            </a:r>
            <a:r>
              <a:rPr spc="65" dirty="0"/>
              <a:t> </a:t>
            </a:r>
            <a:r>
              <a:rPr spc="-5" dirty="0"/>
              <a:t>= </a:t>
            </a:r>
            <a:r>
              <a:rPr spc="-540" dirty="0"/>
              <a:t> </a:t>
            </a:r>
            <a:r>
              <a:rPr spc="-10" dirty="0"/>
              <a:t>9154,</a:t>
            </a:r>
            <a:r>
              <a:rPr spc="10" dirty="0"/>
              <a:t> </a:t>
            </a:r>
            <a:r>
              <a:rPr spc="-5" dirty="0"/>
              <a:t>business_cost_20</a:t>
            </a:r>
            <a:r>
              <a:rPr spc="40" dirty="0"/>
              <a:t> </a:t>
            </a:r>
            <a:r>
              <a:rPr spc="-5" dirty="0"/>
              <a:t>=</a:t>
            </a:r>
            <a:r>
              <a:rPr spc="10" dirty="0"/>
              <a:t> </a:t>
            </a:r>
            <a:r>
              <a:rPr spc="-10" dirty="0"/>
              <a:t>12084}</a:t>
            </a:r>
          </a:p>
          <a:p>
            <a:pPr marL="350520" marR="191135" indent="-228600">
              <a:lnSpc>
                <a:spcPct val="90000"/>
              </a:lnSpc>
              <a:spcBef>
                <a:spcPts val="980"/>
              </a:spcBef>
              <a:buChar char="•"/>
              <a:tabLst>
                <a:tab pos="349885" algn="l"/>
                <a:tab pos="350520" algn="l"/>
              </a:tabLst>
            </a:pPr>
            <a:r>
              <a:rPr spc="-10" dirty="0"/>
              <a:t>Final</a:t>
            </a:r>
            <a:r>
              <a:rPr spc="30" dirty="0"/>
              <a:t> </a:t>
            </a:r>
            <a:r>
              <a:rPr spc="-5" dirty="0"/>
              <a:t>Recommendations: </a:t>
            </a:r>
            <a:r>
              <a:rPr spc="-10" dirty="0"/>
              <a:t>Reduce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dataset's</a:t>
            </a:r>
            <a:r>
              <a:rPr spc="5" dirty="0"/>
              <a:t> </a:t>
            </a:r>
            <a:r>
              <a:rPr spc="-5" dirty="0"/>
              <a:t>class</a:t>
            </a:r>
            <a:r>
              <a:rPr spc="10" dirty="0"/>
              <a:t> </a:t>
            </a:r>
            <a:r>
              <a:rPr spc="-5" dirty="0"/>
              <a:t>imbalance.</a:t>
            </a:r>
            <a:r>
              <a:rPr spc="10" dirty="0"/>
              <a:t> </a:t>
            </a:r>
            <a:r>
              <a:rPr spc="-5" dirty="0"/>
              <a:t>Increase </a:t>
            </a:r>
            <a:r>
              <a:rPr dirty="0"/>
              <a:t> </a:t>
            </a:r>
            <a:r>
              <a:rPr spc="-5" dirty="0"/>
              <a:t>computational</a:t>
            </a:r>
            <a:r>
              <a:rPr spc="30" dirty="0"/>
              <a:t> </a:t>
            </a:r>
            <a:r>
              <a:rPr spc="-5" dirty="0"/>
              <a:t>resources</a:t>
            </a:r>
            <a:r>
              <a:rPr spc="-15" dirty="0"/>
              <a:t> </a:t>
            </a:r>
            <a:r>
              <a:rPr spc="-5" dirty="0"/>
              <a:t>to perform</a:t>
            </a:r>
            <a:r>
              <a:rPr dirty="0"/>
              <a:t> </a:t>
            </a:r>
            <a:r>
              <a:rPr spc="-5" dirty="0"/>
              <a:t>a Complete</a:t>
            </a:r>
            <a:r>
              <a:rPr spc="20" dirty="0"/>
              <a:t> </a:t>
            </a:r>
            <a:r>
              <a:rPr spc="-5" dirty="0"/>
              <a:t>Grid Search</a:t>
            </a:r>
            <a:r>
              <a:rPr spc="2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spc="-10" dirty="0"/>
              <a:t>hyperparameter </a:t>
            </a:r>
            <a:r>
              <a:rPr spc="-545" dirty="0"/>
              <a:t> </a:t>
            </a:r>
            <a:r>
              <a:rPr spc="-10" dirty="0"/>
              <a:t>tuning.</a:t>
            </a:r>
            <a:r>
              <a:rPr spc="35" dirty="0"/>
              <a:t> </a:t>
            </a:r>
            <a:r>
              <a:rPr spc="-10" dirty="0"/>
              <a:t>Establish</a:t>
            </a:r>
            <a:r>
              <a:rPr spc="40" dirty="0"/>
              <a:t> </a:t>
            </a:r>
            <a:r>
              <a:rPr spc="-5" dirty="0"/>
              <a:t>a</a:t>
            </a:r>
            <a:r>
              <a:rPr spc="15" dirty="0"/>
              <a:t> </a:t>
            </a:r>
            <a:r>
              <a:rPr spc="-5" dirty="0"/>
              <a:t>precise</a:t>
            </a:r>
            <a:r>
              <a:rPr dirty="0"/>
              <a:t> </a:t>
            </a:r>
            <a:r>
              <a:rPr spc="-10" dirty="0"/>
              <a:t>ratio</a:t>
            </a:r>
            <a:r>
              <a:rPr spc="15" dirty="0"/>
              <a:t> </a:t>
            </a:r>
            <a:r>
              <a:rPr spc="-15" dirty="0"/>
              <a:t>between</a:t>
            </a:r>
            <a:r>
              <a:rPr spc="65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dirty="0"/>
              <a:t>cost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false</a:t>
            </a:r>
            <a:r>
              <a:rPr dirty="0"/>
              <a:t> </a:t>
            </a:r>
            <a:r>
              <a:rPr spc="-10" dirty="0"/>
              <a:t>positives</a:t>
            </a:r>
            <a:r>
              <a:rPr spc="75" dirty="0"/>
              <a:t> </a:t>
            </a:r>
            <a:r>
              <a:rPr spc="-10" dirty="0"/>
              <a:t>and</a:t>
            </a:r>
            <a:r>
              <a:rPr spc="15" dirty="0"/>
              <a:t> </a:t>
            </a:r>
            <a:r>
              <a:rPr spc="-5" dirty="0"/>
              <a:t>false </a:t>
            </a:r>
            <a:r>
              <a:rPr dirty="0"/>
              <a:t> </a:t>
            </a:r>
            <a:r>
              <a:rPr spc="-10" dirty="0"/>
              <a:t>negatives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E1DE1-AA9B-A812-4E9C-A100859508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296630"/>
            <a:ext cx="762000" cy="4601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0" y="5334000"/>
            <a:ext cx="22891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FFFFFF"/>
                </a:solidFill>
                <a:latin typeface="Arial MT"/>
                <a:cs typeface="Arial MT"/>
              </a:rPr>
              <a:t>THANKS</a:t>
            </a:r>
            <a:endParaRPr sz="44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0" y="1524000"/>
            <a:ext cx="487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5" dirty="0">
                <a:solidFill>
                  <a:schemeClr val="bg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</a:rPr>
              <a:t>Team Members Name</a:t>
            </a:r>
            <a:endParaRPr lang="en-IN" sz="3600" b="1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F43E43-7171-46FD-19FF-6694223B1FC6}"/>
              </a:ext>
            </a:extLst>
          </p:cNvPr>
          <p:cNvSpPr txBox="1"/>
          <p:nvPr/>
        </p:nvSpPr>
        <p:spPr>
          <a:xfrm>
            <a:off x="2200020" y="2090822"/>
            <a:ext cx="595337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endParaRPr lang="en-IN" sz="2800" b="1" i="1" dirty="0">
              <a:solidFill>
                <a:schemeClr val="bg1"/>
              </a:solidFill>
            </a:endParaRPr>
          </a:p>
          <a:p>
            <a:r>
              <a:rPr lang="en-IN" sz="2800" i="1" dirty="0">
                <a:solidFill>
                  <a:schemeClr val="bg1"/>
                </a:solidFill>
              </a:rPr>
              <a:t>*Hardik Mishra (2215000716)</a:t>
            </a:r>
          </a:p>
          <a:p>
            <a:r>
              <a:rPr lang="en-IN" sz="2800" i="1" dirty="0">
                <a:solidFill>
                  <a:schemeClr val="bg1"/>
                </a:solidFill>
              </a:rPr>
              <a:t>*Anshita Agarwal (2215000288)</a:t>
            </a:r>
          </a:p>
          <a:p>
            <a:r>
              <a:rPr lang="en-IN" sz="2800" i="1" dirty="0">
                <a:solidFill>
                  <a:schemeClr val="bg1"/>
                </a:solidFill>
              </a:rPr>
              <a:t>*Nitin Gupta (2215001186)</a:t>
            </a:r>
          </a:p>
          <a:p>
            <a:r>
              <a:rPr lang="en-IN" sz="2800" i="1" dirty="0">
                <a:solidFill>
                  <a:schemeClr val="bg1"/>
                </a:solidFill>
              </a:rPr>
              <a:t>*Sachin Yadav (2215001518)</a:t>
            </a:r>
          </a:p>
          <a:p>
            <a:r>
              <a:rPr lang="en-IN" sz="2800" i="1" dirty="0">
                <a:solidFill>
                  <a:schemeClr val="bg1"/>
                </a:solidFill>
              </a:rPr>
              <a:t>*Vineet  Rajput (2215001964)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0FCA32-0B3A-2709-FCAE-95A8921EEB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296630"/>
            <a:ext cx="762000" cy="460115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0108DFF-2184-1F8F-B115-0FBD69E4C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" t="19006" b="19005"/>
          <a:stretch/>
        </p:blipFill>
        <p:spPr bwMode="auto">
          <a:xfrm>
            <a:off x="1524000" y="1371600"/>
            <a:ext cx="762000" cy="86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6111" y="0"/>
            <a:ext cx="0" cy="5943600"/>
          </a:xfrm>
          <a:custGeom>
            <a:avLst/>
            <a:gdLst/>
            <a:ahLst/>
            <a:cxnLst/>
            <a:rect l="l" t="t" r="r" b="b"/>
            <a:pathLst>
              <a:path h="5943600">
                <a:moveTo>
                  <a:pt x="0" y="0"/>
                </a:moveTo>
                <a:lnTo>
                  <a:pt x="0" y="5943600"/>
                </a:lnTo>
              </a:path>
            </a:pathLst>
          </a:custGeom>
          <a:ln w="18288">
            <a:solidFill>
              <a:srgbClr val="4062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77600" y="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D4E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3355" y="1091945"/>
            <a:ext cx="29349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THE</a:t>
            </a:r>
            <a:r>
              <a:rPr spc="-60" dirty="0"/>
              <a:t> </a:t>
            </a:r>
            <a:r>
              <a:rPr spc="-5" dirty="0"/>
              <a:t>PROBLEM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43355" y="1893823"/>
            <a:ext cx="3829050" cy="3443604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20"/>
              </a:spcBef>
            </a:pP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Insurance</a:t>
            </a:r>
            <a:r>
              <a:rPr sz="19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companies</a:t>
            </a:r>
            <a:r>
              <a:rPr sz="19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Arial MT"/>
                <a:cs typeface="Arial MT"/>
              </a:rPr>
              <a:t>face </a:t>
            </a:r>
            <a:r>
              <a:rPr sz="19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significant challenges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due to the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 financial</a:t>
            </a:r>
            <a:r>
              <a:rPr sz="19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risks</a:t>
            </a:r>
            <a:r>
              <a:rPr sz="19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associated</a:t>
            </a:r>
            <a:r>
              <a:rPr sz="19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 policy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claims. In the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context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car </a:t>
            </a:r>
            <a:r>
              <a:rPr sz="19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insurance, accurately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predicting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which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policies will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result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claims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 can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provide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substantial benefits.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By </a:t>
            </a:r>
            <a:r>
              <a:rPr sz="1900" spc="-5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leveraging</a:t>
            </a:r>
            <a:r>
              <a:rPr sz="19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Arial MT"/>
                <a:cs typeface="Arial MT"/>
              </a:rPr>
              <a:t>car,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Arial MT"/>
                <a:cs typeface="Arial MT"/>
              </a:rPr>
              <a:t>policy,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 and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demographic</a:t>
            </a:r>
            <a:r>
              <a:rPr sz="19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features,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19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aim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 to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develop</a:t>
            </a:r>
            <a:r>
              <a:rPr sz="19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a predictive</a:t>
            </a:r>
            <a:r>
              <a:rPr sz="19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sz="19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that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helps mitigate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financial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risks and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improve</a:t>
            </a:r>
            <a:r>
              <a:rPr sz="19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decision-making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 processes.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0511" y="2191511"/>
            <a:ext cx="5577840" cy="2983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DA5D10-85FC-4047-8BE7-EC0C17252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296630"/>
            <a:ext cx="762000" cy="4601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77600" y="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D4E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6111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8288">
            <a:solidFill>
              <a:srgbClr val="4062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6690" y="609600"/>
            <a:ext cx="19723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3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32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3483864"/>
            <a:ext cx="9290304" cy="1889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42085" y="1158586"/>
            <a:ext cx="8006715" cy="2044791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2060"/>
              </a:lnSpc>
              <a:spcBef>
                <a:spcPts val="345"/>
              </a:spcBef>
            </a:pP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Kaggle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 dataset</a:t>
            </a:r>
            <a:r>
              <a:rPr sz="19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9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44</a:t>
            </a:r>
            <a:r>
              <a:rPr sz="19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columns</a:t>
            </a:r>
            <a:r>
              <a:rPr sz="19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9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58,592</a:t>
            </a:r>
            <a:r>
              <a:rPr sz="19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rows.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 Each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column</a:t>
            </a:r>
            <a:r>
              <a:rPr sz="19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represent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feature, including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9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target</a:t>
            </a:r>
            <a:r>
              <a:rPr sz="19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variable.</a:t>
            </a:r>
            <a:r>
              <a:rPr sz="19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Each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row</a:t>
            </a:r>
            <a:r>
              <a:rPr sz="19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represent</a:t>
            </a:r>
            <a:r>
              <a:rPr sz="19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 policy</a:t>
            </a:r>
            <a:r>
              <a:rPr sz="19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record.</a:t>
            </a:r>
            <a:endParaRPr lang="en-IN" sz="1900" spc="-5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marR="5080">
              <a:lnSpc>
                <a:spcPts val="2060"/>
              </a:lnSpc>
              <a:spcBef>
                <a:spcPts val="345"/>
              </a:spcBef>
            </a:pPr>
            <a:endParaRPr lang="en-US" sz="2000" b="1" i="1" dirty="0">
              <a:solidFill>
                <a:schemeClr val="bg1"/>
              </a:solidFill>
            </a:endParaRPr>
          </a:p>
          <a:p>
            <a:pPr marL="12700" marR="5080">
              <a:lnSpc>
                <a:spcPts val="2060"/>
              </a:lnSpc>
              <a:spcBef>
                <a:spcPts val="345"/>
              </a:spcBef>
            </a:pPr>
            <a:r>
              <a:rPr lang="en-US" sz="2000" b="1" i="1" dirty="0" err="1">
                <a:solidFill>
                  <a:schemeClr val="bg1"/>
                </a:solidFill>
              </a:rPr>
              <a:t>Datasources</a:t>
            </a:r>
            <a:r>
              <a:rPr lang="en-US" sz="2000" b="1" i="1" dirty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The project will utilize a provided dataset containing car and policyholder details, as well as an insurance claim label. Link to the dataset: </a:t>
            </a:r>
            <a:endParaRPr lang="en-IN" sz="1900" spc="-5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12700" marR="5080">
              <a:lnSpc>
                <a:spcPts val="2060"/>
              </a:lnSpc>
              <a:spcBef>
                <a:spcPts val="345"/>
              </a:spcBef>
            </a:pPr>
            <a:r>
              <a:rPr lang="en-IN" sz="1900" u="sng" dirty="0">
                <a:solidFill>
                  <a:schemeClr val="accent1"/>
                </a:solidFill>
                <a:latin typeface="Arial MT"/>
                <a:cs typeface="Arial 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https://www.kaggle.com/datasets/ifteshanajnin/carinsuranceclaimprediction-classification?select=train.csv</a:t>
            </a:r>
            <a:endParaRPr sz="1900" u="sng" dirty="0">
              <a:solidFill>
                <a:schemeClr val="accent1"/>
              </a:solidFill>
              <a:latin typeface="Arial MT"/>
              <a:cs typeface="Arial M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A16946-417E-F9B5-3DAE-9DDA5691C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296630"/>
            <a:ext cx="762000" cy="460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2941" y="1106550"/>
            <a:ext cx="36423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D</a:t>
            </a:r>
            <a:r>
              <a:rPr spc="-245" dirty="0"/>
              <a:t>A</a:t>
            </a:r>
            <a:r>
              <a:rPr spc="-254" dirty="0"/>
              <a:t>T</a:t>
            </a:r>
            <a:r>
              <a:rPr spc="-10" dirty="0"/>
              <a:t>A</a:t>
            </a:r>
            <a:r>
              <a:rPr spc="-140" dirty="0"/>
              <a:t> </a:t>
            </a:r>
            <a:r>
              <a:rPr spc="-5" dirty="0"/>
              <a:t>W</a:t>
            </a:r>
            <a:r>
              <a:rPr spc="-10" dirty="0"/>
              <a:t>RANGLING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2941" y="1735421"/>
            <a:ext cx="3067050" cy="24339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Assess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the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types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Encode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categories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Split</a:t>
            </a:r>
            <a:r>
              <a:rPr sz="2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columns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Check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missing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values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Verify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ID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Uniqueness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Check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duplicates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EB080-28CD-6D9D-1387-572CA7158D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296630"/>
            <a:ext cx="762000" cy="4601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2941" y="1106550"/>
            <a:ext cx="74002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E</a:t>
            </a:r>
            <a:r>
              <a:rPr spc="-5" dirty="0"/>
              <a:t>X</a:t>
            </a:r>
            <a:r>
              <a:rPr spc="-10" dirty="0"/>
              <a:t>PLOR</a:t>
            </a:r>
            <a:r>
              <a:rPr spc="-250" dirty="0"/>
              <a:t>A</a:t>
            </a:r>
            <a:r>
              <a:rPr spc="-60" dirty="0"/>
              <a:t>T</a:t>
            </a:r>
            <a:r>
              <a:rPr spc="-25" dirty="0"/>
              <a:t>O</a:t>
            </a:r>
            <a:r>
              <a:rPr spc="-60" dirty="0"/>
              <a:t>R</a:t>
            </a:r>
            <a:r>
              <a:rPr spc="-10" dirty="0"/>
              <a:t>Y</a:t>
            </a:r>
            <a:r>
              <a:rPr spc="-25" dirty="0"/>
              <a:t> </a:t>
            </a:r>
            <a:r>
              <a:rPr spc="-10" dirty="0"/>
              <a:t>D</a:t>
            </a:r>
            <a:r>
              <a:rPr spc="-245" dirty="0"/>
              <a:t>A</a:t>
            </a:r>
            <a:r>
              <a:rPr spc="-254" dirty="0"/>
              <a:t>T</a:t>
            </a:r>
            <a:r>
              <a:rPr spc="-10" dirty="0"/>
              <a:t>A</a:t>
            </a:r>
            <a:r>
              <a:rPr spc="-305" dirty="0"/>
              <a:t> </a:t>
            </a:r>
            <a:r>
              <a:rPr spc="-10" dirty="0"/>
              <a:t>AN</a:t>
            </a:r>
            <a:r>
              <a:rPr spc="-5" dirty="0"/>
              <a:t>A</a:t>
            </a:r>
            <a:r>
              <a:rPr spc="-245" dirty="0"/>
              <a:t>L</a:t>
            </a:r>
            <a:r>
              <a:rPr spc="-55" dirty="0"/>
              <a:t>Y</a:t>
            </a:r>
            <a:r>
              <a:rPr spc="-5" dirty="0"/>
              <a:t>SIS</a:t>
            </a:r>
            <a:r>
              <a:rPr spc="55" dirty="0"/>
              <a:t> </a:t>
            </a:r>
            <a:r>
              <a:rPr spc="-5" dirty="0"/>
              <a:t>(EDA)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2941" y="1735421"/>
            <a:ext cx="7167245" cy="12293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Explore</a:t>
            </a:r>
            <a:r>
              <a:rPr sz="20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variable</a:t>
            </a:r>
            <a:r>
              <a:rPr sz="2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separately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Explore</a:t>
            </a:r>
            <a:r>
              <a:rPr sz="2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relations</a:t>
            </a:r>
            <a:r>
              <a:rPr sz="2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sz="2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variables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Explore</a:t>
            </a:r>
            <a:r>
              <a:rPr sz="2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relations</a:t>
            </a:r>
            <a:r>
              <a:rPr sz="20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sz="20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 features</a:t>
            </a:r>
            <a:r>
              <a:rPr sz="2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target</a:t>
            </a:r>
            <a:r>
              <a:rPr sz="2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variable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7223" y="3233927"/>
            <a:ext cx="2660904" cy="26913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6167" y="3435096"/>
            <a:ext cx="4678680" cy="2490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91C3EE-EB7B-D824-1FF4-783081A792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296630"/>
            <a:ext cx="762000" cy="460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2941" y="1106550"/>
            <a:ext cx="74002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E</a:t>
            </a:r>
            <a:r>
              <a:rPr spc="-5" dirty="0"/>
              <a:t>X</a:t>
            </a:r>
            <a:r>
              <a:rPr spc="-10" dirty="0"/>
              <a:t>PLOR</a:t>
            </a:r>
            <a:r>
              <a:rPr spc="-250" dirty="0"/>
              <a:t>A</a:t>
            </a:r>
            <a:r>
              <a:rPr spc="-60" dirty="0"/>
              <a:t>T</a:t>
            </a:r>
            <a:r>
              <a:rPr spc="-25" dirty="0"/>
              <a:t>O</a:t>
            </a:r>
            <a:r>
              <a:rPr spc="-60" dirty="0"/>
              <a:t>R</a:t>
            </a:r>
            <a:r>
              <a:rPr spc="-10" dirty="0"/>
              <a:t>Y</a:t>
            </a:r>
            <a:r>
              <a:rPr spc="-25" dirty="0"/>
              <a:t> </a:t>
            </a:r>
            <a:r>
              <a:rPr spc="-10" dirty="0"/>
              <a:t>D</a:t>
            </a:r>
            <a:r>
              <a:rPr spc="-245" dirty="0"/>
              <a:t>A</a:t>
            </a:r>
            <a:r>
              <a:rPr spc="-254" dirty="0"/>
              <a:t>T</a:t>
            </a:r>
            <a:r>
              <a:rPr spc="-10" dirty="0"/>
              <a:t>A</a:t>
            </a:r>
            <a:r>
              <a:rPr spc="-305" dirty="0"/>
              <a:t> </a:t>
            </a:r>
            <a:r>
              <a:rPr spc="-10" dirty="0"/>
              <a:t>AN</a:t>
            </a:r>
            <a:r>
              <a:rPr spc="-5" dirty="0"/>
              <a:t>A</a:t>
            </a:r>
            <a:r>
              <a:rPr spc="-245" dirty="0"/>
              <a:t>L</a:t>
            </a:r>
            <a:r>
              <a:rPr spc="-55" dirty="0"/>
              <a:t>Y</a:t>
            </a:r>
            <a:r>
              <a:rPr spc="-5" dirty="0"/>
              <a:t>SIS</a:t>
            </a:r>
            <a:r>
              <a:rPr spc="55" dirty="0"/>
              <a:t> </a:t>
            </a:r>
            <a:r>
              <a:rPr spc="-5" dirty="0"/>
              <a:t>(EDA)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3935" y="2093976"/>
            <a:ext cx="4401312" cy="36972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0256" y="2093976"/>
            <a:ext cx="3697224" cy="3697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185BA0-E6BE-2D6D-A8BA-EC7A7757AC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296630"/>
            <a:ext cx="762000" cy="4601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2941" y="1106550"/>
            <a:ext cx="74002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E</a:t>
            </a:r>
            <a:r>
              <a:rPr spc="-5" dirty="0"/>
              <a:t>X</a:t>
            </a:r>
            <a:r>
              <a:rPr spc="-10" dirty="0"/>
              <a:t>PLOR</a:t>
            </a:r>
            <a:r>
              <a:rPr spc="-250" dirty="0"/>
              <a:t>A</a:t>
            </a:r>
            <a:r>
              <a:rPr spc="-60" dirty="0"/>
              <a:t>T</a:t>
            </a:r>
            <a:r>
              <a:rPr spc="-25" dirty="0"/>
              <a:t>O</a:t>
            </a:r>
            <a:r>
              <a:rPr spc="-60" dirty="0"/>
              <a:t>R</a:t>
            </a:r>
            <a:r>
              <a:rPr spc="-10" dirty="0"/>
              <a:t>Y</a:t>
            </a:r>
            <a:r>
              <a:rPr spc="-25" dirty="0"/>
              <a:t> </a:t>
            </a:r>
            <a:r>
              <a:rPr spc="-10" dirty="0"/>
              <a:t>D</a:t>
            </a:r>
            <a:r>
              <a:rPr spc="-245" dirty="0"/>
              <a:t>A</a:t>
            </a:r>
            <a:r>
              <a:rPr spc="-254" dirty="0"/>
              <a:t>T</a:t>
            </a:r>
            <a:r>
              <a:rPr spc="-10" dirty="0"/>
              <a:t>A</a:t>
            </a:r>
            <a:r>
              <a:rPr spc="-305" dirty="0"/>
              <a:t> </a:t>
            </a:r>
            <a:r>
              <a:rPr spc="-10" dirty="0"/>
              <a:t>AN</a:t>
            </a:r>
            <a:r>
              <a:rPr spc="-5" dirty="0"/>
              <a:t>A</a:t>
            </a:r>
            <a:r>
              <a:rPr spc="-245" dirty="0"/>
              <a:t>L</a:t>
            </a:r>
            <a:r>
              <a:rPr spc="-55" dirty="0"/>
              <a:t>Y</a:t>
            </a:r>
            <a:r>
              <a:rPr spc="-5" dirty="0"/>
              <a:t>SIS</a:t>
            </a:r>
            <a:r>
              <a:rPr spc="55" dirty="0"/>
              <a:t> </a:t>
            </a:r>
            <a:r>
              <a:rPr spc="-5" dirty="0"/>
              <a:t>(EDA)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2941" y="1735421"/>
            <a:ext cx="6482080" cy="82994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Proportions</a:t>
            </a:r>
            <a:r>
              <a:rPr sz="20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difference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null</a:t>
            </a:r>
            <a:r>
              <a:rPr sz="20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hypothesis</a:t>
            </a:r>
            <a:r>
              <a:rPr sz="20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significance</a:t>
            </a:r>
            <a:r>
              <a:rPr sz="2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tests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Means</a:t>
            </a:r>
            <a:r>
              <a:rPr sz="2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difference null</a:t>
            </a:r>
            <a:r>
              <a:rPr sz="20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hypothesis</a:t>
            </a:r>
            <a:r>
              <a:rPr sz="20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significance</a:t>
            </a:r>
            <a:r>
              <a:rPr sz="20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tests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9776" y="2837688"/>
            <a:ext cx="6632448" cy="3185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DDBAA4-31DA-5F9E-1A4B-DF1D0013C0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296630"/>
            <a:ext cx="762000" cy="4601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2941" y="1106550"/>
            <a:ext cx="74002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E</a:t>
            </a:r>
            <a:r>
              <a:rPr spc="-5" dirty="0"/>
              <a:t>X</a:t>
            </a:r>
            <a:r>
              <a:rPr spc="-10" dirty="0"/>
              <a:t>PLOR</a:t>
            </a:r>
            <a:r>
              <a:rPr spc="-250" dirty="0"/>
              <a:t>A</a:t>
            </a:r>
            <a:r>
              <a:rPr spc="-60" dirty="0"/>
              <a:t>T</a:t>
            </a:r>
            <a:r>
              <a:rPr spc="-25" dirty="0"/>
              <a:t>O</a:t>
            </a:r>
            <a:r>
              <a:rPr spc="-60" dirty="0"/>
              <a:t>R</a:t>
            </a:r>
            <a:r>
              <a:rPr spc="-10" dirty="0"/>
              <a:t>Y</a:t>
            </a:r>
            <a:r>
              <a:rPr spc="-25" dirty="0"/>
              <a:t> </a:t>
            </a:r>
            <a:r>
              <a:rPr spc="-10" dirty="0"/>
              <a:t>D</a:t>
            </a:r>
            <a:r>
              <a:rPr spc="-245" dirty="0"/>
              <a:t>A</a:t>
            </a:r>
            <a:r>
              <a:rPr spc="-254" dirty="0"/>
              <a:t>T</a:t>
            </a:r>
            <a:r>
              <a:rPr spc="-10" dirty="0"/>
              <a:t>A</a:t>
            </a:r>
            <a:r>
              <a:rPr spc="-305" dirty="0"/>
              <a:t> </a:t>
            </a:r>
            <a:r>
              <a:rPr spc="-10" dirty="0"/>
              <a:t>AN</a:t>
            </a:r>
            <a:r>
              <a:rPr spc="-5" dirty="0"/>
              <a:t>A</a:t>
            </a:r>
            <a:r>
              <a:rPr spc="-245" dirty="0"/>
              <a:t>L</a:t>
            </a:r>
            <a:r>
              <a:rPr spc="-55" dirty="0"/>
              <a:t>Y</a:t>
            </a:r>
            <a:r>
              <a:rPr spc="-5" dirty="0"/>
              <a:t>SIS</a:t>
            </a:r>
            <a:r>
              <a:rPr spc="55" dirty="0"/>
              <a:t> </a:t>
            </a:r>
            <a:r>
              <a:rPr spc="-5" dirty="0"/>
              <a:t>(EDA)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1432" y="1892807"/>
            <a:ext cx="9089136" cy="38069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A9B58A-8C59-E97B-AD82-5E38CFAF56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296630"/>
            <a:ext cx="762000" cy="4601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2941" y="1106550"/>
            <a:ext cx="35648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PR</a:t>
            </a:r>
            <a:r>
              <a:rPr spc="-5" dirty="0"/>
              <a:t>E</a:t>
            </a:r>
            <a:r>
              <a:rPr spc="-10" dirty="0"/>
              <a:t>PROCES</a:t>
            </a:r>
            <a:r>
              <a:rPr dirty="0"/>
              <a:t>S</a:t>
            </a:r>
            <a:r>
              <a:rPr spc="-5"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2941" y="1809292"/>
            <a:ext cx="4502150" cy="123063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9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Get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dummies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categorical</a:t>
            </a:r>
            <a:r>
              <a:rPr sz="2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variables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Scale</a:t>
            </a:r>
            <a:r>
              <a:rPr sz="2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numeric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variables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Split</a:t>
            </a:r>
            <a:r>
              <a:rPr sz="2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2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training</a:t>
            </a:r>
            <a:r>
              <a:rPr sz="20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test sets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3624" y="3575303"/>
            <a:ext cx="6992111" cy="3779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0575" y="4154423"/>
            <a:ext cx="2410968" cy="3749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60575" y="4730496"/>
            <a:ext cx="8680704" cy="1042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C3D664-DFF0-8E0E-5AF9-84DA2E7507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296630"/>
            <a:ext cx="762000" cy="460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487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 MT</vt:lpstr>
      <vt:lpstr>Calibri</vt:lpstr>
      <vt:lpstr>Office Theme</vt:lpstr>
      <vt:lpstr>PowerPoint Presentation</vt:lpstr>
      <vt:lpstr>THE PROBLEM</vt:lpstr>
      <vt:lpstr>PowerPoint Presentation</vt:lpstr>
      <vt:lpstr>DATA WRANGLING</vt:lpstr>
      <vt:lpstr>EXPLORATORY DATA ANALYSIS (EDA)</vt:lpstr>
      <vt:lpstr>EXPLORATORY DATA ANALYSIS (EDA)</vt:lpstr>
      <vt:lpstr>EXPLORATORY DATA ANALYSIS (EDA)</vt:lpstr>
      <vt:lpstr>EXPLORATORY DATA ANALYSIS (EDA)</vt:lpstr>
      <vt:lpstr>PREPROCESSING</vt:lpstr>
      <vt:lpstr>MODELLING, EVALUATION AND OPTIMIZATION</vt:lpstr>
      <vt:lpstr>RANDOM FOREST CLASSIFIER (RANDOM  SEARCH)</vt:lpstr>
      <vt:lpstr>EXTREME GRADIENT BOOSTING (RANDOM  SEARCH)</vt:lpstr>
      <vt:lpstr>BUSINESS MODEL USING COST FUNCTION</vt:lpstr>
      <vt:lpstr>BUSINESS MODEL USING COST FUNCTION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HARDIK .</cp:lastModifiedBy>
  <cp:revision>4</cp:revision>
  <dcterms:created xsi:type="dcterms:W3CDTF">2024-11-03T07:23:03Z</dcterms:created>
  <dcterms:modified xsi:type="dcterms:W3CDTF">2024-11-03T17:36:54Z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2024-11-03T00:00:00Z</vt:filetime>
  </property>
</Properties>
</file>