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9" r:id="rId3"/>
    <p:sldId id="294" r:id="rId4"/>
    <p:sldId id="306" r:id="rId5"/>
    <p:sldId id="343" r:id="rId6"/>
    <p:sldId id="327" r:id="rId7"/>
    <p:sldId id="328" r:id="rId8"/>
    <p:sldId id="307" r:id="rId9"/>
    <p:sldId id="326" r:id="rId10"/>
    <p:sldId id="345" r:id="rId11"/>
    <p:sldId id="340" r:id="rId12"/>
    <p:sldId id="341" r:id="rId13"/>
    <p:sldId id="346" r:id="rId14"/>
    <p:sldId id="329" r:id="rId15"/>
    <p:sldId id="298" r:id="rId16"/>
    <p:sldId id="330" r:id="rId17"/>
    <p:sldId id="331" r:id="rId18"/>
    <p:sldId id="332" r:id="rId19"/>
    <p:sldId id="333" r:id="rId20"/>
    <p:sldId id="302" r:id="rId21"/>
    <p:sldId id="334" r:id="rId22"/>
    <p:sldId id="342" r:id="rId23"/>
    <p:sldId id="335" r:id="rId24"/>
    <p:sldId id="336" r:id="rId25"/>
    <p:sldId id="339" r:id="rId26"/>
    <p:sldId id="337" r:id="rId27"/>
    <p:sldId id="348" r:id="rId28"/>
    <p:sldId id="338" r:id="rId29"/>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15"/>
    <p:restoredTop sz="93676"/>
  </p:normalViewPr>
  <p:slideViewPr>
    <p:cSldViewPr>
      <p:cViewPr varScale="1">
        <p:scale>
          <a:sx n="111" d="100"/>
          <a:sy n="111" d="100"/>
        </p:scale>
        <p:origin x="1880"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389633-34A3-A643-B45C-54E0C58F3484}" type="datetimeFigureOut">
              <a:rPr lang="en-US" smtClean="0"/>
              <a:t>8/16/17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2D0F51-5BAE-4846-B848-74D581A8019D}" type="slidenum">
              <a:rPr lang="en-US" smtClean="0"/>
              <a:t>‹nr.›</a:t>
            </a:fld>
            <a:endParaRPr lang="en-US"/>
          </a:p>
        </p:txBody>
      </p:sp>
    </p:spTree>
    <p:extLst>
      <p:ext uri="{BB962C8B-B14F-4D97-AF65-F5344CB8AC3E}">
        <p14:creationId xmlns:p14="http://schemas.microsoft.com/office/powerpoint/2010/main" val="4029200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E0BE2-F866-478B-8F62-48FFEA19E8BA}" type="datetimeFigureOut">
              <a:rPr lang="da-DK" smtClean="0"/>
              <a:t>16/08/2017</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226D3-A6CE-4C84-A4CA-DEBA4E7A48A3}" type="slidenum">
              <a:rPr lang="da-DK" smtClean="0"/>
              <a:t>‹nr.›</a:t>
            </a:fld>
            <a:endParaRPr lang="da-DK"/>
          </a:p>
        </p:txBody>
      </p:sp>
    </p:spTree>
    <p:extLst>
      <p:ext uri="{BB962C8B-B14F-4D97-AF65-F5344CB8AC3E}">
        <p14:creationId xmlns:p14="http://schemas.microsoft.com/office/powerpoint/2010/main" val="3041050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a:t>
            </a:fld>
            <a:endParaRPr lang="da-DK"/>
          </a:p>
        </p:txBody>
      </p:sp>
    </p:spTree>
    <p:extLst>
      <p:ext uri="{BB962C8B-B14F-4D97-AF65-F5344CB8AC3E}">
        <p14:creationId xmlns:p14="http://schemas.microsoft.com/office/powerpoint/2010/main" val="229963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11</a:t>
            </a:fld>
            <a:endParaRPr lang="da-DK"/>
          </a:p>
        </p:txBody>
      </p:sp>
    </p:spTree>
    <p:extLst>
      <p:ext uri="{BB962C8B-B14F-4D97-AF65-F5344CB8AC3E}">
        <p14:creationId xmlns:p14="http://schemas.microsoft.com/office/powerpoint/2010/main" val="378217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12</a:t>
            </a:fld>
            <a:endParaRPr lang="da-DK"/>
          </a:p>
        </p:txBody>
      </p:sp>
    </p:spTree>
    <p:extLst>
      <p:ext uri="{BB962C8B-B14F-4D97-AF65-F5344CB8AC3E}">
        <p14:creationId xmlns:p14="http://schemas.microsoft.com/office/powerpoint/2010/main" val="1113305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14</a:t>
            </a:fld>
            <a:endParaRPr lang="da-DK"/>
          </a:p>
        </p:txBody>
      </p:sp>
    </p:spTree>
    <p:extLst>
      <p:ext uri="{BB962C8B-B14F-4D97-AF65-F5344CB8AC3E}">
        <p14:creationId xmlns:p14="http://schemas.microsoft.com/office/powerpoint/2010/main" val="360489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15</a:t>
            </a:fld>
            <a:endParaRPr lang="da-DK"/>
          </a:p>
        </p:txBody>
      </p:sp>
    </p:spTree>
    <p:extLst>
      <p:ext uri="{BB962C8B-B14F-4D97-AF65-F5344CB8AC3E}">
        <p14:creationId xmlns:p14="http://schemas.microsoft.com/office/powerpoint/2010/main" val="756730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16</a:t>
            </a:fld>
            <a:endParaRPr lang="da-DK"/>
          </a:p>
        </p:txBody>
      </p:sp>
    </p:spTree>
    <p:extLst>
      <p:ext uri="{BB962C8B-B14F-4D97-AF65-F5344CB8AC3E}">
        <p14:creationId xmlns:p14="http://schemas.microsoft.com/office/powerpoint/2010/main" val="101009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17</a:t>
            </a:fld>
            <a:endParaRPr lang="da-DK"/>
          </a:p>
        </p:txBody>
      </p:sp>
    </p:spTree>
    <p:extLst>
      <p:ext uri="{BB962C8B-B14F-4D97-AF65-F5344CB8AC3E}">
        <p14:creationId xmlns:p14="http://schemas.microsoft.com/office/powerpoint/2010/main" val="234310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18</a:t>
            </a:fld>
            <a:endParaRPr lang="da-DK"/>
          </a:p>
        </p:txBody>
      </p:sp>
    </p:spTree>
    <p:extLst>
      <p:ext uri="{BB962C8B-B14F-4D97-AF65-F5344CB8AC3E}">
        <p14:creationId xmlns:p14="http://schemas.microsoft.com/office/powerpoint/2010/main" val="35094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19</a:t>
            </a:fld>
            <a:endParaRPr lang="da-DK"/>
          </a:p>
        </p:txBody>
      </p:sp>
    </p:spTree>
    <p:extLst>
      <p:ext uri="{BB962C8B-B14F-4D97-AF65-F5344CB8AC3E}">
        <p14:creationId xmlns:p14="http://schemas.microsoft.com/office/powerpoint/2010/main" val="3458719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20</a:t>
            </a:fld>
            <a:endParaRPr lang="da-DK"/>
          </a:p>
        </p:txBody>
      </p:sp>
    </p:spTree>
    <p:extLst>
      <p:ext uri="{BB962C8B-B14F-4D97-AF65-F5344CB8AC3E}">
        <p14:creationId xmlns:p14="http://schemas.microsoft.com/office/powerpoint/2010/main" val="294596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21</a:t>
            </a:fld>
            <a:endParaRPr lang="da-DK"/>
          </a:p>
        </p:txBody>
      </p:sp>
    </p:spTree>
    <p:extLst>
      <p:ext uri="{BB962C8B-B14F-4D97-AF65-F5344CB8AC3E}">
        <p14:creationId xmlns:p14="http://schemas.microsoft.com/office/powerpoint/2010/main" val="347441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a:t>
            </a:fld>
            <a:endParaRPr lang="da-DK"/>
          </a:p>
        </p:txBody>
      </p:sp>
    </p:spTree>
    <p:extLst>
      <p:ext uri="{BB962C8B-B14F-4D97-AF65-F5344CB8AC3E}">
        <p14:creationId xmlns:p14="http://schemas.microsoft.com/office/powerpoint/2010/main" val="180954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22</a:t>
            </a:fld>
            <a:endParaRPr lang="da-DK"/>
          </a:p>
        </p:txBody>
      </p:sp>
    </p:spTree>
    <p:extLst>
      <p:ext uri="{BB962C8B-B14F-4D97-AF65-F5344CB8AC3E}">
        <p14:creationId xmlns:p14="http://schemas.microsoft.com/office/powerpoint/2010/main" val="328172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23</a:t>
            </a:fld>
            <a:endParaRPr lang="da-DK"/>
          </a:p>
        </p:txBody>
      </p:sp>
    </p:spTree>
    <p:extLst>
      <p:ext uri="{BB962C8B-B14F-4D97-AF65-F5344CB8AC3E}">
        <p14:creationId xmlns:p14="http://schemas.microsoft.com/office/powerpoint/2010/main" val="2432465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24</a:t>
            </a:fld>
            <a:endParaRPr lang="da-DK"/>
          </a:p>
        </p:txBody>
      </p:sp>
    </p:spTree>
    <p:extLst>
      <p:ext uri="{BB962C8B-B14F-4D97-AF65-F5344CB8AC3E}">
        <p14:creationId xmlns:p14="http://schemas.microsoft.com/office/powerpoint/2010/main" val="3458835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25</a:t>
            </a:fld>
            <a:endParaRPr lang="da-DK"/>
          </a:p>
        </p:txBody>
      </p:sp>
    </p:spTree>
    <p:extLst>
      <p:ext uri="{BB962C8B-B14F-4D97-AF65-F5344CB8AC3E}">
        <p14:creationId xmlns:p14="http://schemas.microsoft.com/office/powerpoint/2010/main" val="79620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26</a:t>
            </a:fld>
            <a:endParaRPr lang="da-DK"/>
          </a:p>
        </p:txBody>
      </p:sp>
    </p:spTree>
    <p:extLst>
      <p:ext uri="{BB962C8B-B14F-4D97-AF65-F5344CB8AC3E}">
        <p14:creationId xmlns:p14="http://schemas.microsoft.com/office/powerpoint/2010/main" val="2100038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27</a:t>
            </a:fld>
            <a:endParaRPr lang="da-DK"/>
          </a:p>
        </p:txBody>
      </p:sp>
    </p:spTree>
    <p:extLst>
      <p:ext uri="{BB962C8B-B14F-4D97-AF65-F5344CB8AC3E}">
        <p14:creationId xmlns:p14="http://schemas.microsoft.com/office/powerpoint/2010/main" val="1246404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28</a:t>
            </a:fld>
            <a:endParaRPr lang="da-DK"/>
          </a:p>
        </p:txBody>
      </p:sp>
    </p:spTree>
    <p:extLst>
      <p:ext uri="{BB962C8B-B14F-4D97-AF65-F5344CB8AC3E}">
        <p14:creationId xmlns:p14="http://schemas.microsoft.com/office/powerpoint/2010/main" val="128890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3</a:t>
            </a:fld>
            <a:endParaRPr lang="da-DK"/>
          </a:p>
        </p:txBody>
      </p:sp>
    </p:spTree>
    <p:extLst>
      <p:ext uri="{BB962C8B-B14F-4D97-AF65-F5344CB8AC3E}">
        <p14:creationId xmlns:p14="http://schemas.microsoft.com/office/powerpoint/2010/main" val="138153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4</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5</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6</a:t>
            </a:fld>
            <a:endParaRPr lang="da-DK"/>
          </a:p>
        </p:txBody>
      </p:sp>
    </p:spTree>
    <p:extLst>
      <p:ext uri="{BB962C8B-B14F-4D97-AF65-F5344CB8AC3E}">
        <p14:creationId xmlns:p14="http://schemas.microsoft.com/office/powerpoint/2010/main" val="133857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7</a:t>
            </a:fld>
            <a:endParaRPr lang="da-DK"/>
          </a:p>
        </p:txBody>
      </p:sp>
    </p:spTree>
    <p:extLst>
      <p:ext uri="{BB962C8B-B14F-4D97-AF65-F5344CB8AC3E}">
        <p14:creationId xmlns:p14="http://schemas.microsoft.com/office/powerpoint/2010/main" val="343679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8</a:t>
            </a:fld>
            <a:endParaRPr lang="da-DK"/>
          </a:p>
        </p:txBody>
      </p:sp>
    </p:spTree>
    <p:extLst>
      <p:ext uri="{BB962C8B-B14F-4D97-AF65-F5344CB8AC3E}">
        <p14:creationId xmlns:p14="http://schemas.microsoft.com/office/powerpoint/2010/main" val="70538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9</a:t>
            </a:fld>
            <a:endParaRPr lang="da-DK"/>
          </a:p>
        </p:txBody>
      </p:sp>
    </p:spTree>
    <p:extLst>
      <p:ext uri="{BB962C8B-B14F-4D97-AF65-F5344CB8AC3E}">
        <p14:creationId xmlns:p14="http://schemas.microsoft.com/office/powerpoint/2010/main" val="378217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8251BEF4-6EC1-4145-89AC-DEE4631919A6}" type="datetime1">
              <a:rPr lang="da-DK" smtClean="0"/>
              <a:t>16/08/2017</a:t>
            </a:fld>
            <a:endParaRPr lang="da-DK"/>
          </a:p>
        </p:txBody>
      </p:sp>
      <p:sp>
        <p:nvSpPr>
          <p:cNvPr id="5" name="Footer Placeholder 4"/>
          <p:cNvSpPr>
            <a:spLocks noGrp="1"/>
          </p:cNvSpPr>
          <p:nvPr>
            <p:ph type="ftr" sz="quarter" idx="11"/>
          </p:nvPr>
        </p:nvSpPr>
        <p:spPr/>
        <p:txBody>
          <a:bodyPr/>
          <a:lstStyle/>
          <a:p>
            <a:r>
              <a:rPr lang="da-DK" smtClean="0"/>
              <a:t>Big Data in Economics</a:t>
            </a:r>
            <a:endParaRPr lang="da-DK"/>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364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7B4C5A95-6C5D-3941-B881-8E36644BC908}" type="datetime1">
              <a:rPr lang="da-DK" smtClean="0"/>
              <a:t>16/08/2017</a:t>
            </a:fld>
            <a:endParaRPr lang="da-DK"/>
          </a:p>
        </p:txBody>
      </p:sp>
      <p:sp>
        <p:nvSpPr>
          <p:cNvPr id="5" name="Footer Placeholder 4"/>
          <p:cNvSpPr>
            <a:spLocks noGrp="1"/>
          </p:cNvSpPr>
          <p:nvPr>
            <p:ph type="ftr" sz="quarter" idx="11"/>
          </p:nvPr>
        </p:nvSpPr>
        <p:spPr/>
        <p:txBody>
          <a:bodyPr/>
          <a:lstStyle/>
          <a:p>
            <a:r>
              <a:rPr lang="da-DK" smtClean="0"/>
              <a:t>Big Data in Economics</a:t>
            </a:r>
            <a:endParaRPr lang="da-DK"/>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57003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07E41F13-8CAE-5742-9EAB-63F179D5D088}" type="datetime1">
              <a:rPr lang="da-DK" smtClean="0"/>
              <a:t>16/08/2017</a:t>
            </a:fld>
            <a:endParaRPr lang="da-DK"/>
          </a:p>
        </p:txBody>
      </p:sp>
      <p:sp>
        <p:nvSpPr>
          <p:cNvPr id="5" name="Footer Placeholder 4"/>
          <p:cNvSpPr>
            <a:spLocks noGrp="1"/>
          </p:cNvSpPr>
          <p:nvPr>
            <p:ph type="ftr" sz="quarter" idx="11"/>
          </p:nvPr>
        </p:nvSpPr>
        <p:spPr/>
        <p:txBody>
          <a:bodyPr/>
          <a:lstStyle/>
          <a:p>
            <a:r>
              <a:rPr lang="da-DK" smtClean="0"/>
              <a:t>Big Data in Economics</a:t>
            </a:r>
            <a:endParaRPr lang="da-DK"/>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194710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14CBFA24-8DE3-8A4D-A711-5EA69368D6A4}" type="datetime1">
              <a:rPr lang="da-DK" smtClean="0"/>
              <a:t>16/08/2017</a:t>
            </a:fld>
            <a:endParaRPr lang="da-DK"/>
          </a:p>
        </p:txBody>
      </p:sp>
      <p:sp>
        <p:nvSpPr>
          <p:cNvPr id="5" name="Footer Placeholder 4"/>
          <p:cNvSpPr>
            <a:spLocks noGrp="1"/>
          </p:cNvSpPr>
          <p:nvPr>
            <p:ph type="ftr" sz="quarter" idx="11"/>
          </p:nvPr>
        </p:nvSpPr>
        <p:spPr/>
        <p:txBody>
          <a:bodyPr/>
          <a:lstStyle/>
          <a:p>
            <a:r>
              <a:rPr lang="da-DK" smtClean="0"/>
              <a:t>Big Data in Economics</a:t>
            </a:r>
            <a:endParaRPr lang="da-DK"/>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4921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CFF55-FE0A-C047-8CCF-F7E9DAD95EEC}" type="datetime1">
              <a:rPr lang="da-DK" smtClean="0"/>
              <a:t>16/08/2017</a:t>
            </a:fld>
            <a:endParaRPr lang="da-DK"/>
          </a:p>
        </p:txBody>
      </p:sp>
      <p:sp>
        <p:nvSpPr>
          <p:cNvPr id="5" name="Footer Placeholder 4"/>
          <p:cNvSpPr>
            <a:spLocks noGrp="1"/>
          </p:cNvSpPr>
          <p:nvPr>
            <p:ph type="ftr" sz="quarter" idx="11"/>
          </p:nvPr>
        </p:nvSpPr>
        <p:spPr/>
        <p:txBody>
          <a:bodyPr/>
          <a:lstStyle/>
          <a:p>
            <a:r>
              <a:rPr lang="da-DK" smtClean="0"/>
              <a:t>Big Data in Economics</a:t>
            </a:r>
            <a:endParaRPr lang="da-DK"/>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31254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F04908BF-3553-534C-BBBB-D27A9D1CAB96}" type="datetime1">
              <a:rPr lang="da-DK" smtClean="0"/>
              <a:t>16/08/2017</a:t>
            </a:fld>
            <a:endParaRPr lang="da-DK"/>
          </a:p>
        </p:txBody>
      </p:sp>
      <p:sp>
        <p:nvSpPr>
          <p:cNvPr id="6" name="Footer Placeholder 5"/>
          <p:cNvSpPr>
            <a:spLocks noGrp="1"/>
          </p:cNvSpPr>
          <p:nvPr>
            <p:ph type="ftr" sz="quarter" idx="11"/>
          </p:nvPr>
        </p:nvSpPr>
        <p:spPr/>
        <p:txBody>
          <a:bodyPr/>
          <a:lstStyle/>
          <a:p>
            <a:r>
              <a:rPr lang="da-DK" smtClean="0"/>
              <a:t>Big Data in Economics</a:t>
            </a:r>
            <a:endParaRPr lang="da-DK"/>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70231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C3F9A131-0247-524E-BAB9-FCA202CB38F2}" type="datetime1">
              <a:rPr lang="da-DK" smtClean="0"/>
              <a:t>16/08/2017</a:t>
            </a:fld>
            <a:endParaRPr lang="da-DK"/>
          </a:p>
        </p:txBody>
      </p:sp>
      <p:sp>
        <p:nvSpPr>
          <p:cNvPr id="8" name="Footer Placeholder 7"/>
          <p:cNvSpPr>
            <a:spLocks noGrp="1"/>
          </p:cNvSpPr>
          <p:nvPr>
            <p:ph type="ftr" sz="quarter" idx="11"/>
          </p:nvPr>
        </p:nvSpPr>
        <p:spPr/>
        <p:txBody>
          <a:bodyPr/>
          <a:lstStyle/>
          <a:p>
            <a:r>
              <a:rPr lang="da-DK" smtClean="0"/>
              <a:t>Big Data in Economics</a:t>
            </a:r>
            <a:endParaRPr lang="da-DK"/>
          </a:p>
        </p:txBody>
      </p:sp>
      <p:sp>
        <p:nvSpPr>
          <p:cNvPr id="9" name="Slide Number Placeholder 8"/>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69967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5F0D95DC-CF5B-C442-B3FE-6FA5DA104A41}" type="datetime1">
              <a:rPr lang="da-DK" smtClean="0"/>
              <a:t>16/08/2017</a:t>
            </a:fld>
            <a:endParaRPr lang="da-DK"/>
          </a:p>
        </p:txBody>
      </p:sp>
      <p:sp>
        <p:nvSpPr>
          <p:cNvPr id="4" name="Footer Placeholder 3"/>
          <p:cNvSpPr>
            <a:spLocks noGrp="1"/>
          </p:cNvSpPr>
          <p:nvPr>
            <p:ph type="ftr" sz="quarter" idx="11"/>
          </p:nvPr>
        </p:nvSpPr>
        <p:spPr/>
        <p:txBody>
          <a:bodyPr/>
          <a:lstStyle/>
          <a:p>
            <a:r>
              <a:rPr lang="da-DK" smtClean="0"/>
              <a:t>Big Data in Economics</a:t>
            </a:r>
            <a:endParaRPr lang="da-DK"/>
          </a:p>
        </p:txBody>
      </p:sp>
      <p:sp>
        <p:nvSpPr>
          <p:cNvPr id="5" name="Slide Number Placeholder 4"/>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20288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D45EA-8E7F-4743-A36A-64F698E3D776}" type="datetime1">
              <a:rPr lang="da-DK" smtClean="0"/>
              <a:t>16/08/2017</a:t>
            </a:fld>
            <a:endParaRPr lang="da-DK"/>
          </a:p>
        </p:txBody>
      </p:sp>
      <p:sp>
        <p:nvSpPr>
          <p:cNvPr id="3" name="Footer Placeholder 2"/>
          <p:cNvSpPr>
            <a:spLocks noGrp="1"/>
          </p:cNvSpPr>
          <p:nvPr>
            <p:ph type="ftr" sz="quarter" idx="11"/>
          </p:nvPr>
        </p:nvSpPr>
        <p:spPr/>
        <p:txBody>
          <a:bodyPr/>
          <a:lstStyle/>
          <a:p>
            <a:r>
              <a:rPr lang="da-DK" smtClean="0"/>
              <a:t>Big Data in Economics</a:t>
            </a:r>
            <a:endParaRPr lang="da-DK"/>
          </a:p>
        </p:txBody>
      </p:sp>
      <p:sp>
        <p:nvSpPr>
          <p:cNvPr id="4" name="Slide Number Placeholder 3"/>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46496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E584B-B55D-C84E-9B32-2DAD3E5BBCAC}" type="datetime1">
              <a:rPr lang="da-DK" smtClean="0"/>
              <a:t>16/08/2017</a:t>
            </a:fld>
            <a:endParaRPr lang="da-DK"/>
          </a:p>
        </p:txBody>
      </p:sp>
      <p:sp>
        <p:nvSpPr>
          <p:cNvPr id="6" name="Footer Placeholder 5"/>
          <p:cNvSpPr>
            <a:spLocks noGrp="1"/>
          </p:cNvSpPr>
          <p:nvPr>
            <p:ph type="ftr" sz="quarter" idx="11"/>
          </p:nvPr>
        </p:nvSpPr>
        <p:spPr/>
        <p:txBody>
          <a:bodyPr/>
          <a:lstStyle/>
          <a:p>
            <a:r>
              <a:rPr lang="da-DK" smtClean="0"/>
              <a:t>Big Data in Economics</a:t>
            </a:r>
            <a:endParaRPr lang="da-DK"/>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77132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346DC-6D8A-024B-92A3-191B37994F51}" type="datetime1">
              <a:rPr lang="da-DK" smtClean="0"/>
              <a:t>16/08/2017</a:t>
            </a:fld>
            <a:endParaRPr lang="da-DK"/>
          </a:p>
        </p:txBody>
      </p:sp>
      <p:sp>
        <p:nvSpPr>
          <p:cNvPr id="6" name="Footer Placeholder 5"/>
          <p:cNvSpPr>
            <a:spLocks noGrp="1"/>
          </p:cNvSpPr>
          <p:nvPr>
            <p:ph type="ftr" sz="quarter" idx="11"/>
          </p:nvPr>
        </p:nvSpPr>
        <p:spPr/>
        <p:txBody>
          <a:bodyPr/>
          <a:lstStyle/>
          <a:p>
            <a:r>
              <a:rPr lang="da-DK" smtClean="0"/>
              <a:t>Big Data in Economics</a:t>
            </a:r>
            <a:endParaRPr lang="da-DK"/>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52421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78ECB-2E45-A747-8C55-96A8E3BC6AE8}" type="datetime1">
              <a:rPr lang="da-DK" smtClean="0"/>
              <a:t>16/08/2017</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smtClean="0"/>
              <a:t>Big Data in Economics</a:t>
            </a:r>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1E5EA-C0CD-48C8-9E3A-C80CB46AEF88}" type="slidenum">
              <a:rPr lang="da-DK" smtClean="0"/>
              <a:t>‹nr.›</a:t>
            </a:fld>
            <a:endParaRPr lang="da-DK"/>
          </a:p>
        </p:txBody>
      </p:sp>
    </p:spTree>
    <p:extLst>
      <p:ext uri="{BB962C8B-B14F-4D97-AF65-F5344CB8AC3E}">
        <p14:creationId xmlns:p14="http://schemas.microsoft.com/office/powerpoint/2010/main" val="2011301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c.europa.eu/justice/data-prote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pnas.org/content/110/15/5802.shor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floq.com/read/re-identifying-anonymous-people-with-big-data/228" TargetMode="External"/><Relationship Id="rId4" Type="http://schemas.openxmlformats.org/officeDocument/2006/relationships/hyperlink" Target="http://science.sciencemag.org/content/347/6221/536.full?ijkey=4rZ2eFPUrlLGw&amp;keytype=ref&amp;siteid=sci"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www.reuters.com/article/us-microsoft-linkedin-ruling-idUSKCN1AU2BV?il=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www.datatilsynet.dk/blanketter/privat-sektor/forskning-og-statistik/studerendes-specialeopgaver-m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qz.com/504474/a-swiss-health-insurer-is-testing-fitness-trackers-that-could-penalize-inactive-people/" TargetMode="External"/><Relationship Id="rId4" Type="http://schemas.openxmlformats.org/officeDocument/2006/relationships/hyperlink" Target="http://personalization.ccs.neu.edu/papers/price_discrimination.pdf" TargetMode="Externa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Social Data Science</a:t>
            </a:r>
            <a:endParaRPr lang="da-DK" dirty="0"/>
          </a:p>
        </p:txBody>
      </p:sp>
      <p:sp>
        <p:nvSpPr>
          <p:cNvPr id="3" name="Subtitle 2"/>
          <p:cNvSpPr>
            <a:spLocks noGrp="1"/>
          </p:cNvSpPr>
          <p:nvPr>
            <p:ph type="subTitle" idx="1"/>
          </p:nvPr>
        </p:nvSpPr>
        <p:spPr/>
        <p:txBody>
          <a:bodyPr/>
          <a:lstStyle/>
          <a:p>
            <a:r>
              <a:rPr lang="da-DK" dirty="0" smtClean="0"/>
              <a:t>David Dreyer Lassen</a:t>
            </a:r>
          </a:p>
          <a:p>
            <a:r>
              <a:rPr lang="da-DK" dirty="0" smtClean="0"/>
              <a:t>UCPH ECON</a:t>
            </a:r>
          </a:p>
          <a:p>
            <a:r>
              <a:rPr lang="da-DK" dirty="0" smtClean="0"/>
              <a:t>August 17, 2017</a:t>
            </a:r>
            <a:endParaRPr lang="da-DK" dirty="0"/>
          </a:p>
        </p:txBody>
      </p:sp>
    </p:spTree>
    <p:extLst>
      <p:ext uri="{BB962C8B-B14F-4D97-AF65-F5344CB8AC3E}">
        <p14:creationId xmlns:p14="http://schemas.microsoft.com/office/powerpoint/2010/main" val="125606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From 2018: </a:t>
            </a:r>
            <a:r>
              <a:rPr lang="da-DK" dirty="0" err="1" smtClean="0"/>
              <a:t>Replace</a:t>
            </a:r>
            <a:r>
              <a:rPr lang="da-DK" dirty="0" smtClean="0"/>
              <a:t> Danish </a:t>
            </a:r>
            <a:r>
              <a:rPr lang="da-DK" dirty="0" err="1" smtClean="0"/>
              <a:t>law</a:t>
            </a:r>
            <a:r>
              <a:rPr lang="da-DK" dirty="0" smtClean="0"/>
              <a:t> with</a:t>
            </a:r>
            <a:br>
              <a:rPr lang="da-DK" dirty="0" smtClean="0"/>
            </a:br>
            <a:r>
              <a:rPr lang="da-DK" dirty="0" smtClean="0"/>
              <a:t>The EU data </a:t>
            </a:r>
            <a:r>
              <a:rPr lang="da-DK" dirty="0" err="1" smtClean="0"/>
              <a:t>protection</a:t>
            </a:r>
            <a:r>
              <a:rPr lang="da-DK" dirty="0" smtClean="0"/>
              <a:t> </a:t>
            </a:r>
            <a:r>
              <a:rPr lang="da-DK" dirty="0" err="1" smtClean="0"/>
              <a:t>directive</a:t>
            </a:r>
            <a:endParaRPr lang="da-DK" dirty="0"/>
          </a:p>
        </p:txBody>
      </p:sp>
      <p:sp>
        <p:nvSpPr>
          <p:cNvPr id="3" name="Pladsholder til indhold 2"/>
          <p:cNvSpPr>
            <a:spLocks noGrp="1"/>
          </p:cNvSpPr>
          <p:nvPr>
            <p:ph idx="1"/>
          </p:nvPr>
        </p:nvSpPr>
        <p:spPr/>
        <p:txBody>
          <a:bodyPr/>
          <a:lstStyle/>
          <a:p>
            <a:r>
              <a:rPr lang="da-DK" dirty="0"/>
              <a:t>Link: </a:t>
            </a:r>
            <a:r>
              <a:rPr lang="da-DK" dirty="0">
                <a:hlinkClick r:id="rId2"/>
              </a:rPr>
              <a:t>http://ec.europa.eu/justice/data-protection</a:t>
            </a:r>
            <a:r>
              <a:rPr lang="da-DK" dirty="0" smtClean="0">
                <a:hlinkClick r:id="rId2"/>
              </a:rPr>
              <a:t>/</a:t>
            </a:r>
            <a:r>
              <a:rPr lang="da-DK" dirty="0" smtClean="0"/>
              <a:t> </a:t>
            </a:r>
          </a:p>
          <a:p>
            <a:r>
              <a:rPr lang="da-DK" dirty="0" smtClean="0"/>
              <a:t>”The </a:t>
            </a:r>
            <a:r>
              <a:rPr lang="da-DK" dirty="0" err="1"/>
              <a:t>objective</a:t>
            </a:r>
            <a:r>
              <a:rPr lang="da-DK" dirty="0"/>
              <a:t> of </a:t>
            </a:r>
            <a:r>
              <a:rPr lang="da-DK" dirty="0" err="1"/>
              <a:t>this</a:t>
            </a:r>
            <a:r>
              <a:rPr lang="da-DK" dirty="0"/>
              <a:t> new set of </a:t>
            </a:r>
            <a:r>
              <a:rPr lang="da-DK" dirty="0" err="1"/>
              <a:t>rules</a:t>
            </a:r>
            <a:r>
              <a:rPr lang="da-DK" dirty="0"/>
              <a:t> is to give </a:t>
            </a:r>
            <a:r>
              <a:rPr lang="da-DK" dirty="0" err="1"/>
              <a:t>citizens</a:t>
            </a:r>
            <a:r>
              <a:rPr lang="da-DK" dirty="0"/>
              <a:t> back </a:t>
            </a:r>
            <a:r>
              <a:rPr lang="da-DK" dirty="0" err="1"/>
              <a:t>control</a:t>
            </a:r>
            <a:r>
              <a:rPr lang="da-DK" dirty="0"/>
              <a:t> over of </a:t>
            </a:r>
            <a:r>
              <a:rPr lang="da-DK" dirty="0" err="1"/>
              <a:t>their</a:t>
            </a:r>
            <a:r>
              <a:rPr lang="da-DK" dirty="0"/>
              <a:t> </a:t>
            </a:r>
            <a:r>
              <a:rPr lang="da-DK" dirty="0" err="1"/>
              <a:t>personal</a:t>
            </a:r>
            <a:r>
              <a:rPr lang="da-DK" dirty="0"/>
              <a:t> data, and to </a:t>
            </a:r>
            <a:r>
              <a:rPr lang="da-DK" dirty="0" err="1"/>
              <a:t>simplify</a:t>
            </a:r>
            <a:r>
              <a:rPr lang="da-DK" dirty="0"/>
              <a:t> the </a:t>
            </a:r>
            <a:r>
              <a:rPr lang="da-DK" dirty="0" err="1"/>
              <a:t>regulatory</a:t>
            </a:r>
            <a:r>
              <a:rPr lang="da-DK" dirty="0"/>
              <a:t> </a:t>
            </a:r>
            <a:r>
              <a:rPr lang="da-DK" dirty="0" err="1"/>
              <a:t>environment</a:t>
            </a:r>
            <a:r>
              <a:rPr lang="da-DK" dirty="0"/>
              <a:t> for business</a:t>
            </a:r>
            <a:r>
              <a:rPr lang="da-DK" dirty="0" smtClean="0"/>
              <a:t>.”</a:t>
            </a:r>
            <a:endParaRPr lang="da-DK" dirty="0"/>
          </a:p>
        </p:txBody>
      </p:sp>
      <p:sp>
        <p:nvSpPr>
          <p:cNvPr id="4" name="Pladsholder til sidefod 3"/>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3464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example</a:t>
            </a:r>
            <a:endParaRPr lang="en-US" dirty="0"/>
          </a:p>
        </p:txBody>
      </p:sp>
      <p:sp>
        <p:nvSpPr>
          <p:cNvPr id="3" name="Content Placeholder 2"/>
          <p:cNvSpPr>
            <a:spLocks noGrp="1"/>
          </p:cNvSpPr>
          <p:nvPr>
            <p:ph sz="half" idx="1"/>
          </p:nvPr>
        </p:nvSpPr>
        <p:spPr/>
        <p:txBody>
          <a:bodyPr/>
          <a:lstStyle/>
          <a:p>
            <a:r>
              <a:rPr lang="en-US" dirty="0" smtClean="0"/>
              <a:t>Combine survey data on economic expectations with administrative data on taxable income</a:t>
            </a:r>
          </a:p>
          <a:p>
            <a:r>
              <a:rPr lang="en-US" dirty="0" smtClean="0"/>
              <a:t>Combines two sets of individual data</a:t>
            </a:r>
          </a:p>
          <a:p>
            <a:r>
              <a:rPr lang="en-US" dirty="0" smtClean="0"/>
              <a:t>Requires permission from Danish Data Authority</a:t>
            </a:r>
          </a:p>
          <a:p>
            <a:pPr lvl="1"/>
            <a:endParaRPr lang="en-US" dirty="0" smtClean="0"/>
          </a:p>
          <a:p>
            <a:pPr lvl="1"/>
            <a:endParaRPr lang="en-US" dirty="0" smtClean="0"/>
          </a:p>
          <a:p>
            <a:pPr lvl="1"/>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What about comments / likes from Facebook? </a:t>
            </a:r>
          </a:p>
          <a:p>
            <a:r>
              <a:rPr lang="en-US" dirty="0" smtClean="0">
                <a:solidFill>
                  <a:srgbClr val="FF0000"/>
                </a:solidFill>
              </a:rPr>
              <a:t>What about </a:t>
            </a:r>
            <a:r>
              <a:rPr lang="en-US" dirty="0" err="1" smtClean="0">
                <a:solidFill>
                  <a:srgbClr val="FF0000"/>
                </a:solidFill>
              </a:rPr>
              <a:t>usernamed</a:t>
            </a:r>
            <a:r>
              <a:rPr lang="en-US" dirty="0" smtClean="0">
                <a:solidFill>
                  <a:srgbClr val="FF0000"/>
                </a:solidFill>
              </a:rPr>
              <a:t> rating on website?</a:t>
            </a:r>
          </a:p>
          <a:p>
            <a:r>
              <a:rPr lang="en-US" dirty="0" smtClean="0">
                <a:solidFill>
                  <a:srgbClr val="FF0000"/>
                </a:solidFill>
              </a:rPr>
              <a:t>What about data on </a:t>
            </a:r>
            <a:r>
              <a:rPr lang="en-US" dirty="0" err="1" smtClean="0">
                <a:solidFill>
                  <a:srgbClr val="FF0000"/>
                </a:solidFill>
              </a:rPr>
              <a:t>houseprices</a:t>
            </a:r>
            <a:r>
              <a:rPr lang="en-US" dirty="0" smtClean="0">
                <a:solidFill>
                  <a:srgbClr val="FF0000"/>
                </a:solidFill>
              </a:rPr>
              <a:t> – or data on owners of houses?</a:t>
            </a:r>
          </a:p>
          <a:p>
            <a:pPr lvl="1"/>
            <a:endParaRPr lang="en-US" dirty="0" smtClean="0"/>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65291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err="1" smtClean="0"/>
              <a:t>Example:What</a:t>
            </a:r>
            <a:r>
              <a:rPr lang="da-DK" dirty="0" smtClean="0"/>
              <a:t> </a:t>
            </a:r>
            <a:r>
              <a:rPr lang="da-DK" dirty="0" err="1" smtClean="0"/>
              <a:t>can</a:t>
            </a:r>
            <a:r>
              <a:rPr lang="da-DK" dirty="0" smtClean="0"/>
              <a:t> </a:t>
            </a:r>
            <a:r>
              <a:rPr lang="da-DK" dirty="0" err="1" smtClean="0"/>
              <a:t>we</a:t>
            </a:r>
            <a:r>
              <a:rPr lang="da-DK" dirty="0" smtClean="0"/>
              <a:t> know from Facebook-</a:t>
            </a:r>
            <a:r>
              <a:rPr lang="da-DK" dirty="0" err="1" smtClean="0"/>
              <a:t>likes</a:t>
            </a:r>
            <a:r>
              <a:rPr lang="da-DK" dirty="0" smtClean="0"/>
              <a:t>?</a:t>
            </a:r>
            <a:endParaRPr lang="da-DK" dirty="0"/>
          </a:p>
        </p:txBody>
      </p:sp>
      <p:sp>
        <p:nvSpPr>
          <p:cNvPr id="3" name="Content Placeholder 2"/>
          <p:cNvSpPr>
            <a:spLocks noGrp="1"/>
          </p:cNvSpPr>
          <p:nvPr>
            <p:ph sz="half" idx="1"/>
          </p:nvPr>
        </p:nvSpPr>
        <p:spPr/>
        <p:txBody>
          <a:bodyPr>
            <a:normAutofit fontScale="92500"/>
          </a:bodyPr>
          <a:lstStyle/>
          <a:p>
            <a:r>
              <a:rPr lang="da-DK" dirty="0" err="1" smtClean="0"/>
              <a:t>Quite</a:t>
            </a:r>
            <a:r>
              <a:rPr lang="da-DK" dirty="0" smtClean="0"/>
              <a:t> a </a:t>
            </a:r>
            <a:r>
              <a:rPr lang="da-DK" dirty="0" err="1" smtClean="0"/>
              <a:t>lot</a:t>
            </a:r>
            <a:endParaRPr lang="da-DK" dirty="0" smtClean="0"/>
          </a:p>
          <a:p>
            <a:r>
              <a:rPr lang="en-US" dirty="0" smtClean="0">
                <a:hlinkClick r:id="rId3"/>
              </a:rPr>
              <a:t>“Private </a:t>
            </a:r>
            <a:r>
              <a:rPr lang="en-US" dirty="0">
                <a:hlinkClick r:id="rId3"/>
              </a:rPr>
              <a:t>traits and attributes are predictable from digital records of human </a:t>
            </a:r>
            <a:r>
              <a:rPr lang="en-US" dirty="0" smtClean="0">
                <a:hlinkClick r:id="rId3"/>
              </a:rPr>
              <a:t>behavior”</a:t>
            </a:r>
            <a:r>
              <a:rPr lang="en-US" dirty="0" smtClean="0"/>
              <a:t> </a:t>
            </a:r>
            <a:r>
              <a:rPr lang="en-US" dirty="0" err="1" smtClean="0"/>
              <a:t>Kosinski</a:t>
            </a:r>
            <a:r>
              <a:rPr lang="en-US" dirty="0" smtClean="0"/>
              <a:t> et al. PNAS 2013.</a:t>
            </a:r>
          </a:p>
          <a:p>
            <a:r>
              <a:rPr lang="en-US" dirty="0" smtClean="0"/>
              <a:t>58,000 volunteers gave access to Facebook-likes, demographic info + took psychometric test</a:t>
            </a:r>
            <a:endParaRPr lang="da-DK" dirty="0" smtClean="0"/>
          </a:p>
        </p:txBody>
      </p:sp>
      <p:sp>
        <p:nvSpPr>
          <p:cNvPr id="4" name="Content Placeholder 3"/>
          <p:cNvSpPr>
            <a:spLocks noGrp="1"/>
          </p:cNvSpPr>
          <p:nvPr>
            <p:ph sz="half" idx="2"/>
          </p:nvPr>
        </p:nvSpPr>
        <p:spPr/>
        <p:txBody>
          <a:bodyPr>
            <a:normAutofit fontScale="92500"/>
          </a:bodyPr>
          <a:lstStyle/>
          <a:p>
            <a:r>
              <a:rPr lang="da-DK" dirty="0" err="1" smtClean="0"/>
              <a:t>Results</a:t>
            </a:r>
            <a:r>
              <a:rPr lang="da-DK" dirty="0" smtClean="0"/>
              <a:t>: Facebook-</a:t>
            </a:r>
            <a:r>
              <a:rPr lang="da-DK" dirty="0" err="1" smtClean="0"/>
              <a:t>likes</a:t>
            </a:r>
            <a:r>
              <a:rPr lang="da-DK" dirty="0" smtClean="0"/>
              <a:t> -&gt; stat </a:t>
            </a:r>
            <a:r>
              <a:rPr lang="da-DK" dirty="0" err="1" smtClean="0"/>
              <a:t>learning</a:t>
            </a:r>
            <a:r>
              <a:rPr lang="da-DK" dirty="0" smtClean="0"/>
              <a:t> model </a:t>
            </a:r>
            <a:r>
              <a:rPr lang="da-DK" dirty="0" err="1" smtClean="0"/>
              <a:t>that</a:t>
            </a:r>
            <a:r>
              <a:rPr lang="da-DK" dirty="0" smtClean="0"/>
              <a:t> </a:t>
            </a:r>
            <a:r>
              <a:rPr lang="da-DK" dirty="0" err="1" smtClean="0"/>
              <a:t>correctly</a:t>
            </a:r>
            <a:r>
              <a:rPr lang="da-DK" dirty="0" smtClean="0"/>
              <a:t> </a:t>
            </a:r>
            <a:r>
              <a:rPr lang="da-DK" dirty="0" err="1" smtClean="0"/>
              <a:t>predicts</a:t>
            </a:r>
            <a:endParaRPr lang="da-DK" dirty="0" smtClean="0"/>
          </a:p>
          <a:p>
            <a:pPr lvl="1"/>
            <a:r>
              <a:rPr lang="da-DK" dirty="0" err="1" smtClean="0"/>
              <a:t>Sexual</a:t>
            </a:r>
            <a:r>
              <a:rPr lang="da-DK" dirty="0" smtClean="0"/>
              <a:t> </a:t>
            </a:r>
            <a:r>
              <a:rPr lang="da-DK" dirty="0" err="1" smtClean="0"/>
              <a:t>orientation</a:t>
            </a:r>
            <a:r>
              <a:rPr lang="da-DK" dirty="0" smtClean="0"/>
              <a:t> 88%</a:t>
            </a:r>
          </a:p>
          <a:p>
            <a:pPr lvl="1"/>
            <a:r>
              <a:rPr lang="da-DK" dirty="0" err="1" smtClean="0"/>
              <a:t>Afri</a:t>
            </a:r>
            <a:r>
              <a:rPr lang="da-DK" dirty="0" smtClean="0"/>
              <a:t>-Am vs </a:t>
            </a:r>
            <a:r>
              <a:rPr lang="da-DK" dirty="0" err="1" smtClean="0"/>
              <a:t>Causcasian</a:t>
            </a:r>
            <a:r>
              <a:rPr lang="da-DK" dirty="0" smtClean="0"/>
              <a:t> 95%</a:t>
            </a:r>
          </a:p>
          <a:p>
            <a:pPr lvl="1"/>
            <a:r>
              <a:rPr lang="da-DK" dirty="0" smtClean="0"/>
              <a:t>Dem vs. </a:t>
            </a:r>
            <a:r>
              <a:rPr lang="da-DK" dirty="0" err="1" smtClean="0"/>
              <a:t>Rep</a:t>
            </a:r>
            <a:r>
              <a:rPr lang="da-DK" dirty="0" smtClean="0"/>
              <a:t> 85 %</a:t>
            </a:r>
          </a:p>
          <a:p>
            <a:r>
              <a:rPr lang="da-DK" dirty="0" smtClean="0"/>
              <a:t>As </a:t>
            </a:r>
            <a:r>
              <a:rPr lang="da-DK" dirty="0" err="1" smtClean="0"/>
              <a:t>good</a:t>
            </a:r>
            <a:r>
              <a:rPr lang="da-DK" dirty="0" smtClean="0"/>
              <a:t> as personality test for </a:t>
            </a:r>
            <a:r>
              <a:rPr lang="da-DK" dirty="0" err="1" smtClean="0"/>
              <a:t>traits</a:t>
            </a:r>
            <a:endParaRPr lang="da-DK" dirty="0" smtClean="0"/>
          </a:p>
          <a:p>
            <a:r>
              <a:rPr lang="da-DK" dirty="0" err="1" smtClean="0"/>
              <a:t>Implications</a:t>
            </a:r>
            <a:r>
              <a:rPr lang="da-DK" dirty="0" smtClean="0"/>
              <a:t> for </a:t>
            </a:r>
            <a:r>
              <a:rPr lang="da-DK" dirty="0" err="1" smtClean="0"/>
              <a:t>privacy</a:t>
            </a:r>
            <a:r>
              <a:rPr lang="da-DK" dirty="0" smtClean="0"/>
              <a:t> and online </a:t>
            </a:r>
            <a:r>
              <a:rPr lang="da-DK" dirty="0" err="1" smtClean="0"/>
              <a:t>behavior</a:t>
            </a:r>
            <a:r>
              <a:rPr lang="da-DK" dirty="0"/>
              <a:t>?</a:t>
            </a:r>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53865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Apropos of Facebook</a:t>
            </a:r>
            <a:endParaRPr lang="da-DK" dirty="0"/>
          </a:p>
        </p:txBody>
      </p:sp>
      <p:sp>
        <p:nvSpPr>
          <p:cNvPr id="3" name="Pladsholder til indhold 2"/>
          <p:cNvSpPr>
            <a:spLocks noGrp="1"/>
          </p:cNvSpPr>
          <p:nvPr>
            <p:ph sz="half" idx="1"/>
          </p:nvPr>
        </p:nvSpPr>
        <p:spPr/>
        <p:txBody>
          <a:bodyPr/>
          <a:lstStyle/>
          <a:p>
            <a:r>
              <a:rPr lang="da-DK" dirty="0" smtClean="0"/>
              <a:t>EU DPD </a:t>
            </a:r>
            <a:r>
              <a:rPr lang="da-DK" dirty="0" err="1" smtClean="0"/>
              <a:t>posits</a:t>
            </a:r>
            <a:r>
              <a:rPr lang="da-DK" dirty="0" smtClean="0"/>
              <a:t> a right to data </a:t>
            </a:r>
            <a:r>
              <a:rPr lang="da-DK" dirty="0" err="1" smtClean="0"/>
              <a:t>portability</a:t>
            </a:r>
            <a:endParaRPr lang="da-DK" dirty="0" smtClean="0"/>
          </a:p>
          <a:p>
            <a:r>
              <a:rPr lang="da-DK" dirty="0" smtClean="0"/>
              <a:t>This </a:t>
            </a:r>
            <a:r>
              <a:rPr lang="da-DK" dirty="0" err="1" smtClean="0"/>
              <a:t>means</a:t>
            </a:r>
            <a:r>
              <a:rPr lang="da-DK" dirty="0" smtClean="0"/>
              <a:t>: </a:t>
            </a:r>
            <a:r>
              <a:rPr lang="da-DK" dirty="0" err="1" smtClean="0"/>
              <a:t>easier</a:t>
            </a:r>
            <a:r>
              <a:rPr lang="da-DK" dirty="0" smtClean="0"/>
              <a:t> to </a:t>
            </a:r>
            <a:r>
              <a:rPr lang="da-DK" dirty="0" err="1" smtClean="0"/>
              <a:t>move</a:t>
            </a:r>
            <a:r>
              <a:rPr lang="da-DK" dirty="0" smtClean="0"/>
              <a:t> </a:t>
            </a:r>
            <a:r>
              <a:rPr lang="da-DK" dirty="0" err="1" smtClean="0"/>
              <a:t>personal</a:t>
            </a:r>
            <a:r>
              <a:rPr lang="da-DK" dirty="0" smtClean="0"/>
              <a:t> data from </a:t>
            </a:r>
            <a:r>
              <a:rPr lang="da-DK" dirty="0" err="1" smtClean="0"/>
              <a:t>one</a:t>
            </a:r>
            <a:r>
              <a:rPr lang="da-DK" dirty="0" smtClean="0"/>
              <a:t> </a:t>
            </a:r>
            <a:r>
              <a:rPr lang="da-DK" dirty="0" err="1" smtClean="0"/>
              <a:t>provider</a:t>
            </a:r>
            <a:r>
              <a:rPr lang="da-DK" dirty="0" smtClean="0"/>
              <a:t> to </a:t>
            </a:r>
            <a:r>
              <a:rPr lang="da-DK" dirty="0" err="1" smtClean="0"/>
              <a:t>another</a:t>
            </a:r>
            <a:r>
              <a:rPr lang="da-DK" dirty="0" smtClean="0"/>
              <a:t>, </a:t>
            </a:r>
            <a:r>
              <a:rPr lang="da-DK" dirty="0" err="1" smtClean="0"/>
              <a:t>incl</a:t>
            </a:r>
            <a:r>
              <a:rPr lang="da-DK" dirty="0" smtClean="0"/>
              <a:t> social </a:t>
            </a:r>
            <a:r>
              <a:rPr lang="da-DK" dirty="0" err="1" smtClean="0"/>
              <a:t>networks</a:t>
            </a:r>
            <a:endParaRPr lang="da-DK" dirty="0" smtClean="0"/>
          </a:p>
          <a:p>
            <a:r>
              <a:rPr lang="da-DK" dirty="0" err="1" smtClean="0"/>
              <a:t>Compare</a:t>
            </a:r>
            <a:r>
              <a:rPr lang="da-DK" dirty="0" smtClean="0"/>
              <a:t>: Phone </a:t>
            </a:r>
            <a:r>
              <a:rPr lang="da-DK" dirty="0" err="1" smtClean="0"/>
              <a:t>companies</a:t>
            </a:r>
            <a:endParaRPr lang="da-DK" dirty="0"/>
          </a:p>
        </p:txBody>
      </p:sp>
      <p:sp>
        <p:nvSpPr>
          <p:cNvPr id="4" name="Pladsholder til indhold 3"/>
          <p:cNvSpPr>
            <a:spLocks noGrp="1"/>
          </p:cNvSpPr>
          <p:nvPr>
            <p:ph sz="half" idx="2"/>
          </p:nvPr>
        </p:nvSpPr>
        <p:spPr/>
        <p:txBody>
          <a:bodyPr/>
          <a:lstStyle/>
          <a:p>
            <a:r>
              <a:rPr lang="da-DK" dirty="0" err="1" smtClean="0"/>
              <a:t>Interesting</a:t>
            </a:r>
            <a:r>
              <a:rPr lang="da-DK" dirty="0" smtClean="0"/>
              <a:t> </a:t>
            </a:r>
            <a:r>
              <a:rPr lang="da-DK" dirty="0" err="1" smtClean="0"/>
              <a:t>regulatory</a:t>
            </a:r>
            <a:r>
              <a:rPr lang="da-DK" dirty="0" smtClean="0"/>
              <a:t> </a:t>
            </a:r>
            <a:r>
              <a:rPr lang="da-DK" dirty="0" err="1" smtClean="0"/>
              <a:t>consequences</a:t>
            </a:r>
            <a:endParaRPr lang="da-DK" dirty="0" smtClean="0"/>
          </a:p>
          <a:p>
            <a:r>
              <a:rPr lang="da-DK" dirty="0" smtClean="0"/>
              <a:t>Old </a:t>
            </a:r>
            <a:r>
              <a:rPr lang="da-DK" dirty="0" err="1" smtClean="0"/>
              <a:t>days</a:t>
            </a:r>
            <a:r>
              <a:rPr lang="da-DK" dirty="0" smtClean="0"/>
              <a:t>: Phone </a:t>
            </a:r>
            <a:r>
              <a:rPr lang="da-DK" dirty="0" err="1" smtClean="0"/>
              <a:t>companies</a:t>
            </a:r>
            <a:r>
              <a:rPr lang="da-DK" dirty="0" smtClean="0"/>
              <a:t> </a:t>
            </a:r>
            <a:r>
              <a:rPr lang="da-DK" dirty="0" err="1" smtClean="0"/>
              <a:t>owned</a:t>
            </a:r>
            <a:r>
              <a:rPr lang="da-DK" dirty="0" smtClean="0"/>
              <a:t> </a:t>
            </a:r>
            <a:r>
              <a:rPr lang="da-DK" dirty="0" err="1" smtClean="0"/>
              <a:t>phone</a:t>
            </a:r>
            <a:r>
              <a:rPr lang="da-DK" dirty="0" smtClean="0"/>
              <a:t> </a:t>
            </a:r>
            <a:r>
              <a:rPr lang="da-DK" dirty="0" err="1" smtClean="0"/>
              <a:t>number</a:t>
            </a:r>
            <a:r>
              <a:rPr lang="da-DK" dirty="0" smtClean="0"/>
              <a:t>, large </a:t>
            </a:r>
            <a:r>
              <a:rPr lang="da-DK" dirty="0" err="1" smtClean="0"/>
              <a:t>costs</a:t>
            </a:r>
            <a:r>
              <a:rPr lang="da-DK" dirty="0" smtClean="0"/>
              <a:t> if </a:t>
            </a:r>
            <a:r>
              <a:rPr lang="da-DK" dirty="0" err="1" smtClean="0"/>
              <a:t>switching</a:t>
            </a:r>
            <a:r>
              <a:rPr lang="da-DK" dirty="0" smtClean="0"/>
              <a:t>. Now, </a:t>
            </a:r>
            <a:r>
              <a:rPr lang="da-DK" dirty="0" err="1" smtClean="0"/>
              <a:t>individually</a:t>
            </a:r>
            <a:r>
              <a:rPr lang="da-DK" dirty="0" smtClean="0"/>
              <a:t> </a:t>
            </a:r>
            <a:r>
              <a:rPr lang="da-DK" dirty="0" err="1" smtClean="0"/>
              <a:t>owned</a:t>
            </a:r>
            <a:endParaRPr lang="da-DK" dirty="0" smtClean="0"/>
          </a:p>
          <a:p>
            <a:r>
              <a:rPr lang="da-DK" dirty="0" err="1" smtClean="0"/>
              <a:t>Could</a:t>
            </a:r>
            <a:r>
              <a:rPr lang="da-DK" dirty="0" smtClean="0"/>
              <a:t> </a:t>
            </a:r>
            <a:r>
              <a:rPr lang="da-DK" dirty="0" err="1" smtClean="0"/>
              <a:t>one</a:t>
            </a:r>
            <a:r>
              <a:rPr lang="da-DK" dirty="0" smtClean="0"/>
              <a:t> </a:t>
            </a:r>
            <a:r>
              <a:rPr lang="da-DK" dirty="0" err="1" smtClean="0"/>
              <a:t>own</a:t>
            </a:r>
            <a:r>
              <a:rPr lang="da-DK" dirty="0" smtClean="0"/>
              <a:t> </a:t>
            </a:r>
            <a:r>
              <a:rPr lang="da-DK" dirty="0" err="1" smtClean="0"/>
              <a:t>one’s</a:t>
            </a:r>
            <a:r>
              <a:rPr lang="da-DK" dirty="0" smtClean="0"/>
              <a:t> social </a:t>
            </a:r>
            <a:r>
              <a:rPr lang="da-DK" dirty="0" err="1" smtClean="0"/>
              <a:t>graph</a:t>
            </a:r>
            <a:r>
              <a:rPr lang="da-DK" dirty="0" smtClean="0"/>
              <a:t>?</a:t>
            </a:r>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00580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In DK: No </a:t>
            </a:r>
            <a:r>
              <a:rPr lang="da-DK" dirty="0" err="1" smtClean="0"/>
              <a:t>need</a:t>
            </a:r>
            <a:r>
              <a:rPr lang="da-DK" dirty="0" smtClean="0"/>
              <a:t> for </a:t>
            </a:r>
            <a:r>
              <a:rPr lang="da-DK" dirty="0" err="1" smtClean="0"/>
              <a:t>informed</a:t>
            </a:r>
            <a:r>
              <a:rPr lang="da-DK" dirty="0" smtClean="0"/>
              <a:t> </a:t>
            </a:r>
            <a:r>
              <a:rPr lang="da-DK" dirty="0" err="1" smtClean="0"/>
              <a:t>consent</a:t>
            </a:r>
            <a:r>
              <a:rPr lang="da-DK" dirty="0" smtClean="0"/>
              <a:t> on </a:t>
            </a:r>
            <a:r>
              <a:rPr lang="da-DK" dirty="0" err="1" smtClean="0"/>
              <a:t>processed</a:t>
            </a:r>
            <a:r>
              <a:rPr lang="da-DK" dirty="0" smtClean="0"/>
              <a:t> data</a:t>
            </a:r>
            <a:endParaRPr lang="da-DK" dirty="0"/>
          </a:p>
        </p:txBody>
      </p:sp>
      <p:sp>
        <p:nvSpPr>
          <p:cNvPr id="3" name="Pladsholder til indhold 2"/>
          <p:cNvSpPr>
            <a:spLocks noGrp="1"/>
          </p:cNvSpPr>
          <p:nvPr>
            <p:ph sz="half" idx="1"/>
          </p:nvPr>
        </p:nvSpPr>
        <p:spPr/>
        <p:txBody>
          <a:bodyPr>
            <a:normAutofit fontScale="77500" lnSpcReduction="20000"/>
          </a:bodyPr>
          <a:lstStyle/>
          <a:p>
            <a:r>
              <a:rPr lang="da-DK" dirty="0" smtClean="0"/>
              <a:t>§ 5. Oplysninger skal behandles i overensstemmelse med god databehandlingsskik.    Stk. 2. Indsamling af oplysninger skal ske til udtrykkeligt angivne og saglige formål, og senere behandling må ikke være uforenelig med disse formål. Senere behandling af oplysninger, der alene sker i historisk, statistisk eller videnskabeligt øjemed, anses ikke for uforenelig med de formål, hvortil oplysningerne er indsamlet.</a:t>
            </a:r>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
        <p:nvSpPr>
          <p:cNvPr id="6" name="Pladsholder til indhold 2"/>
          <p:cNvSpPr>
            <a:spLocks noGrp="1"/>
          </p:cNvSpPr>
          <p:nvPr>
            <p:ph sz="half" idx="1"/>
          </p:nvPr>
        </p:nvSpPr>
        <p:spPr>
          <a:xfrm>
            <a:off x="4495800" y="1600199"/>
            <a:ext cx="4038600" cy="4525963"/>
          </a:xfrm>
        </p:spPr>
        <p:txBody>
          <a:bodyPr>
            <a:normAutofit fontScale="70000" lnSpcReduction="20000"/>
          </a:bodyPr>
          <a:lstStyle/>
          <a:p>
            <a:r>
              <a:rPr lang="da-DK" dirty="0" smtClean="0"/>
              <a:t>§ 5.</a:t>
            </a:r>
            <a:br>
              <a:rPr lang="da-DK" dirty="0" smtClean="0"/>
            </a:br>
            <a:r>
              <a:rPr lang="da-DK" dirty="0" smtClean="0"/>
              <a:t/>
            </a:r>
            <a:br>
              <a:rPr lang="da-DK" dirty="0" smtClean="0"/>
            </a:br>
            <a:r>
              <a:rPr lang="da-DK" dirty="0" smtClean="0"/>
              <a:t/>
            </a:r>
            <a:br>
              <a:rPr lang="da-DK" dirty="0" smtClean="0"/>
            </a:br>
            <a:r>
              <a:rPr lang="da-DK" dirty="0" smtClean="0"/>
              <a:t>Stk. 2. Collection of information </a:t>
            </a:r>
            <a:r>
              <a:rPr lang="da-DK" dirty="0" err="1" smtClean="0"/>
              <a:t>can</a:t>
            </a:r>
            <a:r>
              <a:rPr lang="da-DK" dirty="0" smtClean="0"/>
              <a:t> </a:t>
            </a:r>
            <a:r>
              <a:rPr lang="da-DK" dirty="0" err="1" smtClean="0"/>
              <a:t>happen</a:t>
            </a:r>
            <a:r>
              <a:rPr lang="da-DK" dirty="0" smtClean="0"/>
              <a:t> </a:t>
            </a:r>
            <a:r>
              <a:rPr lang="da-DK" dirty="0" err="1" smtClean="0"/>
              <a:t>only</a:t>
            </a:r>
            <a:r>
              <a:rPr lang="da-DK" dirty="0" smtClean="0"/>
              <a:t> for </a:t>
            </a:r>
            <a:r>
              <a:rPr lang="da-DK" dirty="0" err="1" smtClean="0"/>
              <a:t>learly</a:t>
            </a:r>
            <a:r>
              <a:rPr lang="da-DK" dirty="0" smtClean="0"/>
              <a:t> </a:t>
            </a:r>
            <a:r>
              <a:rPr lang="da-DK" dirty="0" err="1" smtClean="0"/>
              <a:t>specified</a:t>
            </a:r>
            <a:r>
              <a:rPr lang="da-DK" dirty="0" smtClean="0"/>
              <a:t> and </a:t>
            </a:r>
            <a:r>
              <a:rPr lang="da-DK" dirty="0" err="1" smtClean="0"/>
              <a:t>factual</a:t>
            </a:r>
            <a:r>
              <a:rPr lang="da-DK" dirty="0" smtClean="0"/>
              <a:t> </a:t>
            </a:r>
            <a:r>
              <a:rPr lang="da-DK" dirty="0" err="1" smtClean="0"/>
              <a:t>reasons</a:t>
            </a:r>
            <a:r>
              <a:rPr lang="da-DK" dirty="0" smtClean="0"/>
              <a:t>. </a:t>
            </a:r>
            <a:r>
              <a:rPr lang="da-DK" dirty="0" err="1" smtClean="0"/>
              <a:t>Subsequent</a:t>
            </a:r>
            <a:r>
              <a:rPr lang="da-DK" dirty="0" smtClean="0"/>
              <a:t> </a:t>
            </a:r>
            <a:r>
              <a:rPr lang="da-DK" dirty="0" err="1" smtClean="0"/>
              <a:t>processing</a:t>
            </a:r>
            <a:r>
              <a:rPr lang="da-DK" dirty="0" smtClean="0"/>
              <a:t> must not </a:t>
            </a:r>
            <a:r>
              <a:rPr lang="da-DK" dirty="0" err="1" smtClean="0"/>
              <a:t>be</a:t>
            </a:r>
            <a:r>
              <a:rPr lang="da-DK" dirty="0" smtClean="0"/>
              <a:t> in </a:t>
            </a:r>
            <a:r>
              <a:rPr lang="da-DK" dirty="0" err="1" smtClean="0"/>
              <a:t>disagreement</a:t>
            </a:r>
            <a:r>
              <a:rPr lang="da-DK" dirty="0" smtClean="0"/>
              <a:t> with the </a:t>
            </a:r>
            <a:r>
              <a:rPr lang="da-DK" dirty="0" err="1" smtClean="0"/>
              <a:t>reasons</a:t>
            </a:r>
            <a:r>
              <a:rPr lang="da-DK" dirty="0" smtClean="0"/>
              <a:t>.</a:t>
            </a:r>
            <a:r>
              <a:rPr lang="is-IS" dirty="0" smtClean="0"/>
              <a:t/>
            </a:r>
            <a:br>
              <a:rPr lang="is-IS" dirty="0" smtClean="0"/>
            </a:br>
            <a:r>
              <a:rPr lang="is-IS" dirty="0" smtClean="0"/>
              <a:t>Subsequent processing that happens only for historical, statistical or scientific reasons are not considered in disagreement with the purpose for which data is collected.</a:t>
            </a:r>
            <a:endParaRPr lang="da-DK" dirty="0"/>
          </a:p>
        </p:txBody>
      </p:sp>
    </p:spTree>
    <p:extLst>
      <p:ext uri="{BB962C8B-B14F-4D97-AF65-F5344CB8AC3E}">
        <p14:creationId xmlns:p14="http://schemas.microsoft.com/office/powerpoint/2010/main" val="14686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data and privacy</a:t>
            </a:r>
            <a:endParaRPr lang="en-US" dirty="0"/>
          </a:p>
        </p:txBody>
      </p:sp>
      <p:sp>
        <p:nvSpPr>
          <p:cNvPr id="3" name="Content Placeholder 2"/>
          <p:cNvSpPr>
            <a:spLocks noGrp="1"/>
          </p:cNvSpPr>
          <p:nvPr>
            <p:ph sz="half" idx="1"/>
          </p:nvPr>
        </p:nvSpPr>
        <p:spPr/>
        <p:txBody>
          <a:bodyPr>
            <a:normAutofit/>
          </a:bodyPr>
          <a:lstStyle/>
          <a:p>
            <a:r>
              <a:rPr lang="en-US" dirty="0" smtClean="0"/>
              <a:t>Stat Denmark: Data users cannot present data at the individual level</a:t>
            </a:r>
          </a:p>
          <a:p>
            <a:r>
              <a:rPr lang="en-US" dirty="0" smtClean="0"/>
              <a:t>Examples</a:t>
            </a:r>
          </a:p>
          <a:p>
            <a:pPr lvl="1"/>
            <a:r>
              <a:rPr lang="en-US" dirty="0" smtClean="0"/>
              <a:t>Max of the income distribution</a:t>
            </a:r>
          </a:p>
          <a:p>
            <a:pPr lvl="1"/>
            <a:r>
              <a:rPr lang="en-US" dirty="0" smtClean="0"/>
              <a:t>Median of income distribution</a:t>
            </a:r>
          </a:p>
          <a:p>
            <a:pPr lvl="1"/>
            <a:r>
              <a:rPr lang="en-US" dirty="0" smtClean="0"/>
              <a:t>Max income in parish</a:t>
            </a:r>
            <a:endParaRPr lang="en-US" dirty="0"/>
          </a:p>
        </p:txBody>
      </p:sp>
      <p:sp>
        <p:nvSpPr>
          <p:cNvPr id="4" name="Content Placeholder 3"/>
          <p:cNvSpPr>
            <a:spLocks noGrp="1"/>
          </p:cNvSpPr>
          <p:nvPr>
            <p:ph sz="half" idx="2"/>
          </p:nvPr>
        </p:nvSpPr>
        <p:spPr/>
        <p:txBody>
          <a:bodyPr>
            <a:normAutofit/>
          </a:bodyPr>
          <a:lstStyle/>
          <a:p>
            <a:r>
              <a:rPr lang="en-US" dirty="0" smtClean="0"/>
              <a:t>Well-known examples of </a:t>
            </a:r>
            <a:r>
              <a:rPr lang="en-US" dirty="0" smtClean="0"/>
              <a:t>re-identification from public data</a:t>
            </a:r>
            <a:endParaRPr lang="en-US" dirty="0" smtClean="0"/>
          </a:p>
          <a:p>
            <a:pPr lvl="1"/>
            <a:r>
              <a:rPr lang="en-US" dirty="0" smtClean="0"/>
              <a:t>Often in combination with auxiliary data </a:t>
            </a:r>
          </a:p>
          <a:p>
            <a:pPr lvl="1"/>
            <a:r>
              <a:rPr lang="en-US" dirty="0" smtClean="0"/>
              <a:t>An </a:t>
            </a:r>
            <a:r>
              <a:rPr lang="en-US" dirty="0" smtClean="0">
                <a:hlinkClick r:id="rId3"/>
              </a:rPr>
              <a:t>overview</a:t>
            </a:r>
            <a:endParaRPr lang="en-US" dirty="0"/>
          </a:p>
          <a:p>
            <a:pPr lvl="1"/>
            <a:r>
              <a:rPr lang="en-US" dirty="0" smtClean="0"/>
              <a:t>An </a:t>
            </a:r>
            <a:r>
              <a:rPr lang="en-US" dirty="0" smtClean="0">
                <a:hlinkClick r:id="rId4"/>
              </a:rPr>
              <a:t>example based on credit card data</a:t>
            </a:r>
            <a:endParaRPr lang="en-US" dirty="0" smtClean="0"/>
          </a:p>
        </p:txBody>
      </p:sp>
      <p:sp>
        <p:nvSpPr>
          <p:cNvPr id="5" name="Footer Placeholder 4"/>
          <p:cNvSpPr>
            <a:spLocks noGrp="1"/>
          </p:cNvSpPr>
          <p:nvPr>
            <p:ph type="ftr" sz="quarter" idx="11"/>
          </p:nvPr>
        </p:nvSpPr>
        <p:spPr/>
        <p:txBody>
          <a:bodyPr/>
          <a:lstStyle/>
          <a:p>
            <a:r>
              <a:rPr lang="da-DK" smtClean="0"/>
              <a:t>Big Data in Economics</a:t>
            </a:r>
            <a:endParaRPr lang="da-DK" dirty="0"/>
          </a:p>
        </p:txBody>
      </p:sp>
    </p:spTree>
    <p:extLst>
      <p:ext uri="{BB962C8B-B14F-4D97-AF65-F5344CB8AC3E}">
        <p14:creationId xmlns:p14="http://schemas.microsoft.com/office/powerpoint/2010/main" val="264736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sz="half" idx="1"/>
          </p:nvPr>
        </p:nvSpPr>
        <p:spPr/>
        <p:txBody>
          <a:bodyPr>
            <a:normAutofit/>
          </a:bodyPr>
          <a:lstStyle/>
          <a:p>
            <a:r>
              <a:rPr lang="en-US" dirty="0" smtClean="0"/>
              <a:t>Sometimes: Sacrifice accuracy for privacy</a:t>
            </a:r>
          </a:p>
          <a:p>
            <a:r>
              <a:rPr lang="en-US" dirty="0" smtClean="0"/>
              <a:t>In some cases: no trade-off in analysis, only in presentation</a:t>
            </a:r>
            <a:endParaRPr lang="en-US" dirty="0"/>
          </a:p>
        </p:txBody>
      </p:sp>
      <p:sp>
        <p:nvSpPr>
          <p:cNvPr id="5" name="Footer Placeholder 4"/>
          <p:cNvSpPr>
            <a:spLocks noGrp="1"/>
          </p:cNvSpPr>
          <p:nvPr>
            <p:ph type="ftr" sz="quarter" idx="11"/>
          </p:nvPr>
        </p:nvSpPr>
        <p:spPr/>
        <p:txBody>
          <a:bodyPr/>
          <a:lstStyle/>
          <a:p>
            <a:r>
              <a:rPr lang="da-DK" smtClean="0"/>
              <a:t>Big Data in Economics</a:t>
            </a:r>
            <a:endParaRPr lang="da-DK" dirty="0"/>
          </a:p>
        </p:txBody>
      </p:sp>
    </p:spTree>
    <p:extLst>
      <p:ext uri="{BB962C8B-B14F-4D97-AF65-F5344CB8AC3E}">
        <p14:creationId xmlns:p14="http://schemas.microsoft.com/office/powerpoint/2010/main" val="19135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sz="half" idx="1"/>
          </p:nvPr>
        </p:nvSpPr>
        <p:spPr/>
        <p:txBody>
          <a:bodyPr>
            <a:normAutofit/>
          </a:bodyPr>
          <a:lstStyle/>
          <a:p>
            <a:r>
              <a:rPr lang="en-US" dirty="0" smtClean="0"/>
              <a:t>Sometimes: Sacrifice accuracy for privacy</a:t>
            </a:r>
          </a:p>
          <a:p>
            <a:r>
              <a:rPr lang="en-US" dirty="0" smtClean="0"/>
              <a:t>In some cases: no trade-off in analysis, only in presentation</a:t>
            </a:r>
            <a:endParaRPr lang="en-US" dirty="0"/>
          </a:p>
        </p:txBody>
      </p:sp>
      <p:sp>
        <p:nvSpPr>
          <p:cNvPr id="5" name="Footer Placeholder 4"/>
          <p:cNvSpPr>
            <a:spLocks noGrp="1"/>
          </p:cNvSpPr>
          <p:nvPr>
            <p:ph type="ftr" sz="quarter" idx="11"/>
          </p:nvPr>
        </p:nvSpPr>
        <p:spPr/>
        <p:txBody>
          <a:bodyPr/>
          <a:lstStyle/>
          <a:p>
            <a:r>
              <a:rPr lang="da-DK" smtClean="0"/>
              <a:t>Big Data in Economics</a:t>
            </a:r>
            <a:endParaRPr lang="da-DK" dirty="0"/>
          </a:p>
        </p:txBody>
      </p:sp>
      <p:pic>
        <p:nvPicPr>
          <p:cNvPr id="7" name="Billede 6"/>
          <p:cNvPicPr>
            <a:picLocks noChangeAspect="1"/>
          </p:cNvPicPr>
          <p:nvPr/>
        </p:nvPicPr>
        <p:blipFill>
          <a:blip r:embed="rId3"/>
          <a:stretch>
            <a:fillRect/>
          </a:stretch>
        </p:blipFill>
        <p:spPr>
          <a:xfrm>
            <a:off x="0" y="57150"/>
            <a:ext cx="9144000" cy="6743700"/>
          </a:xfrm>
          <a:prstGeom prst="rect">
            <a:avLst/>
          </a:prstGeom>
        </p:spPr>
      </p:pic>
      <p:sp>
        <p:nvSpPr>
          <p:cNvPr id="4" name="Tekstfelt 3"/>
          <p:cNvSpPr txBox="1"/>
          <p:nvPr/>
        </p:nvSpPr>
        <p:spPr>
          <a:xfrm>
            <a:off x="251520" y="57150"/>
            <a:ext cx="2496902" cy="646331"/>
          </a:xfrm>
          <a:prstGeom prst="rect">
            <a:avLst/>
          </a:prstGeom>
          <a:noFill/>
        </p:spPr>
        <p:txBody>
          <a:bodyPr wrap="none" rtlCol="0">
            <a:spAutoFit/>
          </a:bodyPr>
          <a:lstStyle/>
          <a:p>
            <a:r>
              <a:rPr lang="da-DK" dirty="0" smtClean="0"/>
              <a:t>Hariri and Lassen, 2016</a:t>
            </a:r>
          </a:p>
          <a:p>
            <a:r>
              <a:rPr lang="da-DK" dirty="0" smtClean="0"/>
              <a:t>Public Opinion </a:t>
            </a:r>
            <a:r>
              <a:rPr lang="da-DK" dirty="0" err="1" smtClean="0"/>
              <a:t>Quarterly</a:t>
            </a:r>
            <a:endParaRPr lang="da-DK" dirty="0"/>
          </a:p>
        </p:txBody>
      </p:sp>
    </p:spTree>
    <p:extLst>
      <p:ext uri="{BB962C8B-B14F-4D97-AF65-F5344CB8AC3E}">
        <p14:creationId xmlns:p14="http://schemas.microsoft.com/office/powerpoint/2010/main" val="28292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Sometimes: Sacrifice accuracy for privacy</a:t>
            </a:r>
          </a:p>
          <a:p>
            <a:r>
              <a:rPr lang="en-US" dirty="0" smtClean="0"/>
              <a:t>In some cases: no trade-off in analysis, only in presentation</a:t>
            </a:r>
          </a:p>
          <a:p>
            <a:r>
              <a:rPr lang="en-US" dirty="0" smtClean="0"/>
              <a:t>Sometime: only have, say, interval data</a:t>
            </a:r>
          </a:p>
          <a:p>
            <a:r>
              <a:rPr lang="en-US" dirty="0"/>
              <a:t>Danish firm data: Stat Denmark does not report figures for industries with very few firms</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da-DK" smtClean="0"/>
              <a:t>Big Data in Economics</a:t>
            </a:r>
            <a:endParaRPr lang="da-DK" dirty="0"/>
          </a:p>
        </p:txBody>
      </p:sp>
      <p:sp>
        <p:nvSpPr>
          <p:cNvPr id="6" name="Content Placeholder 2"/>
          <p:cNvSpPr>
            <a:spLocks noGrp="1"/>
          </p:cNvSpPr>
          <p:nvPr>
            <p:ph sz="half" idx="1"/>
          </p:nvPr>
        </p:nvSpPr>
        <p:spPr>
          <a:xfrm>
            <a:off x="4495800" y="1618644"/>
            <a:ext cx="4038600" cy="4525963"/>
          </a:xfrm>
        </p:spPr>
        <p:txBody>
          <a:bodyPr>
            <a:normAutofit fontScale="92500" lnSpcReduction="10000"/>
          </a:bodyPr>
          <a:lstStyle/>
          <a:p>
            <a:r>
              <a:rPr lang="en-US" dirty="0" smtClean="0"/>
              <a:t>New approaches: analysts don’t see data, but can make calculations on it</a:t>
            </a:r>
          </a:p>
          <a:p>
            <a:pPr lvl="1"/>
            <a:r>
              <a:rPr lang="en-US" dirty="0" smtClean="0"/>
              <a:t>May limit </a:t>
            </a:r>
            <a:r>
              <a:rPr lang="en-US" i="1" dirty="0" smtClean="0"/>
              <a:t>feel</a:t>
            </a:r>
            <a:r>
              <a:rPr lang="en-US" dirty="0" smtClean="0"/>
              <a:t> for data</a:t>
            </a:r>
          </a:p>
          <a:p>
            <a:r>
              <a:rPr lang="en-US" dirty="0" smtClean="0"/>
              <a:t>More general problem: how much info do we get from data under constraint of ‘no identifiability’?</a:t>
            </a:r>
            <a:br>
              <a:rPr lang="en-US" dirty="0" smtClean="0"/>
            </a:br>
            <a:r>
              <a:rPr lang="en-US" dirty="0" smtClean="0"/>
              <a:t>Active research area in computer science</a:t>
            </a:r>
          </a:p>
          <a:p>
            <a:endParaRPr lang="en-US" dirty="0"/>
          </a:p>
        </p:txBody>
      </p:sp>
    </p:spTree>
    <p:extLst>
      <p:ext uri="{BB962C8B-B14F-4D97-AF65-F5344CB8AC3E}">
        <p14:creationId xmlns:p14="http://schemas.microsoft.com/office/powerpoint/2010/main" val="16990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analysis of privacy</a:t>
            </a:r>
            <a:endParaRPr lang="en-US" dirty="0"/>
          </a:p>
        </p:txBody>
      </p:sp>
      <p:sp>
        <p:nvSpPr>
          <p:cNvPr id="3" name="Content Placeholder 2"/>
          <p:cNvSpPr>
            <a:spLocks noGrp="1"/>
          </p:cNvSpPr>
          <p:nvPr>
            <p:ph sz="half" idx="1"/>
          </p:nvPr>
        </p:nvSpPr>
        <p:spPr/>
        <p:txBody>
          <a:bodyPr>
            <a:normAutofit fontScale="92500"/>
          </a:bodyPr>
          <a:lstStyle/>
          <a:p>
            <a:r>
              <a:rPr lang="en-US" dirty="0" err="1" smtClean="0"/>
              <a:t>Heffetz</a:t>
            </a:r>
            <a:r>
              <a:rPr lang="en-US" dirty="0" smtClean="0"/>
              <a:t> and </a:t>
            </a:r>
            <a:r>
              <a:rPr lang="en-US" dirty="0" err="1" smtClean="0"/>
              <a:t>Ligett</a:t>
            </a:r>
            <a:r>
              <a:rPr lang="en-US" dirty="0" smtClean="0"/>
              <a:t> (Read): Principles for privacy preserving data handling</a:t>
            </a:r>
          </a:p>
          <a:p>
            <a:pPr lvl="1"/>
            <a:r>
              <a:rPr lang="en-US" dirty="0" smtClean="0"/>
              <a:t>a bit complicated in places</a:t>
            </a:r>
          </a:p>
          <a:p>
            <a:r>
              <a:rPr lang="en-US" dirty="0" smtClean="0"/>
              <a:t>Active research area</a:t>
            </a:r>
          </a:p>
          <a:p>
            <a:pPr lvl="1"/>
            <a:r>
              <a:rPr lang="en-US" dirty="0" smtClean="0"/>
              <a:t>Combine with mechanism design</a:t>
            </a:r>
          </a:p>
          <a:p>
            <a:pPr lvl="1"/>
            <a:r>
              <a:rPr lang="en-US" dirty="0" smtClean="0"/>
              <a:t>Economic theory</a:t>
            </a:r>
          </a:p>
          <a:p>
            <a:pPr lvl="1"/>
            <a:r>
              <a:rPr lang="en-US" dirty="0" smtClean="0"/>
              <a:t>Combine computer science and economics</a:t>
            </a:r>
          </a:p>
          <a:p>
            <a:endParaRPr lang="en-US" dirty="0" smtClean="0"/>
          </a:p>
          <a:p>
            <a:endParaRPr lang="en-US" dirty="0"/>
          </a:p>
        </p:txBody>
      </p:sp>
      <p:sp>
        <p:nvSpPr>
          <p:cNvPr id="5" name="Footer Placeholder 4"/>
          <p:cNvSpPr>
            <a:spLocks noGrp="1"/>
          </p:cNvSpPr>
          <p:nvPr>
            <p:ph type="ftr" sz="quarter" idx="11"/>
          </p:nvPr>
        </p:nvSpPr>
        <p:spPr/>
        <p:txBody>
          <a:bodyPr/>
          <a:lstStyle/>
          <a:p>
            <a:r>
              <a:rPr lang="da-DK" smtClean="0"/>
              <a:t>Big Data in Economics</a:t>
            </a:r>
            <a:endParaRPr lang="da-DK" dirty="0"/>
          </a:p>
        </p:txBody>
      </p:sp>
      <p:sp>
        <p:nvSpPr>
          <p:cNvPr id="6" name="Content Placeholder 2"/>
          <p:cNvSpPr>
            <a:spLocks noGrp="1"/>
          </p:cNvSpPr>
          <p:nvPr>
            <p:ph sz="half" idx="1"/>
          </p:nvPr>
        </p:nvSpPr>
        <p:spPr>
          <a:xfrm>
            <a:off x="4495800" y="1618644"/>
            <a:ext cx="4038600" cy="4525963"/>
          </a:xfrm>
        </p:spPr>
        <p:txBody>
          <a:bodyPr>
            <a:normAutofit fontScale="92500" lnSpcReduction="20000"/>
          </a:bodyPr>
          <a:lstStyle/>
          <a:p>
            <a:r>
              <a:rPr lang="en-US" dirty="0"/>
              <a:t>See </a:t>
            </a:r>
            <a:r>
              <a:rPr lang="en-US" dirty="0" err="1" smtClean="0"/>
              <a:t>Acquisti</a:t>
            </a:r>
            <a:r>
              <a:rPr lang="en-US" dirty="0" smtClean="0"/>
              <a:t> et al. for more on this (if interested)</a:t>
            </a:r>
          </a:p>
          <a:p>
            <a:r>
              <a:rPr lang="en-US" dirty="0" smtClean="0"/>
              <a:t>Also: behavioral economics aspects + genuine uncertainty:</a:t>
            </a:r>
            <a:r>
              <a:rPr lang="en-US" dirty="0"/>
              <a:t/>
            </a:r>
            <a:br>
              <a:rPr lang="en-US" dirty="0"/>
            </a:br>
            <a:r>
              <a:rPr lang="en-US" dirty="0" smtClean="0"/>
              <a:t>“Even </a:t>
            </a:r>
            <a:r>
              <a:rPr lang="en-US" dirty="0"/>
              <a:t>ex post, only few of the consequences </a:t>
            </a:r>
            <a:r>
              <a:rPr lang="en-US" dirty="0" smtClean="0"/>
              <a:t>of privacy </a:t>
            </a:r>
            <a:r>
              <a:rPr lang="en-US" dirty="0"/>
              <a:t>decisions are actually quantifiable; ex ante, fewer yet </a:t>
            </a:r>
            <a:r>
              <a:rPr lang="en-US" dirty="0" smtClean="0"/>
              <a:t>are.”</a:t>
            </a:r>
          </a:p>
          <a:p>
            <a:pPr lvl="1"/>
            <a:r>
              <a:rPr lang="en-US" sz="1700" dirty="0" smtClean="0"/>
              <a:t>from </a:t>
            </a:r>
            <a:r>
              <a:rPr lang="en-US" sz="1700" dirty="0" err="1" smtClean="0"/>
              <a:t>Acquisti&amp;Grossklags</a:t>
            </a:r>
            <a:r>
              <a:rPr lang="en-US" sz="1700" dirty="0"/>
              <a:t>, 2007 “What Can Behavioral Economics Teach </a:t>
            </a:r>
            <a:r>
              <a:rPr lang="en-US" sz="1700" dirty="0" smtClean="0"/>
              <a:t>Us About </a:t>
            </a:r>
            <a:r>
              <a:rPr lang="en-US" sz="1700" dirty="0"/>
              <a:t>Privacy</a:t>
            </a:r>
            <a:r>
              <a:rPr lang="en-US" sz="1700"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78506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00808"/>
            <a:ext cx="8229600" cy="2650306"/>
          </a:xfrm>
        </p:spPr>
        <p:txBody>
          <a:bodyPr>
            <a:normAutofit/>
          </a:bodyPr>
          <a:lstStyle/>
          <a:p>
            <a:r>
              <a:rPr lang="da-DK" dirty="0" smtClean="0"/>
              <a:t>In God </a:t>
            </a:r>
            <a:r>
              <a:rPr lang="da-DK" dirty="0" err="1" smtClean="0"/>
              <a:t>we</a:t>
            </a:r>
            <a:r>
              <a:rPr lang="da-DK" dirty="0" smtClean="0"/>
              <a:t> trust,</a:t>
            </a:r>
            <a:br>
              <a:rPr lang="da-DK" dirty="0" smtClean="0"/>
            </a:br>
            <a:r>
              <a:rPr lang="da-DK" dirty="0" smtClean="0"/>
              <a:t>all </a:t>
            </a:r>
            <a:r>
              <a:rPr lang="da-DK" dirty="0" err="1" smtClean="0"/>
              <a:t>others</a:t>
            </a:r>
            <a:r>
              <a:rPr lang="da-DK" dirty="0" smtClean="0"/>
              <a:t> must bring data</a:t>
            </a:r>
            <a:endParaRPr lang="da-DK" dirty="0"/>
          </a:p>
        </p:txBody>
      </p:sp>
      <p:sp>
        <p:nvSpPr>
          <p:cNvPr id="3" name="TextBox 2"/>
          <p:cNvSpPr txBox="1"/>
          <p:nvPr/>
        </p:nvSpPr>
        <p:spPr>
          <a:xfrm>
            <a:off x="5148064" y="4797152"/>
            <a:ext cx="3384376" cy="369332"/>
          </a:xfrm>
          <a:prstGeom prst="rect">
            <a:avLst/>
          </a:prstGeom>
          <a:noFill/>
        </p:spPr>
        <p:txBody>
          <a:bodyPr wrap="square" rtlCol="0">
            <a:spAutoFit/>
          </a:bodyPr>
          <a:lstStyle/>
          <a:p>
            <a:r>
              <a:rPr lang="da-DK" i="1" dirty="0" smtClean="0"/>
              <a:t>W. Edwards </a:t>
            </a:r>
            <a:r>
              <a:rPr lang="da-DK" i="1" dirty="0" err="1" smtClean="0"/>
              <a:t>Dewing</a:t>
            </a:r>
            <a:endParaRPr lang="da-DK" i="1" dirty="0"/>
          </a:p>
        </p:txBody>
      </p:sp>
      <p:sp>
        <p:nvSpPr>
          <p:cNvPr id="4" name="Footer Placeholder 3"/>
          <p:cNvSpPr>
            <a:spLocks noGrp="1"/>
          </p:cNvSpPr>
          <p:nvPr>
            <p:ph type="ftr" sz="quarter" idx="11"/>
          </p:nvPr>
        </p:nvSpPr>
        <p:spPr/>
        <p:txBody>
          <a:bodyPr/>
          <a:lstStyle/>
          <a:p>
            <a:r>
              <a:rPr lang="da-DK" smtClean="0"/>
              <a:t>Big Data in Economics</a:t>
            </a:r>
            <a:endParaRPr lang="da-DK" dirty="0"/>
          </a:p>
        </p:txBody>
      </p:sp>
    </p:spTree>
    <p:extLst>
      <p:ext uri="{BB962C8B-B14F-4D97-AF65-F5344CB8AC3E}">
        <p14:creationId xmlns:p14="http://schemas.microsoft.com/office/powerpoint/2010/main" val="3239014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time:</a:t>
            </a:r>
            <a:endParaRPr lang="en-US" dirty="0"/>
          </a:p>
        </p:txBody>
      </p:sp>
      <p:sp>
        <p:nvSpPr>
          <p:cNvPr id="4" name="Footer Placeholder 3"/>
          <p:cNvSpPr>
            <a:spLocks noGrp="1"/>
          </p:cNvSpPr>
          <p:nvPr>
            <p:ph type="ftr" sz="quarter" idx="11"/>
          </p:nvPr>
        </p:nvSpPr>
        <p:spPr/>
        <p:txBody>
          <a:bodyPr/>
          <a:lstStyle/>
          <a:p>
            <a:r>
              <a:rPr lang="da-DK" smtClean="0"/>
              <a:t>Big Data in Economics</a:t>
            </a:r>
            <a:endParaRPr lang="da-DK"/>
          </a:p>
        </p:txBody>
      </p:sp>
      <p:pic>
        <p:nvPicPr>
          <p:cNvPr id="7" name="Picture 6"/>
          <p:cNvPicPr>
            <a:picLocks noChangeAspect="1"/>
          </p:cNvPicPr>
          <p:nvPr/>
        </p:nvPicPr>
        <p:blipFill>
          <a:blip r:embed="rId3"/>
          <a:stretch>
            <a:fillRect/>
          </a:stretch>
        </p:blipFill>
        <p:spPr>
          <a:xfrm>
            <a:off x="1331640" y="1412776"/>
            <a:ext cx="6901532" cy="4176464"/>
          </a:xfrm>
          <a:prstGeom prst="rect">
            <a:avLst/>
          </a:prstGeom>
        </p:spPr>
      </p:pic>
      <p:sp>
        <p:nvSpPr>
          <p:cNvPr id="8" name="TextBox 7"/>
          <p:cNvSpPr txBox="1"/>
          <p:nvPr/>
        </p:nvSpPr>
        <p:spPr>
          <a:xfrm>
            <a:off x="1115616" y="5877272"/>
            <a:ext cx="7560840" cy="646331"/>
          </a:xfrm>
          <a:prstGeom prst="rect">
            <a:avLst/>
          </a:prstGeom>
          <a:noFill/>
        </p:spPr>
        <p:txBody>
          <a:bodyPr wrap="square" rtlCol="0">
            <a:spAutoFit/>
          </a:bodyPr>
          <a:lstStyle/>
          <a:p>
            <a:r>
              <a:rPr lang="en-US" dirty="0" smtClean="0"/>
              <a:t>Phone locations 0500h Monday morning -&gt; can predict where people at given time with 85% accuracy</a:t>
            </a:r>
            <a:endParaRPr lang="en-US" dirty="0"/>
          </a:p>
        </p:txBody>
      </p:sp>
    </p:spTree>
    <p:extLst>
      <p:ext uri="{BB962C8B-B14F-4D97-AF65-F5344CB8AC3E}">
        <p14:creationId xmlns:p14="http://schemas.microsoft.com/office/powerpoint/2010/main" val="286785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Ethics</a:t>
            </a:r>
            <a:r>
              <a:rPr lang="da-DK" dirty="0" smtClean="0"/>
              <a:t> of Big data</a:t>
            </a:r>
            <a:endParaRPr lang="da-DK" dirty="0"/>
          </a:p>
        </p:txBody>
      </p:sp>
      <p:sp>
        <p:nvSpPr>
          <p:cNvPr id="3" name="Pladsholder til indhold 2"/>
          <p:cNvSpPr>
            <a:spLocks noGrp="1"/>
          </p:cNvSpPr>
          <p:nvPr>
            <p:ph sz="half" idx="1"/>
          </p:nvPr>
        </p:nvSpPr>
        <p:spPr/>
        <p:txBody>
          <a:bodyPr>
            <a:normAutofit lnSpcReduction="10000"/>
          </a:bodyPr>
          <a:lstStyle/>
          <a:p>
            <a:r>
              <a:rPr lang="da-DK" dirty="0" smtClean="0"/>
              <a:t>”Web </a:t>
            </a:r>
            <a:r>
              <a:rPr lang="da-DK" dirty="0" err="1" smtClean="0"/>
              <a:t>scraping</a:t>
            </a:r>
            <a:r>
              <a:rPr lang="da-DK" dirty="0" smtClean="0"/>
              <a:t>: a </a:t>
            </a:r>
            <a:r>
              <a:rPr lang="da-DK" dirty="0" err="1" smtClean="0"/>
              <a:t>journalist’s</a:t>
            </a:r>
            <a:r>
              <a:rPr lang="da-DK" dirty="0" smtClean="0"/>
              <a:t> guide” + ”on the </a:t>
            </a:r>
            <a:r>
              <a:rPr lang="da-DK" dirty="0" err="1" smtClean="0"/>
              <a:t>ethics</a:t>
            </a:r>
            <a:r>
              <a:rPr lang="da-DK" dirty="0" smtClean="0"/>
              <a:t> of web </a:t>
            </a:r>
            <a:r>
              <a:rPr lang="da-DK" dirty="0" err="1" smtClean="0"/>
              <a:t>scraping</a:t>
            </a:r>
            <a:r>
              <a:rPr lang="da-DK" dirty="0" smtClean="0"/>
              <a:t> and data </a:t>
            </a:r>
            <a:r>
              <a:rPr lang="da-DK" dirty="0" err="1" smtClean="0"/>
              <a:t>journalism</a:t>
            </a:r>
            <a:r>
              <a:rPr lang="da-DK" dirty="0" smtClean="0"/>
              <a:t>”</a:t>
            </a:r>
          </a:p>
          <a:p>
            <a:r>
              <a:rPr lang="da-DK" dirty="0" smtClean="0"/>
              <a:t>For journalists, but </a:t>
            </a:r>
            <a:r>
              <a:rPr lang="da-DK" dirty="0" err="1" smtClean="0"/>
              <a:t>interesting</a:t>
            </a:r>
            <a:r>
              <a:rPr lang="da-DK" dirty="0" smtClean="0"/>
              <a:t> for </a:t>
            </a:r>
            <a:r>
              <a:rPr lang="da-DK" dirty="0" err="1" smtClean="0"/>
              <a:t>us</a:t>
            </a:r>
            <a:r>
              <a:rPr lang="da-DK" dirty="0" smtClean="0"/>
              <a:t> as </a:t>
            </a:r>
            <a:r>
              <a:rPr lang="da-DK" dirty="0" err="1" smtClean="0"/>
              <a:t>well</a:t>
            </a:r>
            <a:endParaRPr lang="da-DK" dirty="0"/>
          </a:p>
        </p:txBody>
      </p:sp>
      <p:sp>
        <p:nvSpPr>
          <p:cNvPr id="4" name="Pladsholder til indhold 3"/>
          <p:cNvSpPr>
            <a:spLocks noGrp="1"/>
          </p:cNvSpPr>
          <p:nvPr>
            <p:ph sz="half" idx="2"/>
          </p:nvPr>
        </p:nvSpPr>
        <p:spPr/>
        <p:txBody>
          <a:bodyPr>
            <a:normAutofit lnSpcReduction="10000"/>
          </a:bodyPr>
          <a:lstStyle/>
          <a:p>
            <a:r>
              <a:rPr lang="da-DK" dirty="0" smtClean="0"/>
              <a:t>Neuhaus and </a:t>
            </a:r>
            <a:r>
              <a:rPr lang="da-DK" dirty="0" err="1" smtClean="0"/>
              <a:t>Webmoor</a:t>
            </a:r>
            <a:r>
              <a:rPr lang="da-DK" dirty="0" smtClean="0"/>
              <a:t> 2012: ”Agile </a:t>
            </a:r>
            <a:r>
              <a:rPr lang="da-DK" dirty="0" err="1" smtClean="0"/>
              <a:t>ethics</a:t>
            </a:r>
            <a:r>
              <a:rPr lang="da-DK" dirty="0" smtClean="0"/>
              <a:t> for </a:t>
            </a:r>
            <a:r>
              <a:rPr lang="da-DK" dirty="0" err="1" smtClean="0"/>
              <a:t>massified</a:t>
            </a:r>
            <a:r>
              <a:rPr lang="da-DK" dirty="0" smtClean="0"/>
              <a:t> research and </a:t>
            </a:r>
            <a:r>
              <a:rPr lang="da-DK" dirty="0" err="1" smtClean="0"/>
              <a:t>visualization</a:t>
            </a:r>
            <a:r>
              <a:rPr lang="da-DK" dirty="0" smtClean="0"/>
              <a:t>”</a:t>
            </a:r>
          </a:p>
          <a:p>
            <a:r>
              <a:rPr lang="da-DK" dirty="0" smtClean="0"/>
              <a:t>Do </a:t>
            </a:r>
            <a:r>
              <a:rPr lang="da-DK" dirty="0" err="1" smtClean="0"/>
              <a:t>read</a:t>
            </a:r>
            <a:r>
              <a:rPr lang="da-DK" dirty="0" smtClean="0"/>
              <a:t> (not </a:t>
            </a:r>
            <a:r>
              <a:rPr lang="da-DK" dirty="0" err="1" smtClean="0"/>
              <a:t>econ</a:t>
            </a:r>
            <a:r>
              <a:rPr lang="da-DK" dirty="0" smtClean="0"/>
              <a:t>)!</a:t>
            </a:r>
          </a:p>
          <a:p>
            <a:r>
              <a:rPr lang="da-DK" dirty="0" err="1"/>
              <a:t>Also</a:t>
            </a:r>
            <a:r>
              <a:rPr lang="da-DK" dirty="0"/>
              <a:t> (google): Zimmer (2010) ”But the data is </a:t>
            </a:r>
            <a:r>
              <a:rPr lang="da-DK" dirty="0" err="1"/>
              <a:t>already</a:t>
            </a:r>
            <a:r>
              <a:rPr lang="da-DK" dirty="0"/>
              <a:t> public”: on the </a:t>
            </a:r>
            <a:r>
              <a:rPr lang="da-DK" dirty="0" err="1"/>
              <a:t>ethics</a:t>
            </a:r>
            <a:r>
              <a:rPr lang="da-DK" dirty="0"/>
              <a:t> of research in Facebook.</a:t>
            </a:r>
          </a:p>
          <a:p>
            <a:endParaRPr lang="da-DK" dirty="0" smtClean="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78091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What</a:t>
            </a:r>
            <a:r>
              <a:rPr lang="da-DK" dirty="0" smtClean="0"/>
              <a:t> is </a:t>
            </a:r>
            <a:r>
              <a:rPr lang="da-DK" dirty="0" err="1" smtClean="0"/>
              <a:t>Ethics</a:t>
            </a:r>
            <a:r>
              <a:rPr lang="da-DK" dirty="0" smtClean="0"/>
              <a:t>?</a:t>
            </a:r>
            <a:endParaRPr lang="da-DK" dirty="0"/>
          </a:p>
        </p:txBody>
      </p:sp>
      <p:sp>
        <p:nvSpPr>
          <p:cNvPr id="3" name="Content Placeholder 2"/>
          <p:cNvSpPr>
            <a:spLocks noGrp="1"/>
          </p:cNvSpPr>
          <p:nvPr>
            <p:ph sz="half" idx="1"/>
          </p:nvPr>
        </p:nvSpPr>
        <p:spPr/>
        <p:txBody>
          <a:bodyPr>
            <a:normAutofit lnSpcReduction="10000"/>
          </a:bodyPr>
          <a:lstStyle/>
          <a:p>
            <a:r>
              <a:rPr lang="da-DK" dirty="0" smtClean="0"/>
              <a:t>A </a:t>
            </a:r>
            <a:r>
              <a:rPr lang="da-DK" dirty="0" err="1" smtClean="0"/>
              <a:t>systematic</a:t>
            </a:r>
            <a:r>
              <a:rPr lang="da-DK" dirty="0" smtClean="0"/>
              <a:t> approach to moral </a:t>
            </a:r>
            <a:r>
              <a:rPr lang="da-DK" dirty="0" err="1" smtClean="0"/>
              <a:t>judgments</a:t>
            </a:r>
            <a:r>
              <a:rPr lang="da-DK" dirty="0" smtClean="0"/>
              <a:t> </a:t>
            </a:r>
            <a:r>
              <a:rPr lang="da-DK" dirty="0" err="1" smtClean="0"/>
              <a:t>based</a:t>
            </a:r>
            <a:r>
              <a:rPr lang="da-DK" dirty="0" smtClean="0"/>
              <a:t> on </a:t>
            </a:r>
            <a:r>
              <a:rPr lang="da-DK" dirty="0" err="1" smtClean="0"/>
              <a:t>reason</a:t>
            </a:r>
            <a:r>
              <a:rPr lang="da-DK" dirty="0" smtClean="0"/>
              <a:t>, </a:t>
            </a:r>
            <a:r>
              <a:rPr lang="da-DK" dirty="0" err="1" smtClean="0"/>
              <a:t>analysis</a:t>
            </a:r>
            <a:r>
              <a:rPr lang="da-DK" dirty="0" smtClean="0"/>
              <a:t>, </a:t>
            </a:r>
            <a:r>
              <a:rPr lang="da-DK" dirty="0" err="1" smtClean="0"/>
              <a:t>synthesis</a:t>
            </a:r>
            <a:r>
              <a:rPr lang="da-DK" dirty="0" smtClean="0"/>
              <a:t> and </a:t>
            </a:r>
            <a:r>
              <a:rPr lang="da-DK" dirty="0" err="1" smtClean="0"/>
              <a:t>reflection</a:t>
            </a:r>
            <a:endParaRPr lang="da-DK" dirty="0" smtClean="0"/>
          </a:p>
          <a:p>
            <a:r>
              <a:rPr lang="da-DK" dirty="0" smtClean="0"/>
              <a:t>Moral standards: </a:t>
            </a:r>
            <a:r>
              <a:rPr lang="da-DK" dirty="0" err="1" smtClean="0"/>
              <a:t>Impartial</a:t>
            </a:r>
            <a:r>
              <a:rPr lang="da-DK" dirty="0" smtClean="0"/>
              <a:t>, </a:t>
            </a:r>
            <a:r>
              <a:rPr lang="da-DK" dirty="0" err="1" smtClean="0"/>
              <a:t>take</a:t>
            </a:r>
            <a:r>
              <a:rPr lang="da-DK" dirty="0" smtClean="0"/>
              <a:t> </a:t>
            </a:r>
            <a:r>
              <a:rPr lang="da-DK" dirty="0" err="1" smtClean="0"/>
              <a:t>precedence</a:t>
            </a:r>
            <a:r>
              <a:rPr lang="da-DK" dirty="0" smtClean="0"/>
              <a:t> over </a:t>
            </a:r>
            <a:r>
              <a:rPr lang="da-DK" dirty="0" err="1" smtClean="0"/>
              <a:t>self-interest</a:t>
            </a:r>
            <a:r>
              <a:rPr lang="da-DK" dirty="0" smtClean="0"/>
              <a:t>, universal</a:t>
            </a:r>
          </a:p>
          <a:p>
            <a:r>
              <a:rPr lang="da-DK" dirty="0" smtClean="0"/>
              <a:t>But not </a:t>
            </a:r>
            <a:r>
              <a:rPr lang="da-DK" i="1" dirty="0" err="1" smtClean="0"/>
              <a:t>one</a:t>
            </a:r>
            <a:r>
              <a:rPr lang="da-DK" dirty="0" smtClean="0"/>
              <a:t> set of standards</a:t>
            </a:r>
            <a:endParaRPr lang="da-DK" dirty="0"/>
          </a:p>
        </p:txBody>
      </p:sp>
      <p:sp>
        <p:nvSpPr>
          <p:cNvPr id="4" name="Content Placeholder 3"/>
          <p:cNvSpPr>
            <a:spLocks noGrp="1"/>
          </p:cNvSpPr>
          <p:nvPr>
            <p:ph sz="half" idx="2"/>
          </p:nvPr>
        </p:nvSpPr>
        <p:spPr/>
        <p:txBody>
          <a:bodyPr>
            <a:normAutofit lnSpcReduction="10000"/>
          </a:bodyPr>
          <a:lstStyle/>
          <a:p>
            <a:r>
              <a:rPr lang="da-DK" dirty="0" smtClean="0"/>
              <a:t>Are student or researcher </a:t>
            </a:r>
            <a:r>
              <a:rPr lang="da-DK" dirty="0" err="1" smtClean="0"/>
              <a:t>ethics</a:t>
            </a:r>
            <a:r>
              <a:rPr lang="da-DK" dirty="0" smtClean="0"/>
              <a:t> </a:t>
            </a:r>
            <a:r>
              <a:rPr lang="da-DK" dirty="0" err="1" smtClean="0"/>
              <a:t>different</a:t>
            </a:r>
            <a:r>
              <a:rPr lang="da-DK" dirty="0" smtClean="0"/>
              <a:t> from </a:t>
            </a:r>
            <a:r>
              <a:rPr lang="da-DK" dirty="0" err="1" smtClean="0"/>
              <a:t>personal</a:t>
            </a:r>
            <a:r>
              <a:rPr lang="da-DK" dirty="0" smtClean="0"/>
              <a:t> </a:t>
            </a:r>
            <a:r>
              <a:rPr lang="da-DK" dirty="0" err="1" smtClean="0"/>
              <a:t>ethics</a:t>
            </a:r>
            <a:r>
              <a:rPr lang="da-DK" dirty="0" smtClean="0"/>
              <a:t>?</a:t>
            </a:r>
            <a:endParaRPr lang="da-DK" dirty="0"/>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71968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Ethics</a:t>
            </a:r>
            <a:r>
              <a:rPr lang="da-DK" dirty="0" smtClean="0"/>
              <a:t> of Big data</a:t>
            </a:r>
            <a:endParaRPr lang="da-DK" dirty="0"/>
          </a:p>
        </p:txBody>
      </p:sp>
      <p:sp>
        <p:nvSpPr>
          <p:cNvPr id="3" name="Pladsholder til indhold 2"/>
          <p:cNvSpPr>
            <a:spLocks noGrp="1"/>
          </p:cNvSpPr>
          <p:nvPr>
            <p:ph sz="half" idx="1"/>
          </p:nvPr>
        </p:nvSpPr>
        <p:spPr/>
        <p:txBody>
          <a:bodyPr>
            <a:normAutofit/>
          </a:bodyPr>
          <a:lstStyle/>
          <a:p>
            <a:r>
              <a:rPr lang="da-DK" dirty="0" err="1" smtClean="0"/>
              <a:t>Ethics</a:t>
            </a:r>
            <a:r>
              <a:rPr lang="da-DK" dirty="0" smtClean="0"/>
              <a:t> in </a:t>
            </a:r>
            <a:r>
              <a:rPr lang="da-DK" dirty="0" err="1" smtClean="0"/>
              <a:t>universities</a:t>
            </a:r>
            <a:r>
              <a:rPr lang="da-DK" dirty="0" smtClean="0"/>
              <a:t> </a:t>
            </a:r>
            <a:r>
              <a:rPr lang="da-DK" dirty="0" err="1" smtClean="0"/>
              <a:t>often</a:t>
            </a:r>
            <a:r>
              <a:rPr lang="da-DK" dirty="0" smtClean="0"/>
              <a:t> </a:t>
            </a:r>
            <a:r>
              <a:rPr lang="da-DK" dirty="0" err="1" smtClean="0"/>
              <a:t>governed</a:t>
            </a:r>
            <a:r>
              <a:rPr lang="da-DK" dirty="0" smtClean="0"/>
              <a:t> by</a:t>
            </a:r>
          </a:p>
          <a:p>
            <a:pPr lvl="1"/>
            <a:r>
              <a:rPr lang="da-DK" dirty="0" err="1" smtClean="0"/>
              <a:t>Institutional</a:t>
            </a:r>
            <a:r>
              <a:rPr lang="da-DK" dirty="0" smtClean="0"/>
              <a:t> </a:t>
            </a:r>
            <a:r>
              <a:rPr lang="da-DK" dirty="0" err="1" smtClean="0"/>
              <a:t>Reviews</a:t>
            </a:r>
            <a:r>
              <a:rPr lang="da-DK" dirty="0" smtClean="0"/>
              <a:t> Boards (</a:t>
            </a:r>
            <a:r>
              <a:rPr lang="da-DK" dirty="0" err="1" smtClean="0"/>
              <a:t>IRBs</a:t>
            </a:r>
            <a:r>
              <a:rPr lang="da-DK" dirty="0" smtClean="0"/>
              <a:t>)</a:t>
            </a:r>
          </a:p>
          <a:p>
            <a:pPr lvl="1"/>
            <a:r>
              <a:rPr lang="da-DK" dirty="0" smtClean="0"/>
              <a:t>Personal </a:t>
            </a:r>
            <a:r>
              <a:rPr lang="da-DK" dirty="0" err="1" smtClean="0"/>
              <a:t>ethics</a:t>
            </a:r>
            <a:r>
              <a:rPr lang="da-DK" dirty="0" smtClean="0"/>
              <a:t> or </a:t>
            </a:r>
            <a:r>
              <a:rPr lang="da-DK" dirty="0" err="1" smtClean="0"/>
              <a:t>feelings</a:t>
            </a:r>
            <a:r>
              <a:rPr lang="da-DK" dirty="0" smtClean="0"/>
              <a:t> of right and </a:t>
            </a:r>
            <a:r>
              <a:rPr lang="da-DK" dirty="0" err="1" smtClean="0"/>
              <a:t>wrong</a:t>
            </a:r>
            <a:endParaRPr lang="da-DK" dirty="0"/>
          </a:p>
          <a:p>
            <a:r>
              <a:rPr lang="da-DK" dirty="0" smtClean="0"/>
              <a:t>The </a:t>
            </a:r>
            <a:r>
              <a:rPr lang="da-DK" dirty="0" err="1" smtClean="0"/>
              <a:t>law</a:t>
            </a:r>
            <a:r>
              <a:rPr lang="da-DK" dirty="0" smtClean="0"/>
              <a:t>: the </a:t>
            </a:r>
            <a:r>
              <a:rPr lang="da-DK" dirty="0" err="1" smtClean="0"/>
              <a:t>institutional</a:t>
            </a:r>
            <a:r>
              <a:rPr lang="da-DK" dirty="0" smtClean="0"/>
              <a:t> </a:t>
            </a:r>
            <a:r>
              <a:rPr lang="da-DK" dirty="0" err="1" smtClean="0"/>
              <a:t>embodiment</a:t>
            </a:r>
            <a:r>
              <a:rPr lang="da-DK" dirty="0" smtClean="0"/>
              <a:t> of </a:t>
            </a:r>
            <a:r>
              <a:rPr lang="da-DK" dirty="0" err="1" smtClean="0"/>
              <a:t>ethics</a:t>
            </a:r>
            <a:endParaRPr lang="da-DK" dirty="0"/>
          </a:p>
        </p:txBody>
      </p:sp>
      <p:sp>
        <p:nvSpPr>
          <p:cNvPr id="4" name="Pladsholder til indhold 3"/>
          <p:cNvSpPr>
            <a:spLocks noGrp="1"/>
          </p:cNvSpPr>
          <p:nvPr>
            <p:ph sz="half" idx="2"/>
          </p:nvPr>
        </p:nvSpPr>
        <p:spPr/>
        <p:txBody>
          <a:bodyPr>
            <a:normAutofit/>
          </a:bodyPr>
          <a:lstStyle/>
          <a:p>
            <a:r>
              <a:rPr lang="da-DK" dirty="0" smtClean="0"/>
              <a:t>Denmark: </a:t>
            </a:r>
            <a:r>
              <a:rPr lang="da-DK" dirty="0" err="1" smtClean="0"/>
              <a:t>Only</a:t>
            </a:r>
            <a:r>
              <a:rPr lang="da-DK" dirty="0" smtClean="0"/>
              <a:t> formal </a:t>
            </a:r>
            <a:r>
              <a:rPr lang="da-DK" dirty="0" err="1" smtClean="0"/>
              <a:t>ethics</a:t>
            </a:r>
            <a:r>
              <a:rPr lang="da-DK" dirty="0" smtClean="0"/>
              <a:t> </a:t>
            </a:r>
            <a:r>
              <a:rPr lang="da-DK" dirty="0" err="1" smtClean="0"/>
              <a:t>board</a:t>
            </a:r>
            <a:r>
              <a:rPr lang="da-DK" dirty="0" smtClean="0"/>
              <a:t> for bio-</a:t>
            </a:r>
            <a:r>
              <a:rPr lang="da-DK" dirty="0" err="1" smtClean="0"/>
              <a:t>medical</a:t>
            </a:r>
            <a:r>
              <a:rPr lang="da-DK" dirty="0" smtClean="0"/>
              <a:t> research</a:t>
            </a:r>
          </a:p>
          <a:p>
            <a:r>
              <a:rPr lang="da-DK" dirty="0" err="1" smtClean="0"/>
              <a:t>no</a:t>
            </a:r>
            <a:r>
              <a:rPr lang="da-DK" dirty="0" smtClean="0"/>
              <a:t> </a:t>
            </a:r>
            <a:r>
              <a:rPr lang="da-DK" dirty="0" err="1" smtClean="0"/>
              <a:t>IRBs</a:t>
            </a:r>
            <a:r>
              <a:rPr lang="da-DK" dirty="0" smtClean="0"/>
              <a:t> in </a:t>
            </a:r>
            <a:r>
              <a:rPr lang="da-DK" dirty="0" err="1" smtClean="0"/>
              <a:t>economics</a:t>
            </a:r>
            <a:endParaRPr lang="da-DK" dirty="0"/>
          </a:p>
          <a:p>
            <a:r>
              <a:rPr lang="da-DK" dirty="0" smtClean="0"/>
              <a:t>DK-</a:t>
            </a:r>
            <a:r>
              <a:rPr lang="da-DK" dirty="0" err="1" smtClean="0"/>
              <a:t>wide</a:t>
            </a:r>
            <a:r>
              <a:rPr lang="da-DK" dirty="0" smtClean="0"/>
              <a:t> in </a:t>
            </a:r>
            <a:r>
              <a:rPr lang="da-DK" dirty="0" err="1" smtClean="0"/>
              <a:t>polisci</a:t>
            </a:r>
            <a:endParaRPr lang="da-DK" dirty="0" smtClean="0"/>
          </a:p>
          <a:p>
            <a:r>
              <a:rPr lang="da-DK" dirty="0" err="1" smtClean="0"/>
              <a:t>Some</a:t>
            </a:r>
            <a:r>
              <a:rPr lang="da-DK" dirty="0" smtClean="0"/>
              <a:t> in </a:t>
            </a:r>
            <a:r>
              <a:rPr lang="da-DK" dirty="0" err="1" smtClean="0"/>
              <a:t>psychology</a:t>
            </a:r>
            <a:endParaRPr lang="da-DK" dirty="0" smtClean="0"/>
          </a:p>
          <a:p>
            <a:r>
              <a:rPr lang="da-DK" dirty="0" err="1" smtClean="0"/>
              <a:t>Sociology</a:t>
            </a:r>
            <a:r>
              <a:rPr lang="da-DK" dirty="0" smtClean="0"/>
              <a:t>??</a:t>
            </a:r>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698068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t>Key</a:t>
            </a:r>
            <a:r>
              <a:rPr lang="da-DK" dirty="0" smtClean="0"/>
              <a:t> </a:t>
            </a:r>
            <a:r>
              <a:rPr lang="da-DK" dirty="0" err="1" smtClean="0"/>
              <a:t>goal</a:t>
            </a:r>
            <a:r>
              <a:rPr lang="da-DK" dirty="0" smtClean="0"/>
              <a:t> of </a:t>
            </a:r>
            <a:r>
              <a:rPr lang="da-DK" dirty="0" err="1" smtClean="0"/>
              <a:t>ethical</a:t>
            </a:r>
            <a:r>
              <a:rPr lang="da-DK" dirty="0" smtClean="0"/>
              <a:t> </a:t>
            </a:r>
            <a:r>
              <a:rPr lang="da-DK" dirty="0" err="1" smtClean="0"/>
              <a:t>considerations</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err="1" smtClean="0"/>
              <a:t>Reduce</a:t>
            </a:r>
            <a:r>
              <a:rPr lang="da-DK" dirty="0" smtClean="0"/>
              <a:t> potential </a:t>
            </a:r>
            <a:r>
              <a:rPr lang="da-DK" dirty="0" err="1" smtClean="0"/>
              <a:t>risk</a:t>
            </a:r>
            <a:r>
              <a:rPr lang="da-DK" dirty="0" smtClean="0"/>
              <a:t> of participants in research</a:t>
            </a:r>
          </a:p>
          <a:p>
            <a:pPr lvl="1"/>
            <a:r>
              <a:rPr lang="da-DK" dirty="0" smtClean="0"/>
              <a:t>In </a:t>
            </a:r>
            <a:r>
              <a:rPr lang="da-DK" dirty="0" err="1" smtClean="0"/>
              <a:t>medicine</a:t>
            </a:r>
            <a:r>
              <a:rPr lang="da-DK" dirty="0" smtClean="0"/>
              <a:t>: </a:t>
            </a:r>
            <a:r>
              <a:rPr lang="da-DK" dirty="0" err="1" smtClean="0"/>
              <a:t>benefits</a:t>
            </a:r>
            <a:r>
              <a:rPr lang="da-DK" dirty="0" smtClean="0"/>
              <a:t> vs. harms</a:t>
            </a:r>
          </a:p>
          <a:p>
            <a:pPr lvl="1"/>
            <a:r>
              <a:rPr lang="da-DK" dirty="0" smtClean="0"/>
              <a:t>In social science: </a:t>
            </a:r>
            <a:r>
              <a:rPr lang="da-DK" dirty="0" err="1" smtClean="0"/>
              <a:t>typically</a:t>
            </a:r>
            <a:r>
              <a:rPr lang="da-DK" dirty="0" smtClean="0"/>
              <a:t> </a:t>
            </a:r>
            <a:r>
              <a:rPr lang="da-DK" dirty="0" err="1" smtClean="0"/>
              <a:t>identifiability</a:t>
            </a:r>
            <a:r>
              <a:rPr lang="da-DK" dirty="0" smtClean="0"/>
              <a:t>/</a:t>
            </a:r>
            <a:r>
              <a:rPr lang="da-DK" dirty="0" err="1" smtClean="0"/>
              <a:t>privacy</a:t>
            </a:r>
            <a:r>
              <a:rPr lang="da-DK" dirty="0" smtClean="0"/>
              <a:t>, but </a:t>
            </a:r>
            <a:r>
              <a:rPr lang="da-DK" dirty="0" err="1" smtClean="0"/>
              <a:t>could</a:t>
            </a:r>
            <a:r>
              <a:rPr lang="da-DK" dirty="0" smtClean="0"/>
              <a:t> </a:t>
            </a:r>
            <a:r>
              <a:rPr lang="da-DK" dirty="0" err="1" smtClean="0"/>
              <a:t>also</a:t>
            </a:r>
            <a:r>
              <a:rPr lang="da-DK" dirty="0" smtClean="0"/>
              <a:t> </a:t>
            </a:r>
            <a:r>
              <a:rPr lang="da-DK" dirty="0" err="1" smtClean="0"/>
              <a:t>be</a:t>
            </a:r>
            <a:r>
              <a:rPr lang="da-DK" dirty="0" smtClean="0"/>
              <a:t> stigma or long term </a:t>
            </a:r>
            <a:r>
              <a:rPr lang="da-DK" dirty="0" err="1" smtClean="0"/>
              <a:t>consequences</a:t>
            </a:r>
            <a:r>
              <a:rPr lang="da-DK" dirty="0" smtClean="0"/>
              <a:t> in </a:t>
            </a:r>
            <a:r>
              <a:rPr lang="da-DK" dirty="0" err="1" smtClean="0"/>
              <a:t>field</a:t>
            </a:r>
            <a:r>
              <a:rPr lang="da-DK" dirty="0" smtClean="0"/>
              <a:t> </a:t>
            </a:r>
            <a:r>
              <a:rPr lang="da-DK" dirty="0" err="1" smtClean="0"/>
              <a:t>experiments</a:t>
            </a:r>
            <a:endParaRPr lang="da-DK" dirty="0" smtClean="0"/>
          </a:p>
          <a:p>
            <a:r>
              <a:rPr lang="da-DK" dirty="0" smtClean="0"/>
              <a:t>Is </a:t>
            </a:r>
            <a:r>
              <a:rPr lang="da-DK" dirty="0" err="1" smtClean="0"/>
              <a:t>informed</a:t>
            </a:r>
            <a:r>
              <a:rPr lang="da-DK" dirty="0" smtClean="0"/>
              <a:t> </a:t>
            </a:r>
            <a:r>
              <a:rPr lang="da-DK" dirty="0" err="1" smtClean="0"/>
              <a:t>consent</a:t>
            </a:r>
            <a:r>
              <a:rPr lang="da-DK" dirty="0" smtClean="0"/>
              <a:t> </a:t>
            </a:r>
            <a:r>
              <a:rPr lang="da-DK" dirty="0" err="1" smtClean="0"/>
              <a:t>enough</a:t>
            </a:r>
            <a:r>
              <a:rPr lang="da-DK" dirty="0" smtClean="0"/>
              <a:t>?</a:t>
            </a:r>
          </a:p>
          <a:p>
            <a:pPr lvl="1"/>
            <a:r>
              <a:rPr lang="da-DK" dirty="0" smtClean="0"/>
              <a:t>Is </a:t>
            </a:r>
            <a:r>
              <a:rPr lang="da-DK" dirty="0" err="1" smtClean="0"/>
              <a:t>consent</a:t>
            </a:r>
            <a:r>
              <a:rPr lang="da-DK" dirty="0" smtClean="0"/>
              <a:t> </a:t>
            </a:r>
            <a:r>
              <a:rPr lang="da-DK" dirty="0" err="1" smtClean="0"/>
              <a:t>informed</a:t>
            </a:r>
            <a:r>
              <a:rPr lang="da-DK" dirty="0" smtClean="0"/>
              <a:t> if </a:t>
            </a:r>
            <a:r>
              <a:rPr lang="da-DK" dirty="0" err="1" smtClean="0"/>
              <a:t>shrouded</a:t>
            </a:r>
            <a:r>
              <a:rPr lang="da-DK" dirty="0" smtClean="0"/>
              <a:t> in 80 pages of legal </a:t>
            </a:r>
            <a:r>
              <a:rPr lang="da-DK" dirty="0" err="1" smtClean="0"/>
              <a:t>click-thru</a:t>
            </a:r>
            <a:r>
              <a:rPr lang="da-DK" dirty="0" smtClean="0"/>
              <a:t>?</a:t>
            </a:r>
          </a:p>
          <a:p>
            <a:pPr lvl="1"/>
            <a:r>
              <a:rPr lang="da-DK" dirty="0" smtClean="0"/>
              <a:t>If </a:t>
            </a:r>
            <a:r>
              <a:rPr lang="da-DK" dirty="0" err="1" smtClean="0"/>
              <a:t>photographing</a:t>
            </a:r>
            <a:r>
              <a:rPr lang="da-DK" dirty="0" smtClean="0"/>
              <a:t> </a:t>
            </a:r>
            <a:r>
              <a:rPr lang="da-DK" dirty="0" err="1" smtClean="0"/>
              <a:t>people</a:t>
            </a:r>
            <a:r>
              <a:rPr lang="da-DK" dirty="0" smtClean="0"/>
              <a:t> in public </a:t>
            </a:r>
            <a:r>
              <a:rPr lang="da-DK" dirty="0" err="1" smtClean="0"/>
              <a:t>places</a:t>
            </a:r>
            <a:r>
              <a:rPr lang="da-DK" dirty="0" smtClean="0"/>
              <a:t> is ok, is </a:t>
            </a:r>
            <a:r>
              <a:rPr lang="da-DK" dirty="0" err="1" smtClean="0"/>
              <a:t>noting</a:t>
            </a:r>
            <a:r>
              <a:rPr lang="da-DK" dirty="0" smtClean="0"/>
              <a:t> </a:t>
            </a:r>
            <a:r>
              <a:rPr lang="da-DK" dirty="0" err="1" smtClean="0"/>
              <a:t>what</a:t>
            </a:r>
            <a:r>
              <a:rPr lang="da-DK" dirty="0" smtClean="0"/>
              <a:t> </a:t>
            </a:r>
            <a:r>
              <a:rPr lang="da-DK" dirty="0" err="1" smtClean="0"/>
              <a:t>they</a:t>
            </a:r>
            <a:r>
              <a:rPr lang="da-DK" dirty="0" smtClean="0"/>
              <a:t> </a:t>
            </a:r>
            <a:r>
              <a:rPr lang="da-DK" dirty="0" err="1" smtClean="0"/>
              <a:t>say</a:t>
            </a:r>
            <a:r>
              <a:rPr lang="da-DK" dirty="0" smtClean="0"/>
              <a:t> on Facebook </a:t>
            </a:r>
            <a:r>
              <a:rPr lang="da-DK" dirty="0" err="1" smtClean="0"/>
              <a:t>also</a:t>
            </a:r>
            <a:r>
              <a:rPr lang="da-DK" dirty="0" smtClean="0"/>
              <a:t> ok?</a:t>
            </a:r>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654920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t>Challenges</a:t>
            </a:r>
            <a:endParaRPr lang="da-DK" dirty="0"/>
          </a:p>
        </p:txBody>
      </p:sp>
      <p:sp>
        <p:nvSpPr>
          <p:cNvPr id="3" name="Pladsholder til indhold 2"/>
          <p:cNvSpPr>
            <a:spLocks noGrp="1"/>
          </p:cNvSpPr>
          <p:nvPr>
            <p:ph sz="half" idx="1"/>
          </p:nvPr>
        </p:nvSpPr>
        <p:spPr>
          <a:xfrm>
            <a:off x="457200" y="1600200"/>
            <a:ext cx="8229600" cy="4525963"/>
          </a:xfrm>
        </p:spPr>
        <p:txBody>
          <a:bodyPr>
            <a:normAutofit lnSpcReduction="10000"/>
          </a:bodyPr>
          <a:lstStyle/>
          <a:p>
            <a:r>
              <a:rPr lang="da-DK" dirty="0" smtClean="0"/>
              <a:t>But: Not </a:t>
            </a:r>
            <a:r>
              <a:rPr lang="da-DK" dirty="0" err="1" smtClean="0"/>
              <a:t>unethical</a:t>
            </a:r>
            <a:r>
              <a:rPr lang="da-DK" dirty="0" smtClean="0"/>
              <a:t> to find </a:t>
            </a:r>
            <a:r>
              <a:rPr lang="da-DK" dirty="0" err="1" smtClean="0"/>
              <a:t>correlation</a:t>
            </a:r>
            <a:r>
              <a:rPr lang="da-DK" dirty="0" smtClean="0"/>
              <a:t> </a:t>
            </a:r>
            <a:r>
              <a:rPr lang="da-DK" dirty="0" err="1" smtClean="0"/>
              <a:t>btw</a:t>
            </a:r>
            <a:r>
              <a:rPr lang="da-DK" dirty="0" smtClean="0"/>
              <a:t> smoking and </a:t>
            </a:r>
            <a:r>
              <a:rPr lang="da-DK" dirty="0" err="1" smtClean="0"/>
              <a:t>lung</a:t>
            </a:r>
            <a:r>
              <a:rPr lang="da-DK" dirty="0" smtClean="0"/>
              <a:t> cancer, </a:t>
            </a:r>
            <a:r>
              <a:rPr lang="da-DK" dirty="0" err="1" smtClean="0"/>
              <a:t>even</a:t>
            </a:r>
            <a:r>
              <a:rPr lang="da-DK" dirty="0" smtClean="0"/>
              <a:t> if </a:t>
            </a:r>
            <a:r>
              <a:rPr lang="da-DK" dirty="0" err="1" smtClean="0"/>
              <a:t>insurance</a:t>
            </a:r>
            <a:r>
              <a:rPr lang="da-DK" dirty="0" smtClean="0"/>
              <a:t> </a:t>
            </a:r>
            <a:r>
              <a:rPr lang="da-DK" dirty="0" err="1" smtClean="0"/>
              <a:t>companies</a:t>
            </a:r>
            <a:r>
              <a:rPr lang="da-DK" dirty="0" smtClean="0"/>
              <a:t> </a:t>
            </a:r>
            <a:r>
              <a:rPr lang="da-DK" dirty="0" err="1" smtClean="0"/>
              <a:t>use</a:t>
            </a:r>
            <a:r>
              <a:rPr lang="da-DK" dirty="0" smtClean="0"/>
              <a:t> </a:t>
            </a:r>
            <a:r>
              <a:rPr lang="da-DK" dirty="0" err="1" smtClean="0"/>
              <a:t>this</a:t>
            </a:r>
            <a:r>
              <a:rPr lang="da-DK" dirty="0" smtClean="0"/>
              <a:t> to </a:t>
            </a:r>
            <a:r>
              <a:rPr lang="da-DK" dirty="0" err="1" smtClean="0"/>
              <a:t>increase</a:t>
            </a:r>
            <a:r>
              <a:rPr lang="da-DK" dirty="0" smtClean="0"/>
              <a:t> </a:t>
            </a:r>
            <a:r>
              <a:rPr lang="da-DK" dirty="0" err="1" smtClean="0"/>
              <a:t>premiums</a:t>
            </a:r>
            <a:r>
              <a:rPr lang="da-DK" dirty="0" smtClean="0"/>
              <a:t> for </a:t>
            </a:r>
            <a:r>
              <a:rPr lang="da-DK" dirty="0" err="1" smtClean="0"/>
              <a:t>smokers</a:t>
            </a:r>
            <a:endParaRPr lang="da-DK" dirty="0" smtClean="0"/>
          </a:p>
          <a:p>
            <a:pPr lvl="1"/>
            <a:r>
              <a:rPr lang="da-DK" dirty="0" err="1" smtClean="0"/>
              <a:t>What</a:t>
            </a:r>
            <a:r>
              <a:rPr lang="da-DK" dirty="0" smtClean="0"/>
              <a:t> </a:t>
            </a:r>
            <a:r>
              <a:rPr lang="da-DK" dirty="0" err="1" smtClean="0"/>
              <a:t>about</a:t>
            </a:r>
            <a:r>
              <a:rPr lang="da-DK" dirty="0" smtClean="0"/>
              <a:t> </a:t>
            </a:r>
            <a:r>
              <a:rPr lang="da-DK" dirty="0" err="1" smtClean="0"/>
              <a:t>correlation</a:t>
            </a:r>
            <a:r>
              <a:rPr lang="da-DK" dirty="0" smtClean="0"/>
              <a:t> </a:t>
            </a:r>
            <a:r>
              <a:rPr lang="da-DK" dirty="0" err="1" smtClean="0"/>
              <a:t>between</a:t>
            </a:r>
            <a:r>
              <a:rPr lang="da-DK" dirty="0" smtClean="0"/>
              <a:t> </a:t>
            </a:r>
            <a:r>
              <a:rPr lang="da-DK" dirty="0" err="1" smtClean="0"/>
              <a:t>genetic</a:t>
            </a:r>
            <a:r>
              <a:rPr lang="da-DK" dirty="0" smtClean="0"/>
              <a:t> markers and, </a:t>
            </a:r>
            <a:r>
              <a:rPr lang="da-DK" dirty="0" err="1" smtClean="0"/>
              <a:t>say</a:t>
            </a:r>
            <a:r>
              <a:rPr lang="da-DK" dirty="0" smtClean="0"/>
              <a:t>, </a:t>
            </a:r>
            <a:r>
              <a:rPr lang="da-DK" dirty="0" err="1" smtClean="0"/>
              <a:t>chronic</a:t>
            </a:r>
            <a:r>
              <a:rPr lang="da-DK" dirty="0" smtClean="0"/>
              <a:t> </a:t>
            </a:r>
            <a:r>
              <a:rPr lang="da-DK" dirty="0" err="1" smtClean="0"/>
              <a:t>diseases</a:t>
            </a:r>
            <a:r>
              <a:rPr lang="da-DK" dirty="0" smtClean="0"/>
              <a:t>, </a:t>
            </a:r>
            <a:r>
              <a:rPr lang="da-DK" dirty="0" err="1" smtClean="0"/>
              <a:t>increased</a:t>
            </a:r>
            <a:r>
              <a:rPr lang="da-DK" dirty="0" smtClean="0"/>
              <a:t> </a:t>
            </a:r>
            <a:r>
              <a:rPr lang="da-DK" dirty="0" err="1" smtClean="0"/>
              <a:t>mortality</a:t>
            </a:r>
            <a:r>
              <a:rPr lang="da-DK" dirty="0" smtClean="0"/>
              <a:t> </a:t>
            </a:r>
            <a:r>
              <a:rPr lang="da-DK" dirty="0" err="1" smtClean="0"/>
              <a:t>risk</a:t>
            </a:r>
            <a:r>
              <a:rPr lang="da-DK" dirty="0" smtClean="0"/>
              <a:t>?</a:t>
            </a:r>
          </a:p>
          <a:p>
            <a:r>
              <a:rPr lang="sk-SK" dirty="0"/>
              <a:t>ethics is not about preventing stuff from being done – but reasonable balance between costs and benefits (ex: hidden camera/mike </a:t>
            </a:r>
            <a:r>
              <a:rPr lang="sk-SK" dirty="0" smtClean="0"/>
              <a:t>: not </a:t>
            </a:r>
            <a:r>
              <a:rPr lang="sk-SK" dirty="0"/>
              <a:t>ok for mundane things, but maybe ok if benefits are </a:t>
            </a:r>
            <a:r>
              <a:rPr lang="sk-SK" dirty="0" smtClean="0"/>
              <a:t>huge</a:t>
            </a:r>
            <a:r>
              <a:rPr lang="da-DK" dirty="0" smtClean="0"/>
              <a:t>; </a:t>
            </a:r>
            <a:r>
              <a:rPr lang="da-DK" dirty="0" err="1" smtClean="0"/>
              <a:t>random</a:t>
            </a:r>
            <a:r>
              <a:rPr lang="da-DK" dirty="0" smtClean="0"/>
              <a:t> drug screening of </a:t>
            </a:r>
            <a:r>
              <a:rPr lang="da-DK" dirty="0" err="1" smtClean="0"/>
              <a:t>emplyees</a:t>
            </a:r>
            <a:r>
              <a:rPr lang="da-DK" dirty="0" smtClean="0"/>
              <a:t> </a:t>
            </a:r>
            <a:r>
              <a:rPr lang="da-DK" dirty="0" err="1" smtClean="0"/>
              <a:t>may</a:t>
            </a:r>
            <a:r>
              <a:rPr lang="da-DK" dirty="0" smtClean="0"/>
              <a:t> </a:t>
            </a:r>
            <a:r>
              <a:rPr lang="da-DK" dirty="0" err="1" smtClean="0"/>
              <a:t>violate</a:t>
            </a:r>
            <a:r>
              <a:rPr lang="da-DK" dirty="0" smtClean="0"/>
              <a:t> </a:t>
            </a:r>
            <a:r>
              <a:rPr lang="da-DK" dirty="0" err="1" smtClean="0"/>
              <a:t>privacy</a:t>
            </a:r>
            <a:r>
              <a:rPr lang="da-DK" dirty="0" smtClean="0"/>
              <a:t>, but ok if job </a:t>
            </a:r>
            <a:r>
              <a:rPr lang="da-DK" dirty="0" err="1" smtClean="0"/>
              <a:t>involves</a:t>
            </a:r>
            <a:r>
              <a:rPr lang="da-DK" dirty="0" smtClean="0"/>
              <a:t> public </a:t>
            </a:r>
            <a:r>
              <a:rPr lang="da-DK" dirty="0" err="1" smtClean="0"/>
              <a:t>safety</a:t>
            </a:r>
            <a:r>
              <a:rPr lang="sk-SK" dirty="0" smtClean="0"/>
              <a:t>)</a:t>
            </a:r>
            <a:endParaRPr lang="en-US" dirty="0"/>
          </a:p>
          <a:p>
            <a:endParaRPr lang="da-DK" dirty="0" smtClean="0"/>
          </a:p>
          <a:p>
            <a:pPr lvl="1"/>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860618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t>ethical</a:t>
            </a:r>
            <a:r>
              <a:rPr lang="da-DK" dirty="0" smtClean="0"/>
              <a:t> </a:t>
            </a:r>
            <a:r>
              <a:rPr lang="da-DK" dirty="0" err="1" smtClean="0"/>
              <a:t>considerations</a:t>
            </a:r>
            <a:r>
              <a:rPr lang="da-DK" dirty="0" smtClean="0"/>
              <a:t> for </a:t>
            </a:r>
            <a:r>
              <a:rPr lang="da-DK" dirty="0" err="1" smtClean="0"/>
              <a:t>big</a:t>
            </a:r>
            <a:r>
              <a:rPr lang="da-DK" dirty="0" smtClean="0"/>
              <a:t> data</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err="1" smtClean="0"/>
              <a:t>What</a:t>
            </a:r>
            <a:r>
              <a:rPr lang="da-DK" dirty="0" smtClean="0"/>
              <a:t> </a:t>
            </a:r>
            <a:r>
              <a:rPr lang="da-DK" dirty="0" err="1" smtClean="0"/>
              <a:t>about</a:t>
            </a:r>
            <a:r>
              <a:rPr lang="da-DK" dirty="0" smtClean="0"/>
              <a:t> business </a:t>
            </a:r>
            <a:r>
              <a:rPr lang="da-DK" dirty="0" err="1" smtClean="0"/>
              <a:t>ethics</a:t>
            </a:r>
            <a:r>
              <a:rPr lang="da-DK" dirty="0" smtClean="0"/>
              <a:t>?</a:t>
            </a:r>
          </a:p>
          <a:p>
            <a:pPr lvl="1"/>
            <a:r>
              <a:rPr lang="da-DK" dirty="0" err="1" smtClean="0"/>
              <a:t>Example</a:t>
            </a:r>
            <a:r>
              <a:rPr lang="da-DK" dirty="0" smtClean="0"/>
              <a:t>: Google Location. Show </a:t>
            </a:r>
            <a:r>
              <a:rPr lang="da-DK" dirty="0" err="1" smtClean="0"/>
              <a:t>where</a:t>
            </a:r>
            <a:r>
              <a:rPr lang="da-DK" dirty="0" smtClean="0"/>
              <a:t> </a:t>
            </a:r>
            <a:r>
              <a:rPr lang="da-DK" dirty="0" err="1" smtClean="0"/>
              <a:t>friends</a:t>
            </a:r>
            <a:r>
              <a:rPr lang="da-DK" dirty="0" smtClean="0"/>
              <a:t>/</a:t>
            </a:r>
            <a:r>
              <a:rPr lang="da-DK" dirty="0" err="1" smtClean="0"/>
              <a:t>family</a:t>
            </a:r>
            <a:r>
              <a:rPr lang="da-DK" dirty="0" smtClean="0"/>
              <a:t> </a:t>
            </a:r>
            <a:r>
              <a:rPr lang="da-DK" dirty="0" err="1" smtClean="0"/>
              <a:t>are</a:t>
            </a:r>
            <a:r>
              <a:rPr lang="da-DK" dirty="0" smtClean="0"/>
              <a:t> in real time – but </a:t>
            </a:r>
            <a:r>
              <a:rPr lang="da-DK" dirty="0" err="1" smtClean="0"/>
              <a:t>requires</a:t>
            </a:r>
            <a:r>
              <a:rPr lang="da-DK" dirty="0" smtClean="0"/>
              <a:t> </a:t>
            </a:r>
            <a:r>
              <a:rPr lang="da-DK" dirty="0" err="1" smtClean="0"/>
              <a:t>consent</a:t>
            </a:r>
            <a:endParaRPr lang="da-DK" dirty="0" smtClean="0"/>
          </a:p>
          <a:p>
            <a:pPr lvl="1"/>
            <a:r>
              <a:rPr lang="da-DK" dirty="0" smtClean="0"/>
              <a:t>Are </a:t>
            </a:r>
            <a:r>
              <a:rPr lang="da-DK" dirty="0" err="1" smtClean="0"/>
              <a:t>predictive</a:t>
            </a:r>
            <a:r>
              <a:rPr lang="da-DK" dirty="0" smtClean="0"/>
              <a:t> location </a:t>
            </a:r>
            <a:r>
              <a:rPr lang="da-DK" dirty="0" err="1" smtClean="0"/>
              <a:t>algorithms</a:t>
            </a:r>
            <a:r>
              <a:rPr lang="da-DK" dirty="0" smtClean="0"/>
              <a:t> </a:t>
            </a:r>
            <a:r>
              <a:rPr lang="da-DK" dirty="0" err="1" smtClean="0"/>
              <a:t>ethical</a:t>
            </a:r>
            <a:r>
              <a:rPr lang="da-DK" dirty="0" smtClean="0"/>
              <a:t>?</a:t>
            </a:r>
          </a:p>
          <a:p>
            <a:r>
              <a:rPr lang="da-DK" dirty="0" err="1" smtClean="0"/>
              <a:t>Algorithms</a:t>
            </a:r>
            <a:r>
              <a:rPr lang="da-DK" dirty="0" smtClean="0"/>
              <a:t> as ”</a:t>
            </a:r>
            <a:r>
              <a:rPr lang="da-DK" dirty="0" err="1" smtClean="0"/>
              <a:t>Weapons</a:t>
            </a:r>
            <a:r>
              <a:rPr lang="da-DK" dirty="0" smtClean="0"/>
              <a:t> of Math </a:t>
            </a:r>
            <a:r>
              <a:rPr lang="da-DK" dirty="0" err="1" smtClean="0"/>
              <a:t>Destruction</a:t>
            </a:r>
            <a:r>
              <a:rPr lang="da-DK" dirty="0" smtClean="0"/>
              <a:t>”</a:t>
            </a:r>
          </a:p>
          <a:p>
            <a:pPr lvl="1"/>
            <a:r>
              <a:rPr lang="da-DK" dirty="0" smtClean="0"/>
              <a:t>Insurance </a:t>
            </a:r>
            <a:r>
              <a:rPr lang="da-DK" dirty="0" err="1" smtClean="0"/>
              <a:t>based</a:t>
            </a:r>
            <a:r>
              <a:rPr lang="da-DK" dirty="0" smtClean="0"/>
              <a:t> on </a:t>
            </a:r>
            <a:r>
              <a:rPr lang="da-DK" dirty="0" err="1" smtClean="0"/>
              <a:t>where</a:t>
            </a:r>
            <a:r>
              <a:rPr lang="da-DK" dirty="0" smtClean="0"/>
              <a:t> </a:t>
            </a:r>
            <a:r>
              <a:rPr lang="da-DK" dirty="0" err="1" smtClean="0"/>
              <a:t>you</a:t>
            </a:r>
            <a:r>
              <a:rPr lang="da-DK" dirty="0" smtClean="0"/>
              <a:t> live, </a:t>
            </a:r>
            <a:r>
              <a:rPr lang="da-DK" dirty="0" err="1" smtClean="0"/>
              <a:t>your</a:t>
            </a:r>
            <a:r>
              <a:rPr lang="da-DK" dirty="0" smtClean="0"/>
              <a:t> </a:t>
            </a:r>
            <a:r>
              <a:rPr lang="da-DK" dirty="0" err="1" smtClean="0"/>
              <a:t>name</a:t>
            </a:r>
            <a:r>
              <a:rPr lang="da-DK" dirty="0" smtClean="0"/>
              <a:t>/</a:t>
            </a:r>
            <a:r>
              <a:rPr lang="da-DK" dirty="0" err="1" smtClean="0"/>
              <a:t>ethnicity</a:t>
            </a:r>
            <a:endParaRPr lang="da-DK" dirty="0" smtClean="0"/>
          </a:p>
          <a:p>
            <a:pPr lvl="1"/>
            <a:r>
              <a:rPr lang="da-DK" dirty="0" err="1" smtClean="0"/>
              <a:t>Entry</a:t>
            </a:r>
            <a:r>
              <a:rPr lang="da-DK" dirty="0" smtClean="0"/>
              <a:t> </a:t>
            </a:r>
            <a:r>
              <a:rPr lang="da-DK" dirty="0" err="1" smtClean="0"/>
              <a:t>into</a:t>
            </a:r>
            <a:r>
              <a:rPr lang="da-DK" dirty="0" smtClean="0"/>
              <a:t> </a:t>
            </a:r>
            <a:r>
              <a:rPr lang="da-DK" dirty="0" err="1" smtClean="0"/>
              <a:t>university</a:t>
            </a:r>
            <a:r>
              <a:rPr lang="da-DK" dirty="0" smtClean="0"/>
              <a:t> </a:t>
            </a:r>
            <a:r>
              <a:rPr lang="da-DK" dirty="0" err="1" smtClean="0"/>
              <a:t>based</a:t>
            </a:r>
            <a:r>
              <a:rPr lang="da-DK" dirty="0" smtClean="0"/>
              <a:t> on </a:t>
            </a:r>
            <a:r>
              <a:rPr lang="da-DK" dirty="0" err="1" smtClean="0"/>
              <a:t>prediction</a:t>
            </a:r>
            <a:r>
              <a:rPr lang="da-DK" dirty="0" smtClean="0"/>
              <a:t> of </a:t>
            </a:r>
            <a:r>
              <a:rPr lang="da-DK" dirty="0" err="1" smtClean="0"/>
              <a:t>completion</a:t>
            </a:r>
            <a:r>
              <a:rPr lang="da-DK" dirty="0" smtClean="0"/>
              <a:t>?</a:t>
            </a:r>
          </a:p>
          <a:p>
            <a:pPr lvl="1"/>
            <a:r>
              <a:rPr lang="da-DK" dirty="0" smtClean="0"/>
              <a:t>Loan </a:t>
            </a:r>
            <a:r>
              <a:rPr lang="da-DK" dirty="0" err="1" smtClean="0"/>
              <a:t>interest</a:t>
            </a:r>
            <a:r>
              <a:rPr lang="da-DK" dirty="0" smtClean="0"/>
              <a:t> rates </a:t>
            </a:r>
            <a:r>
              <a:rPr lang="da-DK" dirty="0" err="1" smtClean="0"/>
              <a:t>based</a:t>
            </a:r>
            <a:r>
              <a:rPr lang="da-DK" dirty="0" smtClean="0"/>
              <a:t> on </a:t>
            </a:r>
            <a:r>
              <a:rPr lang="da-DK" dirty="0" err="1" smtClean="0"/>
              <a:t>past</a:t>
            </a:r>
            <a:r>
              <a:rPr lang="da-DK" dirty="0" smtClean="0"/>
              <a:t> </a:t>
            </a:r>
            <a:r>
              <a:rPr lang="da-DK" dirty="0" err="1" smtClean="0"/>
              <a:t>behavior</a:t>
            </a:r>
            <a:r>
              <a:rPr lang="da-DK" dirty="0" smtClean="0"/>
              <a:t>?</a:t>
            </a:r>
            <a:endParaRPr lang="da-DK" dirty="0" smtClean="0"/>
          </a:p>
          <a:p>
            <a:pPr lvl="1"/>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76336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t>ethical</a:t>
            </a:r>
            <a:r>
              <a:rPr lang="da-DK" dirty="0" smtClean="0"/>
              <a:t> </a:t>
            </a:r>
            <a:r>
              <a:rPr lang="da-DK" dirty="0" err="1" smtClean="0"/>
              <a:t>considerations</a:t>
            </a:r>
            <a:r>
              <a:rPr lang="da-DK" dirty="0" smtClean="0"/>
              <a:t> for </a:t>
            </a:r>
            <a:r>
              <a:rPr lang="da-DK" dirty="0" err="1" smtClean="0"/>
              <a:t>big</a:t>
            </a:r>
            <a:r>
              <a:rPr lang="da-DK" dirty="0" smtClean="0"/>
              <a:t> data</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smtClean="0"/>
              <a:t>Is </a:t>
            </a:r>
            <a:r>
              <a:rPr lang="da-DK" dirty="0" smtClean="0"/>
              <a:t>it </a:t>
            </a:r>
            <a:r>
              <a:rPr lang="da-DK" dirty="0" err="1" smtClean="0"/>
              <a:t>ethical</a:t>
            </a:r>
            <a:r>
              <a:rPr lang="da-DK" dirty="0" smtClean="0"/>
              <a:t> to </a:t>
            </a:r>
            <a:r>
              <a:rPr lang="da-DK" dirty="0" err="1" smtClean="0"/>
              <a:t>scrape</a:t>
            </a:r>
            <a:r>
              <a:rPr lang="da-DK" dirty="0" smtClean="0"/>
              <a:t> </a:t>
            </a:r>
            <a:r>
              <a:rPr lang="da-DK" dirty="0" err="1" smtClean="0"/>
              <a:t>competitors</a:t>
            </a:r>
            <a:r>
              <a:rPr lang="da-DK" dirty="0" smtClean="0"/>
              <a:t>’ </a:t>
            </a:r>
            <a:r>
              <a:rPr lang="da-DK" i="1" dirty="0" err="1" smtClean="0"/>
              <a:t>likes</a:t>
            </a:r>
            <a:r>
              <a:rPr lang="da-DK" i="1" dirty="0" smtClean="0"/>
              <a:t> </a:t>
            </a:r>
            <a:r>
              <a:rPr lang="da-DK" dirty="0" smtClean="0"/>
              <a:t>on Facebook? Is it illegal?</a:t>
            </a:r>
          </a:p>
          <a:p>
            <a:pPr lvl="1"/>
            <a:r>
              <a:rPr lang="da-DK" dirty="0" err="1" smtClean="0"/>
              <a:t>ethics</a:t>
            </a:r>
            <a:r>
              <a:rPr lang="da-DK" dirty="0" smtClean="0"/>
              <a:t> (and </a:t>
            </a:r>
            <a:r>
              <a:rPr lang="da-DK" dirty="0" err="1" smtClean="0"/>
              <a:t>law</a:t>
            </a:r>
            <a:r>
              <a:rPr lang="da-DK" dirty="0" smtClean="0"/>
              <a:t>) </a:t>
            </a:r>
            <a:r>
              <a:rPr lang="da-DK" dirty="0" err="1" smtClean="0"/>
              <a:t>sometimes</a:t>
            </a:r>
            <a:r>
              <a:rPr lang="da-DK" dirty="0" smtClean="0"/>
              <a:t> </a:t>
            </a:r>
            <a:r>
              <a:rPr lang="da-DK" dirty="0" err="1" smtClean="0"/>
              <a:t>used</a:t>
            </a:r>
            <a:r>
              <a:rPr lang="da-DK" dirty="0" smtClean="0"/>
              <a:t> as arguments to </a:t>
            </a:r>
            <a:r>
              <a:rPr lang="da-DK" dirty="0" err="1" smtClean="0"/>
              <a:t>stiffle</a:t>
            </a:r>
            <a:r>
              <a:rPr lang="da-DK" dirty="0" smtClean="0"/>
              <a:t> </a:t>
            </a:r>
            <a:r>
              <a:rPr lang="da-DK" dirty="0" err="1" smtClean="0"/>
              <a:t>competition</a:t>
            </a:r>
            <a:r>
              <a:rPr lang="da-DK" dirty="0" smtClean="0"/>
              <a:t>. See </a:t>
            </a:r>
            <a:r>
              <a:rPr lang="da-DK" dirty="0" smtClean="0">
                <a:hlinkClick r:id="rId3"/>
              </a:rPr>
              <a:t>LinkedIn case</a:t>
            </a:r>
            <a:endParaRPr lang="da-DK" dirty="0" smtClean="0"/>
          </a:p>
          <a:p>
            <a:r>
              <a:rPr lang="da-DK" dirty="0" smtClean="0"/>
              <a:t>Can </a:t>
            </a:r>
            <a:r>
              <a:rPr lang="da-DK" dirty="0" err="1" smtClean="0"/>
              <a:t>you</a:t>
            </a:r>
            <a:r>
              <a:rPr lang="da-DK" dirty="0" smtClean="0"/>
              <a:t> </a:t>
            </a:r>
            <a:r>
              <a:rPr lang="da-DK" dirty="0" err="1" smtClean="0"/>
              <a:t>scrape</a:t>
            </a:r>
            <a:r>
              <a:rPr lang="da-DK" dirty="0" smtClean="0"/>
              <a:t> data and </a:t>
            </a:r>
            <a:r>
              <a:rPr lang="da-DK" dirty="0" err="1" smtClean="0"/>
              <a:t>resell</a:t>
            </a:r>
            <a:r>
              <a:rPr lang="da-DK" dirty="0" smtClean="0"/>
              <a:t>? Or </a:t>
            </a:r>
            <a:r>
              <a:rPr lang="da-DK" dirty="0" err="1" smtClean="0"/>
              <a:t>repackage</a:t>
            </a:r>
            <a:r>
              <a:rPr lang="da-DK" dirty="0" smtClean="0"/>
              <a:t>?</a:t>
            </a:r>
          </a:p>
          <a:p>
            <a:r>
              <a:rPr lang="da-DK" dirty="0" err="1" smtClean="0"/>
              <a:t>Does</a:t>
            </a:r>
            <a:r>
              <a:rPr lang="da-DK" dirty="0" smtClean="0"/>
              <a:t> data </a:t>
            </a:r>
            <a:r>
              <a:rPr lang="da-DK" dirty="0" err="1" smtClean="0"/>
              <a:t>collection</a:t>
            </a:r>
            <a:r>
              <a:rPr lang="da-DK" dirty="0" smtClean="0"/>
              <a:t> </a:t>
            </a:r>
            <a:r>
              <a:rPr lang="da-DK" dirty="0" err="1" smtClean="0"/>
              <a:t>cause</a:t>
            </a:r>
            <a:r>
              <a:rPr lang="da-DK" dirty="0" smtClean="0"/>
              <a:t> </a:t>
            </a:r>
            <a:r>
              <a:rPr lang="da-DK" dirty="0" err="1" smtClean="0"/>
              <a:t>significant</a:t>
            </a:r>
            <a:r>
              <a:rPr lang="da-DK" dirty="0" smtClean="0"/>
              <a:t> </a:t>
            </a:r>
            <a:r>
              <a:rPr lang="da-DK" dirty="0" err="1" smtClean="0"/>
              <a:t>costs</a:t>
            </a:r>
            <a:r>
              <a:rPr lang="da-DK" dirty="0" smtClean="0"/>
              <a:t> (time or </a:t>
            </a:r>
            <a:r>
              <a:rPr lang="da-DK" dirty="0" err="1" smtClean="0"/>
              <a:t>money</a:t>
            </a:r>
            <a:r>
              <a:rPr lang="da-DK" dirty="0" smtClean="0"/>
              <a:t>) to </a:t>
            </a:r>
            <a:r>
              <a:rPr lang="da-DK" dirty="0" err="1" smtClean="0"/>
              <a:t>firms</a:t>
            </a:r>
            <a:r>
              <a:rPr lang="da-DK" dirty="0" smtClean="0"/>
              <a:t> and/or </a:t>
            </a:r>
            <a:r>
              <a:rPr lang="da-DK" dirty="0" err="1" smtClean="0"/>
              <a:t>individuals</a:t>
            </a:r>
            <a:r>
              <a:rPr lang="da-DK" dirty="0" smtClean="0"/>
              <a:t>?</a:t>
            </a:r>
          </a:p>
          <a:p>
            <a:pPr lvl="1"/>
            <a:endParaRPr lang="da-DK" dirty="0"/>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31473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t>Questions</a:t>
            </a:r>
            <a:r>
              <a:rPr lang="da-DK" dirty="0" smtClean="0"/>
              <a:t> for </a:t>
            </a:r>
            <a:r>
              <a:rPr lang="da-DK" dirty="0" err="1" smtClean="0"/>
              <a:t>proposed</a:t>
            </a:r>
            <a:r>
              <a:rPr lang="da-DK" dirty="0" smtClean="0"/>
              <a:t> </a:t>
            </a:r>
            <a:r>
              <a:rPr lang="da-DK" dirty="0" err="1" smtClean="0"/>
              <a:t>projects</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smtClean="0"/>
              <a:t>Do </a:t>
            </a:r>
            <a:r>
              <a:rPr lang="da-DK" dirty="0" err="1" smtClean="0"/>
              <a:t>you</a:t>
            </a:r>
            <a:r>
              <a:rPr lang="da-DK" dirty="0" smtClean="0"/>
              <a:t> </a:t>
            </a:r>
            <a:r>
              <a:rPr lang="da-DK" dirty="0" err="1" smtClean="0"/>
              <a:t>respect</a:t>
            </a:r>
            <a:r>
              <a:rPr lang="da-DK" dirty="0" smtClean="0"/>
              <a:t> </a:t>
            </a:r>
            <a:r>
              <a:rPr lang="da-DK" dirty="0" err="1" smtClean="0"/>
              <a:t>privacy</a:t>
            </a:r>
            <a:r>
              <a:rPr lang="da-DK" dirty="0" smtClean="0"/>
              <a:t>? </a:t>
            </a:r>
          </a:p>
          <a:p>
            <a:r>
              <a:rPr lang="da-DK" dirty="0" smtClean="0"/>
              <a:t>Can single </a:t>
            </a:r>
            <a:r>
              <a:rPr lang="da-DK" dirty="0" err="1" smtClean="0"/>
              <a:t>individuals</a:t>
            </a:r>
            <a:r>
              <a:rPr lang="da-DK" dirty="0" smtClean="0"/>
              <a:t> </a:t>
            </a:r>
            <a:r>
              <a:rPr lang="da-DK" dirty="0" err="1" smtClean="0"/>
              <a:t>be</a:t>
            </a:r>
            <a:r>
              <a:rPr lang="da-DK" dirty="0" smtClean="0"/>
              <a:t> </a:t>
            </a:r>
            <a:r>
              <a:rPr lang="da-DK" dirty="0" err="1" smtClean="0"/>
              <a:t>identified</a:t>
            </a:r>
            <a:r>
              <a:rPr lang="da-DK" dirty="0" smtClean="0"/>
              <a:t>?</a:t>
            </a:r>
          </a:p>
          <a:p>
            <a:endParaRPr lang="da-DK" dirty="0"/>
          </a:p>
          <a:p>
            <a:r>
              <a:rPr lang="da-DK" dirty="0" smtClean="0"/>
              <a:t>Are </a:t>
            </a:r>
            <a:r>
              <a:rPr lang="da-DK" dirty="0" err="1" smtClean="0"/>
              <a:t>there</a:t>
            </a:r>
            <a:r>
              <a:rPr lang="da-DK" dirty="0" smtClean="0"/>
              <a:t> </a:t>
            </a:r>
            <a:r>
              <a:rPr lang="da-DK" dirty="0" err="1" smtClean="0"/>
              <a:t>ethical</a:t>
            </a:r>
            <a:r>
              <a:rPr lang="da-DK" dirty="0" smtClean="0"/>
              <a:t> </a:t>
            </a:r>
            <a:r>
              <a:rPr lang="da-DK" dirty="0" err="1" smtClean="0"/>
              <a:t>considerations</a:t>
            </a:r>
            <a:endParaRPr lang="da-DK" dirty="0" smtClean="0"/>
          </a:p>
          <a:p>
            <a:pPr lvl="1"/>
            <a:r>
              <a:rPr lang="da-DK" dirty="0" smtClean="0"/>
              <a:t>With </a:t>
            </a:r>
            <a:r>
              <a:rPr lang="da-DK" dirty="0" err="1" smtClean="0"/>
              <a:t>respect</a:t>
            </a:r>
            <a:r>
              <a:rPr lang="da-DK" dirty="0" smtClean="0"/>
              <a:t> to </a:t>
            </a:r>
            <a:r>
              <a:rPr lang="da-DK" dirty="0" err="1" smtClean="0"/>
              <a:t>individuals</a:t>
            </a:r>
            <a:r>
              <a:rPr lang="da-DK" dirty="0" smtClean="0"/>
              <a:t>?</a:t>
            </a:r>
          </a:p>
          <a:p>
            <a:pPr lvl="1"/>
            <a:r>
              <a:rPr lang="da-DK" dirty="0" smtClean="0"/>
              <a:t>With </a:t>
            </a:r>
            <a:r>
              <a:rPr lang="da-DK" dirty="0" err="1" smtClean="0"/>
              <a:t>respect</a:t>
            </a:r>
            <a:r>
              <a:rPr lang="da-DK" dirty="0" smtClean="0"/>
              <a:t> to </a:t>
            </a:r>
            <a:r>
              <a:rPr lang="da-DK" dirty="0" err="1" smtClean="0"/>
              <a:t>firms</a:t>
            </a:r>
            <a:r>
              <a:rPr lang="da-DK" dirty="0" smtClean="0"/>
              <a:t>?</a:t>
            </a:r>
          </a:p>
          <a:p>
            <a:pPr lvl="1"/>
            <a:r>
              <a:rPr lang="da-DK" dirty="0" err="1" smtClean="0"/>
              <a:t>Should</a:t>
            </a:r>
            <a:r>
              <a:rPr lang="da-DK" dirty="0" smtClean="0"/>
              <a:t> </a:t>
            </a:r>
            <a:r>
              <a:rPr lang="da-DK" dirty="0" err="1" smtClean="0"/>
              <a:t>you</a:t>
            </a:r>
            <a:r>
              <a:rPr lang="da-DK" dirty="0" smtClean="0"/>
              <a:t> </a:t>
            </a:r>
            <a:r>
              <a:rPr lang="da-DK" dirty="0" err="1" smtClean="0"/>
              <a:t>report</a:t>
            </a:r>
            <a:r>
              <a:rPr lang="da-DK" dirty="0" smtClean="0"/>
              <a:t> </a:t>
            </a:r>
            <a:r>
              <a:rPr lang="da-DK" dirty="0" err="1" smtClean="0"/>
              <a:t>your</a:t>
            </a:r>
            <a:r>
              <a:rPr lang="da-DK" dirty="0" smtClean="0"/>
              <a:t> research to the Danish Data </a:t>
            </a:r>
            <a:r>
              <a:rPr lang="da-DK" dirty="0" err="1" smtClean="0"/>
              <a:t>Protection</a:t>
            </a:r>
            <a:r>
              <a:rPr lang="da-DK" dirty="0" smtClean="0"/>
              <a:t> Agency? See </a:t>
            </a:r>
            <a:r>
              <a:rPr lang="da-DK" dirty="0" smtClean="0">
                <a:hlinkClick r:id="rId3"/>
              </a:rPr>
              <a:t>here</a:t>
            </a:r>
            <a:r>
              <a:rPr lang="da-DK" dirty="0" smtClean="0"/>
              <a:t> (in Danish) for </a:t>
            </a:r>
            <a:r>
              <a:rPr lang="da-DK" dirty="0" err="1" smtClean="0"/>
              <a:t>exemptions</a:t>
            </a:r>
            <a:r>
              <a:rPr lang="da-DK" dirty="0" smtClean="0"/>
              <a:t> </a:t>
            </a:r>
            <a:r>
              <a:rPr lang="da-DK" dirty="0" err="1" smtClean="0"/>
              <a:t>wrt</a:t>
            </a:r>
            <a:r>
              <a:rPr lang="da-DK" dirty="0" smtClean="0"/>
              <a:t> </a:t>
            </a:r>
            <a:r>
              <a:rPr lang="da-DK" dirty="0" err="1" smtClean="0"/>
              <a:t>personal</a:t>
            </a:r>
            <a:r>
              <a:rPr lang="da-DK" dirty="0" smtClean="0"/>
              <a:t> data and students’ </a:t>
            </a:r>
            <a:r>
              <a:rPr lang="da-DK" dirty="0" err="1" smtClean="0"/>
              <a:t>projects</a:t>
            </a:r>
            <a:r>
              <a:rPr lang="da-DK" dirty="0" smtClean="0"/>
              <a:t>.</a:t>
            </a:r>
          </a:p>
        </p:txBody>
      </p:sp>
      <p:sp>
        <p:nvSpPr>
          <p:cNvPr id="5" name="Pladsholder til sidefod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39948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8"/>
            <a:ext cx="7772400" cy="3456383"/>
          </a:xfrm>
        </p:spPr>
        <p:txBody>
          <a:bodyPr>
            <a:normAutofit/>
          </a:bodyPr>
          <a:lstStyle/>
          <a:p>
            <a:r>
              <a:rPr lang="da-DK" dirty="0" err="1" smtClean="0"/>
              <a:t>Today</a:t>
            </a:r>
            <a:r>
              <a:rPr lang="da-DK" dirty="0" smtClean="0"/>
              <a:t>: </a:t>
            </a:r>
            <a:br>
              <a:rPr lang="da-DK" dirty="0" smtClean="0"/>
            </a:br>
            <a:r>
              <a:rPr lang="da-DK" dirty="0" err="1" smtClean="0"/>
              <a:t>Privacy</a:t>
            </a:r>
            <a:r>
              <a:rPr lang="da-DK" dirty="0" smtClean="0"/>
              <a:t> and </a:t>
            </a:r>
            <a:r>
              <a:rPr lang="da-DK" dirty="0" err="1" smtClean="0"/>
              <a:t>Ethics</a:t>
            </a:r>
            <a:r>
              <a:rPr lang="da-DK" dirty="0" smtClean="0"/>
              <a:t> in Big Data </a:t>
            </a:r>
            <a:r>
              <a:rPr lang="da-DK" dirty="0" err="1" smtClean="0"/>
              <a:t>Production</a:t>
            </a:r>
            <a:r>
              <a:rPr lang="da-DK" dirty="0" smtClean="0"/>
              <a:t> and </a:t>
            </a:r>
            <a:r>
              <a:rPr lang="da-DK" dirty="0" err="1" smtClean="0"/>
              <a:t>Use</a:t>
            </a:r>
            <a:endParaRPr lang="da-DK" dirty="0"/>
          </a:p>
        </p:txBody>
      </p:sp>
    </p:spTree>
    <p:extLst>
      <p:ext uri="{BB962C8B-B14F-4D97-AF65-F5344CB8AC3E}">
        <p14:creationId xmlns:p14="http://schemas.microsoft.com/office/powerpoint/2010/main" val="2462477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privacy?</a:t>
            </a:r>
            <a:endParaRPr lang="en-US" dirty="0"/>
          </a:p>
        </p:txBody>
      </p:sp>
      <p:sp>
        <p:nvSpPr>
          <p:cNvPr id="3" name="Content Placeholder 2"/>
          <p:cNvSpPr>
            <a:spLocks noGrp="1"/>
          </p:cNvSpPr>
          <p:nvPr>
            <p:ph sz="half" idx="1"/>
          </p:nvPr>
        </p:nvSpPr>
        <p:spPr>
          <a:xfrm>
            <a:off x="457200" y="1600201"/>
            <a:ext cx="7931224" cy="4277072"/>
          </a:xfrm>
        </p:spPr>
        <p:txBody>
          <a:bodyPr/>
          <a:lstStyle/>
          <a:p>
            <a:r>
              <a:rPr lang="en-US" dirty="0" smtClean="0"/>
              <a:t>Privacy for its own good – a principle of privacy</a:t>
            </a:r>
          </a:p>
          <a:p>
            <a:r>
              <a:rPr lang="en-US" dirty="0" smtClean="0"/>
              <a:t>Privacy to preserve informational rents</a:t>
            </a:r>
          </a:p>
          <a:p>
            <a:pPr lvl="1"/>
            <a:r>
              <a:rPr lang="en-US" dirty="0" smtClean="0"/>
              <a:t>Consumers, firms</a:t>
            </a:r>
          </a:p>
          <a:p>
            <a:r>
              <a:rPr lang="en-US" dirty="0" smtClean="0"/>
              <a:t>Privacy and politics</a:t>
            </a:r>
            <a:endParaRPr lang="en-US" dirty="0"/>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2945332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privacy?</a:t>
            </a:r>
            <a:endParaRPr lang="en-US" dirty="0"/>
          </a:p>
        </p:txBody>
      </p:sp>
      <p:sp>
        <p:nvSpPr>
          <p:cNvPr id="3" name="Content Placeholder 2"/>
          <p:cNvSpPr>
            <a:spLocks noGrp="1"/>
          </p:cNvSpPr>
          <p:nvPr>
            <p:ph sz="half" idx="1"/>
          </p:nvPr>
        </p:nvSpPr>
        <p:spPr>
          <a:xfrm>
            <a:off x="457200" y="1600201"/>
            <a:ext cx="7931224" cy="4277072"/>
          </a:xfrm>
        </p:spPr>
        <p:txBody>
          <a:bodyPr/>
          <a:lstStyle/>
          <a:p>
            <a:r>
              <a:rPr lang="en-US" dirty="0" smtClean="0"/>
              <a:t>Privacy for its own good – a principle of privacy</a:t>
            </a:r>
          </a:p>
          <a:p>
            <a:pPr lvl="1"/>
            <a:r>
              <a:rPr lang="en-US" dirty="0" smtClean="0"/>
              <a:t>May simply value privacy in itself</a:t>
            </a:r>
          </a:p>
          <a:p>
            <a:pPr lvl="1"/>
            <a:r>
              <a:rPr lang="en-US" dirty="0" smtClean="0"/>
              <a:t>But: public goods problems</a:t>
            </a:r>
          </a:p>
          <a:p>
            <a:pPr lvl="2"/>
            <a:r>
              <a:rPr lang="en-US" dirty="0" smtClean="0"/>
              <a:t>Example: medical research. Share existing info on medical history, no cost to individuals. Some will not contribute, citing privacy concerns – but benefits of research accrue to everybody</a:t>
            </a:r>
          </a:p>
          <a:p>
            <a:pPr lvl="2"/>
            <a:r>
              <a:rPr lang="en-US" dirty="0" smtClean="0"/>
              <a:t>DK: no consent necessary for register studies or re-use of data</a:t>
            </a:r>
          </a:p>
          <a:p>
            <a:pPr lvl="2"/>
            <a:r>
              <a:rPr lang="en-US" dirty="0" smtClean="0"/>
              <a:t>Similar: Privacy for social science research, or monitoring in public places</a:t>
            </a:r>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1598418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privacy?</a:t>
            </a:r>
            <a:endParaRPr lang="en-US" dirty="0"/>
          </a:p>
        </p:txBody>
      </p:sp>
      <p:sp>
        <p:nvSpPr>
          <p:cNvPr id="3" name="Content Placeholder 2"/>
          <p:cNvSpPr>
            <a:spLocks noGrp="1"/>
          </p:cNvSpPr>
          <p:nvPr>
            <p:ph sz="half" idx="1"/>
          </p:nvPr>
        </p:nvSpPr>
        <p:spPr>
          <a:xfrm>
            <a:off x="457200" y="1600201"/>
            <a:ext cx="7931224" cy="4277072"/>
          </a:xfrm>
        </p:spPr>
        <p:txBody>
          <a:bodyPr>
            <a:normAutofit lnSpcReduction="10000"/>
          </a:bodyPr>
          <a:lstStyle/>
          <a:p>
            <a:r>
              <a:rPr lang="en-US" dirty="0" smtClean="0"/>
              <a:t>Privacy to preserve informational rents</a:t>
            </a:r>
          </a:p>
          <a:p>
            <a:pPr lvl="1"/>
            <a:r>
              <a:rPr lang="en-US" dirty="0" smtClean="0"/>
              <a:t>Consumers: willingness to pay (WTP), characteristics, and behavior often private information</a:t>
            </a:r>
          </a:p>
          <a:p>
            <a:pPr lvl="2"/>
            <a:r>
              <a:rPr lang="en-US" dirty="0" smtClean="0"/>
              <a:t>Willingness to pay: 1</a:t>
            </a:r>
            <a:r>
              <a:rPr lang="en-US" baseline="30000" dirty="0" smtClean="0"/>
              <a:t>st</a:t>
            </a:r>
            <a:r>
              <a:rPr lang="en-US" dirty="0" smtClean="0"/>
              <a:t> class vs. 2</a:t>
            </a:r>
            <a:r>
              <a:rPr lang="en-US" baseline="30000" dirty="0" smtClean="0"/>
              <a:t>nd</a:t>
            </a:r>
            <a:r>
              <a:rPr lang="en-US" dirty="0" smtClean="0"/>
              <a:t> class</a:t>
            </a:r>
          </a:p>
          <a:p>
            <a:pPr lvl="2"/>
            <a:r>
              <a:rPr lang="en-US" dirty="0" smtClean="0"/>
              <a:t>Characteristics: Taste, Genetics, Personality</a:t>
            </a:r>
          </a:p>
          <a:p>
            <a:pPr lvl="2"/>
            <a:r>
              <a:rPr lang="en-US" dirty="0" smtClean="0"/>
              <a:t>Behavior: e.g. driving and insurance, </a:t>
            </a:r>
            <a:r>
              <a:rPr lang="en-US" dirty="0" smtClean="0">
                <a:hlinkClick r:id="rId3"/>
              </a:rPr>
              <a:t>physical activity</a:t>
            </a:r>
            <a:endParaRPr lang="en-US" dirty="0" smtClean="0"/>
          </a:p>
          <a:p>
            <a:pPr lvl="2"/>
            <a:r>
              <a:rPr lang="en-US" dirty="0" smtClean="0"/>
              <a:t>Value of time / search costs</a:t>
            </a:r>
          </a:p>
          <a:p>
            <a:pPr lvl="2"/>
            <a:r>
              <a:rPr lang="en-US" dirty="0" smtClean="0"/>
              <a:t>Example: </a:t>
            </a:r>
            <a:r>
              <a:rPr lang="en-US" dirty="0" smtClean="0">
                <a:hlinkClick r:id="rId4"/>
              </a:rPr>
              <a:t>Internet steering</a:t>
            </a:r>
            <a:endParaRPr lang="en-US" dirty="0" smtClean="0"/>
          </a:p>
          <a:p>
            <a:pPr lvl="1"/>
            <a:r>
              <a:rPr lang="en-US" dirty="0" smtClean="0"/>
              <a:t>Firms: Intellectual Property Rights, strategy</a:t>
            </a:r>
          </a:p>
          <a:p>
            <a:pPr lvl="2"/>
            <a:r>
              <a:rPr lang="en-US" dirty="0" smtClean="0"/>
              <a:t>Industrial espionage major problem</a:t>
            </a:r>
          </a:p>
          <a:p>
            <a:pPr lvl="2"/>
            <a:r>
              <a:rPr lang="en-US" dirty="0" smtClean="0"/>
              <a:t>LinkedIn-story; Firms where data is only asset</a:t>
            </a:r>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94363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privacy?</a:t>
            </a:r>
            <a:endParaRPr lang="en-US" dirty="0"/>
          </a:p>
        </p:txBody>
      </p:sp>
      <p:sp>
        <p:nvSpPr>
          <p:cNvPr id="3" name="Content Placeholder 2"/>
          <p:cNvSpPr>
            <a:spLocks noGrp="1"/>
          </p:cNvSpPr>
          <p:nvPr>
            <p:ph sz="half" idx="1"/>
          </p:nvPr>
        </p:nvSpPr>
        <p:spPr>
          <a:xfrm>
            <a:off x="457200" y="1600201"/>
            <a:ext cx="7931224" cy="4277072"/>
          </a:xfrm>
        </p:spPr>
        <p:txBody>
          <a:bodyPr/>
          <a:lstStyle/>
          <a:p>
            <a:r>
              <a:rPr lang="en-US" dirty="0" smtClean="0"/>
              <a:t>Privacy and politics</a:t>
            </a:r>
          </a:p>
          <a:p>
            <a:pPr lvl="1"/>
            <a:r>
              <a:rPr lang="en-US" dirty="0" smtClean="0"/>
              <a:t>Authorities may not register party identification</a:t>
            </a:r>
          </a:p>
          <a:p>
            <a:pPr lvl="2"/>
            <a:r>
              <a:rPr lang="en-US" dirty="0" smtClean="0"/>
              <a:t>Originally for freedom of political expression but also:</a:t>
            </a:r>
            <a:br>
              <a:rPr lang="en-US" dirty="0" smtClean="0"/>
            </a:br>
            <a:r>
              <a:rPr lang="en-US" dirty="0" smtClean="0"/>
              <a:t>majority in city council could pay out cash assistance / </a:t>
            </a:r>
            <a:r>
              <a:rPr lang="en-US" dirty="0" err="1" smtClean="0"/>
              <a:t>kontanthjælp</a:t>
            </a:r>
            <a:r>
              <a:rPr lang="en-US" dirty="0" smtClean="0"/>
              <a:t> based on, say, union membership</a:t>
            </a:r>
          </a:p>
          <a:p>
            <a:pPr lvl="1"/>
            <a:r>
              <a:rPr lang="en-US" dirty="0" smtClean="0"/>
              <a:t>These days: Privacy as a political platform</a:t>
            </a:r>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80781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Danish law of personal data</a:t>
            </a:r>
            <a:br>
              <a:rPr lang="en-US" dirty="0" smtClean="0"/>
            </a:br>
            <a:r>
              <a:rPr lang="en-US" dirty="0" smtClean="0"/>
              <a:t>“</a:t>
            </a:r>
            <a:r>
              <a:rPr lang="en-US" dirty="0" err="1" smtClean="0"/>
              <a:t>Persondataloven</a:t>
            </a:r>
            <a:r>
              <a:rPr lang="en-US" dirty="0" smtClean="0"/>
              <a:t>”</a:t>
            </a:r>
            <a:endParaRPr lang="en-US" dirty="0"/>
          </a:p>
        </p:txBody>
      </p:sp>
      <p:sp>
        <p:nvSpPr>
          <p:cNvPr id="3" name="Content Placeholder 2"/>
          <p:cNvSpPr>
            <a:spLocks noGrp="1"/>
          </p:cNvSpPr>
          <p:nvPr>
            <p:ph sz="half" idx="1"/>
          </p:nvPr>
        </p:nvSpPr>
        <p:spPr/>
        <p:txBody>
          <a:bodyPr>
            <a:normAutofit/>
          </a:bodyPr>
          <a:lstStyle/>
          <a:p>
            <a:r>
              <a:rPr lang="en-US" dirty="0" smtClean="0"/>
              <a:t>Lays down the rules on </a:t>
            </a:r>
          </a:p>
          <a:p>
            <a:pPr lvl="1"/>
            <a:r>
              <a:rPr lang="en-US" dirty="0" smtClean="0"/>
              <a:t>All electronic use of personal data</a:t>
            </a:r>
          </a:p>
          <a:p>
            <a:pPr lvl="1"/>
            <a:r>
              <a:rPr lang="en-US" dirty="0" smtClean="0"/>
              <a:t>Data in registers</a:t>
            </a:r>
          </a:p>
          <a:p>
            <a:r>
              <a:rPr lang="en-US" dirty="0" smtClean="0"/>
              <a:t>In general: strict rules governing authorities’ and firms use of data / information</a:t>
            </a:r>
          </a:p>
          <a:p>
            <a:r>
              <a:rPr lang="en-US" dirty="0" smtClean="0"/>
              <a:t>Sensitive data singled out:</a:t>
            </a:r>
          </a:p>
          <a:p>
            <a:pPr lvl="1"/>
            <a:endParaRPr lang="en-US" dirty="0"/>
          </a:p>
        </p:txBody>
      </p:sp>
      <p:sp>
        <p:nvSpPr>
          <p:cNvPr id="4" name="Content Placeholder 3"/>
          <p:cNvSpPr>
            <a:spLocks noGrp="1"/>
          </p:cNvSpPr>
          <p:nvPr>
            <p:ph sz="half" idx="2"/>
          </p:nvPr>
        </p:nvSpPr>
        <p:spPr/>
        <p:txBody>
          <a:bodyPr>
            <a:normAutofit/>
          </a:bodyPr>
          <a:lstStyle/>
          <a:p>
            <a:r>
              <a:rPr lang="en-US" dirty="0" smtClean="0"/>
              <a:t>Sensitive:</a:t>
            </a:r>
          </a:p>
          <a:p>
            <a:pPr lvl="1"/>
            <a:r>
              <a:rPr lang="en-US" dirty="0" smtClean="0"/>
              <a:t>Political views</a:t>
            </a:r>
          </a:p>
          <a:p>
            <a:pPr lvl="1"/>
            <a:r>
              <a:rPr lang="en-US" dirty="0" smtClean="0"/>
              <a:t>Philosophical views</a:t>
            </a:r>
          </a:p>
          <a:p>
            <a:pPr lvl="1"/>
            <a:r>
              <a:rPr lang="en-US" dirty="0" smtClean="0"/>
              <a:t>Sexual preference</a:t>
            </a:r>
          </a:p>
          <a:p>
            <a:pPr lvl="1"/>
            <a:r>
              <a:rPr lang="en-US" dirty="0" smtClean="0"/>
              <a:t>Ethnicity/Race</a:t>
            </a:r>
          </a:p>
          <a:p>
            <a:pPr lvl="1"/>
            <a:r>
              <a:rPr lang="en-US" dirty="0" smtClean="0"/>
              <a:t>Union membership</a:t>
            </a:r>
          </a:p>
          <a:p>
            <a:pPr lvl="1"/>
            <a:r>
              <a:rPr lang="en-US" dirty="0" smtClean="0"/>
              <a:t>Health</a:t>
            </a:r>
          </a:p>
          <a:p>
            <a:pPr lvl="1"/>
            <a:r>
              <a:rPr lang="en-US" dirty="0" smtClean="0"/>
              <a:t>Serious social problems</a:t>
            </a:r>
          </a:p>
          <a:p>
            <a:pPr lvl="1"/>
            <a:endParaRPr lang="en-US" dirty="0" smtClean="0"/>
          </a:p>
          <a:p>
            <a:pPr lvl="1"/>
            <a:endParaRPr lang="en-US" dirty="0" smtClean="0"/>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82449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example</a:t>
            </a:r>
            <a:endParaRPr lang="en-US" dirty="0"/>
          </a:p>
        </p:txBody>
      </p:sp>
      <p:sp>
        <p:nvSpPr>
          <p:cNvPr id="3" name="Content Placeholder 2"/>
          <p:cNvSpPr>
            <a:spLocks noGrp="1"/>
          </p:cNvSpPr>
          <p:nvPr>
            <p:ph sz="half" idx="1"/>
          </p:nvPr>
        </p:nvSpPr>
        <p:spPr/>
        <p:txBody>
          <a:bodyPr/>
          <a:lstStyle/>
          <a:p>
            <a:r>
              <a:rPr lang="en-US" dirty="0" smtClean="0"/>
              <a:t>Combine survey data on economic expectations with administrative data on taxable income</a:t>
            </a:r>
          </a:p>
          <a:p>
            <a:r>
              <a:rPr lang="en-US" dirty="0" smtClean="0"/>
              <a:t>Combines two sets of individual data</a:t>
            </a:r>
          </a:p>
          <a:p>
            <a:r>
              <a:rPr lang="en-US" dirty="0" smtClean="0"/>
              <a:t>Requires permission from Danish Data Authority</a:t>
            </a:r>
          </a:p>
          <a:p>
            <a:pPr lvl="1"/>
            <a:endParaRPr lang="en-US" dirty="0" smtClean="0"/>
          </a:p>
          <a:p>
            <a:pPr lvl="1"/>
            <a:endParaRPr lang="en-US" dirty="0" smtClean="0"/>
          </a:p>
          <a:p>
            <a:pPr lvl="1"/>
            <a:endParaRPr lang="en-US" dirty="0"/>
          </a:p>
        </p:txBody>
      </p:sp>
      <p:sp>
        <p:nvSpPr>
          <p:cNvPr id="4" name="Content Placeholder 3"/>
          <p:cNvSpPr>
            <a:spLocks noGrp="1"/>
          </p:cNvSpPr>
          <p:nvPr>
            <p:ph sz="half" idx="2"/>
          </p:nvPr>
        </p:nvSpPr>
        <p:spPr/>
        <p:txBody>
          <a:bodyPr/>
          <a:lstStyle/>
          <a:p>
            <a:r>
              <a:rPr lang="en-US" dirty="0" smtClean="0"/>
              <a:t>What about comments / likes from Facebook? </a:t>
            </a:r>
          </a:p>
          <a:p>
            <a:r>
              <a:rPr lang="en-US" dirty="0" smtClean="0"/>
              <a:t>What about </a:t>
            </a:r>
            <a:r>
              <a:rPr lang="en-US" dirty="0" err="1" smtClean="0"/>
              <a:t>usernamed</a:t>
            </a:r>
            <a:r>
              <a:rPr lang="en-US" dirty="0" smtClean="0"/>
              <a:t> rating on website?</a:t>
            </a:r>
          </a:p>
          <a:p>
            <a:r>
              <a:rPr lang="en-US" dirty="0" smtClean="0"/>
              <a:t>What about data on </a:t>
            </a:r>
            <a:r>
              <a:rPr lang="en-US" dirty="0" err="1" smtClean="0"/>
              <a:t>houseprices</a:t>
            </a:r>
            <a:r>
              <a:rPr lang="en-US" dirty="0" smtClean="0"/>
              <a:t> – or data on owners of houses?</a:t>
            </a:r>
          </a:p>
          <a:p>
            <a:pPr lvl="1"/>
            <a:endParaRPr lang="en-US" dirty="0" smtClean="0"/>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da-DK" smtClean="0"/>
              <a:t>Big Data in Economics</a:t>
            </a:r>
            <a:endParaRPr lang="da-DK"/>
          </a:p>
        </p:txBody>
      </p:sp>
    </p:spTree>
    <p:extLst>
      <p:ext uri="{BB962C8B-B14F-4D97-AF65-F5344CB8AC3E}">
        <p14:creationId xmlns:p14="http://schemas.microsoft.com/office/powerpoint/2010/main" val="30462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3560</TotalTime>
  <Words>1578</Words>
  <Application>Microsoft Macintosh PowerPoint</Application>
  <PresentationFormat>Skærmshow (4:3)</PresentationFormat>
  <Paragraphs>236</Paragraphs>
  <Slides>28</Slides>
  <Notes>26</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28</vt:i4>
      </vt:variant>
    </vt:vector>
  </HeadingPairs>
  <TitlesOfParts>
    <vt:vector size="31" baseType="lpstr">
      <vt:lpstr>Calibri</vt:lpstr>
      <vt:lpstr>Arial</vt:lpstr>
      <vt:lpstr>Office Theme</vt:lpstr>
      <vt:lpstr>Social Data Science</vt:lpstr>
      <vt:lpstr>In God we trust, all others must bring data</vt:lpstr>
      <vt:lpstr>Today:  Privacy and Ethics in Big Data Production and Use</vt:lpstr>
      <vt:lpstr>Why privacy?</vt:lpstr>
      <vt:lpstr>Why privacy?</vt:lpstr>
      <vt:lpstr>Why privacy?</vt:lpstr>
      <vt:lpstr>Why privacy?</vt:lpstr>
      <vt:lpstr>Danish law of personal data “Persondataloven”</vt:lpstr>
      <vt:lpstr>Process example</vt:lpstr>
      <vt:lpstr>From 2018: Replace Danish law with The EU data protection directive</vt:lpstr>
      <vt:lpstr>Process example</vt:lpstr>
      <vt:lpstr>Example:What can we know from Facebook-likes?</vt:lpstr>
      <vt:lpstr>Apropos of Facebook</vt:lpstr>
      <vt:lpstr>In DK: No need for informed consent on processed data</vt:lpstr>
      <vt:lpstr>Individual data and privacy</vt:lpstr>
      <vt:lpstr>Trade-offs</vt:lpstr>
      <vt:lpstr>Trade-offs</vt:lpstr>
      <vt:lpstr>Trade-offs</vt:lpstr>
      <vt:lpstr>Economic analysis of privacy</vt:lpstr>
      <vt:lpstr>From last time:</vt:lpstr>
      <vt:lpstr>Ethics of Big data</vt:lpstr>
      <vt:lpstr>What is Ethics?</vt:lpstr>
      <vt:lpstr>Ethics of Big data</vt:lpstr>
      <vt:lpstr>Key goal of ethical considerations</vt:lpstr>
      <vt:lpstr>Challenges</vt:lpstr>
      <vt:lpstr>ethical considerations for big data</vt:lpstr>
      <vt:lpstr>ethical considerations for big data</vt:lpstr>
      <vt:lpstr>Questions for proposed projects</vt:lpstr>
    </vt:vector>
  </TitlesOfParts>
  <Company>SAMF-IT, KU</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data</dc:title>
  <dc:creator>David Dreyer Lassen</dc:creator>
  <cp:lastModifiedBy>DDL</cp:lastModifiedBy>
  <cp:revision>154</cp:revision>
  <cp:lastPrinted>2015-11-25T21:03:39Z</cp:lastPrinted>
  <dcterms:created xsi:type="dcterms:W3CDTF">2015-09-23T07:00:22Z</dcterms:created>
  <dcterms:modified xsi:type="dcterms:W3CDTF">2017-08-16T18:17:51Z</dcterms:modified>
</cp:coreProperties>
</file>