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9" r:id="rId7"/>
    <p:sldId id="270" r:id="rId8"/>
    <p:sldId id="263" r:id="rId9"/>
    <p:sldId id="262" r:id="rId10"/>
    <p:sldId id="264" r:id="rId11"/>
    <p:sldId id="266" r:id="rId12"/>
    <p:sldId id="265" r:id="rId13"/>
    <p:sldId id="267"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82"/>
    <p:restoredTop sz="94654"/>
  </p:normalViewPr>
  <p:slideViewPr>
    <p:cSldViewPr snapToGrid="0" snapToObjects="1">
      <p:cViewPr varScale="1">
        <p:scale>
          <a:sx n="81" d="100"/>
          <a:sy n="81" d="100"/>
        </p:scale>
        <p:origin x="192" y="14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nl-NL"/>
              <a:t>Klik om stijl te bewerken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Vertical Text Placeholder 2"/>
          <p:cNvSpPr>
            <a:spLocks noGrp="1"/>
          </p:cNvSpPr>
          <p:nvPr>
            <p:ph type="body" orient="vert" idx="1"/>
          </p:nvPr>
        </p:nvSpPr>
        <p:spPr/>
        <p:txBody>
          <a:bodyPr vert="eaVert"/>
          <a:lstStyle/>
          <a:p>
            <a:pPr lvl="0"/>
            <a:r>
              <a:rPr lang="nl-NL"/>
              <a:t>Tekststijl van het model bewerken
Tweede niveau
Derde niveau
Vierde niveau
Vijfde niveau</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nl-NL"/>
              <a:t>Klik om stijl te bewerken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
Tweede niveau
Derde niveau
Vierde niveau
Vijfde niveau</a:t>
            </a:r>
            <a:endParaRPr lang="en-US"/>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5/29/18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nl-NL"/>
              <a:t>Tekststijl van het model bewerken
Tweede niveau
Derde niveau
Vierde niveau
Vijfde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
Tweede niveau
Derde niveau
Vierde niveau
Vijfde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
Tweede niveau
Derde niveau
Vierde niveau
Vijfde niveau</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a:p>
        </p:txBody>
      </p:sp>
      <p:sp>
        <p:nvSpPr>
          <p:cNvPr id="10" name="Title 9"/>
          <p:cNvSpPr>
            <a:spLocks noGrp="1"/>
          </p:cNvSpPr>
          <p:nvPr>
            <p:ph type="title"/>
          </p:nvPr>
        </p:nvSpPr>
        <p:spPr/>
        <p:txBody>
          <a:bodyPr/>
          <a:lstStyle/>
          <a:p>
            <a:r>
              <a:rPr lang="nl-NL"/>
              <a:t>Klik om stijl te bewerken</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5/29/18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‹nr.›</a:t>
            </a:fld>
            <a:endParaRPr lang="en-US"/>
          </a:p>
        </p:txBody>
      </p:sp>
      <p:sp>
        <p:nvSpPr>
          <p:cNvPr id="6" name="Title 5"/>
          <p:cNvSpPr>
            <a:spLocks noGrp="1"/>
          </p:cNvSpPr>
          <p:nvPr>
            <p:ph type="title"/>
          </p:nvPr>
        </p:nvSpPr>
        <p:spPr/>
        <p:txBody>
          <a:bodyPr/>
          <a:lstStyle/>
          <a:p>
            <a:r>
              <a:rPr lang="nl-NL"/>
              <a:t>Klik om stijl te bewerken</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‹nr.›</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stijl te bewerken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nl-NL"/>
              <a:t>Tekststijl van het model bewerken
Tweede niveau
Derde niveau
Vierde niveau
Vijfde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a:p>
        </p:txBody>
      </p:sp>
      <p:sp>
        <p:nvSpPr>
          <p:cNvPr id="5" name="Date Placeholder 4"/>
          <p:cNvSpPr>
            <a:spLocks noGrp="1"/>
          </p:cNvSpPr>
          <p:nvPr>
            <p:ph type="dt" sz="half" idx="10"/>
          </p:nvPr>
        </p:nvSpPr>
        <p:spPr/>
        <p:txBody>
          <a:bodyPr/>
          <a:lstStyle/>
          <a:p>
            <a:fld id="{DA16AA21-1863-4931-97CB-99D0A168701B}" type="datetimeFigureOut">
              <a:rPr lang="en-US" smtClean="0"/>
              <a:t>5/29/18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stijl te bewerken</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a:p>
        </p:txBody>
      </p:sp>
      <p:sp>
        <p:nvSpPr>
          <p:cNvPr id="5" name="Date Placeholder 4"/>
          <p:cNvSpPr>
            <a:spLocks noGrp="1"/>
          </p:cNvSpPr>
          <p:nvPr>
            <p:ph type="dt" sz="half" idx="10"/>
          </p:nvPr>
        </p:nvSpPr>
        <p:spPr/>
        <p:txBody>
          <a:bodyPr/>
          <a:lstStyle/>
          <a:p>
            <a:fld id="{3772C379-9A7C-4C87-A116-CBE9F58B04C5}" type="datetimeFigureOut">
              <a:rPr lang="en-US" smtClean="0"/>
              <a:t>5/29/18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5/29/18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nl.wikipedia.org/wiki/Transport_Layer_Security" TargetMode="External"/><Relationship Id="rId2" Type="http://schemas.openxmlformats.org/officeDocument/2006/relationships/hyperlink" Target="http://www.datashieldcorp.com/2013/06/04/3-different-data-encryption-methods/" TargetMode="External"/><Relationship Id="rId1" Type="http://schemas.openxmlformats.org/officeDocument/2006/relationships/slideLayout" Target="../slideLayouts/slideLayout2.xml"/><Relationship Id="rId4" Type="http://schemas.openxmlformats.org/officeDocument/2006/relationships/hyperlink" Target="https://www.senet.nl/blog/wat-is-encrypti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6789BB-A40B-3C4C-86FD-BE9209147628}"/>
              </a:ext>
            </a:extLst>
          </p:cNvPr>
          <p:cNvSpPr>
            <a:spLocks noGrp="1"/>
          </p:cNvSpPr>
          <p:nvPr>
            <p:ph type="ctrTitle"/>
          </p:nvPr>
        </p:nvSpPr>
        <p:spPr/>
        <p:txBody>
          <a:bodyPr/>
          <a:lstStyle/>
          <a:p>
            <a:pPr algn="ctr"/>
            <a:r>
              <a:rPr lang="nl-NL" sz="7200" dirty="0"/>
              <a:t>Project 4</a:t>
            </a:r>
            <a:br>
              <a:rPr lang="nl-NL" sz="7200" dirty="0"/>
            </a:br>
            <a:r>
              <a:rPr lang="nl-NL" sz="7200" dirty="0"/>
              <a:t>Inrichting Centrale Bank</a:t>
            </a:r>
          </a:p>
        </p:txBody>
      </p:sp>
      <p:sp>
        <p:nvSpPr>
          <p:cNvPr id="3" name="Ondertitel 2">
            <a:extLst>
              <a:ext uri="{FF2B5EF4-FFF2-40B4-BE49-F238E27FC236}">
                <a16:creationId xmlns:a16="http://schemas.microsoft.com/office/drawing/2014/main" id="{0C03DCCC-3746-E743-897B-D561EF6F1FD8}"/>
              </a:ext>
            </a:extLst>
          </p:cNvPr>
          <p:cNvSpPr>
            <a:spLocks noGrp="1"/>
          </p:cNvSpPr>
          <p:nvPr>
            <p:ph type="subTitle" idx="1"/>
          </p:nvPr>
        </p:nvSpPr>
        <p:spPr>
          <a:xfrm>
            <a:off x="1069848" y="4439919"/>
            <a:ext cx="9948672" cy="1069848"/>
          </a:xfrm>
        </p:spPr>
        <p:txBody>
          <a:bodyPr>
            <a:normAutofit fontScale="92500" lnSpcReduction="20000"/>
          </a:bodyPr>
          <a:lstStyle/>
          <a:p>
            <a:pPr algn="ctr"/>
            <a:r>
              <a:rPr lang="nl-NL" dirty="0"/>
              <a:t>Mirthe Tiggelman</a:t>
            </a:r>
          </a:p>
          <a:p>
            <a:pPr algn="ctr"/>
            <a:r>
              <a:rPr lang="nl-NL" dirty="0"/>
              <a:t>0944158</a:t>
            </a:r>
          </a:p>
          <a:p>
            <a:pPr algn="ctr"/>
            <a:r>
              <a:rPr lang="nl-NL" dirty="0"/>
              <a:t>Bytegroep 2</a:t>
            </a:r>
          </a:p>
        </p:txBody>
      </p:sp>
    </p:spTree>
    <p:extLst>
      <p:ext uri="{BB962C8B-B14F-4D97-AF65-F5344CB8AC3E}">
        <p14:creationId xmlns:p14="http://schemas.microsoft.com/office/powerpoint/2010/main" val="2734622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7C3F88-AC3D-2144-BDCE-6DB626CF5645}"/>
              </a:ext>
            </a:extLst>
          </p:cNvPr>
          <p:cNvSpPr>
            <a:spLocks noGrp="1"/>
          </p:cNvSpPr>
          <p:nvPr>
            <p:ph type="title"/>
          </p:nvPr>
        </p:nvSpPr>
        <p:spPr/>
        <p:txBody>
          <a:bodyPr/>
          <a:lstStyle/>
          <a:p>
            <a:r>
              <a:rPr lang="nl-NL" dirty="0"/>
              <a:t>Privacy</a:t>
            </a:r>
          </a:p>
        </p:txBody>
      </p:sp>
      <p:sp>
        <p:nvSpPr>
          <p:cNvPr id="3" name="Tijdelijke aanduiding voor inhoud 2">
            <a:extLst>
              <a:ext uri="{FF2B5EF4-FFF2-40B4-BE49-F238E27FC236}">
                <a16:creationId xmlns:a16="http://schemas.microsoft.com/office/drawing/2014/main" id="{DBB68EC2-581E-4B4D-95E2-ECE903873598}"/>
              </a:ext>
            </a:extLst>
          </p:cNvPr>
          <p:cNvSpPr>
            <a:spLocks noGrp="1"/>
          </p:cNvSpPr>
          <p:nvPr>
            <p:ph idx="1"/>
          </p:nvPr>
        </p:nvSpPr>
        <p:spPr/>
        <p:txBody>
          <a:bodyPr/>
          <a:lstStyle/>
          <a:p>
            <a:r>
              <a:rPr lang="nl-NL" dirty="0"/>
              <a:t>Om te zorgen dat er privacy is, worden er maar 2 dingen opgeslagen in de database van de Centrale Bank. Dit zijn het pasnummer en bij welke Lokale Bank dat pasnummer hoort. Hiermee heb je in principe alles wat nodig is om de Centrale Bank goed te laten werken. Er worden dus verder geen persoonlijke gegevens opgeslagen in de database.</a:t>
            </a:r>
          </a:p>
          <a:p>
            <a:endParaRPr lang="nl-NL" dirty="0"/>
          </a:p>
        </p:txBody>
      </p:sp>
    </p:spTree>
    <p:extLst>
      <p:ext uri="{BB962C8B-B14F-4D97-AF65-F5344CB8AC3E}">
        <p14:creationId xmlns:p14="http://schemas.microsoft.com/office/powerpoint/2010/main" val="2053907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FD3DA7-B911-8141-BE61-D15E75166FDA}"/>
              </a:ext>
            </a:extLst>
          </p:cNvPr>
          <p:cNvSpPr>
            <a:spLocks noGrp="1"/>
          </p:cNvSpPr>
          <p:nvPr>
            <p:ph type="title"/>
          </p:nvPr>
        </p:nvSpPr>
        <p:spPr/>
        <p:txBody>
          <a:bodyPr/>
          <a:lstStyle/>
          <a:p>
            <a:r>
              <a:rPr lang="nl-NL" dirty="0"/>
              <a:t>Bruikbaarheid</a:t>
            </a:r>
          </a:p>
        </p:txBody>
      </p:sp>
      <p:sp>
        <p:nvSpPr>
          <p:cNvPr id="3" name="Tijdelijke aanduiding voor inhoud 2">
            <a:extLst>
              <a:ext uri="{FF2B5EF4-FFF2-40B4-BE49-F238E27FC236}">
                <a16:creationId xmlns:a16="http://schemas.microsoft.com/office/drawing/2014/main" id="{3BD33FAD-2AEE-A843-A997-62DE8533BB10}"/>
              </a:ext>
            </a:extLst>
          </p:cNvPr>
          <p:cNvSpPr>
            <a:spLocks noGrp="1"/>
          </p:cNvSpPr>
          <p:nvPr>
            <p:ph idx="1"/>
          </p:nvPr>
        </p:nvSpPr>
        <p:spPr/>
        <p:txBody>
          <a:bodyPr/>
          <a:lstStyle/>
          <a:p>
            <a:r>
              <a:rPr lang="nl-NL" dirty="0"/>
              <a:t>De Centrale bank is klaar voor gebruik als de server eenmaal werkt. Er hoeft verder ook niks gedaan te worden voor de Centrale bank omdat alle communicatie tussen de Lokale banken loopt. De Lokale banken sturen data door en ontvangen dit ook weer. Echter hangt de bruikbaarheid vooral af van de pinautomaten zelf en of dat deze makkelijk te bedienen zijn.</a:t>
            </a:r>
          </a:p>
          <a:p>
            <a:endParaRPr lang="nl-NL" dirty="0"/>
          </a:p>
        </p:txBody>
      </p:sp>
    </p:spTree>
    <p:extLst>
      <p:ext uri="{BB962C8B-B14F-4D97-AF65-F5344CB8AC3E}">
        <p14:creationId xmlns:p14="http://schemas.microsoft.com/office/powerpoint/2010/main" val="425679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00DCA8-3604-FE46-889B-0AF09F72C6BB}"/>
              </a:ext>
            </a:extLst>
          </p:cNvPr>
          <p:cNvSpPr>
            <a:spLocks noGrp="1"/>
          </p:cNvSpPr>
          <p:nvPr>
            <p:ph type="title"/>
          </p:nvPr>
        </p:nvSpPr>
        <p:spPr/>
        <p:txBody>
          <a:bodyPr/>
          <a:lstStyle/>
          <a:p>
            <a:r>
              <a:rPr lang="nl-NL" dirty="0"/>
              <a:t>Efficiency</a:t>
            </a:r>
          </a:p>
        </p:txBody>
      </p:sp>
      <p:sp>
        <p:nvSpPr>
          <p:cNvPr id="3" name="Tijdelijke aanduiding voor inhoud 2">
            <a:extLst>
              <a:ext uri="{FF2B5EF4-FFF2-40B4-BE49-F238E27FC236}">
                <a16:creationId xmlns:a16="http://schemas.microsoft.com/office/drawing/2014/main" id="{2C069A30-666C-8944-9303-F119DFFB3C51}"/>
              </a:ext>
            </a:extLst>
          </p:cNvPr>
          <p:cNvSpPr>
            <a:spLocks noGrp="1"/>
          </p:cNvSpPr>
          <p:nvPr>
            <p:ph idx="1"/>
          </p:nvPr>
        </p:nvSpPr>
        <p:spPr/>
        <p:txBody>
          <a:bodyPr/>
          <a:lstStyle/>
          <a:p>
            <a:r>
              <a:rPr lang="nl-NL" dirty="0"/>
              <a:t>Het hele systeem werkt vrij efficiënt. Dit komt ook doordat er eigenlijk geen verkeerde data doorgestuurd kan worden. Alle data die binnenkomt wordt nuttig gebruikt. Er zijn eigenlijk maar 3 processen bezig: Lokale bank vraagt data op, Centrale bank en de Lokale bank versturen data. Als er wordt gepind bij een Lokale bank en dit pasnummer is niet aanwezig in de Lokale database dan wordt deze informatie doorgestuurd naar de Centrale bank en deze kijkt wat de bijbehorende Lokale bank is en stuurt deze gegevens weer terug.</a:t>
            </a:r>
          </a:p>
          <a:p>
            <a:r>
              <a:rPr lang="nl-NL" dirty="0"/>
              <a:t>Het kan ook zo zijn dat het pasnummer ook niet aanwezig is in de Centrale database, deze stuurt dan een foutmelding naar alle Lokale banken en daar wordt dan gecontroleerd of dat het pasnummer echt niet in de database staat.</a:t>
            </a:r>
          </a:p>
          <a:p>
            <a:endParaRPr lang="nl-NL" dirty="0"/>
          </a:p>
        </p:txBody>
      </p:sp>
    </p:spTree>
    <p:extLst>
      <p:ext uri="{BB962C8B-B14F-4D97-AF65-F5344CB8AC3E}">
        <p14:creationId xmlns:p14="http://schemas.microsoft.com/office/powerpoint/2010/main" val="231830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706FC1-E93B-DD45-A561-78F475030C06}"/>
              </a:ext>
            </a:extLst>
          </p:cNvPr>
          <p:cNvSpPr>
            <a:spLocks noGrp="1"/>
          </p:cNvSpPr>
          <p:nvPr>
            <p:ph type="title"/>
          </p:nvPr>
        </p:nvSpPr>
        <p:spPr/>
        <p:txBody>
          <a:bodyPr/>
          <a:lstStyle/>
          <a:p>
            <a:r>
              <a:rPr lang="nl-NL" dirty="0"/>
              <a:t>Risicolog</a:t>
            </a:r>
          </a:p>
        </p:txBody>
      </p:sp>
      <p:graphicFrame>
        <p:nvGraphicFramePr>
          <p:cNvPr id="4" name="Tijdelijke aanduiding voor inhoud 3">
            <a:extLst>
              <a:ext uri="{FF2B5EF4-FFF2-40B4-BE49-F238E27FC236}">
                <a16:creationId xmlns:a16="http://schemas.microsoft.com/office/drawing/2014/main" id="{E0E40B06-8A13-BF46-9294-12CEF447638F}"/>
              </a:ext>
            </a:extLst>
          </p:cNvPr>
          <p:cNvGraphicFramePr>
            <a:graphicFrameLocks noGrp="1"/>
          </p:cNvGraphicFramePr>
          <p:nvPr>
            <p:ph idx="1"/>
            <p:extLst>
              <p:ext uri="{D42A27DB-BD31-4B8C-83A1-F6EECF244321}">
                <p14:modId xmlns:p14="http://schemas.microsoft.com/office/powerpoint/2010/main" val="901579667"/>
              </p:ext>
            </p:extLst>
          </p:nvPr>
        </p:nvGraphicFramePr>
        <p:xfrm>
          <a:off x="210627" y="1545028"/>
          <a:ext cx="11776841" cy="4645813"/>
        </p:xfrm>
        <a:graphic>
          <a:graphicData uri="http://schemas.openxmlformats.org/drawingml/2006/table">
            <a:tbl>
              <a:tblPr firstRow="1" firstCol="1" bandRow="1">
                <a:tableStyleId>{5C22544A-7EE6-4342-B048-85BDC9FD1C3A}</a:tableStyleId>
              </a:tblPr>
              <a:tblGrid>
                <a:gridCol w="721768">
                  <a:extLst>
                    <a:ext uri="{9D8B030D-6E8A-4147-A177-3AD203B41FA5}">
                      <a16:colId xmlns:a16="http://schemas.microsoft.com/office/drawing/2014/main" val="1429830289"/>
                    </a:ext>
                  </a:extLst>
                </a:gridCol>
                <a:gridCol w="2070028">
                  <a:extLst>
                    <a:ext uri="{9D8B030D-6E8A-4147-A177-3AD203B41FA5}">
                      <a16:colId xmlns:a16="http://schemas.microsoft.com/office/drawing/2014/main" val="2450527802"/>
                    </a:ext>
                  </a:extLst>
                </a:gridCol>
                <a:gridCol w="899822">
                  <a:extLst>
                    <a:ext uri="{9D8B030D-6E8A-4147-A177-3AD203B41FA5}">
                      <a16:colId xmlns:a16="http://schemas.microsoft.com/office/drawing/2014/main" val="24086010"/>
                    </a:ext>
                  </a:extLst>
                </a:gridCol>
                <a:gridCol w="1210706">
                  <a:extLst>
                    <a:ext uri="{9D8B030D-6E8A-4147-A177-3AD203B41FA5}">
                      <a16:colId xmlns:a16="http://schemas.microsoft.com/office/drawing/2014/main" val="2948212779"/>
                    </a:ext>
                  </a:extLst>
                </a:gridCol>
                <a:gridCol w="1155086">
                  <a:extLst>
                    <a:ext uri="{9D8B030D-6E8A-4147-A177-3AD203B41FA5}">
                      <a16:colId xmlns:a16="http://schemas.microsoft.com/office/drawing/2014/main" val="39245276"/>
                    </a:ext>
                  </a:extLst>
                </a:gridCol>
                <a:gridCol w="1726078">
                  <a:extLst>
                    <a:ext uri="{9D8B030D-6E8A-4147-A177-3AD203B41FA5}">
                      <a16:colId xmlns:a16="http://schemas.microsoft.com/office/drawing/2014/main" val="1392358050"/>
                    </a:ext>
                  </a:extLst>
                </a:gridCol>
                <a:gridCol w="696628">
                  <a:extLst>
                    <a:ext uri="{9D8B030D-6E8A-4147-A177-3AD203B41FA5}">
                      <a16:colId xmlns:a16="http://schemas.microsoft.com/office/drawing/2014/main" val="4081609233"/>
                    </a:ext>
                  </a:extLst>
                </a:gridCol>
                <a:gridCol w="2143090">
                  <a:extLst>
                    <a:ext uri="{9D8B030D-6E8A-4147-A177-3AD203B41FA5}">
                      <a16:colId xmlns:a16="http://schemas.microsoft.com/office/drawing/2014/main" val="1016332987"/>
                    </a:ext>
                  </a:extLst>
                </a:gridCol>
                <a:gridCol w="1153635">
                  <a:extLst>
                    <a:ext uri="{9D8B030D-6E8A-4147-A177-3AD203B41FA5}">
                      <a16:colId xmlns:a16="http://schemas.microsoft.com/office/drawing/2014/main" val="139501836"/>
                    </a:ext>
                  </a:extLst>
                </a:gridCol>
              </a:tblGrid>
              <a:tr h="597076">
                <a:tc>
                  <a:txBody>
                    <a:bodyPr/>
                    <a:lstStyle/>
                    <a:p>
                      <a:pPr algn="ctr">
                        <a:spcAft>
                          <a:spcPts val="0"/>
                        </a:spcAft>
                      </a:pPr>
                      <a:r>
                        <a:rPr lang="nl-NL" sz="2000" dirty="0">
                          <a:effectLst/>
                        </a:rPr>
                        <a:t>#</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Risico beschrijving</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Kans</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Impact</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Risico</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Maatregel</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Status omschrijving</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Datum</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2930544"/>
                  </a:ext>
                </a:extLst>
              </a:tr>
              <a:tr h="826382">
                <a:tc>
                  <a:txBody>
                    <a:bodyPr/>
                    <a:lstStyle/>
                    <a:p>
                      <a:pPr>
                        <a:spcAft>
                          <a:spcPts val="0"/>
                        </a:spcAft>
                      </a:pPr>
                      <a:r>
                        <a:rPr lang="nl-NL" sz="2000">
                          <a:effectLst/>
                        </a:rPr>
                        <a:t>R1</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Tijdsnood</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3</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5</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15</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Goed plannen</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Er is een planning gemaakt</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25-04-2018</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5286218"/>
                  </a:ext>
                </a:extLst>
              </a:tr>
              <a:tr h="826382">
                <a:tc>
                  <a:txBody>
                    <a:bodyPr/>
                    <a:lstStyle/>
                    <a:p>
                      <a:pPr>
                        <a:spcAft>
                          <a:spcPts val="0"/>
                        </a:spcAft>
                      </a:pPr>
                      <a:r>
                        <a:rPr lang="nl-NL" sz="2000">
                          <a:effectLst/>
                        </a:rPr>
                        <a:t>R2</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Veel lessen vallen uit</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4</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3</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12</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Meer vrije tijd in steken</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Er is een planning gemaakt</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25-04-2018</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7609825"/>
                  </a:ext>
                </a:extLst>
              </a:tr>
              <a:tr h="550921">
                <a:tc>
                  <a:txBody>
                    <a:bodyPr/>
                    <a:lstStyle/>
                    <a:p>
                      <a:pPr>
                        <a:spcAft>
                          <a:spcPts val="0"/>
                        </a:spcAft>
                      </a:pPr>
                      <a:r>
                        <a:rPr lang="nl-NL" sz="2000">
                          <a:effectLst/>
                        </a:rPr>
                        <a:t>R3</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Bestanden zijn weg</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1</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5</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5</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Op GIT opslaan</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Op GIT opslaan</a:t>
                      </a:r>
                      <a:endParaRPr lang="nl-NL"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25-04-2018</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4496345"/>
                  </a:ext>
                </a:extLst>
              </a:tr>
              <a:tr h="1597813">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rPr>
                        <a:t>R4</a:t>
                      </a:r>
                    </a:p>
                  </a:txBody>
                  <a:tcPr marL="68580" marR="68580" marT="0" marB="0"/>
                </a:tc>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rPr>
                        <a:t>Server valt uit</a:t>
                      </a:r>
                    </a:p>
                  </a:txBody>
                  <a:tcPr marL="68580" marR="68580" marT="0" marB="0"/>
                </a:tc>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rPr>
                        <a:t>1</a:t>
                      </a:r>
                    </a:p>
                  </a:txBody>
                  <a:tcPr marL="68580" marR="68580" marT="0" marB="0"/>
                </a:tc>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rPr>
                        <a:t>5</a:t>
                      </a:r>
                    </a:p>
                  </a:txBody>
                  <a:tcPr marL="68580" marR="68580" marT="0" marB="0"/>
                </a:tc>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rPr>
                        <a:t>5</a:t>
                      </a:r>
                    </a:p>
                  </a:txBody>
                  <a:tcPr marL="68580" marR="68580" marT="0" marB="0"/>
                </a:tc>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rPr>
                        <a:t>Regelmatig controleren of hij nog werkt.</a:t>
                      </a:r>
                    </a:p>
                  </a:txBody>
                  <a:tcPr marL="68580" marR="68580" marT="0" marB="0"/>
                </a:tc>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sym typeface="Wingdings" pitchFamily="2" charset="2"/>
                        </a:rPr>
                        <a:t>:|</a:t>
                      </a:r>
                      <a:endParaRPr lang="nl-NL" sz="2000" dirty="0">
                        <a:effectLst/>
                        <a:latin typeface="Rockwell" panose="02060603020205020403" pitchFamily="18" charset="77"/>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rPr>
                        <a:t>N.v.t.</a:t>
                      </a:r>
                    </a:p>
                  </a:txBody>
                  <a:tcPr marL="68580" marR="68580" marT="0" marB="0"/>
                </a:tc>
                <a:tc>
                  <a:txBody>
                    <a:bodyPr/>
                    <a:lstStyle/>
                    <a:p>
                      <a:pPr>
                        <a:spcAft>
                          <a:spcPts val="0"/>
                        </a:spcAft>
                      </a:pPr>
                      <a:r>
                        <a:rPr lang="nl-NL" sz="2000" dirty="0">
                          <a:effectLst/>
                          <a:latin typeface="Rockwell" panose="02060603020205020403" pitchFamily="18" charset="77"/>
                          <a:ea typeface="Calibri" panose="020F0502020204030204" pitchFamily="34" charset="0"/>
                          <a:cs typeface="Times New Roman" panose="02020603050405020304" pitchFamily="18" charset="0"/>
                        </a:rPr>
                        <a:t>25-04-2018</a:t>
                      </a:r>
                    </a:p>
                  </a:txBody>
                  <a:tcPr marL="68580" marR="68580" marT="0" marB="0"/>
                </a:tc>
                <a:extLst>
                  <a:ext uri="{0D108BD9-81ED-4DB2-BD59-A6C34878D82A}">
                    <a16:rowId xmlns:a16="http://schemas.microsoft.com/office/drawing/2014/main" val="2569781574"/>
                  </a:ext>
                </a:extLst>
              </a:tr>
            </a:tbl>
          </a:graphicData>
        </a:graphic>
      </p:graphicFrame>
    </p:spTree>
    <p:extLst>
      <p:ext uri="{BB962C8B-B14F-4D97-AF65-F5344CB8AC3E}">
        <p14:creationId xmlns:p14="http://schemas.microsoft.com/office/powerpoint/2010/main" val="338519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A9C777-9137-C244-8F8F-1F745905D4DF}"/>
              </a:ext>
            </a:extLst>
          </p:cNvPr>
          <p:cNvSpPr>
            <a:spLocks noGrp="1"/>
          </p:cNvSpPr>
          <p:nvPr>
            <p:ph type="title"/>
          </p:nvPr>
        </p:nvSpPr>
        <p:spPr/>
        <p:txBody>
          <a:bodyPr/>
          <a:lstStyle/>
          <a:p>
            <a:r>
              <a:rPr lang="nl-NL" dirty="0"/>
              <a:t>Issue tracking</a:t>
            </a:r>
          </a:p>
        </p:txBody>
      </p:sp>
      <p:graphicFrame>
        <p:nvGraphicFramePr>
          <p:cNvPr id="4" name="Tijdelijke aanduiding voor inhoud 3">
            <a:extLst>
              <a:ext uri="{FF2B5EF4-FFF2-40B4-BE49-F238E27FC236}">
                <a16:creationId xmlns:a16="http://schemas.microsoft.com/office/drawing/2014/main" id="{580BDE57-C244-E248-AFE6-F4811AECD6E0}"/>
              </a:ext>
            </a:extLst>
          </p:cNvPr>
          <p:cNvGraphicFramePr>
            <a:graphicFrameLocks noGrp="1"/>
          </p:cNvGraphicFramePr>
          <p:nvPr>
            <p:ph idx="1"/>
            <p:extLst>
              <p:ext uri="{D42A27DB-BD31-4B8C-83A1-F6EECF244321}">
                <p14:modId xmlns:p14="http://schemas.microsoft.com/office/powerpoint/2010/main" val="4058575988"/>
              </p:ext>
            </p:extLst>
          </p:nvPr>
        </p:nvGraphicFramePr>
        <p:xfrm>
          <a:off x="194861" y="2545474"/>
          <a:ext cx="11808373" cy="2820057"/>
        </p:xfrm>
        <a:graphic>
          <a:graphicData uri="http://schemas.openxmlformats.org/drawingml/2006/table">
            <a:tbl>
              <a:tblPr firstRow="1" firstCol="1" bandRow="1">
                <a:tableStyleId>{5C22544A-7EE6-4342-B048-85BDC9FD1C3A}</a:tableStyleId>
              </a:tblPr>
              <a:tblGrid>
                <a:gridCol w="1293067">
                  <a:extLst>
                    <a:ext uri="{9D8B030D-6E8A-4147-A177-3AD203B41FA5}">
                      <a16:colId xmlns:a16="http://schemas.microsoft.com/office/drawing/2014/main" val="666950775"/>
                    </a:ext>
                  </a:extLst>
                </a:gridCol>
                <a:gridCol w="1523787">
                  <a:extLst>
                    <a:ext uri="{9D8B030D-6E8A-4147-A177-3AD203B41FA5}">
                      <a16:colId xmlns:a16="http://schemas.microsoft.com/office/drawing/2014/main" val="362295847"/>
                    </a:ext>
                  </a:extLst>
                </a:gridCol>
                <a:gridCol w="1664774">
                  <a:extLst>
                    <a:ext uri="{9D8B030D-6E8A-4147-A177-3AD203B41FA5}">
                      <a16:colId xmlns:a16="http://schemas.microsoft.com/office/drawing/2014/main" val="1382692617"/>
                    </a:ext>
                  </a:extLst>
                </a:gridCol>
                <a:gridCol w="2718884">
                  <a:extLst>
                    <a:ext uri="{9D8B030D-6E8A-4147-A177-3AD203B41FA5}">
                      <a16:colId xmlns:a16="http://schemas.microsoft.com/office/drawing/2014/main" val="4059310556"/>
                    </a:ext>
                  </a:extLst>
                </a:gridCol>
                <a:gridCol w="742994">
                  <a:extLst>
                    <a:ext uri="{9D8B030D-6E8A-4147-A177-3AD203B41FA5}">
                      <a16:colId xmlns:a16="http://schemas.microsoft.com/office/drawing/2014/main" val="60231034"/>
                    </a:ext>
                  </a:extLst>
                </a:gridCol>
                <a:gridCol w="1356482">
                  <a:extLst>
                    <a:ext uri="{9D8B030D-6E8A-4147-A177-3AD203B41FA5}">
                      <a16:colId xmlns:a16="http://schemas.microsoft.com/office/drawing/2014/main" val="2269332576"/>
                    </a:ext>
                  </a:extLst>
                </a:gridCol>
                <a:gridCol w="2508385">
                  <a:extLst>
                    <a:ext uri="{9D8B030D-6E8A-4147-A177-3AD203B41FA5}">
                      <a16:colId xmlns:a16="http://schemas.microsoft.com/office/drawing/2014/main" val="2223890245"/>
                    </a:ext>
                  </a:extLst>
                </a:gridCol>
              </a:tblGrid>
              <a:tr h="686457">
                <a:tc>
                  <a:txBody>
                    <a:bodyPr/>
                    <a:lstStyle/>
                    <a:p>
                      <a:pPr>
                        <a:spcAft>
                          <a:spcPts val="0"/>
                        </a:spcAft>
                      </a:pPr>
                      <a:r>
                        <a:rPr lang="nl-NL" sz="2000" dirty="0">
                          <a:effectLst/>
                        </a:rPr>
                        <a:t>#</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Datum in</a:t>
                      </a:r>
                      <a:endParaRPr lang="nl-NL"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Issue</a:t>
                      </a:r>
                      <a:endParaRPr lang="nl-NL"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Verantwoordelijk</a:t>
                      </a:r>
                      <a:endParaRPr lang="nl-NL"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3600">
                          <a:effectLst/>
                        </a:rPr>
                        <a:t>😶</a:t>
                      </a:r>
                      <a:endParaRPr lang="nl-NL"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Datum</a:t>
                      </a:r>
                      <a:endParaRPr lang="nl-NL"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a:effectLst/>
                        </a:rPr>
                        <a:t>Beschrijving</a:t>
                      </a:r>
                      <a:endParaRPr lang="nl-NL"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3883394"/>
                  </a:ext>
                </a:extLst>
              </a:tr>
              <a:tr h="852488">
                <a:tc>
                  <a:txBody>
                    <a:bodyPr/>
                    <a:lstStyle/>
                    <a:p>
                      <a:pPr>
                        <a:spcAft>
                          <a:spcPts val="0"/>
                        </a:spcAft>
                      </a:pPr>
                      <a:r>
                        <a:rPr lang="nl-NL" sz="2000" dirty="0">
                          <a:effectLst/>
                        </a:rPr>
                        <a:t>U1</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 25-04-2018</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Nog nooit met GitHub gewerkt.</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 Mirthe</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latin typeface="Calibri" panose="020F0502020204030204" pitchFamily="34" charset="0"/>
                          <a:ea typeface="Calibri" panose="020F0502020204030204" pitchFamily="34" charset="0"/>
                          <a:cs typeface="Times New Roman" panose="02020603050405020304" pitchFamily="18" charset="0"/>
                          <a:sym typeface="Wingdings" pitchFamily="2" charset="2"/>
                        </a:rPr>
                        <a:t>:)</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 15-05-2018</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Uitleg gezocht.</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7523773"/>
                  </a:ext>
                </a:extLst>
              </a:tr>
              <a:tr h="852488">
                <a:tc>
                  <a:txBody>
                    <a:bodyPr/>
                    <a:lstStyle/>
                    <a:p>
                      <a:pPr>
                        <a:spcAft>
                          <a:spcPts val="0"/>
                        </a:spcAft>
                      </a:pPr>
                      <a:r>
                        <a:rPr lang="nl-NL" sz="2000" dirty="0">
                          <a:effectLst/>
                        </a:rPr>
                        <a:t>U2</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 25-04-2018</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Opdracht eigen deel is onduidelijk</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 Project</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 </a:t>
                      </a:r>
                      <a:r>
                        <a:rPr lang="nl-NL" sz="2000" dirty="0">
                          <a:effectLst/>
                          <a:sym typeface="Wingdings" pitchFamily="2" charset="2"/>
                        </a:rPr>
                        <a:t>:|</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 N.v.t.</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nl-NL" sz="2000" dirty="0">
                          <a:effectLst/>
                        </a:rPr>
                        <a:t>Zoeken naar verduidelijking</a:t>
                      </a: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0731721"/>
                  </a:ext>
                </a:extLst>
              </a:tr>
            </a:tbl>
          </a:graphicData>
        </a:graphic>
      </p:graphicFrame>
    </p:spTree>
    <p:extLst>
      <p:ext uri="{BB962C8B-B14F-4D97-AF65-F5344CB8AC3E}">
        <p14:creationId xmlns:p14="http://schemas.microsoft.com/office/powerpoint/2010/main" val="102966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58C2E0-38D1-804B-9694-A8090E826557}"/>
              </a:ext>
            </a:extLst>
          </p:cNvPr>
          <p:cNvSpPr>
            <a:spLocks noGrp="1"/>
          </p:cNvSpPr>
          <p:nvPr>
            <p:ph type="title"/>
          </p:nvPr>
        </p:nvSpPr>
        <p:spPr/>
        <p:txBody>
          <a:bodyPr/>
          <a:lstStyle/>
          <a:p>
            <a:r>
              <a:rPr lang="nl-NL" dirty="0"/>
              <a:t>Bronnen</a:t>
            </a:r>
          </a:p>
        </p:txBody>
      </p:sp>
      <p:sp>
        <p:nvSpPr>
          <p:cNvPr id="3" name="Tijdelijke aanduiding voor inhoud 2">
            <a:extLst>
              <a:ext uri="{FF2B5EF4-FFF2-40B4-BE49-F238E27FC236}">
                <a16:creationId xmlns:a16="http://schemas.microsoft.com/office/drawing/2014/main" id="{1596E013-EAEB-2144-BA07-7B3D13052DDC}"/>
              </a:ext>
            </a:extLst>
          </p:cNvPr>
          <p:cNvSpPr>
            <a:spLocks noGrp="1"/>
          </p:cNvSpPr>
          <p:nvPr>
            <p:ph idx="1"/>
          </p:nvPr>
        </p:nvSpPr>
        <p:spPr>
          <a:xfrm>
            <a:off x="1069848" y="1695739"/>
            <a:ext cx="10058400" cy="4050792"/>
          </a:xfrm>
        </p:spPr>
        <p:txBody>
          <a:bodyPr/>
          <a:lstStyle/>
          <a:p>
            <a:pPr marL="0" indent="0">
              <a:buNone/>
            </a:pPr>
            <a:endParaRPr lang="nl-NL" dirty="0"/>
          </a:p>
          <a:p>
            <a:r>
              <a:rPr lang="nl-NL" u="sng" dirty="0">
                <a:hlinkClick r:id="rId2"/>
              </a:rPr>
              <a:t>http://www.datashieldcorp.com/2013/06/04/3-different-data-encryption-methods/</a:t>
            </a:r>
            <a:endParaRPr lang="nl-NL" dirty="0"/>
          </a:p>
          <a:p>
            <a:r>
              <a:rPr lang="nl-NL" u="sng" dirty="0">
                <a:hlinkClick r:id="rId3"/>
              </a:rPr>
              <a:t>https://nl.wikipedia.org/wiki/Transport_Layer_Security</a:t>
            </a:r>
            <a:endParaRPr lang="nl-NL" u="sng" dirty="0"/>
          </a:p>
          <a:p>
            <a:r>
              <a:rPr lang="nl-NL" dirty="0">
                <a:hlinkClick r:id="rId4"/>
              </a:rPr>
              <a:t>https://www.senet.nl/blog/wat-is-encryptie/</a:t>
            </a:r>
            <a:r>
              <a:rPr lang="nl-NL" dirty="0"/>
              <a:t> </a:t>
            </a:r>
          </a:p>
          <a:p>
            <a:r>
              <a:rPr lang="nl-NL" u="sng" dirty="0"/>
              <a:t>SSL </a:t>
            </a:r>
            <a:r>
              <a:rPr lang="nl-NL" u="sng" dirty="0" err="1"/>
              <a:t>Workshop.pdf</a:t>
            </a:r>
            <a:endParaRPr lang="nl-NL" dirty="0"/>
          </a:p>
          <a:p>
            <a:endParaRPr lang="nl-NL" dirty="0"/>
          </a:p>
        </p:txBody>
      </p:sp>
    </p:spTree>
    <p:extLst>
      <p:ext uri="{BB962C8B-B14F-4D97-AF65-F5344CB8AC3E}">
        <p14:creationId xmlns:p14="http://schemas.microsoft.com/office/powerpoint/2010/main" val="247666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A9E5BA-1A5B-EE44-97F5-C405123B83D4}"/>
              </a:ext>
            </a:extLst>
          </p:cNvPr>
          <p:cNvSpPr>
            <a:spLocks noGrp="1"/>
          </p:cNvSpPr>
          <p:nvPr>
            <p:ph type="title"/>
          </p:nvPr>
        </p:nvSpPr>
        <p:spPr/>
        <p:txBody>
          <a:bodyPr/>
          <a:lstStyle/>
          <a:p>
            <a:r>
              <a:rPr lang="nl-NL" dirty="0"/>
              <a:t>Inhoud</a:t>
            </a:r>
          </a:p>
        </p:txBody>
      </p:sp>
      <p:sp>
        <p:nvSpPr>
          <p:cNvPr id="3" name="Tijdelijke aanduiding voor inhoud 2">
            <a:extLst>
              <a:ext uri="{FF2B5EF4-FFF2-40B4-BE49-F238E27FC236}">
                <a16:creationId xmlns:a16="http://schemas.microsoft.com/office/drawing/2014/main" id="{22FADE4A-7283-B348-8F04-AC5BF82F2062}"/>
              </a:ext>
            </a:extLst>
          </p:cNvPr>
          <p:cNvSpPr>
            <a:spLocks noGrp="1"/>
          </p:cNvSpPr>
          <p:nvPr>
            <p:ph sz="half" idx="1"/>
          </p:nvPr>
        </p:nvSpPr>
        <p:spPr/>
        <p:txBody>
          <a:bodyPr/>
          <a:lstStyle/>
          <a:p>
            <a:r>
              <a:rPr lang="nl-NL" dirty="0"/>
              <a:t>Doel van het project</a:t>
            </a:r>
          </a:p>
          <a:p>
            <a:r>
              <a:rPr lang="nl-NL" dirty="0"/>
              <a:t>Advies voor Centrale Bank</a:t>
            </a:r>
          </a:p>
          <a:p>
            <a:r>
              <a:rPr lang="nl-NL" dirty="0"/>
              <a:t>Niet-functionele eisen</a:t>
            </a:r>
          </a:p>
          <a:p>
            <a:r>
              <a:rPr lang="nl-NL" dirty="0"/>
              <a:t>Netwerk Diagram</a:t>
            </a:r>
          </a:p>
          <a:p>
            <a:r>
              <a:rPr lang="nl-NL" dirty="0"/>
              <a:t>Data Flow Diagram</a:t>
            </a:r>
          </a:p>
        </p:txBody>
      </p:sp>
      <p:sp>
        <p:nvSpPr>
          <p:cNvPr id="4" name="Tijdelijke aanduiding voor inhoud 3">
            <a:extLst>
              <a:ext uri="{FF2B5EF4-FFF2-40B4-BE49-F238E27FC236}">
                <a16:creationId xmlns:a16="http://schemas.microsoft.com/office/drawing/2014/main" id="{3E67B04B-DAD8-654E-95D8-FC966E36AD31}"/>
              </a:ext>
            </a:extLst>
          </p:cNvPr>
          <p:cNvSpPr>
            <a:spLocks noGrp="1"/>
          </p:cNvSpPr>
          <p:nvPr>
            <p:ph sz="half" idx="2"/>
          </p:nvPr>
        </p:nvSpPr>
        <p:spPr/>
        <p:txBody>
          <a:bodyPr/>
          <a:lstStyle/>
          <a:p>
            <a:r>
              <a:rPr lang="nl-NL" dirty="0"/>
              <a:t>Kwaliteitspunten</a:t>
            </a:r>
          </a:p>
          <a:p>
            <a:r>
              <a:rPr lang="nl-NL" dirty="0"/>
              <a:t>Security</a:t>
            </a:r>
          </a:p>
          <a:p>
            <a:r>
              <a:rPr lang="nl-NL" dirty="0"/>
              <a:t>Privacy</a:t>
            </a:r>
          </a:p>
          <a:p>
            <a:r>
              <a:rPr lang="nl-NL" dirty="0"/>
              <a:t>Bruikbaarheid</a:t>
            </a:r>
          </a:p>
          <a:p>
            <a:r>
              <a:rPr lang="nl-NL" dirty="0"/>
              <a:t>Efficiency</a:t>
            </a:r>
          </a:p>
          <a:p>
            <a:r>
              <a:rPr lang="nl-NL" dirty="0"/>
              <a:t>Risicolog</a:t>
            </a:r>
          </a:p>
          <a:p>
            <a:r>
              <a:rPr lang="nl-NL" dirty="0"/>
              <a:t>Issue Tracking</a:t>
            </a:r>
          </a:p>
          <a:p>
            <a:r>
              <a:rPr lang="nl-NL" dirty="0"/>
              <a:t>Bronnen</a:t>
            </a:r>
          </a:p>
        </p:txBody>
      </p:sp>
    </p:spTree>
    <p:extLst>
      <p:ext uri="{BB962C8B-B14F-4D97-AF65-F5344CB8AC3E}">
        <p14:creationId xmlns:p14="http://schemas.microsoft.com/office/powerpoint/2010/main" val="337942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E9CCAC-D7F7-E941-8CA0-C89A3D6BD302}"/>
              </a:ext>
            </a:extLst>
          </p:cNvPr>
          <p:cNvSpPr>
            <a:spLocks noGrp="1"/>
          </p:cNvSpPr>
          <p:nvPr>
            <p:ph type="title"/>
          </p:nvPr>
        </p:nvSpPr>
        <p:spPr/>
        <p:txBody>
          <a:bodyPr/>
          <a:lstStyle/>
          <a:p>
            <a:r>
              <a:rPr lang="nl-NL" dirty="0"/>
              <a:t>Doel van het project</a:t>
            </a:r>
          </a:p>
        </p:txBody>
      </p:sp>
      <p:sp>
        <p:nvSpPr>
          <p:cNvPr id="3" name="Tijdelijke aanduiding voor inhoud 2">
            <a:extLst>
              <a:ext uri="{FF2B5EF4-FFF2-40B4-BE49-F238E27FC236}">
                <a16:creationId xmlns:a16="http://schemas.microsoft.com/office/drawing/2014/main" id="{9A2242BE-2A85-6F40-A502-FDC2FCC071CF}"/>
              </a:ext>
            </a:extLst>
          </p:cNvPr>
          <p:cNvSpPr>
            <a:spLocks noGrp="1"/>
          </p:cNvSpPr>
          <p:nvPr>
            <p:ph idx="1"/>
          </p:nvPr>
        </p:nvSpPr>
        <p:spPr/>
        <p:txBody>
          <a:bodyPr/>
          <a:lstStyle/>
          <a:p>
            <a:r>
              <a:rPr lang="nl-NL" dirty="0"/>
              <a:t>Het doel van het project is om een idee te bedenken hoe je een centrale bank op kan zetten.</a:t>
            </a:r>
          </a:p>
          <a:p>
            <a:r>
              <a:rPr lang="nl-NL" dirty="0"/>
              <a:t>Dit doe je door alle lokale banken met elkaar te verbinden zodat een klant bij elke pinautomaat bij zijn eigen rekening kan.</a:t>
            </a:r>
          </a:p>
        </p:txBody>
      </p:sp>
    </p:spTree>
    <p:extLst>
      <p:ext uri="{BB962C8B-B14F-4D97-AF65-F5344CB8AC3E}">
        <p14:creationId xmlns:p14="http://schemas.microsoft.com/office/powerpoint/2010/main" val="14164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83EEF-0EFF-CB46-91FF-E00430863BCF}"/>
              </a:ext>
            </a:extLst>
          </p:cNvPr>
          <p:cNvSpPr>
            <a:spLocks noGrp="1"/>
          </p:cNvSpPr>
          <p:nvPr>
            <p:ph type="title"/>
          </p:nvPr>
        </p:nvSpPr>
        <p:spPr/>
        <p:txBody>
          <a:bodyPr/>
          <a:lstStyle/>
          <a:p>
            <a:r>
              <a:rPr lang="nl-NL" dirty="0"/>
              <a:t>Advies voor de centrale bank</a:t>
            </a:r>
          </a:p>
        </p:txBody>
      </p:sp>
      <p:sp>
        <p:nvSpPr>
          <p:cNvPr id="3" name="Tijdelijke aanduiding voor inhoud 2">
            <a:extLst>
              <a:ext uri="{FF2B5EF4-FFF2-40B4-BE49-F238E27FC236}">
                <a16:creationId xmlns:a16="http://schemas.microsoft.com/office/drawing/2014/main" id="{05234240-0CB5-B44A-AF21-8103446F8AAB}"/>
              </a:ext>
            </a:extLst>
          </p:cNvPr>
          <p:cNvSpPr>
            <a:spLocks noGrp="1"/>
          </p:cNvSpPr>
          <p:nvPr>
            <p:ph idx="1"/>
          </p:nvPr>
        </p:nvSpPr>
        <p:spPr/>
        <p:txBody>
          <a:bodyPr/>
          <a:lstStyle/>
          <a:p>
            <a:r>
              <a:rPr lang="nl-NL" dirty="0"/>
              <a:t>Hoe ga ik de centrale bank opzetten?</a:t>
            </a:r>
          </a:p>
          <a:p>
            <a:r>
              <a:rPr lang="nl-NL" dirty="0"/>
              <a:t>Alle pinautomaten zijn verbonden met de lokale bank waar ze bij horen. Als je gaat pinnen en jouw pasnummer wordt niet gevonden bij de lokale bank (dus bijvoorbeeld je pint met een ING-pasje bij een Rabobank pinautomaat), dan wordt het pasnummer doorgestuurd naar de centrale bank </a:t>
            </a:r>
          </a:p>
          <a:p>
            <a:r>
              <a:rPr lang="nl-NL" dirty="0"/>
              <a:t>De centrale bank heeft een database met alle pasnummers en houdt bij welk pasnummer bij welke lokale bank hoort. Hierna worden de juiste gegevens bij de juiste bank opgehaald en wordt dit doorgestuurd naar de pinautomaat.</a:t>
            </a:r>
          </a:p>
        </p:txBody>
      </p:sp>
    </p:spTree>
    <p:extLst>
      <p:ext uri="{BB962C8B-B14F-4D97-AF65-F5344CB8AC3E}">
        <p14:creationId xmlns:p14="http://schemas.microsoft.com/office/powerpoint/2010/main" val="222506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F009E5-2A33-494D-B692-E0C0BEE5CD92}"/>
              </a:ext>
            </a:extLst>
          </p:cNvPr>
          <p:cNvSpPr>
            <a:spLocks noGrp="1"/>
          </p:cNvSpPr>
          <p:nvPr>
            <p:ph type="title"/>
          </p:nvPr>
        </p:nvSpPr>
        <p:spPr/>
        <p:txBody>
          <a:bodyPr/>
          <a:lstStyle/>
          <a:p>
            <a:r>
              <a:rPr lang="nl-NL" dirty="0"/>
              <a:t>Niet-Functionele eisen</a:t>
            </a:r>
          </a:p>
        </p:txBody>
      </p:sp>
      <p:sp>
        <p:nvSpPr>
          <p:cNvPr id="3" name="Tijdelijke aanduiding voor inhoud 2">
            <a:extLst>
              <a:ext uri="{FF2B5EF4-FFF2-40B4-BE49-F238E27FC236}">
                <a16:creationId xmlns:a16="http://schemas.microsoft.com/office/drawing/2014/main" id="{44E5E10D-F902-C54A-8F32-83BD3B45A0BB}"/>
              </a:ext>
            </a:extLst>
          </p:cNvPr>
          <p:cNvSpPr>
            <a:spLocks noGrp="1"/>
          </p:cNvSpPr>
          <p:nvPr>
            <p:ph idx="1"/>
          </p:nvPr>
        </p:nvSpPr>
        <p:spPr/>
        <p:txBody>
          <a:bodyPr/>
          <a:lstStyle/>
          <a:p>
            <a:r>
              <a:rPr lang="nl-NL" dirty="0"/>
              <a:t>Gegevens uit de centrale database zijn </a:t>
            </a:r>
            <a:r>
              <a:rPr lang="nl-NL" dirty="0" err="1"/>
              <a:t>geëncrypt</a:t>
            </a:r>
            <a:endParaRPr lang="nl-NL" dirty="0"/>
          </a:p>
          <a:p>
            <a:r>
              <a:rPr lang="nl-NL" dirty="0"/>
              <a:t>Alle communicatie is beveiligd</a:t>
            </a:r>
          </a:p>
          <a:p>
            <a:r>
              <a:rPr lang="nl-NL" dirty="0"/>
              <a:t>Er worden geen onnodige dingen/gegevens opgeslagen.</a:t>
            </a:r>
          </a:p>
        </p:txBody>
      </p:sp>
    </p:spTree>
    <p:extLst>
      <p:ext uri="{BB962C8B-B14F-4D97-AF65-F5344CB8AC3E}">
        <p14:creationId xmlns:p14="http://schemas.microsoft.com/office/powerpoint/2010/main" val="56886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71F8D8-FD1A-E44B-9979-282F315050B4}"/>
              </a:ext>
            </a:extLst>
          </p:cNvPr>
          <p:cNvSpPr>
            <a:spLocks noGrp="1"/>
          </p:cNvSpPr>
          <p:nvPr>
            <p:ph type="title"/>
          </p:nvPr>
        </p:nvSpPr>
        <p:spPr/>
        <p:txBody>
          <a:bodyPr/>
          <a:lstStyle/>
          <a:p>
            <a:r>
              <a:rPr lang="nl-NL" dirty="0"/>
              <a:t>Netwerk Diagram</a:t>
            </a:r>
          </a:p>
        </p:txBody>
      </p:sp>
      <p:pic>
        <p:nvPicPr>
          <p:cNvPr id="8" name="Tijdelijke aanduiding voor inhoud 7">
            <a:extLst>
              <a:ext uri="{FF2B5EF4-FFF2-40B4-BE49-F238E27FC236}">
                <a16:creationId xmlns:a16="http://schemas.microsoft.com/office/drawing/2014/main" id="{0B276444-D588-2142-B93F-AD1933F9C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134" b="13539"/>
          <a:stretch/>
        </p:blipFill>
        <p:spPr>
          <a:xfrm>
            <a:off x="1400934" y="1515155"/>
            <a:ext cx="9303862" cy="5342845"/>
          </a:xfrm>
        </p:spPr>
      </p:pic>
    </p:spTree>
    <p:extLst>
      <p:ext uri="{BB962C8B-B14F-4D97-AF65-F5344CB8AC3E}">
        <p14:creationId xmlns:p14="http://schemas.microsoft.com/office/powerpoint/2010/main" val="398307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15F01B-9E3D-844E-9915-C8490CA3453E}"/>
              </a:ext>
            </a:extLst>
          </p:cNvPr>
          <p:cNvSpPr>
            <a:spLocks noGrp="1"/>
          </p:cNvSpPr>
          <p:nvPr>
            <p:ph type="title"/>
          </p:nvPr>
        </p:nvSpPr>
        <p:spPr/>
        <p:txBody>
          <a:bodyPr/>
          <a:lstStyle/>
          <a:p>
            <a:r>
              <a:rPr lang="nl-NL" dirty="0"/>
              <a:t>Data FLOW </a:t>
            </a:r>
            <a:r>
              <a:rPr lang="nl-NL" dirty="0" err="1"/>
              <a:t>DIAgram</a:t>
            </a:r>
            <a:endParaRPr lang="nl-NL" dirty="0"/>
          </a:p>
        </p:txBody>
      </p:sp>
      <p:pic>
        <p:nvPicPr>
          <p:cNvPr id="4" name="Tijdelijke aanduiding voor inhoud 3">
            <a:extLst>
              <a:ext uri="{FF2B5EF4-FFF2-40B4-BE49-F238E27FC236}">
                <a16:creationId xmlns:a16="http://schemas.microsoft.com/office/drawing/2014/main" id="{B1768824-945A-8645-9F04-09E163274AF7}"/>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6800" b="7587"/>
          <a:stretch/>
        </p:blipFill>
        <p:spPr>
          <a:xfrm>
            <a:off x="2296631" y="1810196"/>
            <a:ext cx="7604833" cy="5047804"/>
          </a:xfrm>
          <a:prstGeom prst="rect">
            <a:avLst/>
          </a:prstGeom>
        </p:spPr>
      </p:pic>
    </p:spTree>
    <p:extLst>
      <p:ext uri="{BB962C8B-B14F-4D97-AF65-F5344CB8AC3E}">
        <p14:creationId xmlns:p14="http://schemas.microsoft.com/office/powerpoint/2010/main" val="297349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64B837-242A-1843-8A23-4AA30D07DA40}"/>
              </a:ext>
            </a:extLst>
          </p:cNvPr>
          <p:cNvSpPr>
            <a:spLocks noGrp="1"/>
          </p:cNvSpPr>
          <p:nvPr>
            <p:ph type="title"/>
          </p:nvPr>
        </p:nvSpPr>
        <p:spPr/>
        <p:txBody>
          <a:bodyPr/>
          <a:lstStyle/>
          <a:p>
            <a:pPr algn="ctr"/>
            <a:r>
              <a:rPr lang="nl-NL" dirty="0"/>
              <a:t>Kwaliteitspunten</a:t>
            </a:r>
          </a:p>
        </p:txBody>
      </p:sp>
      <p:sp>
        <p:nvSpPr>
          <p:cNvPr id="3" name="Tijdelijke aanduiding voor inhoud 2">
            <a:extLst>
              <a:ext uri="{FF2B5EF4-FFF2-40B4-BE49-F238E27FC236}">
                <a16:creationId xmlns:a16="http://schemas.microsoft.com/office/drawing/2014/main" id="{AC398DC0-D10D-D042-9669-A4014A3FE23C}"/>
              </a:ext>
            </a:extLst>
          </p:cNvPr>
          <p:cNvSpPr>
            <a:spLocks noGrp="1"/>
          </p:cNvSpPr>
          <p:nvPr>
            <p:ph idx="1"/>
          </p:nvPr>
        </p:nvSpPr>
        <p:spPr/>
        <p:txBody>
          <a:bodyPr/>
          <a:lstStyle/>
          <a:p>
            <a:r>
              <a:rPr lang="nl-NL" dirty="0"/>
              <a:t>Ik heb gekozen voor de kwaliteiten </a:t>
            </a:r>
            <a:r>
              <a:rPr lang="nl-NL" b="1" dirty="0"/>
              <a:t>security en privacy</a:t>
            </a:r>
            <a:r>
              <a:rPr lang="nl-NL" dirty="0"/>
              <a:t>. Omdat banken veel gevoelige en belangrijke informatie beheren moet het goed beveiligd zijn zodat deze gegevens niet zomaar door iedereen gelezen kunnen worden. Ook met privacy zorg je ervoor dat de gegevens van de cliënten beter beschermd worden omdat er geen onnodige gegevens worden gebruikt. </a:t>
            </a:r>
          </a:p>
          <a:p>
            <a:r>
              <a:rPr lang="nl-NL" dirty="0"/>
              <a:t>Daarbij heb ik ook nog gekozen voor </a:t>
            </a:r>
            <a:r>
              <a:rPr lang="nl-NL" b="1" dirty="0"/>
              <a:t>bruikbaarheid en efficiency.</a:t>
            </a:r>
            <a:r>
              <a:rPr lang="nl-NL" dirty="0"/>
              <a:t> Een pinautomaat moet gewoon makkelijk en goed te bedienen zijn zodat iedereen geld kan pinnen. Ook moet het zo efficiënt mogelijk zijn omdat dat weer veel tijd scheelt.</a:t>
            </a:r>
          </a:p>
          <a:p>
            <a:endParaRPr lang="nl-NL" dirty="0"/>
          </a:p>
        </p:txBody>
      </p:sp>
    </p:spTree>
    <p:extLst>
      <p:ext uri="{BB962C8B-B14F-4D97-AF65-F5344CB8AC3E}">
        <p14:creationId xmlns:p14="http://schemas.microsoft.com/office/powerpoint/2010/main" val="2674972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D5E2D9-C7AB-FC40-86AD-5FAFC9C350C9}"/>
              </a:ext>
            </a:extLst>
          </p:cNvPr>
          <p:cNvSpPr>
            <a:spLocks noGrp="1"/>
          </p:cNvSpPr>
          <p:nvPr>
            <p:ph type="title"/>
          </p:nvPr>
        </p:nvSpPr>
        <p:spPr/>
        <p:txBody>
          <a:bodyPr/>
          <a:lstStyle/>
          <a:p>
            <a:r>
              <a:rPr lang="nl-NL" dirty="0"/>
              <a:t>Security</a:t>
            </a:r>
          </a:p>
        </p:txBody>
      </p:sp>
      <p:sp>
        <p:nvSpPr>
          <p:cNvPr id="3" name="Tijdelijke aanduiding voor inhoud 2">
            <a:extLst>
              <a:ext uri="{FF2B5EF4-FFF2-40B4-BE49-F238E27FC236}">
                <a16:creationId xmlns:a16="http://schemas.microsoft.com/office/drawing/2014/main" id="{5C786279-F070-3446-A85F-1EA53A0AC879}"/>
              </a:ext>
            </a:extLst>
          </p:cNvPr>
          <p:cNvSpPr>
            <a:spLocks noGrp="1"/>
          </p:cNvSpPr>
          <p:nvPr>
            <p:ph idx="1"/>
          </p:nvPr>
        </p:nvSpPr>
        <p:spPr/>
        <p:txBody>
          <a:bodyPr/>
          <a:lstStyle/>
          <a:p>
            <a:r>
              <a:rPr lang="nl-NL" dirty="0"/>
              <a:t>Gegevens uit de database wordt </a:t>
            </a:r>
            <a:r>
              <a:rPr lang="nl-NL" dirty="0" err="1"/>
              <a:t>geëncrypt</a:t>
            </a:r>
            <a:r>
              <a:rPr lang="nl-NL" dirty="0"/>
              <a:t> met asymmetrische encryptie. Stel dat er een lek is bij de database dan zorgt dit ervoor dat het vrijwel onmogelijk is om de gegevens te achterhalen en alle gegevens dus alsnog veilig zijn. </a:t>
            </a:r>
          </a:p>
          <a:p>
            <a:r>
              <a:rPr lang="nl-NL" dirty="0"/>
              <a:t>De communicatie tussen de Javaprogramma’s wordt beveiligd door middel van een TLS-verbinding. Dit is om te voorkomen dat data kan worden gelezen of gewijzigd. TLS maakt gebruik van zowel asymmetrische encryptie als symmetrische encryptie. Hiermee wordt de server gecontroleerd terwijl de cliënt onbekend blijft. Waarmee je dus ook voor extra privacy zorgt.</a:t>
            </a:r>
          </a:p>
          <a:p>
            <a:r>
              <a:rPr lang="nl-NL" dirty="0"/>
              <a:t>Ook bevat de server een firewall die bepaalt welke gegevens worden doorgestuurd en welke niet.</a:t>
            </a:r>
          </a:p>
          <a:p>
            <a:endParaRPr lang="nl-NL" dirty="0"/>
          </a:p>
        </p:txBody>
      </p:sp>
    </p:spTree>
    <p:extLst>
      <p:ext uri="{BB962C8B-B14F-4D97-AF65-F5344CB8AC3E}">
        <p14:creationId xmlns:p14="http://schemas.microsoft.com/office/powerpoint/2010/main" val="1244191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ut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Houttype</Template>
  <TotalTime>651</TotalTime>
  <Words>844</Words>
  <Application>Microsoft Macintosh PowerPoint</Application>
  <PresentationFormat>Breedbeeld</PresentationFormat>
  <Paragraphs>119</Paragraphs>
  <Slides>15</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15</vt:i4>
      </vt:variant>
    </vt:vector>
  </HeadingPairs>
  <TitlesOfParts>
    <vt:vector size="22" baseType="lpstr">
      <vt:lpstr>Calibri</vt:lpstr>
      <vt:lpstr>Rockwell</vt:lpstr>
      <vt:lpstr>Rockwell Condensed</vt:lpstr>
      <vt:lpstr>Rockwell Extra Bold</vt:lpstr>
      <vt:lpstr>Times New Roman</vt:lpstr>
      <vt:lpstr>Wingdings</vt:lpstr>
      <vt:lpstr>Houttype</vt:lpstr>
      <vt:lpstr>Project 4 Inrichting Centrale Bank</vt:lpstr>
      <vt:lpstr>Inhoud</vt:lpstr>
      <vt:lpstr>Doel van het project</vt:lpstr>
      <vt:lpstr>Advies voor de centrale bank</vt:lpstr>
      <vt:lpstr>Niet-Functionele eisen</vt:lpstr>
      <vt:lpstr>Netwerk Diagram</vt:lpstr>
      <vt:lpstr>Data FLOW DIAgram</vt:lpstr>
      <vt:lpstr>Kwaliteitspunten</vt:lpstr>
      <vt:lpstr>Security</vt:lpstr>
      <vt:lpstr>Privacy</vt:lpstr>
      <vt:lpstr>Bruikbaarheid</vt:lpstr>
      <vt:lpstr>Efficiency</vt:lpstr>
      <vt:lpstr>Risicolog</vt:lpstr>
      <vt:lpstr>Issue tracking</vt:lpstr>
      <vt:lpstr>Bronnen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Innrichting Centrale Bank</dc:title>
  <dc:creator>Mirthe Tiggelman</dc:creator>
  <cp:lastModifiedBy>Mirthe Tiggelman</cp:lastModifiedBy>
  <cp:revision>12</cp:revision>
  <cp:lastPrinted>2018-05-29T17:57:02Z</cp:lastPrinted>
  <dcterms:created xsi:type="dcterms:W3CDTF">2018-05-22T09:49:50Z</dcterms:created>
  <dcterms:modified xsi:type="dcterms:W3CDTF">2018-05-29T17:57:05Z</dcterms:modified>
</cp:coreProperties>
</file>