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>
        <p:scale>
          <a:sx n="66" d="100"/>
          <a:sy n="66" d="100"/>
        </p:scale>
        <p:origin x="1214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9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54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2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1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9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7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3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2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B7DD08EC-C8B1-0383-9C42-FB97881EB5C9}"/>
              </a:ext>
            </a:extLst>
          </p:cNvPr>
          <p:cNvSpPr txBox="1"/>
          <p:nvPr/>
        </p:nvSpPr>
        <p:spPr>
          <a:xfrm>
            <a:off x="248920" y="3300906"/>
            <a:ext cx="2108199" cy="25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2715" marR="24765" indent="222885">
              <a:lnSpc>
                <a:spcPct val="94000"/>
              </a:lnSpc>
              <a:spcBef>
                <a:spcPts val="250"/>
              </a:spcBef>
              <a:spcAft>
                <a:spcPts val="0"/>
              </a:spcAft>
            </a:pPr>
            <a:r>
              <a:rPr lang="es-EC" sz="1100" dirty="0">
                <a:solidFill>
                  <a:srgbClr val="04050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s-EC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7BB10F-3746-BE62-412E-99AE2013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" y="61057"/>
            <a:ext cx="11297621" cy="22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5A4F75-4E2C-2E4F-8B1E-D714B4F0EEA4}"/>
              </a:ext>
            </a:extLst>
          </p:cNvPr>
          <p:cNvSpPr txBox="1"/>
          <p:nvPr/>
        </p:nvSpPr>
        <p:spPr>
          <a:xfrm>
            <a:off x="340659" y="2820309"/>
            <a:ext cx="115106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s-MX" sz="3200" b="0" i="0" dirty="0">
                <a:solidFill>
                  <a:srgbClr val="202124"/>
                </a:solidFill>
                <a:effectLst/>
                <a:latin typeface="Google Sans"/>
              </a:rPr>
              <a:t>DE LA HISTORIA EMPRESARIAL A LA HISTORIA ORGANIZACIONAL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FE906A-AB7B-E2C5-66C1-49F5EA2D06CF}"/>
              </a:ext>
            </a:extLst>
          </p:cNvPr>
          <p:cNvSpPr txBox="1"/>
          <p:nvPr/>
        </p:nvSpPr>
        <p:spPr>
          <a:xfrm>
            <a:off x="4202129" y="1899601"/>
            <a:ext cx="2091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0" i="0" dirty="0">
                <a:solidFill>
                  <a:srgbClr val="202124"/>
                </a:solidFill>
                <a:effectLst/>
                <a:latin typeface="Google Sans"/>
              </a:rPr>
              <a:t>TAREA # 1</a:t>
            </a:r>
          </a:p>
        </p:txBody>
      </p:sp>
      <p:pic>
        <p:nvPicPr>
          <p:cNvPr id="2054" name="Picture 6" descr="Historia empresarial">
            <a:extLst>
              <a:ext uri="{FF2B5EF4-FFF2-40B4-BE49-F238E27FC236}">
                <a16:creationId xmlns:a16="http://schemas.microsoft.com/office/drawing/2014/main" id="{9ED56D2C-2E65-2E99-7DF3-E93653E3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9" y="3755299"/>
            <a:ext cx="3466230" cy="25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con bandas 3">
            <a:extLst>
              <a:ext uri="{FF2B5EF4-FFF2-40B4-BE49-F238E27FC236}">
                <a16:creationId xmlns:a16="http://schemas.microsoft.com/office/drawing/2014/main" id="{E3F6814C-B5D8-E8F7-B8F2-38AD2EA445EA}"/>
              </a:ext>
            </a:extLst>
          </p:cNvPr>
          <p:cNvSpPr/>
          <p:nvPr/>
        </p:nvSpPr>
        <p:spPr>
          <a:xfrm>
            <a:off x="5172634" y="4335287"/>
            <a:ext cx="1613647" cy="11833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056" name="Picture 8" descr="HISTORIA DEL DESARROLLO ORGANIZACIONAL timeline | Timetoast timelines">
            <a:extLst>
              <a:ext uri="{FF2B5EF4-FFF2-40B4-BE49-F238E27FC236}">
                <a16:creationId xmlns:a16="http://schemas.microsoft.com/office/drawing/2014/main" id="{883849EE-FEFF-9118-45CE-55E2F8B4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843" y="3667005"/>
            <a:ext cx="3603251" cy="27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9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16E7F-8BC6-B800-128A-59CB13EC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" y="5443"/>
            <a:ext cx="3543301" cy="558240"/>
          </a:xfrm>
        </p:spPr>
        <p:txBody>
          <a:bodyPr>
            <a:normAutofit/>
          </a:bodyPr>
          <a:lstStyle/>
          <a:p>
            <a:r>
              <a:rPr lang="es-EC" sz="1800" dirty="0"/>
              <a:t>HISTORIA DE LA ORGANIZACIÓN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B4AAB45-7E93-90AA-BF5C-BEA6BD14F9FE}"/>
              </a:ext>
            </a:extLst>
          </p:cNvPr>
          <p:cNvSpPr/>
          <p:nvPr/>
        </p:nvSpPr>
        <p:spPr>
          <a:xfrm>
            <a:off x="5401239" y="295122"/>
            <a:ext cx="4908178" cy="13612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050" dirty="0"/>
          </a:p>
          <a:p>
            <a:pPr algn="ctr"/>
            <a:endParaRPr lang="es-EC" sz="1050" dirty="0"/>
          </a:p>
          <a:p>
            <a:pPr algn="ctr"/>
            <a:endParaRPr lang="es-EC" sz="1050" dirty="0"/>
          </a:p>
          <a:p>
            <a:pPr algn="ctr"/>
            <a:r>
              <a:rPr lang="es-EC" sz="1050" dirty="0"/>
              <a:t>Diversas formas de organizaciones se manifiestan pero predominaron, principalmente , los pequeños talleres artesanales, los cuales se caracterizaron por tener un mayor conocimiento económico 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68BD243-1EF8-D40E-FDB3-8EDA3FF3BAAD}"/>
              </a:ext>
            </a:extLst>
          </p:cNvPr>
          <p:cNvSpPr/>
          <p:nvPr/>
        </p:nvSpPr>
        <p:spPr>
          <a:xfrm>
            <a:off x="5187695" y="1924789"/>
            <a:ext cx="6841240" cy="17073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050" dirty="0"/>
          </a:p>
          <a:p>
            <a:pPr algn="ctr"/>
            <a:endParaRPr lang="es-EC" sz="1050" dirty="0"/>
          </a:p>
          <a:p>
            <a:pPr algn="ctr"/>
            <a:endParaRPr lang="es-EC" sz="1050" dirty="0"/>
          </a:p>
          <a:p>
            <a:pPr algn="ctr"/>
            <a:endParaRPr lang="es-EC" sz="1050" dirty="0"/>
          </a:p>
          <a:p>
            <a:pPr algn="ctr"/>
            <a:r>
              <a:rPr lang="es-EC" sz="1050" dirty="0"/>
              <a:t>Las innovaciones técnicas  permitieron producir en menor tiempo mayor cantidad de productos y la producción de productos primario , como los alimentos.</a:t>
            </a:r>
          </a:p>
          <a:p>
            <a:pPr algn="ctr"/>
            <a:r>
              <a:rPr lang="es-EC" sz="1050" dirty="0"/>
              <a:t>La introducción de sistemas tecnológicos en las fabricas sufrieron modificaciones considerables al tener que aumentar su espacio .</a:t>
            </a:r>
          </a:p>
          <a:p>
            <a:pPr algn="ctr"/>
            <a:r>
              <a:rPr lang="es-EC" sz="1050" dirty="0"/>
              <a:t>La aparición de nuevas maquinas permitió a los trabajadores aumentar sus producciones y sobre todo a los empleados ,(</a:t>
            </a:r>
            <a:r>
              <a:rPr lang="es-EC" sz="1050" dirty="0" err="1"/>
              <a:t>Aghton</a:t>
            </a:r>
            <a:r>
              <a:rPr lang="es-EC" sz="1050" dirty="0"/>
              <a:t> Thomas 1983) 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9401A8F-A71C-D529-5F37-8E8500076BC4}"/>
              </a:ext>
            </a:extLst>
          </p:cNvPr>
          <p:cNvSpPr/>
          <p:nvPr/>
        </p:nvSpPr>
        <p:spPr>
          <a:xfrm>
            <a:off x="277906" y="681514"/>
            <a:ext cx="2250142" cy="8204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Primera organizaciones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6787C74-B299-A283-5076-F07B5C27C255}"/>
              </a:ext>
            </a:extLst>
          </p:cNvPr>
          <p:cNvSpPr/>
          <p:nvPr/>
        </p:nvSpPr>
        <p:spPr>
          <a:xfrm>
            <a:off x="2669096" y="906602"/>
            <a:ext cx="546847" cy="3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EFB03E-4733-1437-C275-EC21A83703C5}"/>
              </a:ext>
            </a:extLst>
          </p:cNvPr>
          <p:cNvSpPr/>
          <p:nvPr/>
        </p:nvSpPr>
        <p:spPr>
          <a:xfrm>
            <a:off x="3337109" y="718771"/>
            <a:ext cx="999565" cy="593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SIGLO XVII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ABB9EC8-5727-4688-CBC7-55D0003058DB}"/>
              </a:ext>
            </a:extLst>
          </p:cNvPr>
          <p:cNvSpPr/>
          <p:nvPr/>
        </p:nvSpPr>
        <p:spPr>
          <a:xfrm>
            <a:off x="4598888" y="818858"/>
            <a:ext cx="546847" cy="3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26" name="Picture 2" descr="Siemens crea la primera organización mundial del Internet de las Cosas">
            <a:extLst>
              <a:ext uri="{FF2B5EF4-FFF2-40B4-BE49-F238E27FC236}">
                <a16:creationId xmlns:a16="http://schemas.microsoft.com/office/drawing/2014/main" id="{9443BBB7-8B5A-55A4-DD39-5B75238B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865" y="383057"/>
            <a:ext cx="871678" cy="5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BA4739EB-11AE-0604-7CF0-7D579AE09F07}"/>
              </a:ext>
            </a:extLst>
          </p:cNvPr>
          <p:cNvSpPr/>
          <p:nvPr/>
        </p:nvSpPr>
        <p:spPr>
          <a:xfrm>
            <a:off x="376272" y="2551217"/>
            <a:ext cx="2250142" cy="8204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Organizaciones de la Revolución industrial 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63A5A57-143F-CF95-3789-01E60B38FEA8}"/>
              </a:ext>
            </a:extLst>
          </p:cNvPr>
          <p:cNvSpPr/>
          <p:nvPr/>
        </p:nvSpPr>
        <p:spPr>
          <a:xfrm>
            <a:off x="2731434" y="2730950"/>
            <a:ext cx="546847" cy="3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06F0583-B132-089A-F55F-268F5240455E}"/>
              </a:ext>
            </a:extLst>
          </p:cNvPr>
          <p:cNvSpPr/>
          <p:nvPr/>
        </p:nvSpPr>
        <p:spPr>
          <a:xfrm>
            <a:off x="4543915" y="2621576"/>
            <a:ext cx="546847" cy="3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BE9351F-F8F7-4737-E754-B18FBA873A18}"/>
              </a:ext>
            </a:extLst>
          </p:cNvPr>
          <p:cNvSpPr/>
          <p:nvPr/>
        </p:nvSpPr>
        <p:spPr>
          <a:xfrm>
            <a:off x="4609108" y="5554030"/>
            <a:ext cx="546847" cy="3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7C2C7B3-CC52-7AB9-2D2E-1F2633649310}"/>
              </a:ext>
            </a:extLst>
          </p:cNvPr>
          <p:cNvSpPr/>
          <p:nvPr/>
        </p:nvSpPr>
        <p:spPr>
          <a:xfrm>
            <a:off x="2487304" y="5629594"/>
            <a:ext cx="546847" cy="3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460C4F4-1B52-4E0B-8255-42C1F812C906}"/>
              </a:ext>
            </a:extLst>
          </p:cNvPr>
          <p:cNvSpPr/>
          <p:nvPr/>
        </p:nvSpPr>
        <p:spPr>
          <a:xfrm>
            <a:off x="3361764" y="2526256"/>
            <a:ext cx="999565" cy="593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/>
              <a:t>SIGLO XVIII </a:t>
            </a:r>
            <a:endParaRPr lang="es-EC" sz="1400" dirty="0"/>
          </a:p>
        </p:txBody>
      </p:sp>
      <p:pic>
        <p:nvPicPr>
          <p:cNvPr id="1030" name="Picture 6" descr="Revolución Industrial: resumen, causas y características">
            <a:extLst>
              <a:ext uri="{FF2B5EF4-FFF2-40B4-BE49-F238E27FC236}">
                <a16:creationId xmlns:a16="http://schemas.microsoft.com/office/drawing/2014/main" id="{6FC98D00-1C7A-8D12-12E2-1F2EBE63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82" y="1995479"/>
            <a:ext cx="1111476" cy="5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5B1716E0-E024-6D3D-EE0E-B8613BFC2DF7}"/>
              </a:ext>
            </a:extLst>
          </p:cNvPr>
          <p:cNvSpPr/>
          <p:nvPr/>
        </p:nvSpPr>
        <p:spPr>
          <a:xfrm>
            <a:off x="110413" y="5376248"/>
            <a:ext cx="2250142" cy="8204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/>
              <a:t>Teorías del comportamiento organizacional </a:t>
            </a:r>
            <a:endParaRPr lang="es-EC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CFE279-BE33-E22F-9987-42FEE875B3FD}"/>
              </a:ext>
            </a:extLst>
          </p:cNvPr>
          <p:cNvSpPr/>
          <p:nvPr/>
        </p:nvSpPr>
        <p:spPr>
          <a:xfrm>
            <a:off x="3117104" y="5257206"/>
            <a:ext cx="1331258" cy="916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Finales SIGLO XIX-Principios del SIGLO XX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F0B2724-7B0E-CD48-2A3F-2F7A7D7758C4}"/>
              </a:ext>
            </a:extLst>
          </p:cNvPr>
          <p:cNvSpPr/>
          <p:nvPr/>
        </p:nvSpPr>
        <p:spPr>
          <a:xfrm>
            <a:off x="5239086" y="3941811"/>
            <a:ext cx="1597525" cy="18006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>
                <a:solidFill>
                  <a:srgbClr val="C00000"/>
                </a:solidFill>
              </a:rPr>
              <a:t>La teoría clásica </a:t>
            </a:r>
          </a:p>
          <a:p>
            <a:pPr algn="ctr"/>
            <a:r>
              <a:rPr lang="es-EC" sz="1050" dirty="0"/>
              <a:t>Max weber, </a:t>
            </a:r>
            <a:r>
              <a:rPr lang="es-EC" sz="1050" dirty="0" err="1"/>
              <a:t>Frederich</a:t>
            </a:r>
            <a:r>
              <a:rPr lang="es-EC" sz="1050" dirty="0"/>
              <a:t> w, </a:t>
            </a:r>
            <a:r>
              <a:rPr lang="es-EC" sz="1050" dirty="0" err="1"/>
              <a:t>Tylor,Henri</a:t>
            </a:r>
            <a:r>
              <a:rPr lang="es-EC" sz="1050" dirty="0"/>
              <a:t> Fayol, </a:t>
            </a:r>
            <a:r>
              <a:rPr lang="es-EC" sz="1050" dirty="0" err="1"/>
              <a:t>Grantt</a:t>
            </a:r>
            <a:r>
              <a:rPr lang="es-EC" sz="1050" dirty="0"/>
              <a:t>, Emerson los Gilbreth y Sheldon, además de los estructuralistas como A </a:t>
            </a:r>
            <a:r>
              <a:rPr lang="es-EC" sz="1050" dirty="0" err="1"/>
              <a:t>Etzigni</a:t>
            </a:r>
            <a:r>
              <a:rPr lang="es-EC" sz="1050" dirty="0"/>
              <a:t>, R Merton N, Parkinson y  Thompson.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FD4F6AA-26AA-1175-7ABF-6685ECE845CA}"/>
              </a:ext>
            </a:extLst>
          </p:cNvPr>
          <p:cNvSpPr/>
          <p:nvPr/>
        </p:nvSpPr>
        <p:spPr>
          <a:xfrm>
            <a:off x="6919742" y="5257206"/>
            <a:ext cx="1597525" cy="1341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>
                <a:solidFill>
                  <a:srgbClr val="C00000"/>
                </a:solidFill>
              </a:rPr>
              <a:t>LA TEORIA CONTIGENTE </a:t>
            </a:r>
          </a:p>
          <a:p>
            <a:pPr algn="ctr"/>
            <a:r>
              <a:rPr lang="es-EC" sz="1050" dirty="0"/>
              <a:t>Los años cincuenta y sesenta . Los autores mas sobresalientes son E </a:t>
            </a:r>
            <a:r>
              <a:rPr lang="es-EC" sz="1050" dirty="0" err="1"/>
              <a:t>Trist</a:t>
            </a:r>
            <a:r>
              <a:rPr lang="es-EC" sz="1050" dirty="0"/>
              <a:t> y Daniel Katz y Robert Kahn.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F51E5A7-3F8D-3BBA-8018-00DFE92E54B8}"/>
              </a:ext>
            </a:extLst>
          </p:cNvPr>
          <p:cNvSpPr/>
          <p:nvPr/>
        </p:nvSpPr>
        <p:spPr>
          <a:xfrm>
            <a:off x="8592360" y="3966850"/>
            <a:ext cx="1597525" cy="14283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>
                <a:solidFill>
                  <a:srgbClr val="C00000"/>
                </a:solidFill>
              </a:rPr>
              <a:t>LA TEORIA HUMANISTICA</a:t>
            </a:r>
          </a:p>
          <a:p>
            <a:pPr algn="ctr"/>
            <a:r>
              <a:rPr lang="es-EC" sz="1050" dirty="0"/>
              <a:t>1920 y finales de 1930 Elton Mayo , Kurt Lewin , Ransis Likert , Douglas McGregor y Cris Agyris entre otros. .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FDAB13B-6545-3DEE-618C-FAA05769F319}"/>
              </a:ext>
            </a:extLst>
          </p:cNvPr>
          <p:cNvSpPr/>
          <p:nvPr/>
        </p:nvSpPr>
        <p:spPr>
          <a:xfrm>
            <a:off x="10348399" y="4669330"/>
            <a:ext cx="1733188" cy="20831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>
                <a:solidFill>
                  <a:srgbClr val="C00000"/>
                </a:solidFill>
              </a:rPr>
              <a:t>LA TEORIA DE SISTEMA</a:t>
            </a:r>
          </a:p>
          <a:p>
            <a:pPr algn="ctr"/>
            <a:r>
              <a:rPr lang="es-EC" sz="1050" dirty="0"/>
              <a:t>La escuela surge a finales de los cincuenta y comienzo de los sesenta Sus principales autores fueron T. Burns, G.M. Stalker , J. Woodward, P.R. Lawrencew , J.W. Laorson , Ch Perrow, F.E. Fildler y Khard </a:t>
            </a:r>
            <a:r>
              <a:rPr lang="es-EC" sz="1050" dirty="0" err="1"/>
              <a:t>Walex</a:t>
            </a:r>
            <a:r>
              <a:rPr lang="es-EC" sz="1050" dirty="0"/>
              <a:t>.</a:t>
            </a: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39128A4-31B8-C211-947A-E69A600DBB06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rot="10800000" flipH="1" flipV="1">
            <a:off x="277905" y="1091741"/>
            <a:ext cx="1223437" cy="1459475"/>
          </a:xfrm>
          <a:prstGeom prst="bentConnector4">
            <a:avLst>
              <a:gd name="adj1" fmla="val -18685"/>
              <a:gd name="adj2" fmla="val 64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CB87AB3C-8167-8D8D-A13F-AAF981F9ABD6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 rot="10800000" flipH="1" flipV="1">
            <a:off x="376272" y="2961444"/>
            <a:ext cx="859212" cy="2414803"/>
          </a:xfrm>
          <a:prstGeom prst="bentConnector4">
            <a:avLst>
              <a:gd name="adj1" fmla="val -26606"/>
              <a:gd name="adj2" fmla="val 58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: angular 1036">
            <a:extLst>
              <a:ext uri="{FF2B5EF4-FFF2-40B4-BE49-F238E27FC236}">
                <a16:creationId xmlns:a16="http://schemas.microsoft.com/office/drawing/2014/main" id="{410A526F-D4D3-93C8-394A-79FFA4A16D16}"/>
              </a:ext>
            </a:extLst>
          </p:cNvPr>
          <p:cNvCxnSpPr>
            <a:cxnSpLocks/>
            <a:stCxn id="24" idx="0"/>
            <a:endCxn id="25" idx="0"/>
          </p:cNvCxnSpPr>
          <p:nvPr/>
        </p:nvCxnSpPr>
        <p:spPr>
          <a:xfrm rot="16200000" flipH="1">
            <a:off x="6220479" y="3759180"/>
            <a:ext cx="1315395" cy="1680656"/>
          </a:xfrm>
          <a:prstGeom prst="bentConnector3">
            <a:avLst>
              <a:gd name="adj1" fmla="val -119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ector: angular 1042">
            <a:extLst>
              <a:ext uri="{FF2B5EF4-FFF2-40B4-BE49-F238E27FC236}">
                <a16:creationId xmlns:a16="http://schemas.microsoft.com/office/drawing/2014/main" id="{E2F42FA7-F698-4B0A-2264-F91C14AA3013}"/>
              </a:ext>
            </a:extLst>
          </p:cNvPr>
          <p:cNvCxnSpPr>
            <a:stCxn id="25" idx="2"/>
            <a:endCxn id="27" idx="2"/>
          </p:cNvCxnSpPr>
          <p:nvPr/>
        </p:nvCxnSpPr>
        <p:spPr>
          <a:xfrm rot="5400000" flipH="1" flipV="1">
            <a:off x="7953097" y="5160559"/>
            <a:ext cx="1203433" cy="1672618"/>
          </a:xfrm>
          <a:prstGeom prst="bentConnector3">
            <a:avLst>
              <a:gd name="adj1" fmla="val -145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ector: angular 1047">
            <a:extLst>
              <a:ext uri="{FF2B5EF4-FFF2-40B4-BE49-F238E27FC236}">
                <a16:creationId xmlns:a16="http://schemas.microsoft.com/office/drawing/2014/main" id="{075FEE9B-20D4-CF75-459F-2810040D50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8177" y="3395643"/>
            <a:ext cx="702480" cy="1823870"/>
          </a:xfrm>
          <a:prstGeom prst="bentConnector3">
            <a:avLst>
              <a:gd name="adj1" fmla="val -287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1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0B6C7-2DF3-83F8-A4DF-B116AA6FC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86" y="209774"/>
            <a:ext cx="3323037" cy="484094"/>
          </a:xfrm>
        </p:spPr>
        <p:txBody>
          <a:bodyPr>
            <a:normAutofit/>
          </a:bodyPr>
          <a:lstStyle/>
          <a:p>
            <a:r>
              <a:rPr lang="es-EC" sz="2800" dirty="0"/>
              <a:t>HISTORIA EMPRESARIAL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ADCEF7C-E988-A462-5676-BCD8326C53C8}"/>
              </a:ext>
            </a:extLst>
          </p:cNvPr>
          <p:cNvSpPr/>
          <p:nvPr/>
        </p:nvSpPr>
        <p:spPr>
          <a:xfrm>
            <a:off x="73170" y="863377"/>
            <a:ext cx="1661041" cy="807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sz="1400" dirty="0"/>
              <a:t>FEUDALISMO (siglo XIII)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9310C0E-E458-9E05-E396-032B674A9059}"/>
              </a:ext>
            </a:extLst>
          </p:cNvPr>
          <p:cNvSpPr/>
          <p:nvPr/>
        </p:nvSpPr>
        <p:spPr>
          <a:xfrm>
            <a:off x="96639" y="2465291"/>
            <a:ext cx="1522658" cy="4096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400" dirty="0"/>
          </a:p>
          <a:p>
            <a:pPr algn="ctr"/>
            <a:endParaRPr lang="es-EC" sz="1400" dirty="0"/>
          </a:p>
          <a:p>
            <a:pPr algn="ctr"/>
            <a:endParaRPr lang="es-EC" sz="1400" dirty="0"/>
          </a:p>
          <a:p>
            <a:pPr algn="ctr"/>
            <a:endParaRPr lang="es-EC" sz="1400" dirty="0"/>
          </a:p>
          <a:p>
            <a:pPr algn="ctr"/>
            <a:endParaRPr lang="es-EC" sz="1400" dirty="0"/>
          </a:p>
          <a:p>
            <a:pPr algn="ctr"/>
            <a:r>
              <a:rPr lang="es-EC" sz="1200" dirty="0"/>
              <a:t>En el feudalismo clásico, los individuos tenían muchas dificultades para acceder a la iniciativa económica.</a:t>
            </a:r>
          </a:p>
          <a:p>
            <a:pPr algn="ctr"/>
            <a:r>
              <a:rPr lang="es-EC" sz="1200" dirty="0"/>
              <a:t> Los pactos feudales obligaban a los campesinos a moler en el molino del señor , a conocer en su horno, a  herrar en su herrería. </a:t>
            </a:r>
          </a:p>
        </p:txBody>
      </p:sp>
      <p:pic>
        <p:nvPicPr>
          <p:cNvPr id="8" name="Picture 2" descr="Feudalismo - Resumen, origen, características, inicio, final">
            <a:extLst>
              <a:ext uri="{FF2B5EF4-FFF2-40B4-BE49-F238E27FC236}">
                <a16:creationId xmlns:a16="http://schemas.microsoft.com/office/drawing/2014/main" id="{020AF6BC-684C-D8F7-B672-B62E61D9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6" y="2762705"/>
            <a:ext cx="1198880" cy="6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7918471C-E2EE-659E-EBEC-59ABB27881E1}"/>
              </a:ext>
            </a:extLst>
          </p:cNvPr>
          <p:cNvSpPr/>
          <p:nvPr/>
        </p:nvSpPr>
        <p:spPr>
          <a:xfrm>
            <a:off x="588800" y="1840861"/>
            <a:ext cx="442320" cy="548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E7DA3F8-E021-ABF9-E0E7-5DCDC318025B}"/>
              </a:ext>
            </a:extLst>
          </p:cNvPr>
          <p:cNvSpPr/>
          <p:nvPr/>
        </p:nvSpPr>
        <p:spPr>
          <a:xfrm>
            <a:off x="2015045" y="884178"/>
            <a:ext cx="1661041" cy="807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sz="1200" dirty="0"/>
              <a:t>EMPRESAS PRIMITIVAS (SIGLO XV)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1065C441-954C-2AC8-2FD5-D6AC63324357}"/>
              </a:ext>
            </a:extLst>
          </p:cNvPr>
          <p:cNvSpPr/>
          <p:nvPr/>
        </p:nvSpPr>
        <p:spPr>
          <a:xfrm>
            <a:off x="2601824" y="1794946"/>
            <a:ext cx="442320" cy="548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C7A9800-D20A-77F1-2A7D-B641E49BBFB6}"/>
              </a:ext>
            </a:extLst>
          </p:cNvPr>
          <p:cNvSpPr/>
          <p:nvPr/>
        </p:nvSpPr>
        <p:spPr>
          <a:xfrm>
            <a:off x="1993975" y="2465290"/>
            <a:ext cx="1634675" cy="4096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400" dirty="0"/>
          </a:p>
          <a:p>
            <a:pPr algn="ctr"/>
            <a:endParaRPr lang="es-EC" sz="1400" dirty="0"/>
          </a:p>
          <a:p>
            <a:pPr algn="ctr"/>
            <a:endParaRPr lang="es-EC" sz="1400" dirty="0"/>
          </a:p>
          <a:p>
            <a:pPr algn="ctr"/>
            <a:endParaRPr lang="es-EC" sz="1400" dirty="0"/>
          </a:p>
          <a:p>
            <a:pPr algn="ctr"/>
            <a:r>
              <a:rPr lang="es-EC" sz="1200" dirty="0"/>
              <a:t>Las empresas eran de carácter familiar , en ellas el propietario desarrollaba su actividad en forma personal , con la ayuda de familiares y vecinos . Estas empresas realizaban intercambios comerciales en su ciudad y los alrededores , también realizaban comercios de media y larga distancia.</a:t>
            </a:r>
          </a:p>
        </p:txBody>
      </p:sp>
      <p:pic>
        <p:nvPicPr>
          <p:cNvPr id="1030" name="Picture 6" descr="Evolución histórica de la empresa: Empresa primitiva">
            <a:extLst>
              <a:ext uri="{FF2B5EF4-FFF2-40B4-BE49-F238E27FC236}">
                <a16:creationId xmlns:a16="http://schemas.microsoft.com/office/drawing/2014/main" id="{23FCE3D6-D8C4-A116-5E1C-EDCC013B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90" y="2605413"/>
            <a:ext cx="1153587" cy="6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3E0B3F9A-437F-96FA-774C-5B2855DC9211}"/>
              </a:ext>
            </a:extLst>
          </p:cNvPr>
          <p:cNvSpPr/>
          <p:nvPr/>
        </p:nvSpPr>
        <p:spPr>
          <a:xfrm>
            <a:off x="3977798" y="832285"/>
            <a:ext cx="1750649" cy="8664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sz="1200" dirty="0"/>
              <a:t>MERCATILISMO ( SIGLO XVII Y XVIII)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CC9B41D-F90A-0ECA-8227-27291D1154E1}"/>
              </a:ext>
            </a:extLst>
          </p:cNvPr>
          <p:cNvSpPr/>
          <p:nvPr/>
        </p:nvSpPr>
        <p:spPr>
          <a:xfrm>
            <a:off x="3995382" y="2429425"/>
            <a:ext cx="1592298" cy="4096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400" dirty="0"/>
          </a:p>
          <a:p>
            <a:pPr algn="ctr"/>
            <a:endParaRPr lang="es-EC" sz="1400" dirty="0"/>
          </a:p>
          <a:p>
            <a:pPr algn="ctr"/>
            <a:endParaRPr lang="es-EC" sz="1400" dirty="0"/>
          </a:p>
          <a:p>
            <a:pPr algn="ctr"/>
            <a:r>
              <a:rPr lang="es-EC" sz="1400" dirty="0"/>
              <a:t>Fue en esta época cuando se desarrollo fuertemente la actividad bancaria, la cual basaba su actividad principal en financiar las campañas bélicas de las potencias de la época.</a:t>
            </a:r>
          </a:p>
        </p:txBody>
      </p:sp>
      <p:pic>
        <p:nvPicPr>
          <p:cNvPr id="22" name="Picture 8" descr="Mercantilismo - Qué es, definición y significado | 2022 | Economipedia">
            <a:extLst>
              <a:ext uri="{FF2B5EF4-FFF2-40B4-BE49-F238E27FC236}">
                <a16:creationId xmlns:a16="http://schemas.microsoft.com/office/drawing/2014/main" id="{EFC624C9-0B54-92A2-880C-43621798A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65" y="2576668"/>
            <a:ext cx="1140091" cy="7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D2EA30B5-C428-ACE4-EC85-C96E94B6476D}"/>
              </a:ext>
            </a:extLst>
          </p:cNvPr>
          <p:cNvSpPr/>
          <p:nvPr/>
        </p:nvSpPr>
        <p:spPr>
          <a:xfrm>
            <a:off x="4641963" y="1766542"/>
            <a:ext cx="442320" cy="548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E715D53-CB03-3466-A4BA-03BA1CC73DBB}"/>
              </a:ext>
            </a:extLst>
          </p:cNvPr>
          <p:cNvSpPr/>
          <p:nvPr/>
        </p:nvSpPr>
        <p:spPr>
          <a:xfrm>
            <a:off x="6114253" y="832286"/>
            <a:ext cx="1661041" cy="807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sz="1200" dirty="0"/>
              <a:t>CAPITALISMO INDUSTRAIL</a:t>
            </a:r>
          </a:p>
          <a:p>
            <a:r>
              <a:rPr lang="es-EC" sz="1200" dirty="0"/>
              <a:t>SIGLO(XIX)</a:t>
            </a:r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C6EE6D3A-1AEB-075A-74E1-78C2F4EE16A8}"/>
              </a:ext>
            </a:extLst>
          </p:cNvPr>
          <p:cNvSpPr/>
          <p:nvPr/>
        </p:nvSpPr>
        <p:spPr>
          <a:xfrm>
            <a:off x="6665399" y="1749473"/>
            <a:ext cx="442320" cy="548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851F7FC-1467-50A1-DD45-0248F0C98CDD}"/>
              </a:ext>
            </a:extLst>
          </p:cNvPr>
          <p:cNvSpPr/>
          <p:nvPr/>
        </p:nvSpPr>
        <p:spPr>
          <a:xfrm>
            <a:off x="6131951" y="2429424"/>
            <a:ext cx="1536014" cy="4096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r>
              <a:rPr lang="es-EC" sz="1200" dirty="0"/>
              <a:t>Surgirá una nueva forma de organización de la mano obrera. La industrialización ha supuesto el mayor cambio que ha experimentado la humanidad desde la llamada “Revolución Neolítica”.</a:t>
            </a:r>
          </a:p>
          <a:p>
            <a:pPr algn="ctr"/>
            <a:endParaRPr lang="es-EC" sz="1200" dirty="0"/>
          </a:p>
          <a:p>
            <a:pPr algn="ctr"/>
            <a:endParaRPr lang="es-EC" sz="1400" dirty="0"/>
          </a:p>
          <a:p>
            <a:pPr algn="ctr"/>
            <a:endParaRPr lang="es-EC" sz="1400" dirty="0"/>
          </a:p>
        </p:txBody>
      </p:sp>
      <p:pic>
        <p:nvPicPr>
          <p:cNvPr id="28" name="Picture 10" descr="Puede el capitalismo construir el Bien Común? – Profesionales por el Bien  Común – PBC">
            <a:extLst>
              <a:ext uri="{FF2B5EF4-FFF2-40B4-BE49-F238E27FC236}">
                <a16:creationId xmlns:a16="http://schemas.microsoft.com/office/drawing/2014/main" id="{F4245A4F-5DC3-AA45-BBEA-8B1B14C7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51" y="2581937"/>
            <a:ext cx="1106211" cy="8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5DBA342A-735D-C071-B2B8-5A723B12ACD1}"/>
              </a:ext>
            </a:extLst>
          </p:cNvPr>
          <p:cNvSpPr/>
          <p:nvPr/>
        </p:nvSpPr>
        <p:spPr>
          <a:xfrm>
            <a:off x="10228698" y="832285"/>
            <a:ext cx="1661041" cy="807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sz="1200" dirty="0"/>
              <a:t>EMPRESA EN LA ACTUALIDAD 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4BD7C20-79BB-F934-C693-79E74A3AEE34}"/>
              </a:ext>
            </a:extLst>
          </p:cNvPr>
          <p:cNvSpPr/>
          <p:nvPr/>
        </p:nvSpPr>
        <p:spPr>
          <a:xfrm>
            <a:off x="8077005" y="884177"/>
            <a:ext cx="1661041" cy="807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sz="1200" dirty="0"/>
              <a:t>CAPITALISMO FINANCIERO</a:t>
            </a:r>
          </a:p>
          <a:p>
            <a:r>
              <a:rPr lang="es-EC" sz="1200" dirty="0"/>
              <a:t>SIGLO(XX)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54D6764-8454-0656-B78B-9BA5AC484AE3}"/>
              </a:ext>
            </a:extLst>
          </p:cNvPr>
          <p:cNvSpPr/>
          <p:nvPr/>
        </p:nvSpPr>
        <p:spPr>
          <a:xfrm>
            <a:off x="8053570" y="2420454"/>
            <a:ext cx="1850731" cy="4096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endParaRPr lang="es-EC" sz="1000" dirty="0"/>
          </a:p>
          <a:p>
            <a:pPr algn="ctr"/>
            <a:endParaRPr lang="es-EC" sz="1000" dirty="0"/>
          </a:p>
          <a:p>
            <a:pPr algn="ctr"/>
            <a:endParaRPr lang="es-EC" sz="1000" dirty="0"/>
          </a:p>
          <a:p>
            <a:pPr algn="ctr"/>
            <a:endParaRPr lang="es-EC" sz="1000" dirty="0"/>
          </a:p>
          <a:p>
            <a:pPr algn="ctr"/>
            <a:endParaRPr lang="es-EC" sz="1100" dirty="0"/>
          </a:p>
          <a:p>
            <a:pPr algn="ctr"/>
            <a:endParaRPr lang="es-EC" sz="1100" dirty="0"/>
          </a:p>
          <a:p>
            <a:pPr algn="ctr"/>
            <a:r>
              <a:rPr lang="es-EC" sz="1100" dirty="0"/>
              <a:t>Es un sistema económico subtipo capitalismo , que surgió a principios del siglo </a:t>
            </a:r>
            <a:r>
              <a:rPr lang="es-EC" sz="1100" dirty="0" err="1"/>
              <a:t>xx</a:t>
            </a:r>
            <a:r>
              <a:rPr lang="es-EC" sz="1100" dirty="0"/>
              <a:t> y presentar como características principal la subordinación de los medios de producción a la acumulación de dinero y obtención de ganancias a través del mercado financiero (acciones , productos financieros, valores, derivados y mercados de divisas).El capitalismo financiero esta presente en la economía mundial hasta la actualidad. </a:t>
            </a:r>
          </a:p>
          <a:p>
            <a:pPr algn="ctr"/>
            <a:endParaRPr lang="es-EC" sz="1200" dirty="0"/>
          </a:p>
          <a:p>
            <a:pPr algn="ctr"/>
            <a:endParaRPr lang="es-EC" sz="1400" dirty="0"/>
          </a:p>
          <a:p>
            <a:pPr algn="ctr"/>
            <a:endParaRPr lang="es-EC" sz="1400" dirty="0"/>
          </a:p>
        </p:txBody>
      </p:sp>
      <p:pic>
        <p:nvPicPr>
          <p:cNvPr id="33" name="Picture 12" descr="El capitalismo financiero global: nuevo amo – Prensa Comunitaria">
            <a:extLst>
              <a:ext uri="{FF2B5EF4-FFF2-40B4-BE49-F238E27FC236}">
                <a16:creationId xmlns:a16="http://schemas.microsoft.com/office/drawing/2014/main" id="{CE318DA5-4B32-8FB7-C1A5-A4F11D3C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563" y="2553192"/>
            <a:ext cx="1180319" cy="8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D540AB04-00A6-028A-E49E-069BA16352E1}"/>
              </a:ext>
            </a:extLst>
          </p:cNvPr>
          <p:cNvSpPr/>
          <p:nvPr/>
        </p:nvSpPr>
        <p:spPr>
          <a:xfrm>
            <a:off x="8623311" y="1766542"/>
            <a:ext cx="442320" cy="566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9AC1F521-2961-7D86-A24B-9F07E5CB4B6C}"/>
              </a:ext>
            </a:extLst>
          </p:cNvPr>
          <p:cNvSpPr/>
          <p:nvPr/>
        </p:nvSpPr>
        <p:spPr>
          <a:xfrm>
            <a:off x="10838059" y="1775795"/>
            <a:ext cx="442320" cy="548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CB28AC6-DB21-DFAA-52DC-633AA7EE7D9E}"/>
              </a:ext>
            </a:extLst>
          </p:cNvPr>
          <p:cNvSpPr/>
          <p:nvPr/>
        </p:nvSpPr>
        <p:spPr>
          <a:xfrm>
            <a:off x="10133855" y="2402519"/>
            <a:ext cx="1850731" cy="4096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endParaRPr lang="es-EC" sz="1200" dirty="0"/>
          </a:p>
          <a:p>
            <a:pPr algn="ctr"/>
            <a:endParaRPr lang="es-EC" sz="1000" dirty="0"/>
          </a:p>
          <a:p>
            <a:pPr algn="ctr"/>
            <a:endParaRPr lang="es-EC" sz="1000" dirty="0"/>
          </a:p>
          <a:p>
            <a:pPr algn="ctr"/>
            <a:endParaRPr lang="es-EC" sz="1000" dirty="0"/>
          </a:p>
          <a:p>
            <a:pPr algn="ctr"/>
            <a:endParaRPr lang="es-EC" sz="1000" dirty="0"/>
          </a:p>
          <a:p>
            <a:pPr algn="ctr"/>
            <a:endParaRPr lang="es-EC" sz="1000" dirty="0"/>
          </a:p>
          <a:p>
            <a:pPr algn="ctr"/>
            <a:endParaRPr lang="es-EC" sz="1000" dirty="0"/>
          </a:p>
          <a:p>
            <a:pPr algn="ctr"/>
            <a:endParaRPr lang="es-EC" sz="1000" dirty="0"/>
          </a:p>
          <a:p>
            <a:pPr algn="ctr"/>
            <a:endParaRPr lang="es-EC" sz="1100" dirty="0"/>
          </a:p>
          <a:p>
            <a:pPr algn="ctr"/>
            <a:endParaRPr lang="es-EC" sz="1100" dirty="0"/>
          </a:p>
          <a:p>
            <a:pPr algn="ctr"/>
            <a:endParaRPr lang="es-EC" sz="1100" dirty="0"/>
          </a:p>
          <a:p>
            <a:pPr algn="ctr"/>
            <a:r>
              <a:rPr lang="es-EC" sz="1100" dirty="0"/>
              <a:t>En la empresa de hoy en día y principalmente en las gran tamaño las figuras del propietario y del dueño del capital están claramente definidas. Las empresas actual de producción (recursos naturales, personal y capital),que han de ser organizadas por el empresario y dirigidos para la obtención de un beneficio, pero sin olvidar su responsabilidad social con el entorno que te rodea y condiciona su actividad</a:t>
            </a:r>
          </a:p>
          <a:p>
            <a:pPr algn="ctr"/>
            <a:endParaRPr lang="es-EC" sz="1100" dirty="0"/>
          </a:p>
          <a:p>
            <a:pPr algn="ctr"/>
            <a:endParaRPr lang="es-EC" sz="1100" dirty="0"/>
          </a:p>
          <a:p>
            <a:pPr algn="ctr"/>
            <a:endParaRPr lang="es-EC" sz="1100" dirty="0"/>
          </a:p>
          <a:p>
            <a:pPr algn="ctr"/>
            <a:r>
              <a:rPr lang="es-EC" sz="1100" dirty="0"/>
              <a:t>. </a:t>
            </a:r>
          </a:p>
          <a:p>
            <a:pPr algn="ctr"/>
            <a:endParaRPr lang="es-EC" sz="1200" dirty="0"/>
          </a:p>
          <a:p>
            <a:pPr algn="ctr"/>
            <a:endParaRPr lang="es-EC" sz="1400" dirty="0"/>
          </a:p>
          <a:p>
            <a:pPr algn="ctr"/>
            <a:endParaRPr lang="es-EC" sz="1400" dirty="0"/>
          </a:p>
        </p:txBody>
      </p:sp>
      <p:pic>
        <p:nvPicPr>
          <p:cNvPr id="38" name="Picture 14" descr="El internet y las empresas en la actualidad. - Informática - Reeditor.com -  red de publicación y opinión">
            <a:extLst>
              <a:ext uri="{FF2B5EF4-FFF2-40B4-BE49-F238E27FC236}">
                <a16:creationId xmlns:a16="http://schemas.microsoft.com/office/drawing/2014/main" id="{F4E86A53-732D-AE7C-807C-54EA9779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6" y="2588489"/>
            <a:ext cx="1365339" cy="8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1CC91EAB-5E5A-D95D-AD54-CFD65D464071}"/>
              </a:ext>
            </a:extLst>
          </p:cNvPr>
          <p:cNvCxnSpPr>
            <a:stCxn id="5" idx="7"/>
            <a:endCxn id="14" idx="2"/>
          </p:cNvCxnSpPr>
          <p:nvPr/>
        </p:nvCxnSpPr>
        <p:spPr>
          <a:xfrm rot="16200000" flipH="1">
            <a:off x="1599769" y="872890"/>
            <a:ext cx="306464" cy="524088"/>
          </a:xfrm>
          <a:prstGeom prst="bentConnector4">
            <a:avLst>
              <a:gd name="adj1" fmla="val -74593"/>
              <a:gd name="adj2" fmla="val 73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6B5BAC0-3425-99C9-FF07-B9B7B7CAAEF1}"/>
              </a:ext>
            </a:extLst>
          </p:cNvPr>
          <p:cNvCxnSpPr>
            <a:cxnSpLocks/>
            <a:stCxn id="14" idx="7"/>
            <a:endCxn id="19" idx="2"/>
          </p:cNvCxnSpPr>
          <p:nvPr/>
        </p:nvCxnSpPr>
        <p:spPr>
          <a:xfrm rot="16200000" flipH="1">
            <a:off x="3573814" y="861521"/>
            <a:ext cx="263002" cy="544966"/>
          </a:xfrm>
          <a:prstGeom prst="bentConnector4">
            <a:avLst>
              <a:gd name="adj1" fmla="val -86919"/>
              <a:gd name="adj2" fmla="val 72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86598CFA-B7B6-CD3B-E567-54AD0B71031B}"/>
              </a:ext>
            </a:extLst>
          </p:cNvPr>
          <p:cNvCxnSpPr>
            <a:cxnSpLocks/>
            <a:stCxn id="19" idx="7"/>
            <a:endCxn id="24" idx="2"/>
          </p:cNvCxnSpPr>
          <p:nvPr/>
        </p:nvCxnSpPr>
        <p:spPr>
          <a:xfrm rot="16200000" flipH="1">
            <a:off x="5654610" y="776632"/>
            <a:ext cx="277102" cy="642183"/>
          </a:xfrm>
          <a:prstGeom prst="bentConnector4">
            <a:avLst>
              <a:gd name="adj1" fmla="val -82497"/>
              <a:gd name="adj2" fmla="val 69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71880D1-DE59-0D34-5BD4-14D5C43AAAD5}"/>
              </a:ext>
            </a:extLst>
          </p:cNvPr>
          <p:cNvCxnSpPr>
            <a:stCxn id="24" idx="7"/>
            <a:endCxn id="30" idx="2"/>
          </p:cNvCxnSpPr>
          <p:nvPr/>
        </p:nvCxnSpPr>
        <p:spPr>
          <a:xfrm rot="16200000" flipH="1">
            <a:off x="7635745" y="846906"/>
            <a:ext cx="337554" cy="544965"/>
          </a:xfrm>
          <a:prstGeom prst="bentConnector4">
            <a:avLst>
              <a:gd name="adj1" fmla="val -67722"/>
              <a:gd name="adj2" fmla="val 72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3D730BAE-6338-E058-BC3F-B92E55B59CF3}"/>
              </a:ext>
            </a:extLst>
          </p:cNvPr>
          <p:cNvCxnSpPr>
            <a:stCxn id="30" idx="7"/>
            <a:endCxn id="29" idx="2"/>
          </p:cNvCxnSpPr>
          <p:nvPr/>
        </p:nvCxnSpPr>
        <p:spPr>
          <a:xfrm rot="16200000" flipH="1">
            <a:off x="9744859" y="752434"/>
            <a:ext cx="233771" cy="733906"/>
          </a:xfrm>
          <a:prstGeom prst="bentConnector4">
            <a:avLst>
              <a:gd name="adj1" fmla="val -97788"/>
              <a:gd name="adj2" fmla="val 66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9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E9846-BDE9-1256-35B4-64F1103D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30" y="1665250"/>
            <a:ext cx="10515600" cy="1325563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Roboto" panose="02000000000000000000" pitchFamily="2" charset="0"/>
              </a:rPr>
              <a:t>D</a:t>
            </a:r>
            <a:r>
              <a:rPr lang="es-MX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iferencia entre historia empresarial a la historia organizacional</a:t>
            </a:r>
            <a:endParaRPr lang="es-EC" sz="28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0BFE9-7BAE-5334-75C1-BFA26D06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30" y="2979213"/>
            <a:ext cx="10233800" cy="14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Es decir, las empresas son aquellas que obtienen ingresos económicos de su producción. Pero las organizaciones son conjuntos de personas agrupadas para perseguir un fin, generalmente social, y no atiende necesariamente a la obtención de dinero.</a:t>
            </a:r>
            <a:endParaRPr lang="es-EC" sz="2000" dirty="0"/>
          </a:p>
        </p:txBody>
      </p:sp>
      <p:pic>
        <p:nvPicPr>
          <p:cNvPr id="3074" name="Picture 2" descr="Comunicación Organizacional - Concepto, tipos y ejemplos">
            <a:extLst>
              <a:ext uri="{FF2B5EF4-FFF2-40B4-BE49-F238E27FC236}">
                <a16:creationId xmlns:a16="http://schemas.microsoft.com/office/drawing/2014/main" id="{83CCD858-5D7D-8C32-68CE-39E81473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50" y="4265296"/>
            <a:ext cx="4709160" cy="23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0B0FB1B-BD8D-54CE-374F-4122C9CF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11887199" cy="22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8401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737</TotalTime>
  <Words>653</Words>
  <Application>Microsoft Office PowerPoint</Application>
  <PresentationFormat>Panorámica</PresentationFormat>
  <Paragraphs>95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Corbel</vt:lpstr>
      <vt:lpstr>Google Sans</vt:lpstr>
      <vt:lpstr>Roboto</vt:lpstr>
      <vt:lpstr>Profundidad</vt:lpstr>
      <vt:lpstr>Presentación de PowerPoint</vt:lpstr>
      <vt:lpstr>HISTORIA DE LA ORGANIZACIÓN </vt:lpstr>
      <vt:lpstr>HISTORIA EMPRESARIAL</vt:lpstr>
      <vt:lpstr>Diferencia entre historia empresarial a la historia organizacional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 Valdiviezo Garcia</dc:creator>
  <cp:lastModifiedBy>Angela Valdiviezo Garcia</cp:lastModifiedBy>
  <cp:revision>4</cp:revision>
  <dcterms:created xsi:type="dcterms:W3CDTF">2022-06-13T20:25:55Z</dcterms:created>
  <dcterms:modified xsi:type="dcterms:W3CDTF">2022-06-14T17:43:47Z</dcterms:modified>
</cp:coreProperties>
</file>