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2053AF-D072-4C4B-AD62-3CDB8F30CB3C}">
  <a:tblStyle styleId="{082053AF-D072-4C4B-AD62-3CDB8F30CB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78ee180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78ee180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7ba7e0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7ba7e0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67ba7e0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67ba7e0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the expression is done evaluating, the result is either a new expression to evaluate further, or the final value, but no new state: expressions do not produce a new state when evaluating.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7ba7e0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7ba7e0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7ba7e0d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7ba7e0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7ba7e0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7ba7e0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7ba7e0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7ba7e0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&gt; Y 	= False</a:t>
            </a:r>
            <a:br>
              <a:rPr lang="en"/>
            </a:br>
            <a:r>
              <a:rPr lang="en"/>
              <a:t>X &gt;= Y = False </a:t>
            </a:r>
            <a:br>
              <a:rPr lang="en"/>
            </a:br>
            <a:r>
              <a:rPr lang="en"/>
              <a:t>X &lt; Y 	= True</a:t>
            </a:r>
            <a:br>
              <a:rPr lang="en"/>
            </a:br>
            <a:r>
              <a:rPr lang="en"/>
              <a:t>X&lt;= Y	= True</a:t>
            </a:r>
            <a:br>
              <a:rPr lang="en"/>
            </a:br>
            <a:r>
              <a:rPr lang="en"/>
              <a:t>X != Y	= True</a:t>
            </a:r>
            <a:br>
              <a:rPr lang="en"/>
            </a:br>
            <a:r>
              <a:rPr lang="en"/>
              <a:t>X == Y	= False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7ba7e0d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7ba7e0d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ba7e0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ba7e0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7ba7e0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7ba7e0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0f2dc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0f2dc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7ba7e0d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7ba7e0d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ba7e0d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ba7e0d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293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7ba7e0d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7ba7e0d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67ba7e0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67ba7e0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7ba7e0d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7ba7e0d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7ba7e0d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7ba7e0d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   		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""    		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"+"    		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"+*"    		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"+*+"    	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"+*+*"    	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loops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   j    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0    ""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1    "*"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   2    "**"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2    "**\n"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0    "**\n"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1    "**\n*"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2    "**\n**"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 2    "**\n**\n"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7ba7e0d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7ba7e0d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67ba7e0d4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67ba7e0d4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7ba7e0d4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7ba7e0d4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78ee180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78ee180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78ee17a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78ee17a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78ee180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78ee180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78ee180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78ee180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options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78ee180f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78ee180f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look up parent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modify childTwo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look up childTwo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KYL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78ee180f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78ee180f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78ee180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78ee180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Development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</a:t>
            </a:r>
            <a:r>
              <a:rPr lang="en"/>
              <a:t>:</a:t>
            </a:r>
            <a:br>
              <a:rPr lang="en"/>
            </a:br>
            <a:r>
              <a:rPr lang="en"/>
              <a:t>Lou-Anne Koster</a:t>
            </a:r>
            <a:br>
              <a:rPr lang="en"/>
            </a:br>
            <a:r>
              <a:rPr lang="en"/>
              <a:t>Kim Yiu Lui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expression?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400 + 20</a:t>
            </a: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+ 1</a:t>
            </a: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+ J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evaluation 	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evaluate?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Eval_expr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eval_expr(&lt;60 + x&gt; , { x := 9})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 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&lt;60 + 9&gt;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eval and eval_expr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eval: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Assign variable to state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eval_expr: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After evaluating it result new expression or done but </a:t>
            </a:r>
            <a:r>
              <a:rPr b="1" lang="en" u="sng">
                <a:solidFill>
                  <a:srgbClr val="FFFFFF"/>
                </a:solidFill>
              </a:rPr>
              <a:t>NO NEW STATE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and Operators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GrandeOmega: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  <a:r>
              <a:rPr lang="en">
                <a:solidFill>
                  <a:srgbClr val="FFFFFF"/>
                </a:solidFill>
              </a:rPr>
              <a:t>oolean : (not) True , (not) False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Integers</a:t>
            </a:r>
            <a:r>
              <a:rPr lang="en">
                <a:solidFill>
                  <a:srgbClr val="FFFFFF"/>
                </a:solidFill>
              </a:rPr>
              <a:t> : -1500, 404, 42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Float:  29.7,  3.14159265359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String: “404 NOT FOUND “, “Avada Kedavra“, “Add me on LinkedIn”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or &amp; and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7"/>
          <p:cNvGraphicFramePr/>
          <p:nvPr/>
        </p:nvGraphicFramePr>
        <p:xfrm>
          <a:off x="736100" y="22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{082053AF-D072-4C4B-AD62-3CDB8F30CB3C}</a:tableStyleId>
              </a:tblPr>
              <a:tblGrid>
                <a:gridCol w="762125"/>
                <a:gridCol w="601100"/>
                <a:gridCol w="820675"/>
                <a:gridCol w="867350"/>
              </a:tblGrid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38" name="Google Shape;138;p27"/>
          <p:cNvGraphicFramePr/>
          <p:nvPr/>
        </p:nvGraphicFramePr>
        <p:xfrm>
          <a:off x="4766925" y="22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{082053AF-D072-4C4B-AD62-3CDB8F30CB3C}</a:tableStyleId>
              </a:tblPr>
              <a:tblGrid>
                <a:gridCol w="762125"/>
                <a:gridCol w="601100"/>
                <a:gridCol w="820675"/>
                <a:gridCol w="867350"/>
              </a:tblGrid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True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= False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139" name="Google Shape;139;p27"/>
          <p:cNvCxnSpPr/>
          <p:nvPr/>
        </p:nvCxnSpPr>
        <p:spPr>
          <a:xfrm flipH="1">
            <a:off x="4311575" y="1005000"/>
            <a:ext cx="19800" cy="3923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7"/>
          <p:cNvSpPr txBox="1"/>
          <p:nvPr/>
        </p:nvSpPr>
        <p:spPr>
          <a:xfrm>
            <a:off x="646175" y="1201275"/>
            <a:ext cx="3521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OR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75075" y="1201275"/>
            <a:ext cx="3521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Operators: comparisons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5 </a:t>
            </a:r>
            <a:br>
              <a:rPr lang="en"/>
            </a:br>
            <a:r>
              <a:rPr lang="en"/>
              <a:t>Y = 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&gt; Y 	=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&gt;= Y 	=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&lt; Y 	=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X&lt;= Y	=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!= Y	=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lang="en"/>
              <a:t>== Y	= 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</a:t>
            </a:r>
            <a:r>
              <a:rPr lang="en"/>
              <a:t>itionals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7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 then P else Q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condition C is True: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eval(&lt;if True then P else Q&gt;, S) → (&lt;P&gt;,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condition C is False (not True):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eval(&lt;if False then P else Q&gt;, S) → (&lt;Q&gt;,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eval(&lt;if False then {x := 5} else {x := 1}&gt;, {x := 3})     →       &lt;x := 1&gt;, {x := 3}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= 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n == 42: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= str(n) + “ is the answer of Life, the Universe and Everything.”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s = str(n) + “ is not the answer of Life, the Universe and Everything.”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 Look up, Modification and nesting)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and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types ( bool, string, int, float) and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Conditionals and conditional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Loops (while, nesting)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Tips and Tricks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 then E1 else E2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condition C is True: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eval_expr(&lt;if True then E1 else E2&gt;, S) → &lt;E1&gt;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condition C is False: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eval_expr(&lt;if False then E1 else E2&gt;, S) → &lt;E2&gt;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(E1, E2 = expressions)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Expression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= 3</a:t>
            </a:r>
            <a:br>
              <a:rPr lang="en"/>
            </a:br>
            <a:r>
              <a:rPr lang="en"/>
              <a:t>Y = 7</a:t>
            </a:r>
            <a:br>
              <a:rPr lang="en"/>
            </a:br>
            <a:r>
              <a:rPr lang="en"/>
              <a:t>Z = 10</a:t>
            </a:r>
            <a:br>
              <a:rPr lang="en"/>
            </a:br>
            <a:r>
              <a:rPr lang="en"/>
              <a:t>if (X&gt;Y) :</a:t>
            </a:r>
            <a:br>
              <a:rPr lang="en"/>
            </a:br>
            <a:r>
              <a:rPr lang="en"/>
              <a:t>	Z</a:t>
            </a:r>
            <a:r>
              <a:rPr lang="en"/>
              <a:t> = Z * 30 - 7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</a:t>
            </a:r>
            <a:r>
              <a:rPr lang="en"/>
              <a:t>:</a:t>
            </a:r>
            <a:br>
              <a:rPr lang="en"/>
            </a:br>
            <a:r>
              <a:rPr lang="en"/>
              <a:t>	</a:t>
            </a:r>
            <a:r>
              <a:rPr lang="en"/>
              <a:t>Z</a:t>
            </a:r>
            <a:r>
              <a:rPr lang="en"/>
              <a:t> = Z * 20 + 3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</a:t>
            </a:r>
            <a:r>
              <a:rPr lang="en"/>
              <a:t>oops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condition is True do this action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the condition is True, evaluating the while loop will first require evaluating an if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state will change, the condition may become False, ending the while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eval(&lt;while C do P&gt;, S) → ( &lt;if C then { P; while C do P } else { done }&gt;, S 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670800" y="1152475"/>
            <a:ext cx="257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 := 0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while i &lt; 3 do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	i := i + 1</a:t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3003625" y="1580450"/>
            <a:ext cx="44820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While i is smaller than 3, the loop will continue running through i := i + 1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When i &lt; 3 is False (i.e. i := 4) the condition will return False and the while loop is finished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Conditionals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 := int(input())</a:t>
            </a:r>
            <a:br>
              <a:rPr lang="en"/>
            </a:br>
            <a:r>
              <a:rPr lang="en"/>
              <a:t>s := "</a:t>
            </a:r>
            <a:r>
              <a:rPr lang="en"/>
              <a:t>"</a:t>
            </a:r>
            <a:br>
              <a:rPr lang="en"/>
            </a:br>
            <a:r>
              <a:rPr lang="en"/>
              <a:t>while l &gt; 0 do</a:t>
            </a:r>
            <a:br>
              <a:rPr lang="en"/>
            </a:br>
            <a:r>
              <a:rPr lang="en"/>
              <a:t>   if l % 2 == 0 then</a:t>
            </a:r>
            <a:br>
              <a:rPr lang="en"/>
            </a:br>
            <a:r>
              <a:rPr lang="en"/>
              <a:t> 	s := s + "+"</a:t>
            </a:r>
            <a:br>
              <a:rPr lang="en"/>
            </a:br>
            <a:r>
              <a:rPr lang="en"/>
              <a:t>  </a:t>
            </a:r>
            <a:r>
              <a:rPr lang="en"/>
              <a:t> else</a:t>
            </a:r>
            <a:br>
              <a:rPr lang="en"/>
            </a:br>
            <a:r>
              <a:rPr lang="en"/>
              <a:t>	s := s + "*"</a:t>
            </a:r>
            <a:br>
              <a:rPr lang="en"/>
            </a:br>
            <a:r>
              <a:rPr lang="en"/>
              <a:t>   l := l - 1</a:t>
            </a:r>
            <a:endParaRPr/>
          </a:p>
        </p:txBody>
      </p:sp>
      <p:sp>
        <p:nvSpPr>
          <p:cNvPr id="201" name="Google Shape;20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and Loops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 = 2</a:t>
            </a:r>
            <a:br>
              <a:rPr lang="en"/>
            </a:br>
            <a:r>
              <a:rPr lang="en"/>
              <a:t>i := 0</a:t>
            </a:r>
            <a:br>
              <a:rPr lang="en"/>
            </a:br>
            <a:r>
              <a:rPr lang="en"/>
              <a:t>s := ""</a:t>
            </a:r>
            <a:br>
              <a:rPr lang="en"/>
            </a:br>
            <a:r>
              <a:rPr lang="en"/>
              <a:t>while i &lt; n</a:t>
            </a:r>
            <a:br>
              <a:rPr lang="en"/>
            </a:br>
            <a:r>
              <a:rPr lang="en"/>
              <a:t>   j := 0</a:t>
            </a:r>
            <a:br>
              <a:rPr lang="en"/>
            </a:br>
            <a:r>
              <a:rPr lang="en"/>
              <a:t>   while j &lt; n</a:t>
            </a:r>
            <a:br>
              <a:rPr lang="en"/>
            </a:br>
            <a:r>
              <a:rPr lang="en"/>
              <a:t> 	s := s + "*"</a:t>
            </a:r>
            <a:br>
              <a:rPr lang="en"/>
            </a:br>
            <a:r>
              <a:rPr lang="en"/>
              <a:t> 	j := j + 1</a:t>
            </a:r>
            <a:br>
              <a:rPr lang="en"/>
            </a:br>
            <a:r>
              <a:rPr lang="en"/>
              <a:t>   s := s + "\n"</a:t>
            </a:r>
            <a:br>
              <a:rPr lang="en"/>
            </a:br>
            <a:r>
              <a:rPr lang="en"/>
              <a:t>   i := i + 1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 Grande Omega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Errors? Read carefully!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Indentation error?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means a line is out of “sync” and can be helped with 3 spaces (equal to 1 tab jump)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Syntax?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Something is wrong in the line, and Python/GO cannot read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 is not defined?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 that point, the program does not have … saved in the state, meaning that it does not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terminated too early?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While it does run, it does not give the right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rush through the multiple choice, they may be misleading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\n?!?! No worries, it’s Python code for 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Practice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	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“Storage of information” of  “State of our program(s)“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{x := “Why hello world ?”, y := 420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{name := “Kim Yiu”, studentNo := “0893440”, year := “second year”}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{name := “Lou-Anne”, studentNo := “0950196”, year := “second year”}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{parent := { childOne := “YWL”, childTwo := “empty”}, pet := “Dog”}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of State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the result of: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{x := “Why hello world ?”, y := 420 }[y] ?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{y := 420}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“Why hello world ?”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420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 420 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</a:t>
            </a:r>
            <a:r>
              <a:rPr lang="en"/>
              <a:t>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245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the result of: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{name := “KYLui”, StdntNo := “0893440”, year := “second year”} [year :=  “third year” ]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{name := “KYLui”, StdntNo := “0893440”, year := “second year”}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Wait what?  this makes no sense...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{name := “KYLui”, StdntNo := “0893440”, year := “Third year”}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{name := “KYLui”, StdntNo := “0893440”, year := “third year”}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and lookup of nested states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the result of: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{parent := { childOne := “YWL”, childTwo := “empty”}, pet := “Doggo”}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[parent][childTwo := “KYL”][childTwo]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{parent := { childOne := “YWL”, childTwo := “KYL”}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{childTwo := “KYL”}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“KYL”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Wait what?  this makes no sense...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Expressions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“Var translates variable assignments to state binding”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val(&lt;x : = “hello world”&gt;, { })  	→ 	&lt;done&gt;, {x := “hello world”} 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r>
              <a:rPr lang="en">
                <a:solidFill>
                  <a:srgbClr val="FFFFFF"/>
                </a:solidFill>
              </a:rPr>
              <a:t>val(&lt;c := a * b&gt;, {a:= 5, b=:10 }) 	→	 &lt; c:= 5 * b&gt;, {</a:t>
            </a:r>
            <a:r>
              <a:rPr lang="en">
                <a:solidFill>
                  <a:srgbClr val="FFFFFF"/>
                </a:solidFill>
              </a:rPr>
              <a:t>a:= 5, b=:10 }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