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6858000" cx="12192000"/>
  <p:notesSz cx="6858000" cy="9144000"/>
  <p:embeddedFontLst>
    <p:embeddedFont>
      <p:font typeface="Helvetica Neue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7" roundtripDataSignature="AMtx7mgY8xl81aIrDszhiBsVmELtqElw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3" Type="http://schemas.openxmlformats.org/officeDocument/2006/relationships/slide" Target="slides/slide9.xml"/><Relationship Id="rId39" Type="http://schemas.openxmlformats.org/officeDocument/2006/relationships/slide" Target="slides/slide35.xml"/><Relationship Id="rId18" Type="http://schemas.openxmlformats.org/officeDocument/2006/relationships/slide" Target="slides/slide14.xml"/><Relationship Id="rId42" Type="http://schemas.openxmlformats.org/officeDocument/2006/relationships/slide" Target="slides/slide38.xml"/><Relationship Id="rId21" Type="http://schemas.openxmlformats.org/officeDocument/2006/relationships/slide" Target="slides/slide17.xml"/><Relationship Id="rId47" Type="http://customschemas.google.com/relationships/presentationmetadata" Target="metadata"/><Relationship Id="rId34" Type="http://schemas.openxmlformats.org/officeDocument/2006/relationships/slide" Target="slides/slide30.xml"/><Relationship Id="rId50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presProps" Target="presProps.xml"/><Relationship Id="rId29" Type="http://schemas.openxmlformats.org/officeDocument/2006/relationships/slide" Target="slides/slide25.xml"/><Relationship Id="rId16" Type="http://schemas.openxmlformats.org/officeDocument/2006/relationships/slide" Target="slides/slide12.xml"/><Relationship Id="rId40" Type="http://schemas.openxmlformats.org/officeDocument/2006/relationships/slide" Target="slides/slide36.xml"/><Relationship Id="rId24" Type="http://schemas.openxmlformats.org/officeDocument/2006/relationships/slide" Target="slides/slide20.xml"/><Relationship Id="rId45" Type="http://schemas.openxmlformats.org/officeDocument/2006/relationships/font" Target="fonts/HelveticaNeue-italic.fntdata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49" Type="http://schemas.openxmlformats.org/officeDocument/2006/relationships/customXml" Target="../customXml/item2.xml"/><Relationship Id="rId44" Type="http://schemas.openxmlformats.org/officeDocument/2006/relationships/font" Target="fonts/HelveticaNeue-bold.fntdata"/><Relationship Id="rId31" Type="http://schemas.openxmlformats.org/officeDocument/2006/relationships/slide" Target="slides/slide2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" Type="http://schemas.openxmlformats.org/officeDocument/2006/relationships/slide" Target="slides/slide18.xml"/><Relationship Id="rId43" Type="http://schemas.openxmlformats.org/officeDocument/2006/relationships/font" Target="fonts/HelveticaNeue-regular.fntdata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14" Type="http://schemas.openxmlformats.org/officeDocument/2006/relationships/slide" Target="slides/slide10.xml"/><Relationship Id="rId48" Type="http://schemas.openxmlformats.org/officeDocument/2006/relationships/customXml" Target="../customXml/item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1.xml"/><Relationship Id="rId46" Type="http://schemas.openxmlformats.org/officeDocument/2006/relationships/font" Target="fonts/HelveticaNeue-boldItalic.fntdata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theme" Target="theme/theme2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microsoft.com/en-us/dotnet/api/system.diagnostics.process.start?view=netframework-4.8" TargetMode="External"/><Relationship Id="rId3" Type="http://schemas.openxmlformats.org/officeDocument/2006/relationships/hyperlink" Target="https://docs.microsoft.com/en-us/dotnet/api/system.diagnostics.process?view=netframework-4.8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b4fsyrWegGo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System daemons: process that runs in background</a:t>
            </a:r>
            <a:endParaRPr/>
          </a:p>
        </p:txBody>
      </p:sp>
      <p:sp>
        <p:nvSpPr>
          <p:cNvPr id="213" name="Google Shape;21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5851c8b7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g75851c8b7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Note: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-"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Can we write a program that creates a process? Is a fork() system call to os?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-"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Coding example: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https://docs.microsoft.com/en-us/dotnet/api/system.diagnostics.process.start?view=netframework-4.8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-"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Processes in C#: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https://docs.microsoft.com/en-us/dotnet/api/system.diagnostics.process?view=netframework-4.8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 entry of a process table</a:t>
            </a:r>
            <a:endParaRPr/>
          </a:p>
        </p:txBody>
      </p:sp>
      <p:sp>
        <p:nvSpPr>
          <p:cNvPr id="298" name="Google Shape;29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566c65c1d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566c65c1d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6566c65c1d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Students may not know the concept of the queue. Need more clarification.</a:t>
            </a:r>
            <a:endParaRPr/>
          </a:p>
        </p:txBody>
      </p:sp>
      <p:sp>
        <p:nvSpPr>
          <p:cNvPr id="328" name="Google Shape;32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b8b1cdbe1_3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6b8b1cdbe1_3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6b8b1cdbe1_3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566c65c1d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566c65c1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6566c65c1d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566c65c1d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6566c65c1d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6566c65c1d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6" name="Google Shape;396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6b8b1cdbe1_3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6b8b1cdbe1_3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6b8b1cdbe1_3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6b8b1cdbe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6b8b1cdbe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6b8b1cdbe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6b8b1cdbe1_3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6b8b1cdbe1_3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6b8b1cdbe1_3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b8b1cdbe1_3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b8b1cdbe1_3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6b8b1cdbe1_3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b8b1cdbe1_3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b8b1cdbe1_3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6b8b1cdbe1_3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Possible extra resource: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https://www.youtube.com/watch?v=b4fsyrWegGo</a:t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5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5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p5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0" name="Google Shape;90;p5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1" name="Google Shape;91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5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Text" type="twoObjAndTx">
  <p:cSld name="TWO_OBJECTS_AND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4"/>
          <p:cNvSpPr txBox="1"/>
          <p:nvPr>
            <p:ph type="title"/>
          </p:nvPr>
        </p:nvSpPr>
        <p:spPr>
          <a:xfrm>
            <a:off x="1625600" y="533400"/>
            <a:ext cx="10363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4"/>
          <p:cNvSpPr txBox="1"/>
          <p:nvPr>
            <p:ph idx="1" type="body"/>
          </p:nvPr>
        </p:nvSpPr>
        <p:spPr>
          <a:xfrm>
            <a:off x="1117600" y="1447800"/>
            <a:ext cx="53086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4"/>
          <p:cNvSpPr txBox="1"/>
          <p:nvPr>
            <p:ph idx="2" type="body"/>
          </p:nvPr>
        </p:nvSpPr>
        <p:spPr>
          <a:xfrm>
            <a:off x="1117600" y="4000500"/>
            <a:ext cx="53086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4"/>
          <p:cNvSpPr txBox="1"/>
          <p:nvPr>
            <p:ph idx="3" type="body"/>
          </p:nvPr>
        </p:nvSpPr>
        <p:spPr>
          <a:xfrm>
            <a:off x="6629400" y="1447800"/>
            <a:ext cx="5310717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and Text" type="objAndTx">
  <p:cSld name="OBJECT_AND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5"/>
          <p:cNvSpPr txBox="1"/>
          <p:nvPr>
            <p:ph type="title"/>
          </p:nvPr>
        </p:nvSpPr>
        <p:spPr>
          <a:xfrm>
            <a:off x="1625600" y="533400"/>
            <a:ext cx="10363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5"/>
          <p:cNvSpPr txBox="1"/>
          <p:nvPr>
            <p:ph idx="1" type="body"/>
          </p:nvPr>
        </p:nvSpPr>
        <p:spPr>
          <a:xfrm>
            <a:off x="1117600" y="1447800"/>
            <a:ext cx="530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45"/>
          <p:cNvSpPr txBox="1"/>
          <p:nvPr>
            <p:ph idx="2" type="body"/>
          </p:nvPr>
        </p:nvSpPr>
        <p:spPr>
          <a:xfrm>
            <a:off x="6629400" y="1447800"/>
            <a:ext cx="5310717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 Over Content" type="txOverObj">
  <p:cSld name="TEXT_OVER_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7"/>
          <p:cNvSpPr txBox="1"/>
          <p:nvPr>
            <p:ph type="title"/>
          </p:nvPr>
        </p:nvSpPr>
        <p:spPr>
          <a:xfrm>
            <a:off x="1625600" y="533400"/>
            <a:ext cx="10363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7"/>
          <p:cNvSpPr txBox="1"/>
          <p:nvPr>
            <p:ph idx="1" type="body"/>
          </p:nvPr>
        </p:nvSpPr>
        <p:spPr>
          <a:xfrm>
            <a:off x="1117600" y="1447800"/>
            <a:ext cx="10822517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7"/>
          <p:cNvSpPr txBox="1"/>
          <p:nvPr>
            <p:ph idx="2" type="body"/>
          </p:nvPr>
        </p:nvSpPr>
        <p:spPr>
          <a:xfrm>
            <a:off x="1117600" y="4000500"/>
            <a:ext cx="10822517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8"/>
          <p:cNvSpPr txBox="1"/>
          <p:nvPr>
            <p:ph type="title"/>
          </p:nvPr>
        </p:nvSpPr>
        <p:spPr>
          <a:xfrm>
            <a:off x="1625600" y="533400"/>
            <a:ext cx="10363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8"/>
          <p:cNvSpPr txBox="1"/>
          <p:nvPr>
            <p:ph idx="1" type="body"/>
          </p:nvPr>
        </p:nvSpPr>
        <p:spPr>
          <a:xfrm>
            <a:off x="1117600" y="1447800"/>
            <a:ext cx="530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48"/>
          <p:cNvSpPr txBox="1"/>
          <p:nvPr>
            <p:ph idx="2" type="body"/>
          </p:nvPr>
        </p:nvSpPr>
        <p:spPr>
          <a:xfrm>
            <a:off x="6629400" y="1447800"/>
            <a:ext cx="5310717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" name="Google Shape;64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5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Concurrency </a:t>
            </a:r>
            <a:endParaRPr/>
          </a:p>
        </p:txBody>
      </p:sp>
      <p:sp>
        <p:nvSpPr>
          <p:cNvPr id="118" name="Google Shape;118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Week 2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Processes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When is a Process Created?</a:t>
            </a:r>
            <a:endParaRPr/>
          </a:p>
        </p:txBody>
      </p:sp>
      <p:sp>
        <p:nvSpPr>
          <p:cNvPr id="216" name="Google Shape;216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Processes can be created in two ways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rgbClr val="0000FF"/>
                </a:solidFill>
              </a:rPr>
              <a:t>System initialization</a:t>
            </a:r>
            <a:r>
              <a:rPr lang="en-US"/>
              <a:t>: one or more processes created when the OS starts up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Execution of a process creation </a:t>
            </a:r>
            <a:r>
              <a:rPr lang="en-US">
                <a:solidFill>
                  <a:srgbClr val="1808E2"/>
                </a:solidFill>
              </a:rPr>
              <a:t>system call</a:t>
            </a:r>
            <a:r>
              <a:rPr lang="en-US"/>
              <a:t>: something </a:t>
            </a:r>
            <a:r>
              <a:rPr lang="en-US">
                <a:solidFill>
                  <a:srgbClr val="1808E2"/>
                </a:solidFill>
              </a:rPr>
              <a:t>explicitly</a:t>
            </a:r>
            <a:r>
              <a:rPr lang="en-US"/>
              <a:t> asks for a new process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System calls can come from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From </a:t>
            </a:r>
            <a:r>
              <a:rPr i="1" lang="en-US"/>
              <a:t>user request</a:t>
            </a:r>
            <a:r>
              <a:rPr lang="en-US"/>
              <a:t> to create a new process (system call executed from user shell, for instance, when a user clicks on an icon on the desktop)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From </a:t>
            </a:r>
            <a:r>
              <a:rPr i="1" lang="en-US"/>
              <a:t>already running processes</a:t>
            </a:r>
            <a:endParaRPr i="1"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User programs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System daemons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Process Creation and identification</a:t>
            </a:r>
            <a:endParaRPr/>
          </a:p>
        </p:txBody>
      </p:sp>
      <p:sp>
        <p:nvSpPr>
          <p:cNvPr id="222" name="Google Shape;222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Generally, process identified and managed via a</a:t>
            </a:r>
            <a:r>
              <a:rPr b="1" lang="en-US"/>
              <a:t> </a:t>
            </a:r>
            <a:r>
              <a:rPr b="1" lang="en-US">
                <a:solidFill>
                  <a:srgbClr val="3366FF"/>
                </a:solidFill>
              </a:rPr>
              <a:t>process identifier </a:t>
            </a:r>
            <a:r>
              <a:rPr lang="en-US"/>
              <a:t>(</a:t>
            </a:r>
            <a:r>
              <a:rPr b="1" lang="en-US">
                <a:solidFill>
                  <a:srgbClr val="3366FF"/>
                </a:solidFill>
              </a:rPr>
              <a:t>pid</a:t>
            </a:r>
            <a:r>
              <a:rPr lang="en-US"/>
              <a:t>)</a:t>
            </a:r>
            <a:endParaRPr sz="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66FF"/>
              </a:solidFill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</a:rPr>
              <a:t>Creation chain: </a:t>
            </a:r>
            <a:endParaRPr>
              <a:solidFill>
                <a:srgbClr val="000000"/>
              </a:solidFill>
            </a:endParaRPr>
          </a:p>
          <a:p>
            <a:pPr indent="-292100" lvl="1" marL="685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2800"/>
              <a:buChar char="•"/>
            </a:pPr>
            <a:r>
              <a:rPr b="1" lang="en-US">
                <a:solidFill>
                  <a:srgbClr val="3366FF"/>
                </a:solidFill>
              </a:rPr>
              <a:t>Parent</a:t>
            </a:r>
            <a:r>
              <a:rPr b="1" lang="en-US"/>
              <a:t> </a:t>
            </a:r>
            <a:r>
              <a:rPr lang="en-US"/>
              <a:t>process creates </a:t>
            </a:r>
            <a:r>
              <a:rPr b="1" lang="en-US">
                <a:solidFill>
                  <a:srgbClr val="3366FF"/>
                </a:solidFill>
              </a:rPr>
              <a:t>children</a:t>
            </a:r>
            <a:br>
              <a:rPr b="1" lang="en-US">
                <a:solidFill>
                  <a:srgbClr val="3366FF"/>
                </a:solidFill>
              </a:rPr>
            </a:br>
            <a:r>
              <a:rPr b="1" lang="en-US"/>
              <a:t> </a:t>
            </a:r>
            <a:r>
              <a:rPr lang="en-US"/>
              <a:t>processes, which, in turn create</a:t>
            </a:r>
            <a:br>
              <a:rPr lang="en-US"/>
            </a:br>
            <a:r>
              <a:rPr lang="en-US"/>
              <a:t> other processes, forming a </a:t>
            </a:r>
            <a:r>
              <a:rPr b="1" lang="en-US">
                <a:solidFill>
                  <a:srgbClr val="3366FF"/>
                </a:solidFill>
              </a:rPr>
              <a:t>tree</a:t>
            </a:r>
            <a:br>
              <a:rPr lang="en-US"/>
            </a:br>
            <a:r>
              <a:rPr lang="en-US"/>
              <a:t> </a:t>
            </a:r>
            <a:r>
              <a:rPr lang="en-US"/>
              <a:t>of processes</a:t>
            </a:r>
            <a:endParaRPr sz="8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23" name="Google Shape;22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525" y="3222575"/>
            <a:ext cx="6067600" cy="34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5851c8b74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Process Creation</a:t>
            </a:r>
            <a:endParaRPr/>
          </a:p>
        </p:txBody>
      </p:sp>
      <p:sp>
        <p:nvSpPr>
          <p:cNvPr id="229" name="Google Shape;229;g75851c8b74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Resource sharing options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Parent and children share all resources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Children share subset of parent’s resources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Parent and child share no resources</a:t>
            </a:r>
            <a:endParaRPr sz="8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Execution options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Parent and children execute concurrently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Parent waits until children terminate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Process Creation (Cont.)</a:t>
            </a:r>
            <a:endParaRPr/>
          </a:p>
        </p:txBody>
      </p:sp>
      <p:sp>
        <p:nvSpPr>
          <p:cNvPr id="235" name="Google Shape;235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Address space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Child duplicate of parent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Child has a program loaded into 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UNIX examples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/>
              <a:t>system call creates new process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exec()</a:t>
            </a:r>
            <a:r>
              <a:rPr lang="en-US"/>
              <a:t> system call used after a 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rPr lang="en-US"/>
              <a:t> to replace the process’ memory space with a new program</a:t>
            </a:r>
            <a:endParaRPr/>
          </a:p>
        </p:txBody>
      </p:sp>
      <p:pic>
        <p:nvPicPr>
          <p:cNvPr descr="3" id="236" name="Google Shape;23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2676" y="4383088"/>
            <a:ext cx="7165975" cy="18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When do Processes End?</a:t>
            </a:r>
            <a:endParaRPr/>
          </a:p>
        </p:txBody>
      </p:sp>
      <p:sp>
        <p:nvSpPr>
          <p:cNvPr id="242" name="Google Shape;242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Conditions that terminate processes can be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Voluntary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Involuntary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Voluntary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Normal exit: when the process has no more instruction to execute.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Error exit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Involuntary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Fatal error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Killed by another process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Process Termination</a:t>
            </a:r>
            <a:endParaRPr/>
          </a:p>
        </p:txBody>
      </p:sp>
      <p:sp>
        <p:nvSpPr>
          <p:cNvPr id="248" name="Google Shape;248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Process executes last statement and then asks the operating system to delete it using the </a:t>
            </a:r>
            <a:r>
              <a:rPr lang="en-US" sz="2400">
                <a:solidFill>
                  <a:srgbClr val="1808E2"/>
                </a:solidFill>
              </a:rPr>
              <a:t>exit() </a:t>
            </a:r>
            <a:r>
              <a:rPr lang="en-US"/>
              <a:t>system call.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Returns  </a:t>
            </a:r>
            <a:r>
              <a:rPr lang="en-US">
                <a:solidFill>
                  <a:srgbClr val="1808E2"/>
                </a:solidFill>
              </a:rPr>
              <a:t>status</a:t>
            </a:r>
            <a:r>
              <a:rPr lang="en-US"/>
              <a:t> data from the child to the parent (via </a:t>
            </a:r>
            <a:r>
              <a:rPr lang="en-US">
                <a:solidFill>
                  <a:srgbClr val="1808E2"/>
                </a:solidFill>
              </a:rPr>
              <a:t>wait()</a:t>
            </a:r>
            <a:r>
              <a:rPr lang="en-US" sz="2800"/>
              <a:t>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Process’ </a:t>
            </a:r>
            <a:r>
              <a:rPr lang="en-US">
                <a:solidFill>
                  <a:srgbClr val="1808E2"/>
                </a:solidFill>
              </a:rPr>
              <a:t>resources</a:t>
            </a:r>
            <a:r>
              <a:rPr lang="en-US"/>
              <a:t> are deallocated by operating system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Parent may terminate the execution of children processes using the </a:t>
            </a:r>
            <a:r>
              <a:rPr lang="en-US" sz="2400">
                <a:solidFill>
                  <a:srgbClr val="1808E2"/>
                </a:solidFill>
              </a:rPr>
              <a:t>abort() </a:t>
            </a:r>
            <a:r>
              <a:rPr lang="en-US"/>
              <a:t>system call. 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reasons for doing so:</a:t>
            </a:r>
            <a:endParaRPr/>
          </a:p>
          <a:p>
            <a:pPr indent="-2667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Child has exceeded allocated resources</a:t>
            </a:r>
            <a:endParaRPr/>
          </a:p>
          <a:p>
            <a:pPr indent="-2667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Task assigned to child is no longer required</a:t>
            </a:r>
            <a:endParaRPr/>
          </a:p>
          <a:p>
            <a:pPr indent="-2667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parent is exiting and the operating systems does not allow a child to continue if its parent terminates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Process Termination</a:t>
            </a:r>
            <a:endParaRPr/>
          </a:p>
        </p:txBody>
      </p:sp>
      <p:sp>
        <p:nvSpPr>
          <p:cNvPr id="254" name="Google Shape;254;p12"/>
          <p:cNvSpPr txBox="1"/>
          <p:nvPr>
            <p:ph idx="1" type="body"/>
          </p:nvPr>
        </p:nvSpPr>
        <p:spPr>
          <a:xfrm>
            <a:off x="838200" y="1825625"/>
            <a:ext cx="106647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1609" lvl="1" marL="685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0"/>
              <a:buNone/>
            </a:pPr>
            <a:r>
              <a:t/>
            </a:r>
            <a:endParaRPr sz="74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Some operating systems do not allow a child to exist if its parent has terminated. If a process </a:t>
            </a:r>
            <a:r>
              <a:rPr i="1" lang="en-US" sz="2590"/>
              <a:t>terminates</a:t>
            </a:r>
            <a:r>
              <a:rPr lang="en-US" sz="2590"/>
              <a:t>, then all its children must also be terminated.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808E2"/>
              </a:buClr>
              <a:buSzPts val="2220"/>
              <a:buChar char="•"/>
            </a:pPr>
            <a:r>
              <a:rPr lang="en-US" sz="2220">
                <a:solidFill>
                  <a:srgbClr val="1808E2"/>
                </a:solidFill>
              </a:rPr>
              <a:t>cascading termination</a:t>
            </a:r>
            <a:r>
              <a:rPr b="1" lang="en-US" sz="2220"/>
              <a:t>.  </a:t>
            </a:r>
            <a:r>
              <a:rPr lang="en-US" sz="2220"/>
              <a:t>All children, grandchildren, etc.  are  terminated.</a:t>
            </a:r>
            <a:endParaRPr b="1" sz="2220"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The termination is initiated by the </a:t>
            </a:r>
            <a:r>
              <a:rPr lang="en-US" sz="2220">
                <a:solidFill>
                  <a:srgbClr val="1808E2"/>
                </a:solidFill>
              </a:rPr>
              <a:t>operating system</a:t>
            </a:r>
            <a:r>
              <a:rPr lang="en-US" sz="2220"/>
              <a:t>.</a:t>
            </a:r>
            <a:endParaRPr b="1" sz="222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The parent process may wait for termination of a child process by using the </a:t>
            </a:r>
            <a:r>
              <a:rPr b="1" lang="en-US" sz="240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wait()</a:t>
            </a:r>
            <a:r>
              <a:rPr lang="en-US" sz="2590"/>
              <a:t>system call</a:t>
            </a:r>
            <a:r>
              <a:rPr b="1" lang="en-US" sz="259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en-US" sz="2590"/>
              <a:t>The call returns status information and the pid of the terminated process</a:t>
            </a:r>
            <a:endParaRPr b="1" sz="259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90"/>
              <a:buFont typeface="Arial"/>
              <a:buNone/>
            </a:pPr>
            <a:r>
              <a:rPr b="1" lang="en-US" sz="259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240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pid = wait(&amp;status); </a:t>
            </a:r>
            <a:endParaRPr b="1" sz="259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If no parent waiting (did not invoke </a:t>
            </a:r>
            <a:r>
              <a:rPr b="1" lang="en-US" sz="240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wait()</a:t>
            </a:r>
            <a:r>
              <a:rPr lang="en-US" sz="2405"/>
              <a:t>), </a:t>
            </a:r>
            <a:r>
              <a:rPr lang="en-US" sz="2590"/>
              <a:t>process is a </a:t>
            </a:r>
            <a:r>
              <a:rPr b="1" lang="en-US" sz="2590">
                <a:solidFill>
                  <a:srgbClr val="3366FF"/>
                </a:solidFill>
              </a:rPr>
              <a:t>zombie (*NIX)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If parent terminated without invoking</a:t>
            </a:r>
            <a:r>
              <a:rPr b="1" lang="en-US" sz="259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wait()</a:t>
            </a:r>
            <a:r>
              <a:rPr lang="en-US" sz="2590"/>
              <a:t>, process is an </a:t>
            </a:r>
            <a:r>
              <a:rPr b="1" lang="en-US" sz="2590">
                <a:solidFill>
                  <a:srgbClr val="3366FF"/>
                </a:solidFill>
              </a:rPr>
              <a:t>orphan </a:t>
            </a:r>
            <a:r>
              <a:rPr b="1" lang="en-US" sz="2590">
                <a:solidFill>
                  <a:srgbClr val="3366FF"/>
                </a:solidFill>
              </a:rPr>
              <a:t>(*NIX)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Process hierarchies</a:t>
            </a:r>
            <a:endParaRPr/>
          </a:p>
        </p:txBody>
      </p:sp>
      <p:sp>
        <p:nvSpPr>
          <p:cNvPr id="260" name="Google Shape;260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Parent creates a child process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Child processes can create their own children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Forms a hierarchy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UNIX calls this a “process group”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a process exits, its children are “inherited” by the exiting process’s parent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Windows has no concept of process hierarchy (in its base definition)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 processes are created equal</a:t>
            </a:r>
            <a:endParaRPr/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can specify now how the inheritance work with code (Win10)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"/>
          <p:cNvSpPr txBox="1"/>
          <p:nvPr>
            <p:ph type="title"/>
          </p:nvPr>
        </p:nvSpPr>
        <p:spPr>
          <a:xfrm>
            <a:off x="1871758" y="381256"/>
            <a:ext cx="779729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Process State</a:t>
            </a:r>
            <a:endParaRPr/>
          </a:p>
        </p:txBody>
      </p:sp>
      <p:sp>
        <p:nvSpPr>
          <p:cNvPr id="266" name="Google Shape;266;p14"/>
          <p:cNvSpPr txBox="1"/>
          <p:nvPr>
            <p:ph idx="1" type="body"/>
          </p:nvPr>
        </p:nvSpPr>
        <p:spPr>
          <a:xfrm>
            <a:off x="1435608" y="1422782"/>
            <a:ext cx="8669592" cy="201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As a process executes, it changes its </a:t>
            </a:r>
            <a:r>
              <a:rPr b="1" i="1" lang="en-US" sz="2590">
                <a:solidFill>
                  <a:srgbClr val="FF3300"/>
                </a:solidFill>
              </a:rPr>
              <a:t>state</a:t>
            </a:r>
            <a:endParaRPr b="1" sz="2590">
              <a:solidFill>
                <a:srgbClr val="FF3300"/>
              </a:solidFill>
            </a:endParaRPr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b="1" lang="en-US" sz="2220"/>
              <a:t>new</a:t>
            </a:r>
            <a:r>
              <a:rPr lang="en-US" sz="2220"/>
              <a:t>:  The process is being created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b="1" lang="en-US" sz="2220"/>
              <a:t>running</a:t>
            </a:r>
            <a:r>
              <a:rPr lang="en-US" sz="2220"/>
              <a:t>:  Instructions are being executed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b="1" lang="en-US" sz="2220"/>
              <a:t>waiting</a:t>
            </a:r>
            <a:r>
              <a:rPr lang="en-US" sz="2220"/>
              <a:t>:  The process is waiting for some event to occur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b="1" lang="en-US" sz="2220"/>
              <a:t>ready</a:t>
            </a:r>
            <a:r>
              <a:rPr lang="en-US" sz="2220"/>
              <a:t>:  The process is waiting to be assigned to a CPU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b="1" lang="en-US" sz="2220"/>
              <a:t>terminated</a:t>
            </a:r>
            <a:r>
              <a:rPr lang="en-US" sz="2220"/>
              <a:t>:  The process has finished execution</a:t>
            </a:r>
            <a:endParaRPr/>
          </a:p>
        </p:txBody>
      </p:sp>
      <p:pic>
        <p:nvPicPr>
          <p:cNvPr id="267" name="Google Shape;267;p14"/>
          <p:cNvPicPr preferRelativeResize="0"/>
          <p:nvPr/>
        </p:nvPicPr>
        <p:blipFill rotWithShape="1">
          <a:blip r:embed="rId3">
            <a:alphaModFix/>
          </a:blip>
          <a:srcRect b="24419" l="459" r="689" t="24141"/>
          <a:stretch/>
        </p:blipFill>
        <p:spPr>
          <a:xfrm>
            <a:off x="2176273" y="3693160"/>
            <a:ext cx="7358063" cy="2871788"/>
          </a:xfrm>
          <a:prstGeom prst="rect">
            <a:avLst/>
          </a:prstGeom>
          <a:noFill/>
          <a:ln cap="flat" cmpd="dbl" w="38100">
            <a:solidFill>
              <a:srgbClr val="CC66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15"/>
          <p:cNvSpPr/>
          <p:nvPr/>
        </p:nvSpPr>
        <p:spPr>
          <a:xfrm>
            <a:off x="1828800" y="3886200"/>
            <a:ext cx="1524000" cy="685800"/>
          </a:xfrm>
          <a:prstGeom prst="ellipse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Blocked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(waiting)</a:t>
            </a:r>
            <a:endParaRPr/>
          </a:p>
        </p:txBody>
      </p:sp>
      <p:sp>
        <p:nvSpPr>
          <p:cNvPr id="274" name="Google Shape;274;p15"/>
          <p:cNvSpPr/>
          <p:nvPr/>
        </p:nvSpPr>
        <p:spPr>
          <a:xfrm>
            <a:off x="3124200" y="1447800"/>
            <a:ext cx="1524000" cy="685800"/>
          </a:xfrm>
          <a:prstGeom prst="ellipse">
            <a:avLst/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Created</a:t>
            </a:r>
            <a:endParaRPr/>
          </a:p>
        </p:txBody>
      </p:sp>
      <p:sp>
        <p:nvSpPr>
          <p:cNvPr id="275" name="Google Shape;275;p15"/>
          <p:cNvSpPr/>
          <p:nvPr/>
        </p:nvSpPr>
        <p:spPr>
          <a:xfrm>
            <a:off x="3124200" y="5791200"/>
            <a:ext cx="1524000" cy="685800"/>
          </a:xfrm>
          <a:prstGeom prst="ellipse">
            <a:avLst/>
          </a:prstGeom>
          <a:solidFill>
            <a:srgbClr val="FF99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Exit</a:t>
            </a:r>
            <a:endParaRPr/>
          </a:p>
        </p:txBody>
      </p:sp>
      <p:sp>
        <p:nvSpPr>
          <p:cNvPr id="276" name="Google Shape;276;p15"/>
          <p:cNvSpPr/>
          <p:nvPr/>
        </p:nvSpPr>
        <p:spPr>
          <a:xfrm>
            <a:off x="3124200" y="2667000"/>
            <a:ext cx="1524000" cy="685800"/>
          </a:xfrm>
          <a:prstGeom prst="ellipse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Ready</a:t>
            </a:r>
            <a:endParaRPr/>
          </a:p>
        </p:txBody>
      </p:sp>
      <p:sp>
        <p:nvSpPr>
          <p:cNvPr id="277" name="Google Shape;277;p15"/>
          <p:cNvSpPr/>
          <p:nvPr/>
        </p:nvSpPr>
        <p:spPr>
          <a:xfrm>
            <a:off x="4495800" y="3886200"/>
            <a:ext cx="1524000" cy="685800"/>
          </a:xfrm>
          <a:prstGeom prst="ellipse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Running</a:t>
            </a:r>
            <a:endParaRPr/>
          </a:p>
        </p:txBody>
      </p:sp>
      <p:cxnSp>
        <p:nvCxnSpPr>
          <p:cNvPr id="278" name="Google Shape;278;p15"/>
          <p:cNvCxnSpPr>
            <a:stCxn id="276" idx="6"/>
            <a:endCxn id="277" idx="0"/>
          </p:cNvCxnSpPr>
          <p:nvPr/>
        </p:nvCxnSpPr>
        <p:spPr>
          <a:xfrm>
            <a:off x="4648200" y="3009900"/>
            <a:ext cx="609600" cy="876300"/>
          </a:xfrm>
          <a:prstGeom prst="curved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15"/>
          <p:cNvCxnSpPr>
            <a:stCxn id="274" idx="4"/>
            <a:endCxn id="276" idx="0"/>
          </p:cNvCxnSpPr>
          <p:nvPr/>
        </p:nvCxnSpPr>
        <p:spPr>
          <a:xfrm>
            <a:off x="3886200" y="2133600"/>
            <a:ext cx="0" cy="53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15"/>
          <p:cNvCxnSpPr>
            <a:stCxn id="273" idx="0"/>
            <a:endCxn id="276" idx="2"/>
          </p:cNvCxnSpPr>
          <p:nvPr/>
        </p:nvCxnSpPr>
        <p:spPr>
          <a:xfrm rot="-5400000">
            <a:off x="2419350" y="3181350"/>
            <a:ext cx="876300" cy="533400"/>
          </a:xfrm>
          <a:prstGeom prst="curved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15"/>
          <p:cNvCxnSpPr>
            <a:stCxn id="277" idx="3"/>
            <a:endCxn id="273" idx="5"/>
          </p:cNvCxnSpPr>
          <p:nvPr/>
        </p:nvCxnSpPr>
        <p:spPr>
          <a:xfrm rot="5400000">
            <a:off x="3923985" y="3677167"/>
            <a:ext cx="600" cy="1589400"/>
          </a:xfrm>
          <a:prstGeom prst="curvedConnector3">
            <a:avLst>
              <a:gd fmla="val 54821847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15"/>
          <p:cNvCxnSpPr>
            <a:stCxn id="277" idx="1"/>
            <a:endCxn id="276" idx="5"/>
          </p:cNvCxnSpPr>
          <p:nvPr/>
        </p:nvCxnSpPr>
        <p:spPr>
          <a:xfrm flipH="1" rot="5400000">
            <a:off x="4204785" y="3472433"/>
            <a:ext cx="734400" cy="294000"/>
          </a:xfrm>
          <a:prstGeom prst="curvedConnector3">
            <a:avLst>
              <a:gd fmla="val 49991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15"/>
          <p:cNvCxnSpPr>
            <a:stCxn id="277" idx="4"/>
            <a:endCxn id="275" idx="6"/>
          </p:cNvCxnSpPr>
          <p:nvPr/>
        </p:nvCxnSpPr>
        <p:spPr>
          <a:xfrm rot="5400000">
            <a:off x="4171950" y="5048250"/>
            <a:ext cx="1562100" cy="609600"/>
          </a:xfrm>
          <a:prstGeom prst="curved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15"/>
          <p:cNvCxnSpPr>
            <a:stCxn id="273" idx="4"/>
            <a:endCxn id="275" idx="2"/>
          </p:cNvCxnSpPr>
          <p:nvPr/>
        </p:nvCxnSpPr>
        <p:spPr>
          <a:xfrm flipH="1" rot="-5400000">
            <a:off x="2076450" y="5086350"/>
            <a:ext cx="1562100" cy="533400"/>
          </a:xfrm>
          <a:prstGeom prst="curvedConnector2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15"/>
          <p:cNvCxnSpPr>
            <a:stCxn id="276" idx="4"/>
            <a:endCxn id="275" idx="0"/>
          </p:cNvCxnSpPr>
          <p:nvPr/>
        </p:nvCxnSpPr>
        <p:spPr>
          <a:xfrm>
            <a:off x="3886200" y="3352800"/>
            <a:ext cx="0" cy="243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86" name="Google Shape;286;p15"/>
          <p:cNvSpPr txBox="1"/>
          <p:nvPr>
            <p:ph type="title"/>
          </p:nvPr>
        </p:nvSpPr>
        <p:spPr>
          <a:xfrm>
            <a:off x="1625600" y="533400"/>
            <a:ext cx="10363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Process State Transition</a:t>
            </a:r>
            <a:endParaRPr/>
          </a:p>
        </p:txBody>
      </p:sp>
      <p:sp>
        <p:nvSpPr>
          <p:cNvPr id="287" name="Google Shape;287;p15"/>
          <p:cNvSpPr txBox="1"/>
          <p:nvPr>
            <p:ph idx="2" type="body"/>
          </p:nvPr>
        </p:nvSpPr>
        <p:spPr>
          <a:xfrm>
            <a:off x="6629400" y="1447800"/>
            <a:ext cx="5310717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Possible transitions between states are</a:t>
            </a:r>
            <a:endParaRPr sz="2400"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1 - Process enters ready queue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2 - Scheduler picks this process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3 - Scheduler picks a different process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4 - Process waits for event (such as I/O)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5 - Event occurs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6 - Process exits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7 - Process ended by another process</a:t>
            </a:r>
            <a:endParaRPr/>
          </a:p>
        </p:txBody>
      </p:sp>
      <p:sp>
        <p:nvSpPr>
          <p:cNvPr id="288" name="Google Shape;288;p15"/>
          <p:cNvSpPr txBox="1"/>
          <p:nvPr/>
        </p:nvSpPr>
        <p:spPr>
          <a:xfrm>
            <a:off x="3886201" y="2209800"/>
            <a:ext cx="233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289" name="Google Shape;289;p15"/>
          <p:cNvSpPr txBox="1"/>
          <p:nvPr/>
        </p:nvSpPr>
        <p:spPr>
          <a:xfrm>
            <a:off x="2362201" y="3429000"/>
            <a:ext cx="233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/>
          </a:p>
        </p:txBody>
      </p:sp>
      <p:sp>
        <p:nvSpPr>
          <p:cNvPr id="290" name="Google Shape;290;p15"/>
          <p:cNvSpPr txBox="1"/>
          <p:nvPr/>
        </p:nvSpPr>
        <p:spPr>
          <a:xfrm>
            <a:off x="4191001" y="4419600"/>
            <a:ext cx="233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sp>
        <p:nvSpPr>
          <p:cNvPr id="291" name="Google Shape;291;p15"/>
          <p:cNvSpPr txBox="1"/>
          <p:nvPr/>
        </p:nvSpPr>
        <p:spPr>
          <a:xfrm>
            <a:off x="4343401" y="3657600"/>
            <a:ext cx="233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  <p:sp>
        <p:nvSpPr>
          <p:cNvPr id="292" name="Google Shape;292;p15"/>
          <p:cNvSpPr txBox="1"/>
          <p:nvPr/>
        </p:nvSpPr>
        <p:spPr>
          <a:xfrm>
            <a:off x="5029201" y="2971800"/>
            <a:ext cx="233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293" name="Google Shape;293;p15"/>
          <p:cNvSpPr txBox="1"/>
          <p:nvPr/>
        </p:nvSpPr>
        <p:spPr>
          <a:xfrm>
            <a:off x="3581401" y="5257800"/>
            <a:ext cx="233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/>
          </a:p>
        </p:txBody>
      </p:sp>
      <p:sp>
        <p:nvSpPr>
          <p:cNvPr id="294" name="Google Shape;294;p15"/>
          <p:cNvSpPr txBox="1"/>
          <p:nvPr/>
        </p:nvSpPr>
        <p:spPr>
          <a:xfrm>
            <a:off x="2514601" y="5638800"/>
            <a:ext cx="233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/>
          </a:p>
        </p:txBody>
      </p:sp>
      <p:sp>
        <p:nvSpPr>
          <p:cNvPr id="295" name="Google Shape;295;p15"/>
          <p:cNvSpPr txBox="1"/>
          <p:nvPr/>
        </p:nvSpPr>
        <p:spPr>
          <a:xfrm>
            <a:off x="5181601" y="5486400"/>
            <a:ext cx="233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24" name="Google Shape;124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Processes</a:t>
            </a:r>
            <a:endParaRPr/>
          </a:p>
          <a:p>
            <a:pPr indent="-266700" lvl="0" marL="228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Scheduling and Context Switching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Inter-process communication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 Process Control Block?</a:t>
            </a:r>
            <a:endParaRPr/>
          </a:p>
        </p:txBody>
      </p:sp>
      <p:sp>
        <p:nvSpPr>
          <p:cNvPr id="301" name="Google Shape;301;p16"/>
          <p:cNvSpPr/>
          <p:nvPr/>
        </p:nvSpPr>
        <p:spPr>
          <a:xfrm>
            <a:off x="6934200" y="2170176"/>
            <a:ext cx="3429000" cy="2590800"/>
          </a:xfrm>
          <a:prstGeom prst="rect">
            <a:avLst/>
          </a:prstGeom>
          <a:solidFill>
            <a:srgbClr val="CC99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management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Root directory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(current) directory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descriptors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ID</a:t>
            </a:r>
            <a:endParaRPr/>
          </a:p>
        </p:txBody>
      </p:sp>
      <p:sp>
        <p:nvSpPr>
          <p:cNvPr id="302" name="Google Shape;302;p16"/>
          <p:cNvSpPr/>
          <p:nvPr/>
        </p:nvSpPr>
        <p:spPr>
          <a:xfrm>
            <a:off x="6934200" y="4760976"/>
            <a:ext cx="3429000" cy="1752600"/>
          </a:xfrm>
          <a:prstGeom prst="rect">
            <a:avLst/>
          </a:prstGeom>
          <a:solidFill>
            <a:srgbClr val="CCFFCC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 management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Pointers to text, data, stack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Pointer to page table</a:t>
            </a:r>
            <a:endParaRPr/>
          </a:p>
        </p:txBody>
      </p:sp>
      <p:sp>
        <p:nvSpPr>
          <p:cNvPr id="303" name="Google Shape;303;p16"/>
          <p:cNvSpPr/>
          <p:nvPr/>
        </p:nvSpPr>
        <p:spPr>
          <a:xfrm>
            <a:off x="3124200" y="2170176"/>
            <a:ext cx="3810000" cy="4343400"/>
          </a:xfrm>
          <a:prstGeom prst="rect">
            <a:avLst/>
          </a:prstGeom>
          <a:solidFill>
            <a:srgbClr val="FFFF99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management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Registers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 counter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status word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 pointer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state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Priority / scheduling parameters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Parent process 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Signals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start 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Total CPU usage</a:t>
            </a:r>
            <a:endParaRPr/>
          </a:p>
        </p:txBody>
      </p:sp>
      <p:sp>
        <p:nvSpPr>
          <p:cNvPr id="304" name="Google Shape;304;p16"/>
          <p:cNvSpPr/>
          <p:nvPr/>
        </p:nvSpPr>
        <p:spPr>
          <a:xfrm>
            <a:off x="2819400" y="2663952"/>
            <a:ext cx="228600" cy="838200"/>
          </a:xfrm>
          <a:prstGeom prst="leftBrace">
            <a:avLst>
              <a:gd fmla="val 30556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5" name="Google Shape;305;p16"/>
          <p:cNvSpPr txBox="1"/>
          <p:nvPr/>
        </p:nvSpPr>
        <p:spPr>
          <a:xfrm>
            <a:off x="1676401" y="2587753"/>
            <a:ext cx="1128713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 be</a:t>
            </a:r>
            <a:b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stored</a:t>
            </a:r>
            <a:b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 stack</a:t>
            </a:r>
            <a:endParaRPr/>
          </a:p>
        </p:txBody>
      </p:sp>
      <p:sp>
        <p:nvSpPr>
          <p:cNvPr id="306" name="Google Shape;306;p16"/>
          <p:cNvSpPr txBox="1"/>
          <p:nvPr/>
        </p:nvSpPr>
        <p:spPr>
          <a:xfrm>
            <a:off x="1228345" y="1649802"/>
            <a:ext cx="1019251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information about a process is stored in a data structure named Process Control Block (PCB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566c65c1d_0_7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Scheduling and Context Switching</a:t>
            </a:r>
            <a:endParaRPr/>
          </a:p>
        </p:txBody>
      </p:sp>
      <p:sp>
        <p:nvSpPr>
          <p:cNvPr id="313" name="Google Shape;313;g6566c65c1d_0_7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Switching from Process to Process</a:t>
            </a:r>
            <a:endParaRPr/>
          </a:p>
        </p:txBody>
      </p:sp>
      <p:sp>
        <p:nvSpPr>
          <p:cNvPr id="319" name="Google Shape;319;p17"/>
          <p:cNvSpPr txBox="1"/>
          <p:nvPr>
            <p:ph idx="1" type="body"/>
          </p:nvPr>
        </p:nvSpPr>
        <p:spPr>
          <a:xfrm>
            <a:off x="838200" y="1825624"/>
            <a:ext cx="10515600" cy="476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Running multiple processes at the same time requires sharing CPU time (Assuming single CPU/core)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Stopping a process and allocating CPU to another process is named </a:t>
            </a:r>
            <a:r>
              <a:rPr lang="en-US">
                <a:solidFill>
                  <a:srgbClr val="1808E2"/>
                </a:solidFill>
              </a:rPr>
              <a:t>context switching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Context switching is used for: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Maximizing </a:t>
            </a:r>
            <a:r>
              <a:rPr lang="en-US">
                <a:solidFill>
                  <a:srgbClr val="1808E2"/>
                </a:solidFill>
              </a:rPr>
              <a:t>CPU utilization </a:t>
            </a:r>
            <a:r>
              <a:rPr lang="en-US"/>
              <a:t>by running a ready process when the current process is blocked (waiting for I/O for instance)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Creating the </a:t>
            </a:r>
            <a:r>
              <a:rPr lang="en-US">
                <a:solidFill>
                  <a:srgbClr val="1808E2"/>
                </a:solidFill>
              </a:rPr>
              <a:t>illusion of multi-processor </a:t>
            </a:r>
            <a:r>
              <a:rPr lang="en-US"/>
              <a:t>system on single-processor systems by running each process for a short period named a </a:t>
            </a:r>
            <a:r>
              <a:rPr lang="en-US">
                <a:solidFill>
                  <a:srgbClr val="FF3300"/>
                </a:solidFill>
              </a:rPr>
              <a:t>quantum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Context-switch time is an </a:t>
            </a:r>
            <a:r>
              <a:rPr i="1" lang="en-US">
                <a:solidFill>
                  <a:srgbClr val="FF3300"/>
                </a:solidFill>
              </a:rPr>
              <a:t>overhead</a:t>
            </a:r>
            <a:r>
              <a:rPr lang="en-US"/>
              <a:t>; the system does no useful work while switching context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"/>
          <p:cNvSpPr txBox="1"/>
          <p:nvPr>
            <p:ph type="title"/>
          </p:nvPr>
        </p:nvSpPr>
        <p:spPr>
          <a:xfrm>
            <a:off x="838200" y="1195800"/>
            <a:ext cx="2668800" cy="44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Context Switching</a:t>
            </a:r>
            <a:endParaRPr/>
          </a:p>
        </p:txBody>
      </p:sp>
      <p:pic>
        <p:nvPicPr>
          <p:cNvPr id="325" name="Google Shape;325;p18"/>
          <p:cNvPicPr preferRelativeResize="0"/>
          <p:nvPr/>
        </p:nvPicPr>
        <p:blipFill rotWithShape="1">
          <a:blip r:embed="rId3">
            <a:alphaModFix/>
          </a:blip>
          <a:srcRect b="290" l="4802" r="4801" t="873"/>
          <a:stretch/>
        </p:blipFill>
        <p:spPr>
          <a:xfrm>
            <a:off x="3901425" y="277100"/>
            <a:ext cx="7688005" cy="6303825"/>
          </a:xfrm>
          <a:prstGeom prst="rect">
            <a:avLst/>
          </a:prstGeom>
          <a:noFill/>
          <a:ln cap="flat" cmpd="dbl" w="38100">
            <a:solidFill>
              <a:srgbClr val="CC66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Process Scheduling</a:t>
            </a:r>
            <a:endParaRPr/>
          </a:p>
        </p:txBody>
      </p:sp>
      <p:sp>
        <p:nvSpPr>
          <p:cNvPr id="331" name="Google Shape;33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Context switching requires choosing a process to allocate CPU when the CPU is withheld form the current process.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08E2"/>
              </a:buClr>
              <a:buSzPts val="2800"/>
              <a:buChar char="•"/>
            </a:pPr>
            <a:r>
              <a:rPr lang="en-US">
                <a:solidFill>
                  <a:srgbClr val="1808E2"/>
                </a:solidFill>
              </a:rPr>
              <a:t>Process scheduling </a:t>
            </a:r>
            <a:r>
              <a:rPr lang="en-US"/>
              <a:t>refers to the methods used for selecting the next process to run (see Operating System course for the details)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apply process scheduling algorithms, multiple </a:t>
            </a:r>
            <a:r>
              <a:rPr lang="en-US">
                <a:solidFill>
                  <a:srgbClr val="1808E2"/>
                </a:solidFill>
              </a:rPr>
              <a:t>queues</a:t>
            </a:r>
            <a:r>
              <a:rPr lang="en-US"/>
              <a:t> are created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Process Scheduling Queues</a:t>
            </a:r>
            <a:endParaRPr/>
          </a:p>
        </p:txBody>
      </p:sp>
      <p:sp>
        <p:nvSpPr>
          <p:cNvPr id="337" name="Google Shape;337;p20"/>
          <p:cNvSpPr txBox="1"/>
          <p:nvPr>
            <p:ph idx="1" type="body"/>
          </p:nvPr>
        </p:nvSpPr>
        <p:spPr>
          <a:xfrm>
            <a:off x="838200" y="1690688"/>
            <a:ext cx="10180320" cy="436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08E2"/>
              </a:buClr>
              <a:buSzPts val="2800"/>
              <a:buChar char="•"/>
            </a:pPr>
            <a:r>
              <a:rPr b="1" lang="en-US">
                <a:solidFill>
                  <a:srgbClr val="1808E2"/>
                </a:solidFill>
              </a:rPr>
              <a:t>Job queue</a:t>
            </a:r>
            <a:r>
              <a:rPr lang="en-US">
                <a:solidFill>
                  <a:srgbClr val="1808E2"/>
                </a:solidFill>
              </a:rPr>
              <a:t> </a:t>
            </a:r>
            <a:r>
              <a:rPr lang="en-US"/>
              <a:t>– set of all processes in the system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1808E2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08E2"/>
              </a:buClr>
              <a:buSzPts val="2800"/>
              <a:buChar char="•"/>
            </a:pPr>
            <a:r>
              <a:rPr b="1" lang="en-US">
                <a:solidFill>
                  <a:srgbClr val="1808E2"/>
                </a:solidFill>
              </a:rPr>
              <a:t>Ready queue</a:t>
            </a:r>
            <a:r>
              <a:rPr lang="en-US">
                <a:solidFill>
                  <a:srgbClr val="1808E2"/>
                </a:solidFill>
              </a:rPr>
              <a:t> </a:t>
            </a:r>
            <a:r>
              <a:rPr lang="en-US"/>
              <a:t>– set of all processes residing in main memory, ready and waiting to be executed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1808E2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08E2"/>
              </a:buClr>
              <a:buSzPts val="2800"/>
              <a:buChar char="•"/>
            </a:pPr>
            <a:r>
              <a:rPr b="1" lang="en-US">
                <a:solidFill>
                  <a:srgbClr val="1808E2"/>
                </a:solidFill>
              </a:rPr>
              <a:t>Device queues</a:t>
            </a:r>
            <a:r>
              <a:rPr lang="en-US">
                <a:solidFill>
                  <a:srgbClr val="1808E2"/>
                </a:solidFill>
              </a:rPr>
              <a:t> </a:t>
            </a:r>
            <a:r>
              <a:rPr lang="en-US"/>
              <a:t>– set of processes waiting for an I/O device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Processes migrate among the various queues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"/>
          <p:cNvSpPr txBox="1"/>
          <p:nvPr>
            <p:ph type="title"/>
          </p:nvPr>
        </p:nvSpPr>
        <p:spPr>
          <a:xfrm>
            <a:off x="1435608" y="173736"/>
            <a:ext cx="8965693" cy="9966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Ready Queue and Various I/O Device Queues</a:t>
            </a:r>
            <a:endParaRPr/>
          </a:p>
        </p:txBody>
      </p:sp>
      <p:pic>
        <p:nvPicPr>
          <p:cNvPr id="343" name="Google Shape;343;p21"/>
          <p:cNvPicPr preferRelativeResize="0"/>
          <p:nvPr/>
        </p:nvPicPr>
        <p:blipFill rotWithShape="1">
          <a:blip r:embed="rId3">
            <a:alphaModFix/>
          </a:blip>
          <a:srcRect b="1550" l="7364" r="7363" t="517"/>
          <a:stretch/>
        </p:blipFill>
        <p:spPr>
          <a:xfrm>
            <a:off x="2339295" y="1076900"/>
            <a:ext cx="7158313" cy="5703625"/>
          </a:xfrm>
          <a:prstGeom prst="rect">
            <a:avLst/>
          </a:prstGeom>
          <a:noFill/>
          <a:ln cap="flat" cmpd="dbl" w="38100">
            <a:solidFill>
              <a:srgbClr val="CC66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Simplified Model of Process Scheduling</a:t>
            </a:r>
            <a:endParaRPr/>
          </a:p>
        </p:txBody>
      </p:sp>
      <p:pic>
        <p:nvPicPr>
          <p:cNvPr id="349" name="Google Shape;349;p22"/>
          <p:cNvPicPr preferRelativeResize="0"/>
          <p:nvPr/>
        </p:nvPicPr>
        <p:blipFill rotWithShape="1">
          <a:blip r:embed="rId3">
            <a:alphaModFix/>
          </a:blip>
          <a:srcRect b="12130" l="665" r="888" t="11595"/>
          <a:stretch/>
        </p:blipFill>
        <p:spPr>
          <a:xfrm>
            <a:off x="2449514" y="1929257"/>
            <a:ext cx="7616825" cy="4427538"/>
          </a:xfrm>
          <a:prstGeom prst="rect">
            <a:avLst/>
          </a:prstGeom>
          <a:noFill/>
          <a:ln cap="flat" cmpd="dbl" w="38100">
            <a:solidFill>
              <a:srgbClr val="CC66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 txBox="1"/>
          <p:nvPr>
            <p:ph type="title"/>
          </p:nvPr>
        </p:nvSpPr>
        <p:spPr>
          <a:xfrm>
            <a:off x="573024" y="357124"/>
            <a:ext cx="10939272" cy="1060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Schedulers</a:t>
            </a:r>
            <a:endParaRPr/>
          </a:p>
        </p:txBody>
      </p:sp>
      <p:sp>
        <p:nvSpPr>
          <p:cNvPr id="355" name="Google Shape;355;p23"/>
          <p:cNvSpPr txBox="1"/>
          <p:nvPr>
            <p:ph idx="1" type="body"/>
          </p:nvPr>
        </p:nvSpPr>
        <p:spPr>
          <a:xfrm>
            <a:off x="573024" y="1518412"/>
            <a:ext cx="10939272" cy="5184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Long-term scheduler</a:t>
            </a:r>
            <a:r>
              <a:rPr lang="en-US"/>
              <a:t>  </a:t>
            </a:r>
            <a:r>
              <a:rPr lang="en-US" sz="2000"/>
              <a:t>(or job scheduler)</a:t>
            </a:r>
            <a:r>
              <a:rPr lang="en-US"/>
              <a:t> – selects which processes should be brought into the </a:t>
            </a:r>
            <a:r>
              <a:rPr i="1" lang="en-US"/>
              <a:t>ready queue</a:t>
            </a:r>
            <a:r>
              <a:rPr lang="en-US"/>
              <a:t> </a:t>
            </a:r>
            <a:r>
              <a:rPr i="1" lang="en-US"/>
              <a:t>from the job queue</a:t>
            </a:r>
            <a:endParaRPr i="1"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Long-term scheduler is invoked very infrequently (seconds, minutes) ⇒ (may be slow)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long-term scheduler controls the </a:t>
            </a:r>
            <a:r>
              <a:rPr i="1" lang="en-US"/>
              <a:t>degree of multiprogramming</a:t>
            </a:r>
            <a:r>
              <a:rPr b="1" lang="en-US">
                <a:solidFill>
                  <a:srgbClr val="FF0000"/>
                </a:solidFill>
              </a:rPr>
              <a:t>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Short-term scheduler</a:t>
            </a:r>
            <a:r>
              <a:rPr lang="en-US"/>
              <a:t>  </a:t>
            </a:r>
            <a:r>
              <a:rPr lang="en-US" sz="2000"/>
              <a:t>(or CPU scheduler)</a:t>
            </a:r>
            <a:r>
              <a:rPr lang="en-US"/>
              <a:t> – selects which process should be executed next and allocates CPU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Short-term scheduler is invoked very frequently (milliseconds) ⇒ (must be fast)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Processes can be described as either: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>
                <a:solidFill>
                  <a:srgbClr val="FF0000"/>
                </a:solidFill>
              </a:rPr>
              <a:t>I/O-bound process</a:t>
            </a:r>
            <a:r>
              <a:rPr lang="en-US"/>
              <a:t> – spends more time doing I/O than computations, many short CPU bursts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>
                <a:solidFill>
                  <a:srgbClr val="FF0000"/>
                </a:solidFill>
              </a:rPr>
              <a:t>CPU-bound process</a:t>
            </a:r>
            <a:r>
              <a:rPr lang="en-US"/>
              <a:t> – spends more time doing computations; few very long CPU bursts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b8b1cdbe1_3_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Folder name: Processes.</a:t>
            </a:r>
            <a:endParaRPr/>
          </a:p>
        </p:txBody>
      </p:sp>
      <p:sp>
        <p:nvSpPr>
          <p:cNvPr id="362" name="Google Shape;362;g6b8b1cdbe1_3_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Practicum… go to github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Ex.: W2.A (see G.classroom)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T:30min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566c65c1d_0_1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Processes</a:t>
            </a:r>
            <a:endParaRPr/>
          </a:p>
        </p:txBody>
      </p:sp>
      <p:sp>
        <p:nvSpPr>
          <p:cNvPr id="131" name="Google Shape;131;g6566c65c1d_0_1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566c65c1d_0_13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Inter-process communications</a:t>
            </a:r>
            <a:endParaRPr/>
          </a:p>
        </p:txBody>
      </p:sp>
      <p:sp>
        <p:nvSpPr>
          <p:cNvPr id="369" name="Google Shape;369;g6566c65c1d_0_13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4"/>
          <p:cNvSpPr txBox="1"/>
          <p:nvPr>
            <p:ph type="title"/>
          </p:nvPr>
        </p:nvSpPr>
        <p:spPr>
          <a:xfrm>
            <a:off x="1152144" y="429768"/>
            <a:ext cx="10104120" cy="969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Process Classes (kinds)</a:t>
            </a:r>
            <a:endParaRPr sz="4800"/>
          </a:p>
        </p:txBody>
      </p:sp>
      <p:sp>
        <p:nvSpPr>
          <p:cNvPr id="375" name="Google Shape;375;p24"/>
          <p:cNvSpPr txBox="1"/>
          <p:nvPr>
            <p:ph idx="1" type="body"/>
          </p:nvPr>
        </p:nvSpPr>
        <p:spPr>
          <a:xfrm>
            <a:off x="1152144" y="1630680"/>
            <a:ext cx="10341864" cy="4386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Independent</a:t>
            </a:r>
            <a:r>
              <a:rPr lang="en-US"/>
              <a:t> process cannot affect or be affected by the execution of another process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Cooperating</a:t>
            </a:r>
            <a:r>
              <a:rPr lang="en-US"/>
              <a:t> process can affect or be affected by the execution of another process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Advantages/objectives of process cooperation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Information sharing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Computational speed-up (given the right conditions)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Modularity (ease of maintenance and abstractions of tasks)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Convenience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Example: Cooperating Processes</a:t>
            </a:r>
            <a:endParaRPr/>
          </a:p>
        </p:txBody>
      </p:sp>
      <p:sp>
        <p:nvSpPr>
          <p:cNvPr id="381" name="Google Shape;38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Producer-Consumer Problem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A process named </a:t>
            </a:r>
            <a:r>
              <a:rPr lang="en-US" sz="3200">
                <a:solidFill>
                  <a:srgbClr val="1808E2"/>
                </a:solidFill>
              </a:rPr>
              <a:t>producer</a:t>
            </a:r>
            <a:r>
              <a:rPr lang="en-US" sz="3200"/>
              <a:t> generates data items. A second process named </a:t>
            </a:r>
            <a:r>
              <a:rPr lang="en-US" sz="3200">
                <a:solidFill>
                  <a:srgbClr val="1808E2"/>
                </a:solidFill>
              </a:rPr>
              <a:t>consumer</a:t>
            </a:r>
            <a:r>
              <a:rPr lang="en-US" sz="3200"/>
              <a:t> utilizes the data</a:t>
            </a:r>
            <a:endParaRPr sz="32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 sz="3200"/>
              <a:t>producer</a:t>
            </a:r>
            <a:r>
              <a:rPr lang="en-US" sz="3200"/>
              <a:t> process shares the information with the </a:t>
            </a:r>
            <a:r>
              <a:rPr i="1" lang="en-US" sz="3200"/>
              <a:t>consumer</a:t>
            </a:r>
            <a:r>
              <a:rPr lang="en-US" sz="3200"/>
              <a:t> process using a share buffer which can be either a(n):</a:t>
            </a:r>
            <a:endParaRPr sz="3200"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08E2"/>
              </a:buClr>
              <a:buSzPts val="2800"/>
              <a:buChar char="•"/>
            </a:pPr>
            <a:r>
              <a:rPr i="1" lang="en-US" sz="2800">
                <a:solidFill>
                  <a:srgbClr val="1808E2"/>
                </a:solidFill>
              </a:rPr>
              <a:t>unbounded-buffer</a:t>
            </a:r>
            <a:r>
              <a:rPr lang="en-US" sz="2800"/>
              <a:t> places no practical limit on the size of the buffer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08E2"/>
              </a:buClr>
              <a:buSzPts val="2800"/>
              <a:buChar char="•"/>
            </a:pPr>
            <a:r>
              <a:rPr i="1" lang="en-US" sz="2800">
                <a:solidFill>
                  <a:srgbClr val="1808E2"/>
                </a:solidFill>
              </a:rPr>
              <a:t>bounded-buffer</a:t>
            </a:r>
            <a:r>
              <a:rPr lang="en-US" sz="2800"/>
              <a:t> assumes that there is a fixed buffer size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6"/>
          <p:cNvSpPr txBox="1"/>
          <p:nvPr>
            <p:ph type="title"/>
          </p:nvPr>
        </p:nvSpPr>
        <p:spPr>
          <a:xfrm>
            <a:off x="1106424" y="265176"/>
            <a:ext cx="9692640" cy="905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Inter-Process Communication (IPC)</a:t>
            </a:r>
            <a:endParaRPr/>
          </a:p>
        </p:txBody>
      </p:sp>
      <p:sp>
        <p:nvSpPr>
          <p:cNvPr id="387" name="Google Shape;387;p26"/>
          <p:cNvSpPr txBox="1"/>
          <p:nvPr>
            <p:ph idx="1" type="body"/>
          </p:nvPr>
        </p:nvSpPr>
        <p:spPr>
          <a:xfrm>
            <a:off x="1106424" y="1309688"/>
            <a:ext cx="9692640" cy="5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Mechanism for processes to communicate and to synchronize their actions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Message system – processes communicate with each other without resorting to shared variables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IPC facility provides two operations: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send</a:t>
            </a:r>
            <a:r>
              <a:rPr lang="en-US"/>
              <a:t>(</a:t>
            </a:r>
            <a:r>
              <a:rPr i="1" lang="en-US"/>
              <a:t>message</a:t>
            </a:r>
            <a:r>
              <a:rPr lang="en-US"/>
              <a:t>) – message size fixed or variable 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receive</a:t>
            </a:r>
            <a:r>
              <a:rPr lang="en-US"/>
              <a:t>(</a:t>
            </a:r>
            <a:r>
              <a:rPr i="1" lang="en-US"/>
              <a:t>message</a:t>
            </a:r>
            <a:r>
              <a:rPr lang="en-US"/>
              <a:t>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</a:t>
            </a:r>
            <a:r>
              <a:rPr i="1" lang="en-US"/>
              <a:t>P</a:t>
            </a:r>
            <a:r>
              <a:rPr lang="en-US"/>
              <a:t> and </a:t>
            </a:r>
            <a:r>
              <a:rPr i="1" lang="en-US"/>
              <a:t>Q</a:t>
            </a:r>
            <a:r>
              <a:rPr lang="en-US"/>
              <a:t> wish to communicate, they need to: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establish a </a:t>
            </a:r>
            <a:r>
              <a:rPr i="1" lang="en-US"/>
              <a:t>communication</a:t>
            </a:r>
            <a:r>
              <a:rPr lang="en-US"/>
              <a:t> </a:t>
            </a:r>
            <a:r>
              <a:rPr i="1" lang="en-US"/>
              <a:t>link</a:t>
            </a:r>
            <a:r>
              <a:rPr lang="en-US"/>
              <a:t> between them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exchange messages via</a:t>
            </a:r>
            <a:r>
              <a:rPr i="1" lang="en-US"/>
              <a:t> send/receive</a:t>
            </a:r>
            <a:endParaRPr i="1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Implementation of communication link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physical (e.g., shared memory, hardware bus)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logical (e.g., logical properties)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Facilitating Inter-Process Communication</a:t>
            </a:r>
            <a:endParaRPr/>
          </a:p>
        </p:txBody>
      </p:sp>
      <p:sp>
        <p:nvSpPr>
          <p:cNvPr id="393" name="Google Shape;393;p27"/>
          <p:cNvSpPr txBox="1"/>
          <p:nvPr>
            <p:ph idx="1" type="body"/>
          </p:nvPr>
        </p:nvSpPr>
        <p:spPr>
          <a:xfrm>
            <a:off x="838200" y="1825624"/>
            <a:ext cx="10515600" cy="4849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the cooperating processes share information for computation speed-up or modularity, they can be part of the same process.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Being part of the same process makes it possible to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Share the code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Share the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Share the resources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However each one should have its own	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Stack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Registers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Program counter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sub-part of a process is named a </a:t>
            </a:r>
            <a:r>
              <a:rPr lang="en-US">
                <a:solidFill>
                  <a:srgbClr val="1808E2"/>
                </a:solidFill>
              </a:rPr>
              <a:t>thread</a:t>
            </a:r>
            <a:r>
              <a:rPr lang="en-US">
                <a:solidFill>
                  <a:srgbClr val="000000"/>
                </a:solidFill>
              </a:rPr>
              <a:t> (next week)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Interprocess Communication</a:t>
            </a:r>
            <a:endParaRPr/>
          </a:p>
        </p:txBody>
      </p:sp>
      <p:sp>
        <p:nvSpPr>
          <p:cNvPr id="399" name="Google Shape;399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Processes within a system may be </a:t>
            </a:r>
            <a:r>
              <a:rPr b="1" i="1" lang="en-US" sz="2590"/>
              <a:t>independent</a:t>
            </a:r>
            <a:r>
              <a:rPr b="1" lang="en-US" sz="2590"/>
              <a:t> </a:t>
            </a:r>
            <a:r>
              <a:rPr lang="en-US" sz="2590"/>
              <a:t>or </a:t>
            </a:r>
            <a:r>
              <a:rPr b="1" i="1" lang="en-US" sz="2590"/>
              <a:t>cooperating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Cooperating process can affect or be affected by other processes, including sharing data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Reasons for cooperating processes: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Information sharing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Computation speedup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Modularity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Convenience	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Cooperating processes need </a:t>
            </a:r>
            <a:r>
              <a:rPr b="1" lang="en-US" sz="2590">
                <a:solidFill>
                  <a:srgbClr val="3366FF"/>
                </a:solidFill>
              </a:rPr>
              <a:t>inter-process communication </a:t>
            </a:r>
            <a:r>
              <a:rPr lang="en-US" sz="2590"/>
              <a:t>(</a:t>
            </a:r>
            <a:r>
              <a:rPr b="1" lang="en-US" sz="2590">
                <a:solidFill>
                  <a:srgbClr val="3366FF"/>
                </a:solidFill>
              </a:rPr>
              <a:t>IPC</a:t>
            </a:r>
            <a:r>
              <a:rPr lang="en-US" sz="2590"/>
              <a:t>)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Two models of IPC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3366FF"/>
              </a:buClr>
              <a:buSzPts val="2220"/>
              <a:buChar char="•"/>
            </a:pPr>
            <a:r>
              <a:rPr b="1" lang="en-US" sz="2220">
                <a:solidFill>
                  <a:srgbClr val="3366FF"/>
                </a:solidFill>
              </a:rPr>
              <a:t>Shared memory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3366FF"/>
              </a:buClr>
              <a:buSzPts val="2220"/>
              <a:buChar char="•"/>
            </a:pPr>
            <a:r>
              <a:rPr b="1" lang="en-US" sz="2220">
                <a:solidFill>
                  <a:srgbClr val="3366FF"/>
                </a:solidFill>
              </a:rPr>
              <a:t>Message passing</a:t>
            </a:r>
            <a:endParaRPr/>
          </a:p>
          <a:p>
            <a:pPr indent="-8763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6b8b1cdbe1_3_4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do a recap!</a:t>
            </a:r>
            <a:endParaRPr/>
          </a:p>
        </p:txBody>
      </p:sp>
      <p:sp>
        <p:nvSpPr>
          <p:cNvPr id="406" name="Google Shape;406;g6b8b1cdbe1_3_4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6b8b1cdbe1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13" name="Google Shape;413;g6b8b1cdbe1_0_0"/>
          <p:cNvSpPr txBox="1"/>
          <p:nvPr>
            <p:ph idx="1" type="body"/>
          </p:nvPr>
        </p:nvSpPr>
        <p:spPr>
          <a:xfrm>
            <a:off x="838200" y="1570950"/>
            <a:ext cx="10840500" cy="50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A process is a program in execution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A process is created at system initialization, or through a system call issued another process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Processes may terminate voluntarily or killed by another process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Processes may take different states during execution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Operating system revokes CPU from the running process and grants it to another process, a </a:t>
            </a:r>
            <a:r>
              <a:rPr lang="en-US" sz="3200"/>
              <a:t>procedure</a:t>
            </a:r>
            <a:r>
              <a:rPr lang="en-US" sz="3200"/>
              <a:t> called context switching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Operating systems using different scheduling algorithms to decide which process should run next</a:t>
            </a:r>
            <a:endParaRPr sz="3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6b8b1cdbe1_3_1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Folder name: </a:t>
            </a:r>
            <a:r>
              <a:rPr i="1" lang="en-US"/>
              <a:t>IPCNamedClient IPCNamedServer</a:t>
            </a:r>
            <a:endParaRPr i="1"/>
          </a:p>
        </p:txBody>
      </p:sp>
      <p:sp>
        <p:nvSpPr>
          <p:cNvPr id="420" name="Google Shape;420;g6b8b1cdbe1_3_1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Practicum… go to github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Ex.: W2.B-C (see G.classroom)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T: as much as needed!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 txBox="1"/>
          <p:nvPr>
            <p:ph type="title"/>
          </p:nvPr>
        </p:nvSpPr>
        <p:spPr>
          <a:xfrm>
            <a:off x="856488" y="1182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Process Concept: What is a Process?</a:t>
            </a:r>
            <a:endParaRPr/>
          </a:p>
        </p:txBody>
      </p:sp>
      <p:sp>
        <p:nvSpPr>
          <p:cNvPr id="137" name="Google Shape;137;p3"/>
          <p:cNvSpPr txBox="1"/>
          <p:nvPr>
            <p:ph idx="1" type="body"/>
          </p:nvPr>
        </p:nvSpPr>
        <p:spPr>
          <a:xfrm>
            <a:off x="996696" y="1443800"/>
            <a:ext cx="9299448" cy="5103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operating system executes a variety of programs: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Text editors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processing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Web applications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Interactive games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Process – a </a:t>
            </a:r>
            <a:r>
              <a:rPr lang="en-US">
                <a:solidFill>
                  <a:srgbClr val="1808E2"/>
                </a:solidFill>
              </a:rPr>
              <a:t>program</a:t>
            </a:r>
            <a:r>
              <a:rPr lang="en-US"/>
              <a:t> in </a:t>
            </a:r>
            <a:r>
              <a:rPr lang="en-US">
                <a:solidFill>
                  <a:srgbClr val="1808E2"/>
                </a:solidFill>
              </a:rPr>
              <a:t>execution</a:t>
            </a:r>
            <a:r>
              <a:rPr lang="en-US"/>
              <a:t>; process execution must progress in sequential fashion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a Program is Put in Execution?</a:t>
            </a:r>
            <a:endParaRPr/>
          </a:p>
        </p:txBody>
      </p:sp>
      <p:sp>
        <p:nvSpPr>
          <p:cNvPr id="143" name="Google Shape;143;p4"/>
          <p:cNvSpPr txBox="1"/>
          <p:nvPr>
            <p:ph idx="1" type="body"/>
          </p:nvPr>
        </p:nvSpPr>
        <p:spPr>
          <a:xfrm>
            <a:off x="838200" y="1825625"/>
            <a:ext cx="804976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put a program in </a:t>
            </a:r>
            <a:r>
              <a:rPr lang="en-US">
                <a:solidFill>
                  <a:srgbClr val="1808E2"/>
                </a:solidFill>
              </a:rPr>
              <a:t>execution</a:t>
            </a:r>
            <a:r>
              <a:rPr lang="en-US"/>
              <a:t> we should: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Copy it (at least partially!!) into the </a:t>
            </a:r>
            <a:r>
              <a:rPr lang="en-US" u="sng"/>
              <a:t>main memory</a:t>
            </a:r>
            <a:endParaRPr u="sng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Set the program counter (pc) to point to the first instruction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Initialize stack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Reset flags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process is ready, start running …</a:t>
            </a:r>
            <a:endParaRPr/>
          </a:p>
        </p:txBody>
      </p:sp>
      <p:pic>
        <p:nvPicPr>
          <p:cNvPr id="144" name="Google Shape;144;p4"/>
          <p:cNvPicPr preferRelativeResize="0"/>
          <p:nvPr/>
        </p:nvPicPr>
        <p:blipFill rotWithShape="1">
          <a:blip r:embed="rId3">
            <a:alphaModFix/>
          </a:blip>
          <a:srcRect b="1191" l="27091" r="27121" t="1192"/>
          <a:stretch/>
        </p:blipFill>
        <p:spPr>
          <a:xfrm>
            <a:off x="9095678" y="1698880"/>
            <a:ext cx="2522537" cy="4033838"/>
          </a:xfrm>
          <a:prstGeom prst="rect">
            <a:avLst/>
          </a:prstGeom>
          <a:noFill/>
          <a:ln cap="flat" cmpd="dbl" w="38100">
            <a:solidFill>
              <a:srgbClr val="CC66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8b1cdbe1_3_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 time!</a:t>
            </a:r>
            <a:endParaRPr/>
          </a:p>
        </p:txBody>
      </p:sp>
      <p:sp>
        <p:nvSpPr>
          <p:cNvPr id="151" name="Google Shape;151;g6b8b1cdbe1_3_20"/>
          <p:cNvSpPr txBox="1"/>
          <p:nvPr>
            <p:ph idx="1" type="body"/>
          </p:nvPr>
        </p:nvSpPr>
        <p:spPr>
          <a:xfrm>
            <a:off x="947300" y="16908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Q: What is the difference between a program and a process?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discussed this extensively in op4 last year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b8b1cdbe1_3_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Answer:</a:t>
            </a:r>
            <a:endParaRPr/>
          </a:p>
        </p:txBody>
      </p:sp>
      <p:sp>
        <p:nvSpPr>
          <p:cNvPr id="158" name="Google Shape;158;g6b8b1cdbe1_3_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Process – a </a:t>
            </a:r>
            <a:r>
              <a:rPr lang="en-US">
                <a:solidFill>
                  <a:srgbClr val="1808E2"/>
                </a:solidFill>
              </a:rPr>
              <a:t>program</a:t>
            </a:r>
            <a:r>
              <a:rPr lang="en-US"/>
              <a:t> in </a:t>
            </a:r>
            <a:r>
              <a:rPr lang="en-US">
                <a:solidFill>
                  <a:srgbClr val="1808E2"/>
                </a:solidFill>
              </a:rPr>
              <a:t>execution</a:t>
            </a:r>
            <a:r>
              <a:rPr lang="en-US"/>
              <a:t>; process execution must progress in sequential fashion (as from the slides before…). It is an active entity born from a program.</a:t>
            </a:r>
            <a:endParaRPr/>
          </a:p>
          <a:p>
            <a:pPr indent="-1651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program can have multiple processes (initiates/owns)</a:t>
            </a:r>
            <a:endParaRPr/>
          </a:p>
          <a:p>
            <a:pPr indent="-1651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Multiple processes can be part of a program</a:t>
            </a:r>
            <a:endParaRPr/>
          </a:p>
          <a:p>
            <a:pPr indent="-1651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Both a program and process perform a task</a:t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Resources are Used by a Process?</a:t>
            </a:r>
            <a:endParaRPr/>
          </a:p>
        </p:txBody>
      </p:sp>
      <p:sp>
        <p:nvSpPr>
          <p:cNvPr id="164" name="Google Shape;164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A process has its own: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Code, data, and stack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Usually (but not always, when not?) has its own address space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Program state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CPU registers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Program counter (current location in the code)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Stack pointer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Only one process can be running in the CPU at any given time!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>
            <p:ph type="title"/>
          </p:nvPr>
        </p:nvSpPr>
        <p:spPr>
          <a:xfrm>
            <a:off x="996696" y="505333"/>
            <a:ext cx="10363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The Process Model: Multiprogramming</a:t>
            </a:r>
            <a:endParaRPr/>
          </a:p>
        </p:txBody>
      </p:sp>
      <p:sp>
        <p:nvSpPr>
          <p:cNvPr id="170" name="Google Shape;170;p6"/>
          <p:cNvSpPr txBox="1"/>
          <p:nvPr>
            <p:ph idx="3" type="body"/>
          </p:nvPr>
        </p:nvSpPr>
        <p:spPr>
          <a:xfrm>
            <a:off x="996699" y="1447800"/>
            <a:ext cx="66063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Multiprogramming of 4 programs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Conceptual model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4 independent processes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Processes run sequentially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Only one program is active at any instant!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That instant can be very short…</a:t>
            </a:r>
            <a:endParaRPr/>
          </a:p>
        </p:txBody>
      </p:sp>
      <p:sp>
        <p:nvSpPr>
          <p:cNvPr id="171" name="Google Shape;171;p6"/>
          <p:cNvSpPr/>
          <p:nvPr/>
        </p:nvSpPr>
        <p:spPr>
          <a:xfrm>
            <a:off x="6858000" y="4596384"/>
            <a:ext cx="685800" cy="381000"/>
          </a:xfrm>
          <a:prstGeom prst="rect">
            <a:avLst/>
          </a:prstGeom>
          <a:solidFill>
            <a:srgbClr val="187534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6858000" y="5358384"/>
            <a:ext cx="685800" cy="457200"/>
          </a:xfrm>
          <a:prstGeom prst="rect">
            <a:avLst/>
          </a:prstGeom>
          <a:solidFill>
            <a:srgbClr val="9933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6858000" y="6196584"/>
            <a:ext cx="685800" cy="304800"/>
          </a:xfrm>
          <a:prstGeom prst="rect">
            <a:avLst/>
          </a:prstGeom>
          <a:solidFill>
            <a:srgbClr val="3366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74" name="Google Shape;174;p6"/>
          <p:cNvSpPr txBox="1"/>
          <p:nvPr/>
        </p:nvSpPr>
        <p:spPr>
          <a:xfrm>
            <a:off x="6019800" y="3834384"/>
            <a:ext cx="23178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 PC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(CPU’s point of view)</a:t>
            </a:r>
            <a:endParaRPr/>
          </a:p>
        </p:txBody>
      </p:sp>
      <p:sp>
        <p:nvSpPr>
          <p:cNvPr id="175" name="Google Shape;175;p6"/>
          <p:cNvSpPr/>
          <p:nvPr/>
        </p:nvSpPr>
        <p:spPr>
          <a:xfrm>
            <a:off x="7924800" y="5053584"/>
            <a:ext cx="685800" cy="381000"/>
          </a:xfrm>
          <a:prstGeom prst="rect">
            <a:avLst/>
          </a:prstGeom>
          <a:solidFill>
            <a:srgbClr val="187534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176" name="Google Shape;176;p6"/>
          <p:cNvSpPr/>
          <p:nvPr/>
        </p:nvSpPr>
        <p:spPr>
          <a:xfrm>
            <a:off x="8686800" y="5053584"/>
            <a:ext cx="685800" cy="762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>
            <a:off x="9448800" y="5053584"/>
            <a:ext cx="685800" cy="457200"/>
          </a:xfrm>
          <a:prstGeom prst="rect">
            <a:avLst/>
          </a:prstGeom>
          <a:solidFill>
            <a:srgbClr val="9933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10210800" y="5053584"/>
            <a:ext cx="685800" cy="304800"/>
          </a:xfrm>
          <a:prstGeom prst="rect">
            <a:avLst/>
          </a:prstGeom>
          <a:solidFill>
            <a:srgbClr val="3366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79" name="Google Shape;179;p6"/>
          <p:cNvSpPr txBox="1"/>
          <p:nvPr/>
        </p:nvSpPr>
        <p:spPr>
          <a:xfrm>
            <a:off x="8382000" y="3834375"/>
            <a:ext cx="30240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PCs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(process point of view)</a:t>
            </a:r>
            <a:endParaRPr/>
          </a:p>
        </p:txBody>
      </p:sp>
      <p:cxnSp>
        <p:nvCxnSpPr>
          <p:cNvPr id="180" name="Google Shape;180;p6"/>
          <p:cNvCxnSpPr/>
          <p:nvPr/>
        </p:nvCxnSpPr>
        <p:spPr>
          <a:xfrm>
            <a:off x="8458200" y="5129784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6"/>
          <p:cNvCxnSpPr/>
          <p:nvPr/>
        </p:nvCxnSpPr>
        <p:spPr>
          <a:xfrm>
            <a:off x="9220200" y="5129784"/>
            <a:ext cx="0" cy="60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6"/>
          <p:cNvCxnSpPr/>
          <p:nvPr/>
        </p:nvCxnSpPr>
        <p:spPr>
          <a:xfrm>
            <a:off x="9982200" y="5129784"/>
            <a:ext cx="0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6"/>
          <p:cNvCxnSpPr/>
          <p:nvPr/>
        </p:nvCxnSpPr>
        <p:spPr>
          <a:xfrm>
            <a:off x="10744200" y="5129784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6"/>
          <p:cNvSpPr/>
          <p:nvPr/>
        </p:nvSpPr>
        <p:spPr>
          <a:xfrm>
            <a:off x="6858000" y="4977384"/>
            <a:ext cx="685800" cy="381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185" name="Google Shape;185;p6"/>
          <p:cNvSpPr/>
          <p:nvPr/>
        </p:nvSpPr>
        <p:spPr>
          <a:xfrm>
            <a:off x="6858000" y="5815584"/>
            <a:ext cx="685800" cy="381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  <p:cxnSp>
        <p:nvCxnSpPr>
          <p:cNvPr id="186" name="Google Shape;186;p6"/>
          <p:cNvCxnSpPr>
            <a:stCxn id="171" idx="1"/>
            <a:endCxn id="184" idx="1"/>
          </p:cNvCxnSpPr>
          <p:nvPr/>
        </p:nvCxnSpPr>
        <p:spPr>
          <a:xfrm>
            <a:off x="6858000" y="4786884"/>
            <a:ext cx="600" cy="381000"/>
          </a:xfrm>
          <a:prstGeom prst="curvedConnector3">
            <a:avLst>
              <a:gd fmla="val -38112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6"/>
          <p:cNvCxnSpPr>
            <a:stCxn id="184" idx="1"/>
            <a:endCxn id="172" idx="1"/>
          </p:cNvCxnSpPr>
          <p:nvPr/>
        </p:nvCxnSpPr>
        <p:spPr>
          <a:xfrm>
            <a:off x="6858000" y="5167884"/>
            <a:ext cx="600" cy="419100"/>
          </a:xfrm>
          <a:prstGeom prst="curvedConnector3">
            <a:avLst>
              <a:gd fmla="val -38112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6"/>
          <p:cNvCxnSpPr>
            <a:stCxn id="172" idx="1"/>
            <a:endCxn id="185" idx="1"/>
          </p:cNvCxnSpPr>
          <p:nvPr/>
        </p:nvCxnSpPr>
        <p:spPr>
          <a:xfrm>
            <a:off x="6858000" y="5586984"/>
            <a:ext cx="600" cy="419100"/>
          </a:xfrm>
          <a:prstGeom prst="curvedConnector3">
            <a:avLst>
              <a:gd fmla="val -38112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6"/>
          <p:cNvCxnSpPr>
            <a:stCxn id="185" idx="1"/>
            <a:endCxn id="173" idx="1"/>
          </p:cNvCxnSpPr>
          <p:nvPr/>
        </p:nvCxnSpPr>
        <p:spPr>
          <a:xfrm>
            <a:off x="6858000" y="6006084"/>
            <a:ext cx="600" cy="342900"/>
          </a:xfrm>
          <a:prstGeom prst="curvedConnector3">
            <a:avLst>
              <a:gd fmla="val -38112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6"/>
          <p:cNvCxnSpPr/>
          <p:nvPr/>
        </p:nvCxnSpPr>
        <p:spPr>
          <a:xfrm>
            <a:off x="8077200" y="1524000"/>
            <a:ext cx="0" cy="1676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6"/>
          <p:cNvCxnSpPr/>
          <p:nvPr/>
        </p:nvCxnSpPr>
        <p:spPr>
          <a:xfrm>
            <a:off x="8077200" y="3200400"/>
            <a:ext cx="2514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6"/>
          <p:cNvSpPr txBox="1"/>
          <p:nvPr/>
        </p:nvSpPr>
        <p:spPr>
          <a:xfrm>
            <a:off x="7848600" y="2895600"/>
            <a:ext cx="152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193" name="Google Shape;193;p6"/>
          <p:cNvSpPr txBox="1"/>
          <p:nvPr/>
        </p:nvSpPr>
        <p:spPr>
          <a:xfrm>
            <a:off x="7848600" y="2590800"/>
            <a:ext cx="152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194" name="Google Shape;194;p6"/>
          <p:cNvSpPr txBox="1"/>
          <p:nvPr/>
        </p:nvSpPr>
        <p:spPr>
          <a:xfrm>
            <a:off x="7835900" y="2286000"/>
            <a:ext cx="165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195" name="Google Shape;195;p6"/>
          <p:cNvSpPr txBox="1"/>
          <p:nvPr/>
        </p:nvSpPr>
        <p:spPr>
          <a:xfrm>
            <a:off x="7835900" y="1981200"/>
            <a:ext cx="165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96" name="Google Shape;196;p6"/>
          <p:cNvSpPr/>
          <p:nvPr/>
        </p:nvSpPr>
        <p:spPr>
          <a:xfrm>
            <a:off x="8077200" y="2971800"/>
            <a:ext cx="457200" cy="152400"/>
          </a:xfrm>
          <a:prstGeom prst="rect">
            <a:avLst/>
          </a:prstGeom>
          <a:solidFill>
            <a:srgbClr val="187534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8534400" y="2667000"/>
            <a:ext cx="457200" cy="152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6"/>
          <p:cNvSpPr/>
          <p:nvPr/>
        </p:nvSpPr>
        <p:spPr>
          <a:xfrm>
            <a:off x="8991600" y="2362200"/>
            <a:ext cx="685800" cy="152400"/>
          </a:xfrm>
          <a:prstGeom prst="rect">
            <a:avLst/>
          </a:prstGeom>
          <a:solidFill>
            <a:srgbClr val="9933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10134600" y="2057400"/>
            <a:ext cx="457200" cy="152400"/>
          </a:xfrm>
          <a:prstGeom prst="rect">
            <a:avLst/>
          </a:prstGeom>
          <a:solidFill>
            <a:srgbClr val="3366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6"/>
          <p:cNvSpPr/>
          <p:nvPr/>
        </p:nvSpPr>
        <p:spPr>
          <a:xfrm>
            <a:off x="9677400" y="2667000"/>
            <a:ext cx="457200" cy="152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6"/>
          <p:cNvSpPr txBox="1"/>
          <p:nvPr/>
        </p:nvSpPr>
        <p:spPr>
          <a:xfrm>
            <a:off x="8670925" y="3276600"/>
            <a:ext cx="69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</a:t>
            </a:r>
            <a:endParaRPr/>
          </a:p>
        </p:txBody>
      </p:sp>
      <p:cxnSp>
        <p:nvCxnSpPr>
          <p:cNvPr id="202" name="Google Shape;202;p6"/>
          <p:cNvCxnSpPr>
            <a:stCxn id="201" idx="3"/>
          </p:cNvCxnSpPr>
          <p:nvPr/>
        </p:nvCxnSpPr>
        <p:spPr>
          <a:xfrm>
            <a:off x="9363025" y="3413850"/>
            <a:ext cx="78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6"/>
          <p:cNvCxnSpPr/>
          <p:nvPr/>
        </p:nvCxnSpPr>
        <p:spPr>
          <a:xfrm>
            <a:off x="8534400" y="2514600"/>
            <a:ext cx="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6"/>
          <p:cNvCxnSpPr/>
          <p:nvPr/>
        </p:nvCxnSpPr>
        <p:spPr>
          <a:xfrm>
            <a:off x="8991600" y="2133600"/>
            <a:ext cx="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6"/>
          <p:cNvCxnSpPr/>
          <p:nvPr/>
        </p:nvCxnSpPr>
        <p:spPr>
          <a:xfrm>
            <a:off x="9677400" y="2133600"/>
            <a:ext cx="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6"/>
          <p:cNvCxnSpPr/>
          <p:nvPr/>
        </p:nvCxnSpPr>
        <p:spPr>
          <a:xfrm>
            <a:off x="10134600" y="1828800"/>
            <a:ext cx="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6"/>
          <p:cNvCxnSpPr>
            <a:stCxn id="179" idx="2"/>
            <a:endCxn id="175" idx="0"/>
          </p:cNvCxnSpPr>
          <p:nvPr/>
        </p:nvCxnSpPr>
        <p:spPr>
          <a:xfrm flipH="1">
            <a:off x="8267700" y="4475775"/>
            <a:ext cx="1626300" cy="57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6"/>
          <p:cNvCxnSpPr>
            <a:stCxn id="179" idx="2"/>
            <a:endCxn id="176" idx="0"/>
          </p:cNvCxnSpPr>
          <p:nvPr/>
        </p:nvCxnSpPr>
        <p:spPr>
          <a:xfrm flipH="1">
            <a:off x="9029700" y="4475775"/>
            <a:ext cx="864300" cy="57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6"/>
          <p:cNvCxnSpPr>
            <a:stCxn id="179" idx="2"/>
            <a:endCxn id="177" idx="0"/>
          </p:cNvCxnSpPr>
          <p:nvPr/>
        </p:nvCxnSpPr>
        <p:spPr>
          <a:xfrm flipH="1">
            <a:off x="9791700" y="4475775"/>
            <a:ext cx="102300" cy="57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6"/>
          <p:cNvCxnSpPr>
            <a:stCxn id="179" idx="2"/>
            <a:endCxn id="178" idx="0"/>
          </p:cNvCxnSpPr>
          <p:nvPr/>
        </p:nvCxnSpPr>
        <p:spPr>
          <a:xfrm>
            <a:off x="9894000" y="4475775"/>
            <a:ext cx="659700" cy="57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1D38479CF1284AB14EEEADF777FC66" ma:contentTypeVersion="11" ma:contentTypeDescription="Create a new document." ma:contentTypeScope="" ma:versionID="941f1eb4607a178cd57938b09d6c2155">
  <xsd:schema xmlns:xsd="http://www.w3.org/2001/XMLSchema" xmlns:xs="http://www.w3.org/2001/XMLSchema" xmlns:p="http://schemas.microsoft.com/office/2006/metadata/properties" xmlns:ns2="5253ff8e-556d-4aba-b397-f64a94df6b20" xmlns:ns3="a61cdf47-0dca-4d52-8419-2a266ac4e71b" targetNamespace="http://schemas.microsoft.com/office/2006/metadata/properties" ma:root="true" ma:fieldsID="8501c6220152423b1a6eb1eec5d61da2" ns2:_="" ns3:_="">
    <xsd:import namespace="5253ff8e-556d-4aba-b397-f64a94df6b20"/>
    <xsd:import namespace="a61cdf47-0dca-4d52-8419-2a266ac4e7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53ff8e-556d-4aba-b397-f64a94df6b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1cdf47-0dca-4d52-8419-2a266ac4e71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B562EB-153E-4D28-B78B-41251F4C9160}"/>
</file>

<file path=customXml/itemProps2.xml><?xml version="1.0" encoding="utf-8"?>
<ds:datastoreItem xmlns:ds="http://schemas.openxmlformats.org/officeDocument/2006/customXml" ds:itemID="{86E86440-CBE0-4245-AE5D-335840BEA828}"/>
</file>

<file path=customXml/itemProps3.xml><?xml version="1.0" encoding="utf-8"?>
<ds:datastoreItem xmlns:ds="http://schemas.openxmlformats.org/officeDocument/2006/customXml" ds:itemID="{A6D66A72-AB46-41C1-9A18-FCF43CE491B6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Zare Hassanpour, R.</dc:creator>
  <dcterms:created xsi:type="dcterms:W3CDTF">2019-09-19T13:27:45Z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0x0101002C1D38479CF1284AB14EEEADF777FC66</vt:lpwstr>
  </property>
</Properties>
</file>