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45.xml" ContentType="application/vnd.openxmlformats-officedocument.presentationml.slide+xml"/>
  <Override PartName="/ppt/slides/slide30.xml" ContentType="application/vnd.openxmlformats-officedocument.presentationml.slide+xml"/>
  <Override PartName="/ppt/slides/slide5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1.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17.xml" ContentType="application/vnd.openxmlformats-officedocument.presentationml.notesSlide+xml"/>
  <Override PartName="/ppt/notesSlides/notesSlide51.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60" r:id="rId2"/>
  </p:sldMasterIdLst>
  <p:notesMasterIdLst>
    <p:notesMasterId r:id="rId5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12192000" cy="6858000"/>
  <p:notesSz cx="6858000" cy="9144000"/>
  <p:embeddedFontLst>
    <p:embeddedFont>
      <p:font typeface="Helvetica Neue" panose="02000503000000020004"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iH2hMTYfgLD/Ex/PL56QJZwYmN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3"/>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1.fntdata"/><Relationship Id="rId76" Type="http://schemas.openxmlformats.org/officeDocument/2006/relationships/customXml" Target="../customXml/item1.xml"/><Relationship Id="rId7" Type="http://schemas.openxmlformats.org/officeDocument/2006/relationships/slide" Target="slides/slide5.xml"/><Relationship Id="rId71"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4.fntdata"/><Relationship Id="rId74"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2.fntdata"/><Relationship Id="rId77"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youtube.com/watch?v=hOVSKuFTUiI"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5b270b052_0_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75b270b052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5b270b05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5b270b05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pcb: process control block</a:t>
            </a:r>
            <a:endParaRPr/>
          </a:p>
        </p:txBody>
      </p:sp>
      <p:sp>
        <p:nvSpPr>
          <p:cNvPr id="294" name="Google Shape;294;g75b270b05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07b995bf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707b995bf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07b995bfa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707b995bfa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07b995bfa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707b995bfa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07b995bfa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g707b995bf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07b995bfa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Note: better to use pseudocode instead of C.</a:t>
            </a:r>
            <a:endParaRPr/>
          </a:p>
        </p:txBody>
      </p:sp>
      <p:sp>
        <p:nvSpPr>
          <p:cNvPr id="331" name="Google Shape;331;g707b995bfa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07b995bfa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g707b995bfa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707b995bfa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g707b995bfa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707b995bfa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707b995bfa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707b995bfa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707b995bfa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707b995bfa_0_1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g707b995bfa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707b995bfa_0_1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g707b995bfa_0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707b995bfa_0_1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707b995bfa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75b270b05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75b270b05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g75b270b05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75b270b052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75b270b052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g75b270b052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6bd80669c8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6bd80669c8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g6bd80669c8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3" name="Google Shape;20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bss: block started by symbol (old name derivative)</a:t>
            </a:r>
            <a:endParaRPr/>
          </a:p>
        </p:txBody>
      </p:sp>
      <p:sp>
        <p:nvSpPr>
          <p:cNvPr id="606" name="Google Shape;6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5b270b052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5b270b052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g75b270b052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75b270b052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75b270b052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g75b270b052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75b270b052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75b270b052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first five minutes of this video is very helpful for the practical programming example:</a:t>
            </a:r>
            <a:endParaRPr/>
          </a:p>
          <a:p>
            <a:pPr marL="0" lvl="0" indent="0" algn="l" rtl="0">
              <a:spcBef>
                <a:spcPts val="0"/>
              </a:spcBef>
              <a:spcAft>
                <a:spcPts val="0"/>
              </a:spcAft>
              <a:buNone/>
            </a:pPr>
            <a:r>
              <a:rPr lang="en-US" sz="1100" u="sng">
                <a:solidFill>
                  <a:schemeClr val="hlink"/>
                </a:solidFill>
                <a:latin typeface="Arial"/>
                <a:ea typeface="Arial"/>
                <a:cs typeface="Arial"/>
                <a:sym typeface="Arial"/>
                <a:hlinkClick r:id="rId3"/>
              </a:rPr>
              <a:t>https://www.youtube.com/watch?v=hOVSKuFTUiI</a:t>
            </a:r>
            <a:endParaRPr/>
          </a:p>
        </p:txBody>
      </p:sp>
      <p:sp>
        <p:nvSpPr>
          <p:cNvPr id="680" name="Google Shape;680;g75b270b052_0_1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75b270b052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75b270b052_0_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g75b270b052_0_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75b270b052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75b270b052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g75b270b052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75b270b052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9" name="Google Shape;709;g75b270b052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5" name="Google Shape;71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716" name="Google Shape;71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41</a:t>
            </a:fld>
            <a:endParaRPr>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2" name="Google Shape;72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723" name="Google Shape;72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42</a:t>
            </a:fld>
            <a:endParaRPr>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3" name="Google Shape;78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784" name="Google Shape;78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43</a:t>
            </a:fld>
            <a:endParaRPr>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0" name="Google Shape;79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791" name="Google Shape;79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44</a:t>
            </a:fld>
            <a:endParaRPr>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75b270b052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75b270b052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2" name="Google Shape;872;g75b270b052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4" name="Google Shape;88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bd80669c8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bd80669c8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7" name="Google Shape;897;g6bd80669c8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8" name="Google Shape;23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6bd80669c8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6bd80669c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g6bd80669c8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75b270b052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75b270b052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g75b270b052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5b270b05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5b270b05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75b270b052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5b270b052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5b270b052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75b270b052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g707b995bfa_0_24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g707b995bfa_0_240"/>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3" name="Google Shape;93;g707b995bfa_0_24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g707b995bfa_0_24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g707b995bfa_0_2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g707b995bfa_0_24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g707b995bfa_0_24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g707b995bfa_0_24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g707b995bfa_0_24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g707b995bfa_0_2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and Text" type="twoObjAndTx">
  <p:cSld name="TWO_OBJECTS_AND_TEXT">
    <p:spTree>
      <p:nvGrpSpPr>
        <p:cNvPr id="1" name="Shape 102"/>
        <p:cNvGrpSpPr/>
        <p:nvPr/>
      </p:nvGrpSpPr>
      <p:grpSpPr>
        <a:xfrm>
          <a:off x="0" y="0"/>
          <a:ext cx="0" cy="0"/>
          <a:chOff x="0" y="0"/>
          <a:chExt cx="0" cy="0"/>
        </a:xfrm>
      </p:grpSpPr>
      <p:sp>
        <p:nvSpPr>
          <p:cNvPr id="103" name="Google Shape;103;g707b995bfa_0_252"/>
          <p:cNvSpPr txBox="1">
            <a:spLocks noGrp="1"/>
          </p:cNvSpPr>
          <p:nvPr>
            <p:ph type="title"/>
          </p:nvPr>
        </p:nvSpPr>
        <p:spPr>
          <a:xfrm>
            <a:off x="1625600" y="533400"/>
            <a:ext cx="10363200" cy="609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g707b995bfa_0_252"/>
          <p:cNvSpPr txBox="1">
            <a:spLocks noGrp="1"/>
          </p:cNvSpPr>
          <p:nvPr>
            <p:ph type="body" idx="1"/>
          </p:nvPr>
        </p:nvSpPr>
        <p:spPr>
          <a:xfrm>
            <a:off x="1117600" y="1447800"/>
            <a:ext cx="5308500" cy="2400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5" name="Google Shape;105;g707b995bfa_0_252"/>
          <p:cNvSpPr txBox="1">
            <a:spLocks noGrp="1"/>
          </p:cNvSpPr>
          <p:nvPr>
            <p:ph type="body" idx="2"/>
          </p:nvPr>
        </p:nvSpPr>
        <p:spPr>
          <a:xfrm>
            <a:off x="1117600" y="4000500"/>
            <a:ext cx="5308500" cy="2400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6" name="Google Shape;106;g707b995bfa_0_252"/>
          <p:cNvSpPr txBox="1">
            <a:spLocks noGrp="1"/>
          </p:cNvSpPr>
          <p:nvPr>
            <p:ph type="body" idx="3"/>
          </p:nvPr>
        </p:nvSpPr>
        <p:spPr>
          <a:xfrm>
            <a:off x="6629400" y="1447800"/>
            <a:ext cx="5310600" cy="4953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7" name="Google Shape;107;g707b995bfa_0_25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g707b995bfa_0_25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g707b995bfa_0_25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and Text" type="objAndTx">
  <p:cSld name="OBJECT_AND_TEXT">
    <p:spTree>
      <p:nvGrpSpPr>
        <p:cNvPr id="1" name="Shape 110"/>
        <p:cNvGrpSpPr/>
        <p:nvPr/>
      </p:nvGrpSpPr>
      <p:grpSpPr>
        <a:xfrm>
          <a:off x="0" y="0"/>
          <a:ext cx="0" cy="0"/>
          <a:chOff x="0" y="0"/>
          <a:chExt cx="0" cy="0"/>
        </a:xfrm>
      </p:grpSpPr>
      <p:sp>
        <p:nvSpPr>
          <p:cNvPr id="111" name="Google Shape;111;g707b995bfa_0_260"/>
          <p:cNvSpPr txBox="1">
            <a:spLocks noGrp="1"/>
          </p:cNvSpPr>
          <p:nvPr>
            <p:ph type="title"/>
          </p:nvPr>
        </p:nvSpPr>
        <p:spPr>
          <a:xfrm>
            <a:off x="1625600" y="533400"/>
            <a:ext cx="10363200" cy="609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g707b995bfa_0_260"/>
          <p:cNvSpPr txBox="1">
            <a:spLocks noGrp="1"/>
          </p:cNvSpPr>
          <p:nvPr>
            <p:ph type="body" idx="1"/>
          </p:nvPr>
        </p:nvSpPr>
        <p:spPr>
          <a:xfrm>
            <a:off x="1117600" y="1447800"/>
            <a:ext cx="5308500" cy="4953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3" name="Google Shape;113;g707b995bfa_0_260"/>
          <p:cNvSpPr txBox="1">
            <a:spLocks noGrp="1"/>
          </p:cNvSpPr>
          <p:nvPr>
            <p:ph type="body" idx="2"/>
          </p:nvPr>
        </p:nvSpPr>
        <p:spPr>
          <a:xfrm>
            <a:off x="6629400" y="1447800"/>
            <a:ext cx="5310600" cy="4953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4" name="Google Shape;114;g707b995bfa_0_26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g707b995bfa_0_2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g707b995bfa_0_26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g707b995bfa_0_26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g707b995bfa_0_26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g707b995bfa_0_26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g707b995bfa_0_26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Over Content" type="txOverObj">
  <p:cSld name="TEXT_OVER_OBJECT">
    <p:spTree>
      <p:nvGrpSpPr>
        <p:cNvPr id="1" name="Shape 122"/>
        <p:cNvGrpSpPr/>
        <p:nvPr/>
      </p:nvGrpSpPr>
      <p:grpSpPr>
        <a:xfrm>
          <a:off x="0" y="0"/>
          <a:ext cx="0" cy="0"/>
          <a:chOff x="0" y="0"/>
          <a:chExt cx="0" cy="0"/>
        </a:xfrm>
      </p:grpSpPr>
      <p:sp>
        <p:nvSpPr>
          <p:cNvPr id="123" name="Google Shape;123;g707b995bfa_0_272"/>
          <p:cNvSpPr txBox="1">
            <a:spLocks noGrp="1"/>
          </p:cNvSpPr>
          <p:nvPr>
            <p:ph type="title"/>
          </p:nvPr>
        </p:nvSpPr>
        <p:spPr>
          <a:xfrm>
            <a:off x="1625600" y="533400"/>
            <a:ext cx="10363200" cy="609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g707b995bfa_0_272"/>
          <p:cNvSpPr txBox="1">
            <a:spLocks noGrp="1"/>
          </p:cNvSpPr>
          <p:nvPr>
            <p:ph type="body" idx="1"/>
          </p:nvPr>
        </p:nvSpPr>
        <p:spPr>
          <a:xfrm>
            <a:off x="1117600" y="1447800"/>
            <a:ext cx="10822500" cy="2400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5" name="Google Shape;125;g707b995bfa_0_272"/>
          <p:cNvSpPr txBox="1">
            <a:spLocks noGrp="1"/>
          </p:cNvSpPr>
          <p:nvPr>
            <p:ph type="body" idx="2"/>
          </p:nvPr>
        </p:nvSpPr>
        <p:spPr>
          <a:xfrm>
            <a:off x="1117600" y="4000500"/>
            <a:ext cx="10822500" cy="2400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6" name="Google Shape;126;g707b995bfa_0_2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g707b995bfa_0_2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8" name="Google Shape;128;g707b995bfa_0_2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29"/>
        <p:cNvGrpSpPr/>
        <p:nvPr/>
      </p:nvGrpSpPr>
      <p:grpSpPr>
        <a:xfrm>
          <a:off x="0" y="0"/>
          <a:ext cx="0" cy="0"/>
          <a:chOff x="0" y="0"/>
          <a:chExt cx="0" cy="0"/>
        </a:xfrm>
      </p:grpSpPr>
      <p:sp>
        <p:nvSpPr>
          <p:cNvPr id="130" name="Google Shape;130;g707b995bfa_0_279"/>
          <p:cNvSpPr txBox="1">
            <a:spLocks noGrp="1"/>
          </p:cNvSpPr>
          <p:nvPr>
            <p:ph type="title"/>
          </p:nvPr>
        </p:nvSpPr>
        <p:spPr>
          <a:xfrm>
            <a:off x="1625600" y="533400"/>
            <a:ext cx="10363200" cy="609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g707b995bfa_0_279"/>
          <p:cNvSpPr txBox="1">
            <a:spLocks noGrp="1"/>
          </p:cNvSpPr>
          <p:nvPr>
            <p:ph type="body" idx="1"/>
          </p:nvPr>
        </p:nvSpPr>
        <p:spPr>
          <a:xfrm>
            <a:off x="1117600" y="1447800"/>
            <a:ext cx="5308500" cy="4953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2" name="Google Shape;132;g707b995bfa_0_279"/>
          <p:cNvSpPr txBox="1">
            <a:spLocks noGrp="1"/>
          </p:cNvSpPr>
          <p:nvPr>
            <p:ph type="body" idx="2"/>
          </p:nvPr>
        </p:nvSpPr>
        <p:spPr>
          <a:xfrm>
            <a:off x="6629400" y="1447800"/>
            <a:ext cx="5310600" cy="4953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3" name="Google Shape;133;g707b995bfa_0_2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g707b995bfa_0_2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g707b995bfa_0_2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g707b995bfa_0_28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g707b995bfa_0_28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9" name="Google Shape;139;g707b995bfa_0_2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g707b995bfa_0_2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g707b995bfa_0_2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g707b995bfa_0_2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g707b995bfa_0_292"/>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5" name="Google Shape;145;g707b995bfa_0_292"/>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6" name="Google Shape;146;g707b995bfa_0_2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g707b995bfa_0_2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g707b995bfa_0_2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9"/>
        <p:cNvGrpSpPr/>
        <p:nvPr/>
      </p:nvGrpSpPr>
      <p:grpSpPr>
        <a:xfrm>
          <a:off x="0" y="0"/>
          <a:ext cx="0" cy="0"/>
          <a:chOff x="0" y="0"/>
          <a:chExt cx="0" cy="0"/>
        </a:xfrm>
      </p:grpSpPr>
      <p:sp>
        <p:nvSpPr>
          <p:cNvPr id="150" name="Google Shape;150;g707b995bfa_0_29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g707b995bfa_0_29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52" name="Google Shape;152;g707b995bfa_0_29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3" name="Google Shape;153;g707b995bfa_0_29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54" name="Google Shape;154;g707b995bfa_0_29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5" name="Google Shape;155;g707b995bfa_0_2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g707b995bfa_0_2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g707b995bfa_0_2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g707b995bfa_0_30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0" name="Google Shape;160;g707b995bfa_0_30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g707b995bfa_0_30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2"/>
        <p:cNvGrpSpPr/>
        <p:nvPr/>
      </p:nvGrpSpPr>
      <p:grpSpPr>
        <a:xfrm>
          <a:off x="0" y="0"/>
          <a:ext cx="0" cy="0"/>
          <a:chOff x="0" y="0"/>
          <a:chExt cx="0" cy="0"/>
        </a:xfrm>
      </p:grpSpPr>
      <p:sp>
        <p:nvSpPr>
          <p:cNvPr id="163" name="Google Shape;163;g707b995bfa_0_3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g707b995bfa_0_31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65" name="Google Shape;165;g707b995bfa_0_31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66" name="Google Shape;166;g707b995bfa_0_3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g707b995bfa_0_3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8" name="Google Shape;168;g707b995bfa_0_3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9"/>
        <p:cNvGrpSpPr/>
        <p:nvPr/>
      </p:nvGrpSpPr>
      <p:grpSpPr>
        <a:xfrm>
          <a:off x="0" y="0"/>
          <a:ext cx="0" cy="0"/>
          <a:chOff x="0" y="0"/>
          <a:chExt cx="0" cy="0"/>
        </a:xfrm>
      </p:grpSpPr>
      <p:sp>
        <p:nvSpPr>
          <p:cNvPr id="170" name="Google Shape;170;g707b995bfa_0_31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g707b995bfa_0_31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72" name="Google Shape;172;g707b995bfa_0_31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73" name="Google Shape;173;g707b995bfa_0_3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g707b995bfa_0_3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g707b995bfa_0_3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g707b995bfa_0_3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g707b995bfa_0_32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9" name="Google Shape;179;g707b995bfa_0_3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g707b995bfa_0_3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1" name="Google Shape;181;g707b995bfa_0_3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2"/>
        <p:cNvGrpSpPr/>
        <p:nvPr/>
      </p:nvGrpSpPr>
      <p:grpSpPr>
        <a:xfrm>
          <a:off x="0" y="0"/>
          <a:ext cx="0" cy="0"/>
          <a:chOff x="0" y="0"/>
          <a:chExt cx="0" cy="0"/>
        </a:xfrm>
      </p:grpSpPr>
      <p:sp>
        <p:nvSpPr>
          <p:cNvPr id="183" name="Google Shape;183;g707b995bfa_0_33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4" name="Google Shape;184;g707b995bfa_0_33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5" name="Google Shape;185;g707b995bfa_0_3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6" name="Google Shape;186;g707b995bfa_0_3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7" name="Google Shape;187;g707b995bfa_0_3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707b995bfa_0_2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g707b995bfa_0_23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g707b995bfa_0_2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g707b995bfa_0_2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g707b995bfa_0_2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3EyzlZxx3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hOVSKuFTUiI"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Concurrency </a:t>
            </a:r>
            <a:endParaRPr/>
          </a:p>
        </p:txBody>
      </p:sp>
      <p:sp>
        <p:nvSpPr>
          <p:cNvPr id="193" name="Google Shape;19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Week 3</a:t>
            </a:r>
            <a:endParaRPr/>
          </a:p>
          <a:p>
            <a:pPr marL="0" lvl="0" indent="0" algn="ctr" rtl="0">
              <a:lnSpc>
                <a:spcPct val="90000"/>
              </a:lnSpc>
              <a:spcBef>
                <a:spcPts val="1000"/>
              </a:spcBef>
              <a:spcAft>
                <a:spcPts val="0"/>
              </a:spcAft>
              <a:buClr>
                <a:schemeClr val="dk1"/>
              </a:buClr>
              <a:buSzPts val="2400"/>
              <a:buNone/>
            </a:pPr>
            <a:r>
              <a:rPr lang="en-US"/>
              <a:t>Threads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Threads</a:t>
            </a:r>
            <a:endParaRPr/>
          </a:p>
        </p:txBody>
      </p:sp>
      <p:sp>
        <p:nvSpPr>
          <p:cNvPr id="282" name="Google Shape;282;p5"/>
          <p:cNvSpPr txBox="1">
            <a:spLocks noGrp="1"/>
          </p:cNvSpPr>
          <p:nvPr>
            <p:ph type="body" idx="1"/>
          </p:nvPr>
        </p:nvSpPr>
        <p:spPr>
          <a:xfrm>
            <a:off x="838200" y="1825625"/>
            <a:ext cx="10869300" cy="4849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If the </a:t>
            </a:r>
            <a:r>
              <a:rPr lang="en-US" u="sng"/>
              <a:t>cooperating processes</a:t>
            </a:r>
            <a:r>
              <a:rPr lang="en-US"/>
              <a:t> share information for computation speed-up or modularity, they </a:t>
            </a:r>
            <a:r>
              <a:rPr lang="en-US">
                <a:solidFill>
                  <a:srgbClr val="4A86E8"/>
                </a:solidFill>
              </a:rPr>
              <a:t>can be part of the same process</a:t>
            </a:r>
            <a:r>
              <a:rPr lang="en-US"/>
              <a:t>.</a:t>
            </a:r>
            <a:endParaRPr/>
          </a:p>
          <a:p>
            <a:pPr marL="0" lvl="0" indent="0" algn="l" rtl="0">
              <a:lnSpc>
                <a:spcPct val="90000"/>
              </a:lnSpc>
              <a:spcBef>
                <a:spcPts val="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a:t>Being part of the same process makes it possible to </a:t>
            </a:r>
            <a:endParaRPr/>
          </a:p>
          <a:p>
            <a:pPr marL="685800" lvl="1" indent="-228600" algn="l" rtl="0">
              <a:lnSpc>
                <a:spcPct val="90000"/>
              </a:lnSpc>
              <a:spcBef>
                <a:spcPts val="500"/>
              </a:spcBef>
              <a:spcAft>
                <a:spcPts val="0"/>
              </a:spcAft>
              <a:buClr>
                <a:schemeClr val="dk1"/>
              </a:buClr>
              <a:buSzPts val="2400"/>
              <a:buChar char="•"/>
            </a:pPr>
            <a:r>
              <a:rPr lang="en-US"/>
              <a:t>Share the code</a:t>
            </a:r>
            <a:endParaRPr/>
          </a:p>
          <a:p>
            <a:pPr marL="685800" lvl="1" indent="-228600" algn="l" rtl="0">
              <a:lnSpc>
                <a:spcPct val="90000"/>
              </a:lnSpc>
              <a:spcBef>
                <a:spcPts val="500"/>
              </a:spcBef>
              <a:spcAft>
                <a:spcPts val="0"/>
              </a:spcAft>
              <a:buClr>
                <a:schemeClr val="dk1"/>
              </a:buClr>
              <a:buSzPts val="2400"/>
              <a:buChar char="•"/>
            </a:pPr>
            <a:r>
              <a:rPr lang="en-US"/>
              <a:t>Share the data</a:t>
            </a:r>
            <a:endParaRPr/>
          </a:p>
          <a:p>
            <a:pPr marL="685800" lvl="1" indent="-228600" algn="l" rtl="0">
              <a:lnSpc>
                <a:spcPct val="90000"/>
              </a:lnSpc>
              <a:spcBef>
                <a:spcPts val="500"/>
              </a:spcBef>
              <a:spcAft>
                <a:spcPts val="0"/>
              </a:spcAft>
              <a:buClr>
                <a:schemeClr val="dk1"/>
              </a:buClr>
              <a:buSzPts val="2400"/>
              <a:buChar char="•"/>
            </a:pPr>
            <a:r>
              <a:rPr lang="en-US"/>
              <a:t>Share the resources</a:t>
            </a:r>
            <a:endParaRPr>
              <a:solidFill>
                <a:srgbClr val="1808E2"/>
              </a:solidFill>
            </a:endParaRPr>
          </a:p>
        </p:txBody>
      </p:sp>
      <p:pic>
        <p:nvPicPr>
          <p:cNvPr id="283" name="Google Shape;283;p5"/>
          <p:cNvPicPr preferRelativeResize="0"/>
          <p:nvPr/>
        </p:nvPicPr>
        <p:blipFill>
          <a:blip r:embed="rId3">
            <a:alphaModFix/>
          </a:blip>
          <a:stretch>
            <a:fillRect/>
          </a:stretch>
        </p:blipFill>
        <p:spPr>
          <a:xfrm>
            <a:off x="8659425" y="3055625"/>
            <a:ext cx="3048024" cy="2877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75b270b052_0_8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Threads</a:t>
            </a:r>
            <a:endParaRPr/>
          </a:p>
        </p:txBody>
      </p:sp>
      <p:sp>
        <p:nvSpPr>
          <p:cNvPr id="289" name="Google Shape;289;g75b270b052_0_82"/>
          <p:cNvSpPr txBox="1">
            <a:spLocks noGrp="1"/>
          </p:cNvSpPr>
          <p:nvPr>
            <p:ph type="body" idx="1"/>
          </p:nvPr>
        </p:nvSpPr>
        <p:spPr>
          <a:xfrm>
            <a:off x="838200" y="1825624"/>
            <a:ext cx="10515600" cy="4849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If the </a:t>
            </a:r>
            <a:r>
              <a:rPr lang="en-US" u="sng"/>
              <a:t>cooperating processes</a:t>
            </a:r>
            <a:r>
              <a:rPr lang="en-US"/>
              <a:t> share information for computation speed-up or modularity, they </a:t>
            </a:r>
            <a:r>
              <a:rPr lang="en-US">
                <a:solidFill>
                  <a:srgbClr val="4A86E8"/>
                </a:solidFill>
              </a:rPr>
              <a:t>can be part of the same process</a:t>
            </a:r>
            <a:r>
              <a:rPr lang="en-US"/>
              <a:t>.</a:t>
            </a:r>
            <a:endParaRPr/>
          </a:p>
          <a:p>
            <a:pPr marL="228600" lvl="0" indent="0" algn="l" rtl="0">
              <a:lnSpc>
                <a:spcPct val="90000"/>
              </a:lnSpc>
              <a:spcBef>
                <a:spcPts val="100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a:t>However each one should have its own	</a:t>
            </a:r>
            <a:endParaRPr/>
          </a:p>
          <a:p>
            <a:pPr marL="685800" lvl="1" indent="-228600" algn="l" rtl="0">
              <a:lnSpc>
                <a:spcPct val="90000"/>
              </a:lnSpc>
              <a:spcBef>
                <a:spcPts val="500"/>
              </a:spcBef>
              <a:spcAft>
                <a:spcPts val="0"/>
              </a:spcAft>
              <a:buClr>
                <a:schemeClr val="dk1"/>
              </a:buClr>
              <a:buSzPts val="2400"/>
              <a:buChar char="•"/>
            </a:pPr>
            <a:r>
              <a:rPr lang="en-US"/>
              <a:t>Stack</a:t>
            </a:r>
            <a:endParaRPr/>
          </a:p>
          <a:p>
            <a:pPr marL="685800" lvl="1" indent="-228600" algn="l" rtl="0">
              <a:lnSpc>
                <a:spcPct val="90000"/>
              </a:lnSpc>
              <a:spcBef>
                <a:spcPts val="500"/>
              </a:spcBef>
              <a:spcAft>
                <a:spcPts val="0"/>
              </a:spcAft>
              <a:buClr>
                <a:schemeClr val="dk1"/>
              </a:buClr>
              <a:buSzPts val="2400"/>
              <a:buChar char="•"/>
            </a:pPr>
            <a:r>
              <a:rPr lang="en-US"/>
              <a:t>Registers</a:t>
            </a:r>
            <a:endParaRPr/>
          </a:p>
          <a:p>
            <a:pPr marL="685800" lvl="1" indent="-228600" algn="l" rtl="0">
              <a:lnSpc>
                <a:spcPct val="90000"/>
              </a:lnSpc>
              <a:spcBef>
                <a:spcPts val="500"/>
              </a:spcBef>
              <a:spcAft>
                <a:spcPts val="0"/>
              </a:spcAft>
              <a:buClr>
                <a:schemeClr val="dk1"/>
              </a:buClr>
              <a:buSzPts val="2400"/>
              <a:buChar char="•"/>
            </a:pPr>
            <a:r>
              <a:rPr lang="en-US"/>
              <a:t>Program counter</a:t>
            </a:r>
            <a:endParaRPr/>
          </a:p>
          <a:p>
            <a:pPr marL="228600" lvl="0" indent="-228600" algn="l" rtl="0">
              <a:lnSpc>
                <a:spcPct val="90000"/>
              </a:lnSpc>
              <a:spcBef>
                <a:spcPts val="1000"/>
              </a:spcBef>
              <a:spcAft>
                <a:spcPts val="0"/>
              </a:spcAft>
              <a:buClr>
                <a:schemeClr val="dk1"/>
              </a:buClr>
              <a:buSzPts val="2800"/>
              <a:buChar char="•"/>
            </a:pPr>
            <a:r>
              <a:rPr lang="en-US"/>
              <a:t>Each sub-part of a process is named a </a:t>
            </a:r>
            <a:r>
              <a:rPr lang="en-US">
                <a:solidFill>
                  <a:srgbClr val="1808E2"/>
                </a:solidFill>
              </a:rPr>
              <a:t>thread</a:t>
            </a:r>
            <a:endParaRPr>
              <a:solidFill>
                <a:srgbClr val="1808E2"/>
              </a:solidFill>
            </a:endParaRPr>
          </a:p>
          <a:p>
            <a:pPr marL="228600" marR="0" lvl="0" indent="-228600" algn="l" rtl="0">
              <a:lnSpc>
                <a:spcPct val="90000"/>
              </a:lnSpc>
              <a:spcBef>
                <a:spcPts val="1000"/>
              </a:spcBef>
              <a:spcAft>
                <a:spcPts val="0"/>
              </a:spcAft>
              <a:buSzPts val="2800"/>
              <a:buChar char="•"/>
            </a:pPr>
            <a:r>
              <a:rPr lang="en-US">
                <a:solidFill>
                  <a:srgbClr val="000000"/>
                </a:solidFill>
              </a:rPr>
              <a:t>Watch </a:t>
            </a:r>
            <a:r>
              <a:rPr lang="en-US" u="sng">
                <a:solidFill>
                  <a:schemeClr val="hlink"/>
                </a:solidFill>
                <a:hlinkClick r:id="rId3"/>
              </a:rPr>
              <a:t>here</a:t>
            </a:r>
            <a:r>
              <a:rPr lang="en-US">
                <a:solidFill>
                  <a:srgbClr val="000000"/>
                </a:solidFill>
              </a:rPr>
              <a:t> (</a:t>
            </a:r>
            <a:r>
              <a:rPr lang="en-US" sz="1100" u="sng">
                <a:solidFill>
                  <a:schemeClr val="hlink"/>
                </a:solidFill>
                <a:latin typeface="Arial"/>
                <a:ea typeface="Arial"/>
                <a:cs typeface="Arial"/>
                <a:sym typeface="Arial"/>
                <a:hlinkClick r:id="rId3"/>
              </a:rPr>
              <a:t>https://www.youtube.com/watch?v=O3EyzlZxx3g</a:t>
            </a:r>
            <a:r>
              <a:rPr lang="en-US">
                <a:solidFill>
                  <a:srgbClr val="000000"/>
                </a:solidFill>
              </a:rPr>
              <a:t>).</a:t>
            </a:r>
            <a:endParaRPr>
              <a:solidFill>
                <a:srgbClr val="000000"/>
              </a:solidFill>
            </a:endParaRPr>
          </a:p>
        </p:txBody>
      </p:sp>
      <p:pic>
        <p:nvPicPr>
          <p:cNvPr id="290" name="Google Shape;290;g75b270b052_0_82"/>
          <p:cNvPicPr preferRelativeResize="0"/>
          <p:nvPr/>
        </p:nvPicPr>
        <p:blipFill>
          <a:blip r:embed="rId4">
            <a:alphaModFix/>
          </a:blip>
          <a:stretch>
            <a:fillRect/>
          </a:stretch>
        </p:blipFill>
        <p:spPr>
          <a:xfrm>
            <a:off x="8659425" y="3055625"/>
            <a:ext cx="3048024" cy="2877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75b270b052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Threads</a:t>
            </a:r>
            <a:endParaRPr/>
          </a:p>
        </p:txBody>
      </p:sp>
      <p:sp>
        <p:nvSpPr>
          <p:cNvPr id="297" name="Google Shape;297;g75b270b052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A </a:t>
            </a:r>
            <a:r>
              <a:rPr lang="en-US">
                <a:solidFill>
                  <a:srgbClr val="4A86E8"/>
                </a:solidFill>
              </a:rPr>
              <a:t>thread</a:t>
            </a:r>
            <a:r>
              <a:rPr lang="en-US"/>
              <a:t> is a smallest set of instructions that can be executed </a:t>
            </a:r>
            <a:r>
              <a:rPr lang="en-US" u="sng"/>
              <a:t>independently</a:t>
            </a:r>
            <a:r>
              <a:rPr lang="en-US"/>
              <a:t>. </a:t>
            </a:r>
            <a:endParaRPr/>
          </a:p>
          <a:p>
            <a:pPr marL="0" lvl="0" indent="0" algn="l" rtl="0">
              <a:spcBef>
                <a:spcPts val="1000"/>
              </a:spcBef>
              <a:spcAft>
                <a:spcPts val="0"/>
              </a:spcAft>
              <a:buNone/>
            </a:pPr>
            <a:endParaRPr/>
          </a:p>
          <a:p>
            <a:pPr marL="0" lvl="0" indent="0" algn="l" rtl="0">
              <a:spcBef>
                <a:spcPts val="1000"/>
              </a:spcBef>
              <a:spcAft>
                <a:spcPts val="0"/>
              </a:spcAft>
              <a:buNone/>
            </a:pPr>
            <a:r>
              <a:rPr lang="en-US"/>
              <a:t>A thread:</a:t>
            </a:r>
            <a:endParaRPr/>
          </a:p>
          <a:p>
            <a:pPr marL="457200" lvl="0" indent="-342900" algn="l" rtl="0">
              <a:spcBef>
                <a:spcPts val="1000"/>
              </a:spcBef>
              <a:spcAft>
                <a:spcPts val="0"/>
              </a:spcAft>
              <a:buSzPts val="1800"/>
              <a:buChar char="•"/>
            </a:pPr>
            <a:r>
              <a:rPr lang="en-US"/>
              <a:t>is an </a:t>
            </a:r>
            <a:r>
              <a:rPr lang="en-US" u="sng"/>
              <a:t>independent path of execution</a:t>
            </a:r>
            <a:r>
              <a:rPr lang="en-US"/>
              <a:t>.</a:t>
            </a:r>
            <a:endParaRPr/>
          </a:p>
          <a:p>
            <a:pPr marL="457200" lvl="0" indent="-342900" algn="l" rtl="0">
              <a:spcBef>
                <a:spcPts val="0"/>
              </a:spcBef>
              <a:spcAft>
                <a:spcPts val="0"/>
              </a:spcAft>
              <a:buSzPts val="1800"/>
              <a:buChar char="•"/>
            </a:pPr>
            <a:r>
              <a:rPr lang="en-US"/>
              <a:t>can be </a:t>
            </a:r>
            <a:r>
              <a:rPr lang="en-US" u="sng"/>
              <a:t>managed independently by the scheduler</a:t>
            </a:r>
            <a:r>
              <a:rPr lang="en-US"/>
              <a:t>.</a:t>
            </a:r>
            <a:endParaRPr/>
          </a:p>
          <a:p>
            <a:pPr marL="457200" lvl="0" indent="-342900" algn="l" rtl="0">
              <a:spcBef>
                <a:spcPts val="0"/>
              </a:spcBef>
              <a:spcAft>
                <a:spcPts val="0"/>
              </a:spcAft>
              <a:buSzPts val="1800"/>
              <a:buChar char="•"/>
            </a:pPr>
            <a:r>
              <a:rPr lang="en-US"/>
              <a:t>is </a:t>
            </a:r>
            <a:r>
              <a:rPr lang="en-US" u="sng"/>
              <a:t>a part of a process</a:t>
            </a:r>
            <a:r>
              <a:rPr lang="en-US"/>
              <a:t>.</a:t>
            </a:r>
            <a:endParaRPr/>
          </a:p>
          <a:p>
            <a:pPr marL="457200" lvl="0" indent="-342900" algn="l" rtl="0">
              <a:spcBef>
                <a:spcPts val="0"/>
              </a:spcBef>
              <a:spcAft>
                <a:spcPts val="0"/>
              </a:spcAft>
              <a:buSzPts val="1800"/>
              <a:buChar char="•"/>
            </a:pPr>
            <a:r>
              <a:rPr lang="en-US"/>
              <a:t>has </a:t>
            </a:r>
            <a:r>
              <a:rPr lang="en-US" u="sng"/>
              <a:t>lighter</a:t>
            </a:r>
            <a:r>
              <a:rPr lang="en-US"/>
              <a:t> state information (compare it with PCB).</a:t>
            </a:r>
            <a:endParaRPr/>
          </a:p>
          <a:p>
            <a:pPr marL="457200" lvl="0" indent="-342900" algn="l" rtl="0">
              <a:spcBef>
                <a:spcPts val="0"/>
              </a:spcBef>
              <a:spcAft>
                <a:spcPts val="0"/>
              </a:spcAft>
              <a:buSzPts val="1800"/>
              <a:buChar char="•"/>
            </a:pPr>
            <a:r>
              <a:rPr lang="en-US"/>
              <a:t>has </a:t>
            </a:r>
            <a:r>
              <a:rPr lang="en-US" u="sng"/>
              <a:t>cheaper</a:t>
            </a:r>
            <a:r>
              <a:rPr lang="en-US"/>
              <a:t> context switching.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707b995bfa_0_1"/>
          <p:cNvSpPr txBox="1">
            <a:spLocks noGrp="1"/>
          </p:cNvSpPr>
          <p:nvPr>
            <p:ph type="title"/>
          </p:nvPr>
        </p:nvSpPr>
        <p:spPr>
          <a:xfrm>
            <a:off x="1546416" y="253842"/>
            <a:ext cx="9015000" cy="96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Single and Multithreaded Processes</a:t>
            </a:r>
            <a:endParaRPr/>
          </a:p>
        </p:txBody>
      </p:sp>
      <p:pic>
        <p:nvPicPr>
          <p:cNvPr id="303" name="Google Shape;303;g707b995bfa_0_1"/>
          <p:cNvPicPr preferRelativeResize="0"/>
          <p:nvPr/>
        </p:nvPicPr>
        <p:blipFill rotWithShape="1">
          <a:blip r:embed="rId3">
            <a:alphaModFix/>
          </a:blip>
          <a:srcRect l="396" t="11743" r="386" b="11751"/>
          <a:stretch/>
        </p:blipFill>
        <p:spPr>
          <a:xfrm>
            <a:off x="5064799" y="1850900"/>
            <a:ext cx="6820925" cy="4057350"/>
          </a:xfrm>
          <a:prstGeom prst="rect">
            <a:avLst/>
          </a:prstGeom>
          <a:noFill/>
          <a:ln w="38100" cap="flat" cmpd="dbl">
            <a:solidFill>
              <a:srgbClr val="CC6600"/>
            </a:solidFill>
            <a:prstDash val="solid"/>
            <a:miter lim="800000"/>
            <a:headEnd type="none" w="sm" len="sm"/>
            <a:tailEnd type="none" w="sm" len="sm"/>
          </a:ln>
        </p:spPr>
      </p:pic>
      <p:sp>
        <p:nvSpPr>
          <p:cNvPr id="304" name="Google Shape;304;g707b995bfa_0_1"/>
          <p:cNvSpPr/>
          <p:nvPr/>
        </p:nvSpPr>
        <p:spPr>
          <a:xfrm>
            <a:off x="784425" y="2072650"/>
            <a:ext cx="5204700" cy="1800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3300"/>
              </a:buClr>
              <a:buSzPts val="2160"/>
              <a:buFont typeface="Arial"/>
              <a:buChar char="●"/>
            </a:pPr>
            <a:r>
              <a:rPr lang="en-US" sz="2400">
                <a:solidFill>
                  <a:schemeClr val="dk1"/>
                </a:solidFill>
                <a:latin typeface="Helvetica Neue"/>
                <a:ea typeface="Helvetica Neue"/>
                <a:cs typeface="Helvetica Neue"/>
                <a:sym typeface="Helvetica Neue"/>
              </a:rPr>
              <a:t>Benefits of Multithreading</a:t>
            </a:r>
            <a:endParaRPr/>
          </a:p>
          <a:p>
            <a:pPr marL="742950" marR="0" lvl="1" indent="-285750" algn="l" rtl="0">
              <a:lnSpc>
                <a:spcPct val="90000"/>
              </a:lnSpc>
              <a:spcBef>
                <a:spcPts val="3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Responsiveness</a:t>
            </a:r>
            <a:endParaRPr/>
          </a:p>
          <a:p>
            <a:pPr marL="742950" marR="0" lvl="1" indent="-285750" algn="l" rtl="0">
              <a:lnSpc>
                <a:spcPct val="90000"/>
              </a:lnSpc>
              <a:spcBef>
                <a:spcPts val="3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Easy Resource Sharing</a:t>
            </a:r>
            <a:endParaRPr/>
          </a:p>
          <a:p>
            <a:pPr marL="742950" marR="0" lvl="1" indent="-285750" algn="l" rtl="0">
              <a:lnSpc>
                <a:spcPct val="90000"/>
              </a:lnSpc>
              <a:spcBef>
                <a:spcPts val="3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Economy</a:t>
            </a:r>
            <a:endParaRPr/>
          </a:p>
          <a:p>
            <a:pPr marL="742950" marR="0" lvl="1" indent="-285750" algn="l" rtl="0">
              <a:lnSpc>
                <a:spcPct val="90000"/>
              </a:lnSpc>
              <a:spcBef>
                <a:spcPts val="300"/>
              </a:spcBef>
              <a:spcAft>
                <a:spcPts val="0"/>
              </a:spcAft>
              <a:buClr>
                <a:srgbClr val="CC6600"/>
              </a:buClr>
              <a:buSzPts val="1600"/>
              <a:buFont typeface="Arial"/>
              <a:buChar char="●"/>
            </a:pPr>
            <a:r>
              <a:rPr lang="en-US" sz="2000">
                <a:solidFill>
                  <a:schemeClr val="dk1"/>
                </a:solidFill>
                <a:latin typeface="Helvetica Neue"/>
                <a:ea typeface="Helvetica Neue"/>
                <a:cs typeface="Helvetica Neue"/>
                <a:sym typeface="Helvetica Neue"/>
              </a:rPr>
              <a:t>(possible) </a:t>
            </a:r>
            <a:r>
              <a:rPr lang="en-US" sz="2000" b="0" i="0" u="none" strike="noStrike" cap="none">
                <a:solidFill>
                  <a:schemeClr val="dk1"/>
                </a:solidFill>
                <a:latin typeface="Helvetica Neue"/>
                <a:ea typeface="Helvetica Neue"/>
                <a:cs typeface="Helvetica Neue"/>
                <a:sym typeface="Helvetica Neue"/>
              </a:rPr>
              <a:t>Utilization of Multi-processor Architectures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707b995bfa_0_7"/>
          <p:cNvSpPr txBox="1">
            <a:spLocks noGrp="1"/>
          </p:cNvSpPr>
          <p:nvPr>
            <p:ph type="title"/>
          </p:nvPr>
        </p:nvSpPr>
        <p:spPr>
          <a:xfrm>
            <a:off x="1133856" y="252507"/>
            <a:ext cx="10012800" cy="836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Multithreading Models</a:t>
            </a:r>
            <a:endParaRPr/>
          </a:p>
        </p:txBody>
      </p:sp>
      <p:sp>
        <p:nvSpPr>
          <p:cNvPr id="310" name="Google Shape;310;g707b995bfa_0_7"/>
          <p:cNvSpPr txBox="1">
            <a:spLocks noGrp="1"/>
          </p:cNvSpPr>
          <p:nvPr>
            <p:ph type="body" idx="1"/>
          </p:nvPr>
        </p:nvSpPr>
        <p:spPr>
          <a:xfrm>
            <a:off x="1133856" y="1089025"/>
            <a:ext cx="9431100" cy="5769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Many-to-One</a:t>
            </a:r>
            <a:endParaRPr/>
          </a:p>
          <a:p>
            <a:pPr marL="685800" lvl="1" indent="-228600" algn="l" rtl="0">
              <a:lnSpc>
                <a:spcPct val="90000"/>
              </a:lnSpc>
              <a:spcBef>
                <a:spcPts val="500"/>
              </a:spcBef>
              <a:spcAft>
                <a:spcPts val="0"/>
              </a:spcAft>
              <a:buClr>
                <a:schemeClr val="dk1"/>
              </a:buClr>
              <a:buSzPts val="2400"/>
              <a:buChar char="•"/>
            </a:pPr>
            <a:r>
              <a:rPr lang="en-US"/>
              <a:t>Many user-level threads mapped to single </a:t>
            </a:r>
            <a:br>
              <a:rPr lang="en-US"/>
            </a:br>
            <a:r>
              <a:rPr lang="en-US"/>
              <a:t>kernel thread</a:t>
            </a:r>
            <a:endParaRPr/>
          </a:p>
          <a:p>
            <a:pPr marL="685800" lvl="1" indent="-228600" algn="l" rtl="0">
              <a:lnSpc>
                <a:spcPct val="90000"/>
              </a:lnSpc>
              <a:spcBef>
                <a:spcPts val="500"/>
              </a:spcBef>
              <a:spcAft>
                <a:spcPts val="0"/>
              </a:spcAft>
              <a:buClr>
                <a:schemeClr val="dk1"/>
              </a:buClr>
              <a:buSzPts val="2400"/>
              <a:buChar char="•"/>
            </a:pPr>
            <a:r>
              <a:rPr lang="en-US"/>
              <a:t>Examples:</a:t>
            </a:r>
            <a:endParaRPr/>
          </a:p>
          <a:p>
            <a:pPr marL="1143000" lvl="2" indent="-228600" algn="l" rtl="0">
              <a:lnSpc>
                <a:spcPct val="90000"/>
              </a:lnSpc>
              <a:spcBef>
                <a:spcPts val="500"/>
              </a:spcBef>
              <a:spcAft>
                <a:spcPts val="0"/>
              </a:spcAft>
              <a:buClr>
                <a:schemeClr val="dk1"/>
              </a:buClr>
              <a:buSzPts val="2000"/>
              <a:buChar char="•"/>
            </a:pPr>
            <a:r>
              <a:rPr lang="en-US"/>
              <a:t>Solaris Green Threads</a:t>
            </a:r>
            <a:endParaRPr/>
          </a:p>
          <a:p>
            <a:pPr marL="1143000" lvl="2" indent="-228600" algn="l" rtl="0">
              <a:lnSpc>
                <a:spcPct val="90000"/>
              </a:lnSpc>
              <a:spcBef>
                <a:spcPts val="500"/>
              </a:spcBef>
              <a:spcAft>
                <a:spcPts val="0"/>
              </a:spcAft>
              <a:buClr>
                <a:schemeClr val="dk1"/>
              </a:buClr>
              <a:buSzPts val="2000"/>
              <a:buChar char="•"/>
            </a:pPr>
            <a:r>
              <a:rPr lang="en-US"/>
              <a:t>Portable Threads (PThreads)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One-to-One</a:t>
            </a:r>
            <a:endParaRPr/>
          </a:p>
          <a:p>
            <a:pPr marL="685800" lvl="1" indent="-228600" algn="l" rtl="0">
              <a:lnSpc>
                <a:spcPct val="90000"/>
              </a:lnSpc>
              <a:spcBef>
                <a:spcPts val="500"/>
              </a:spcBef>
              <a:spcAft>
                <a:spcPts val="0"/>
              </a:spcAft>
              <a:buClr>
                <a:schemeClr val="dk1"/>
              </a:buClr>
              <a:buSzPts val="2400"/>
              <a:buChar char="•"/>
            </a:pPr>
            <a:r>
              <a:rPr lang="en-US"/>
              <a:t>Each user-level thread maps to kernel thread</a:t>
            </a:r>
            <a:endParaRPr/>
          </a:p>
          <a:p>
            <a:pPr marL="685800" lvl="1" indent="-228600" algn="l" rtl="0">
              <a:lnSpc>
                <a:spcPct val="90000"/>
              </a:lnSpc>
              <a:spcBef>
                <a:spcPts val="500"/>
              </a:spcBef>
              <a:spcAft>
                <a:spcPts val="0"/>
              </a:spcAft>
              <a:buClr>
                <a:schemeClr val="dk1"/>
              </a:buClr>
              <a:buSzPts val="2400"/>
              <a:buChar char="•"/>
            </a:pPr>
            <a:r>
              <a:rPr lang="en-US"/>
              <a:t>Examples</a:t>
            </a:r>
            <a:endParaRPr/>
          </a:p>
          <a:p>
            <a:pPr marL="1143000" lvl="2" indent="-228600" algn="l" rtl="0">
              <a:lnSpc>
                <a:spcPct val="90000"/>
              </a:lnSpc>
              <a:spcBef>
                <a:spcPts val="500"/>
              </a:spcBef>
              <a:spcAft>
                <a:spcPts val="0"/>
              </a:spcAft>
              <a:buClr>
                <a:schemeClr val="dk1"/>
              </a:buClr>
              <a:buSzPts val="2000"/>
              <a:buChar char="•"/>
            </a:pPr>
            <a:r>
              <a:rPr lang="en-US"/>
              <a:t>Windows NT/XP/2000</a:t>
            </a:r>
            <a:endParaRPr/>
          </a:p>
          <a:p>
            <a:pPr marL="1143000" lvl="2" indent="-228600" algn="l" rtl="0">
              <a:lnSpc>
                <a:spcPct val="90000"/>
              </a:lnSpc>
              <a:spcBef>
                <a:spcPts val="500"/>
              </a:spcBef>
              <a:spcAft>
                <a:spcPts val="0"/>
              </a:spcAft>
              <a:buClr>
                <a:schemeClr val="dk1"/>
              </a:buClr>
              <a:buSzPts val="2000"/>
              <a:buChar char="•"/>
            </a:pPr>
            <a:r>
              <a:rPr lang="en-US"/>
              <a:t>Linux</a:t>
            </a:r>
            <a:endParaRPr/>
          </a:p>
          <a:p>
            <a:pPr marL="1143000" lvl="2" indent="-228600" algn="l" rtl="0">
              <a:lnSpc>
                <a:spcPct val="90000"/>
              </a:lnSpc>
              <a:spcBef>
                <a:spcPts val="500"/>
              </a:spcBef>
              <a:spcAft>
                <a:spcPts val="0"/>
              </a:spcAft>
              <a:buClr>
                <a:schemeClr val="dk1"/>
              </a:buClr>
              <a:buSzPts val="2000"/>
              <a:buChar char="•"/>
            </a:pPr>
            <a:r>
              <a:rPr lang="en-US"/>
              <a:t>Solaris 9 and later</a:t>
            </a:r>
            <a:endParaRPr/>
          </a:p>
          <a:p>
            <a:pPr marL="1143000" lvl="2" indent="-152400" algn="l" rtl="0">
              <a:lnSpc>
                <a:spcPct val="90000"/>
              </a:lnSpc>
              <a:spcBef>
                <a:spcPts val="500"/>
              </a:spcBef>
              <a:spcAft>
                <a:spcPts val="0"/>
              </a:spcAft>
              <a:buClr>
                <a:schemeClr val="dk1"/>
              </a:buClr>
              <a:buSzPts val="1200"/>
              <a:buNone/>
            </a:pPr>
            <a:endParaRPr sz="1200"/>
          </a:p>
        </p:txBody>
      </p:sp>
      <p:pic>
        <p:nvPicPr>
          <p:cNvPr id="311" name="Google Shape;311;g707b995bfa_0_7"/>
          <p:cNvPicPr preferRelativeResize="0"/>
          <p:nvPr/>
        </p:nvPicPr>
        <p:blipFill rotWithShape="1">
          <a:blip r:embed="rId3">
            <a:alphaModFix/>
          </a:blip>
          <a:srcRect l="12680" t="1210" r="12680" b="1200"/>
          <a:stretch/>
        </p:blipFill>
        <p:spPr>
          <a:xfrm>
            <a:off x="8633975" y="1151385"/>
            <a:ext cx="2679700" cy="2627313"/>
          </a:xfrm>
          <a:prstGeom prst="rect">
            <a:avLst/>
          </a:prstGeom>
          <a:noFill/>
          <a:ln w="38100" cap="flat" cmpd="dbl">
            <a:solidFill>
              <a:srgbClr val="CC6600"/>
            </a:solidFill>
            <a:prstDash val="solid"/>
            <a:miter lim="800000"/>
            <a:headEnd type="none" w="sm" len="sm"/>
            <a:tailEnd type="none" w="sm" len="sm"/>
          </a:ln>
        </p:spPr>
      </p:pic>
      <p:pic>
        <p:nvPicPr>
          <p:cNvPr id="312" name="Google Shape;312;g707b995bfa_0_7"/>
          <p:cNvPicPr preferRelativeResize="0"/>
          <p:nvPr/>
        </p:nvPicPr>
        <p:blipFill rotWithShape="1">
          <a:blip r:embed="rId4">
            <a:alphaModFix/>
          </a:blip>
          <a:srcRect l="356" t="25421" r="545" b="25179"/>
          <a:stretch/>
        </p:blipFill>
        <p:spPr>
          <a:xfrm>
            <a:off x="6914713" y="4750880"/>
            <a:ext cx="4398963" cy="1644651"/>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707b995bfa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18" name="Google Shape;318;g707b995bfa_0_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Thread Usage Example (1)</a:t>
            </a:r>
            <a:endParaRPr/>
          </a:p>
        </p:txBody>
      </p:sp>
      <p:sp>
        <p:nvSpPr>
          <p:cNvPr id="319" name="Google Shape;319;g707b995bfa_0_14"/>
          <p:cNvSpPr txBox="1">
            <a:spLocks noGrp="1"/>
          </p:cNvSpPr>
          <p:nvPr>
            <p:ph type="body" idx="1"/>
          </p:nvPr>
        </p:nvSpPr>
        <p:spPr>
          <a:xfrm>
            <a:off x="2209800" y="5610226"/>
            <a:ext cx="7772400" cy="485700"/>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dk1"/>
              </a:buClr>
              <a:buSzPts val="2800"/>
              <a:buFont typeface="Calibri"/>
              <a:buNone/>
            </a:pPr>
            <a:r>
              <a:rPr lang="en-US"/>
              <a:t>A word processor with three threads</a:t>
            </a:r>
            <a:endParaRPr/>
          </a:p>
        </p:txBody>
      </p:sp>
      <p:pic>
        <p:nvPicPr>
          <p:cNvPr id="320" name="Google Shape;320;g707b995bfa_0_14" descr="C:\B\b4\JPG\foo\2-9.jpg"/>
          <p:cNvPicPr preferRelativeResize="0"/>
          <p:nvPr/>
        </p:nvPicPr>
        <p:blipFill rotWithShape="1">
          <a:blip r:embed="rId3">
            <a:alphaModFix/>
          </a:blip>
          <a:srcRect/>
          <a:stretch/>
        </p:blipFill>
        <p:spPr>
          <a:xfrm>
            <a:off x="2266950" y="1652081"/>
            <a:ext cx="7607298" cy="38242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707b995bfa_0_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326" name="Google Shape;326;g707b995bfa_0_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Thread Usage Example (2)</a:t>
            </a:r>
            <a:endParaRPr/>
          </a:p>
        </p:txBody>
      </p:sp>
      <p:sp>
        <p:nvSpPr>
          <p:cNvPr id="327" name="Google Shape;327;g707b995bfa_0_21"/>
          <p:cNvSpPr txBox="1">
            <a:spLocks noGrp="1"/>
          </p:cNvSpPr>
          <p:nvPr>
            <p:ph type="body" idx="1"/>
          </p:nvPr>
        </p:nvSpPr>
        <p:spPr>
          <a:xfrm>
            <a:off x="2254250" y="5864226"/>
            <a:ext cx="7772400" cy="771600"/>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dk1"/>
              </a:buClr>
              <a:buSzPts val="2800"/>
              <a:buFont typeface="Calibri"/>
              <a:buNone/>
            </a:pPr>
            <a:r>
              <a:rPr lang="en-US"/>
              <a:t>A multithreaded Web server</a:t>
            </a:r>
            <a:endParaRPr/>
          </a:p>
        </p:txBody>
      </p:sp>
      <p:pic>
        <p:nvPicPr>
          <p:cNvPr id="328" name="Google Shape;328;g707b995bfa_0_21" descr="C:\B\b4\JPG\foo\2-10.jpg"/>
          <p:cNvPicPr preferRelativeResize="0"/>
          <p:nvPr/>
        </p:nvPicPr>
        <p:blipFill rotWithShape="1">
          <a:blip r:embed="rId3">
            <a:alphaModFix/>
          </a:blip>
          <a:srcRect/>
          <a:stretch/>
        </p:blipFill>
        <p:spPr>
          <a:xfrm>
            <a:off x="3003550" y="1458849"/>
            <a:ext cx="6527799" cy="43259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707b995bfa_0_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Thread Usage Example (3)</a:t>
            </a:r>
            <a:endParaRPr/>
          </a:p>
        </p:txBody>
      </p:sp>
      <p:sp>
        <p:nvSpPr>
          <p:cNvPr id="334" name="Google Shape;334;g707b995bfa_0_28"/>
          <p:cNvSpPr txBox="1">
            <a:spLocks noGrp="1"/>
          </p:cNvSpPr>
          <p:nvPr>
            <p:ph type="body" idx="1"/>
          </p:nvPr>
        </p:nvSpPr>
        <p:spPr>
          <a:xfrm>
            <a:off x="2209800" y="4552950"/>
            <a:ext cx="7772400" cy="1542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Dispatcher </a:t>
            </a:r>
            <a:endParaRPr/>
          </a:p>
          <a:p>
            <a:pPr marL="685800" lvl="1" indent="-228600" algn="l" rtl="0">
              <a:lnSpc>
                <a:spcPct val="90000"/>
              </a:lnSpc>
              <a:spcBef>
                <a:spcPts val="500"/>
              </a:spcBef>
              <a:spcAft>
                <a:spcPts val="0"/>
              </a:spcAft>
              <a:buClr>
                <a:schemeClr val="dk1"/>
              </a:buClr>
              <a:buSzPts val="2400"/>
              <a:buFont typeface="Calibri"/>
              <a:buNone/>
            </a:pPr>
            <a:r>
              <a:rPr lang="en-US"/>
              <a:t>(a) Dispatcher thread</a:t>
            </a:r>
            <a:endParaRPr/>
          </a:p>
          <a:p>
            <a:pPr marL="685800" lvl="1" indent="-228600" algn="l" rtl="0">
              <a:lnSpc>
                <a:spcPct val="90000"/>
              </a:lnSpc>
              <a:spcBef>
                <a:spcPts val="500"/>
              </a:spcBef>
              <a:spcAft>
                <a:spcPts val="0"/>
              </a:spcAft>
              <a:buClr>
                <a:schemeClr val="dk1"/>
              </a:buClr>
              <a:buSzPts val="2400"/>
              <a:buFont typeface="Calibri"/>
              <a:buNone/>
            </a:pPr>
            <a:r>
              <a:rPr lang="en-US"/>
              <a:t>(b) Worker thread</a:t>
            </a:r>
            <a:endParaRPr/>
          </a:p>
        </p:txBody>
      </p:sp>
      <p:pic>
        <p:nvPicPr>
          <p:cNvPr id="335" name="Google Shape;335;g707b995bfa_0_28"/>
          <p:cNvPicPr preferRelativeResize="0"/>
          <p:nvPr/>
        </p:nvPicPr>
        <p:blipFill rotWithShape="1">
          <a:blip r:embed="rId3">
            <a:alphaModFix/>
          </a:blip>
          <a:srcRect/>
          <a:stretch/>
        </p:blipFill>
        <p:spPr>
          <a:xfrm>
            <a:off x="2176464" y="1785939"/>
            <a:ext cx="7439024" cy="1976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707b995bfa_0_34"/>
          <p:cNvSpPr txBox="1">
            <a:spLocks noGrp="1"/>
          </p:cNvSpPr>
          <p:nvPr>
            <p:ph type="title"/>
          </p:nvPr>
        </p:nvSpPr>
        <p:spPr>
          <a:xfrm>
            <a:off x="1625600" y="533400"/>
            <a:ext cx="10363200" cy="60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Threads as Processes  Sharing Memory</a:t>
            </a:r>
            <a:endParaRPr sz="3200"/>
          </a:p>
        </p:txBody>
      </p:sp>
      <p:sp>
        <p:nvSpPr>
          <p:cNvPr id="341" name="Google Shape;341;g707b995bfa_0_34"/>
          <p:cNvSpPr txBox="1">
            <a:spLocks noGrp="1"/>
          </p:cNvSpPr>
          <p:nvPr>
            <p:ph type="body" idx="1"/>
          </p:nvPr>
        </p:nvSpPr>
        <p:spPr>
          <a:xfrm>
            <a:off x="1117600" y="1447800"/>
            <a:ext cx="10822500" cy="24003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Process can be viewed as the address space</a:t>
            </a:r>
            <a:endParaRPr/>
          </a:p>
          <a:p>
            <a:pPr marL="228600" lvl="0" indent="-228600" algn="l" rtl="0">
              <a:lnSpc>
                <a:spcPct val="90000"/>
              </a:lnSpc>
              <a:spcBef>
                <a:spcPts val="1000"/>
              </a:spcBef>
              <a:spcAft>
                <a:spcPts val="0"/>
              </a:spcAft>
              <a:buClr>
                <a:schemeClr val="dk1"/>
              </a:buClr>
              <a:buSzPts val="2400"/>
              <a:buChar char="•"/>
            </a:pPr>
            <a:r>
              <a:rPr lang="en-US" sz="2400"/>
              <a:t>Thread == program counter / stream of instructions</a:t>
            </a:r>
            <a:endParaRPr/>
          </a:p>
          <a:p>
            <a:pPr marL="228600" lvl="0" indent="-228600" algn="l" rtl="0">
              <a:lnSpc>
                <a:spcPct val="90000"/>
              </a:lnSpc>
              <a:spcBef>
                <a:spcPts val="1000"/>
              </a:spcBef>
              <a:spcAft>
                <a:spcPts val="0"/>
              </a:spcAft>
              <a:buClr>
                <a:schemeClr val="dk1"/>
              </a:buClr>
              <a:buSzPts val="2400"/>
              <a:buChar char="•"/>
            </a:pPr>
            <a:r>
              <a:rPr lang="en-US" sz="2400"/>
              <a:t>Two examples</a:t>
            </a:r>
            <a:endParaRPr/>
          </a:p>
          <a:p>
            <a:pPr marL="685800" lvl="1" indent="-228600" algn="l" rtl="0">
              <a:lnSpc>
                <a:spcPct val="90000"/>
              </a:lnSpc>
              <a:spcBef>
                <a:spcPts val="500"/>
              </a:spcBef>
              <a:spcAft>
                <a:spcPts val="0"/>
              </a:spcAft>
              <a:buClr>
                <a:schemeClr val="dk1"/>
              </a:buClr>
              <a:buSzPts val="2000"/>
              <a:buChar char="•"/>
            </a:pPr>
            <a:r>
              <a:rPr lang="en-US" sz="2000"/>
              <a:t>Three processes, each with one thread</a:t>
            </a:r>
            <a:endParaRPr/>
          </a:p>
          <a:p>
            <a:pPr marL="685800" lvl="1" indent="-228600" algn="l" rtl="0">
              <a:lnSpc>
                <a:spcPct val="90000"/>
              </a:lnSpc>
              <a:spcBef>
                <a:spcPts val="500"/>
              </a:spcBef>
              <a:spcAft>
                <a:spcPts val="0"/>
              </a:spcAft>
              <a:buClr>
                <a:schemeClr val="dk1"/>
              </a:buClr>
              <a:buSzPts val="2000"/>
              <a:buChar char="•"/>
            </a:pPr>
            <a:r>
              <a:rPr lang="en-US" sz="2000"/>
              <a:t>One process with three threads</a:t>
            </a:r>
            <a:endParaRPr/>
          </a:p>
        </p:txBody>
      </p:sp>
      <p:sp>
        <p:nvSpPr>
          <p:cNvPr id="342" name="Google Shape;342;g707b995bfa_0_34"/>
          <p:cNvSpPr/>
          <p:nvPr/>
        </p:nvSpPr>
        <p:spPr>
          <a:xfrm>
            <a:off x="2819400" y="5791200"/>
            <a:ext cx="3733800" cy="457200"/>
          </a:xfrm>
          <a:prstGeom prst="rect">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Kernel</a:t>
            </a:r>
            <a:endParaRPr/>
          </a:p>
        </p:txBody>
      </p:sp>
      <p:sp>
        <p:nvSpPr>
          <p:cNvPr id="343" name="Google Shape;343;g707b995bfa_0_34"/>
          <p:cNvSpPr/>
          <p:nvPr/>
        </p:nvSpPr>
        <p:spPr>
          <a:xfrm>
            <a:off x="2819400" y="4114800"/>
            <a:ext cx="3733800" cy="16764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44" name="Google Shape;344;g707b995bfa_0_34"/>
          <p:cNvSpPr/>
          <p:nvPr/>
        </p:nvSpPr>
        <p:spPr>
          <a:xfrm>
            <a:off x="6934200" y="5791200"/>
            <a:ext cx="3200400" cy="457200"/>
          </a:xfrm>
          <a:prstGeom prst="rect">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Kernel</a:t>
            </a:r>
            <a:endParaRPr/>
          </a:p>
        </p:txBody>
      </p:sp>
      <p:sp>
        <p:nvSpPr>
          <p:cNvPr id="345" name="Google Shape;345;g707b995bfa_0_34"/>
          <p:cNvSpPr/>
          <p:nvPr/>
        </p:nvSpPr>
        <p:spPr>
          <a:xfrm>
            <a:off x="6934200" y="4114800"/>
            <a:ext cx="3200400" cy="16764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46" name="Google Shape;346;g707b995bfa_0_34"/>
          <p:cNvSpPr/>
          <p:nvPr/>
        </p:nvSpPr>
        <p:spPr>
          <a:xfrm>
            <a:off x="8077200" y="4267200"/>
            <a:ext cx="914400" cy="9144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47" name="Google Shape;347;g707b995bfa_0_34"/>
          <p:cNvSpPr/>
          <p:nvPr/>
        </p:nvSpPr>
        <p:spPr>
          <a:xfrm>
            <a:off x="5486400" y="4267200"/>
            <a:ext cx="914400" cy="9144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48" name="Google Shape;348;g707b995bfa_0_34"/>
          <p:cNvSpPr/>
          <p:nvPr/>
        </p:nvSpPr>
        <p:spPr>
          <a:xfrm>
            <a:off x="4191000" y="4267200"/>
            <a:ext cx="914400" cy="9144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49" name="Google Shape;349;g707b995bfa_0_34"/>
          <p:cNvSpPr/>
          <p:nvPr/>
        </p:nvSpPr>
        <p:spPr>
          <a:xfrm>
            <a:off x="2971800" y="4267200"/>
            <a:ext cx="914400" cy="9144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50" name="Google Shape;350;g707b995bfa_0_34"/>
          <p:cNvSpPr/>
          <p:nvPr/>
        </p:nvSpPr>
        <p:spPr>
          <a:xfrm>
            <a:off x="3429000" y="4343400"/>
            <a:ext cx="76200" cy="685800"/>
          </a:xfrm>
          <a:custGeom>
            <a:avLst/>
            <a:gdLst/>
            <a:ahLst/>
            <a:cxnLst/>
            <a:rect l="l" t="t" r="r" b="b"/>
            <a:pathLst>
              <a:path w="48" h="432" extrusionOk="0">
                <a:moveTo>
                  <a:pt x="0" y="0"/>
                </a:moveTo>
                <a:cubicBezTo>
                  <a:pt x="24" y="56"/>
                  <a:pt x="48" y="112"/>
                  <a:pt x="48" y="144"/>
                </a:cubicBezTo>
                <a:cubicBezTo>
                  <a:pt x="48" y="176"/>
                  <a:pt x="0" y="160"/>
                  <a:pt x="0" y="192"/>
                </a:cubicBezTo>
                <a:cubicBezTo>
                  <a:pt x="0" y="224"/>
                  <a:pt x="48" y="296"/>
                  <a:pt x="48" y="336"/>
                </a:cubicBezTo>
                <a:cubicBezTo>
                  <a:pt x="48" y="376"/>
                  <a:pt x="8" y="416"/>
                  <a:pt x="0" y="432"/>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g707b995bfa_0_34"/>
          <p:cNvSpPr/>
          <p:nvPr/>
        </p:nvSpPr>
        <p:spPr>
          <a:xfrm>
            <a:off x="4648200" y="4343400"/>
            <a:ext cx="76200" cy="685800"/>
          </a:xfrm>
          <a:custGeom>
            <a:avLst/>
            <a:gdLst/>
            <a:ahLst/>
            <a:cxnLst/>
            <a:rect l="l" t="t" r="r" b="b"/>
            <a:pathLst>
              <a:path w="48" h="432" extrusionOk="0">
                <a:moveTo>
                  <a:pt x="0" y="0"/>
                </a:moveTo>
                <a:cubicBezTo>
                  <a:pt x="24" y="56"/>
                  <a:pt x="48" y="112"/>
                  <a:pt x="48" y="144"/>
                </a:cubicBezTo>
                <a:cubicBezTo>
                  <a:pt x="48" y="176"/>
                  <a:pt x="0" y="160"/>
                  <a:pt x="0" y="192"/>
                </a:cubicBezTo>
                <a:cubicBezTo>
                  <a:pt x="0" y="224"/>
                  <a:pt x="48" y="296"/>
                  <a:pt x="48" y="336"/>
                </a:cubicBezTo>
                <a:cubicBezTo>
                  <a:pt x="48" y="376"/>
                  <a:pt x="8" y="416"/>
                  <a:pt x="0" y="432"/>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g707b995bfa_0_34"/>
          <p:cNvSpPr/>
          <p:nvPr/>
        </p:nvSpPr>
        <p:spPr>
          <a:xfrm>
            <a:off x="8382000" y="4419600"/>
            <a:ext cx="76200" cy="685800"/>
          </a:xfrm>
          <a:custGeom>
            <a:avLst/>
            <a:gdLst/>
            <a:ahLst/>
            <a:cxnLst/>
            <a:rect l="l" t="t" r="r" b="b"/>
            <a:pathLst>
              <a:path w="48" h="432" extrusionOk="0">
                <a:moveTo>
                  <a:pt x="0" y="0"/>
                </a:moveTo>
                <a:cubicBezTo>
                  <a:pt x="24" y="56"/>
                  <a:pt x="48" y="112"/>
                  <a:pt x="48" y="144"/>
                </a:cubicBezTo>
                <a:cubicBezTo>
                  <a:pt x="48" y="176"/>
                  <a:pt x="0" y="160"/>
                  <a:pt x="0" y="192"/>
                </a:cubicBezTo>
                <a:cubicBezTo>
                  <a:pt x="0" y="224"/>
                  <a:pt x="48" y="296"/>
                  <a:pt x="48" y="336"/>
                </a:cubicBezTo>
                <a:cubicBezTo>
                  <a:pt x="48" y="376"/>
                  <a:pt x="8" y="416"/>
                  <a:pt x="0" y="432"/>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g707b995bfa_0_34"/>
          <p:cNvSpPr/>
          <p:nvPr/>
        </p:nvSpPr>
        <p:spPr>
          <a:xfrm>
            <a:off x="5943600" y="4343400"/>
            <a:ext cx="76200" cy="685800"/>
          </a:xfrm>
          <a:custGeom>
            <a:avLst/>
            <a:gdLst/>
            <a:ahLst/>
            <a:cxnLst/>
            <a:rect l="l" t="t" r="r" b="b"/>
            <a:pathLst>
              <a:path w="48" h="432" extrusionOk="0">
                <a:moveTo>
                  <a:pt x="0" y="0"/>
                </a:moveTo>
                <a:cubicBezTo>
                  <a:pt x="24" y="56"/>
                  <a:pt x="48" y="112"/>
                  <a:pt x="48" y="144"/>
                </a:cubicBezTo>
                <a:cubicBezTo>
                  <a:pt x="48" y="176"/>
                  <a:pt x="0" y="160"/>
                  <a:pt x="0" y="192"/>
                </a:cubicBezTo>
                <a:cubicBezTo>
                  <a:pt x="0" y="224"/>
                  <a:pt x="48" y="296"/>
                  <a:pt x="48" y="336"/>
                </a:cubicBezTo>
                <a:cubicBezTo>
                  <a:pt x="48" y="376"/>
                  <a:pt x="8" y="416"/>
                  <a:pt x="0" y="432"/>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g707b995bfa_0_34"/>
          <p:cNvSpPr/>
          <p:nvPr/>
        </p:nvSpPr>
        <p:spPr>
          <a:xfrm>
            <a:off x="8534400" y="4419600"/>
            <a:ext cx="76200" cy="685800"/>
          </a:xfrm>
          <a:custGeom>
            <a:avLst/>
            <a:gdLst/>
            <a:ahLst/>
            <a:cxnLst/>
            <a:rect l="l" t="t" r="r" b="b"/>
            <a:pathLst>
              <a:path w="48" h="432" extrusionOk="0">
                <a:moveTo>
                  <a:pt x="0" y="0"/>
                </a:moveTo>
                <a:cubicBezTo>
                  <a:pt x="24" y="56"/>
                  <a:pt x="48" y="112"/>
                  <a:pt x="48" y="144"/>
                </a:cubicBezTo>
                <a:cubicBezTo>
                  <a:pt x="48" y="176"/>
                  <a:pt x="0" y="160"/>
                  <a:pt x="0" y="192"/>
                </a:cubicBezTo>
                <a:cubicBezTo>
                  <a:pt x="0" y="224"/>
                  <a:pt x="48" y="296"/>
                  <a:pt x="48" y="336"/>
                </a:cubicBezTo>
                <a:cubicBezTo>
                  <a:pt x="48" y="376"/>
                  <a:pt x="8" y="416"/>
                  <a:pt x="0" y="432"/>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g707b995bfa_0_34"/>
          <p:cNvSpPr/>
          <p:nvPr/>
        </p:nvSpPr>
        <p:spPr>
          <a:xfrm>
            <a:off x="8686800" y="4419600"/>
            <a:ext cx="76200" cy="685800"/>
          </a:xfrm>
          <a:custGeom>
            <a:avLst/>
            <a:gdLst/>
            <a:ahLst/>
            <a:cxnLst/>
            <a:rect l="l" t="t" r="r" b="b"/>
            <a:pathLst>
              <a:path w="48" h="432" extrusionOk="0">
                <a:moveTo>
                  <a:pt x="0" y="0"/>
                </a:moveTo>
                <a:cubicBezTo>
                  <a:pt x="24" y="56"/>
                  <a:pt x="48" y="112"/>
                  <a:pt x="48" y="144"/>
                </a:cubicBezTo>
                <a:cubicBezTo>
                  <a:pt x="48" y="176"/>
                  <a:pt x="0" y="160"/>
                  <a:pt x="0" y="192"/>
                </a:cubicBezTo>
                <a:cubicBezTo>
                  <a:pt x="0" y="224"/>
                  <a:pt x="48" y="296"/>
                  <a:pt x="48" y="336"/>
                </a:cubicBezTo>
                <a:cubicBezTo>
                  <a:pt x="48" y="376"/>
                  <a:pt x="8" y="416"/>
                  <a:pt x="0" y="432"/>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g707b995bfa_0_34"/>
          <p:cNvSpPr txBox="1"/>
          <p:nvPr/>
        </p:nvSpPr>
        <p:spPr>
          <a:xfrm>
            <a:off x="8305800" y="5486400"/>
            <a:ext cx="1023900" cy="3048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Threads</a:t>
            </a:r>
            <a:endParaRPr/>
          </a:p>
        </p:txBody>
      </p:sp>
      <p:cxnSp>
        <p:nvCxnSpPr>
          <p:cNvPr id="357" name="Google Shape;357;g707b995bfa_0_34"/>
          <p:cNvCxnSpPr>
            <a:stCxn id="356" idx="0"/>
            <a:endCxn id="352" idx="4"/>
          </p:cNvCxnSpPr>
          <p:nvPr/>
        </p:nvCxnSpPr>
        <p:spPr>
          <a:xfrm rot="10800000">
            <a:off x="8381250" y="5119800"/>
            <a:ext cx="436500" cy="366600"/>
          </a:xfrm>
          <a:prstGeom prst="straightConnector1">
            <a:avLst/>
          </a:prstGeom>
          <a:noFill/>
          <a:ln w="12700" cap="flat" cmpd="sng">
            <a:solidFill>
              <a:schemeClr val="dk1"/>
            </a:solidFill>
            <a:prstDash val="solid"/>
            <a:round/>
            <a:headEnd type="none" w="med" len="med"/>
            <a:tailEnd type="triangle" w="med" len="med"/>
          </a:ln>
        </p:spPr>
      </p:cxnSp>
      <p:cxnSp>
        <p:nvCxnSpPr>
          <p:cNvPr id="358" name="Google Shape;358;g707b995bfa_0_34"/>
          <p:cNvCxnSpPr>
            <a:stCxn id="356" idx="0"/>
            <a:endCxn id="354" idx="4"/>
          </p:cNvCxnSpPr>
          <p:nvPr/>
        </p:nvCxnSpPr>
        <p:spPr>
          <a:xfrm rot="10800000">
            <a:off x="8533650" y="5119800"/>
            <a:ext cx="284100" cy="366600"/>
          </a:xfrm>
          <a:prstGeom prst="straightConnector1">
            <a:avLst/>
          </a:prstGeom>
          <a:noFill/>
          <a:ln w="12700" cap="flat" cmpd="sng">
            <a:solidFill>
              <a:schemeClr val="dk1"/>
            </a:solidFill>
            <a:prstDash val="solid"/>
            <a:round/>
            <a:headEnd type="none" w="med" len="med"/>
            <a:tailEnd type="triangle" w="med" len="med"/>
          </a:ln>
        </p:spPr>
      </p:cxnSp>
      <p:cxnSp>
        <p:nvCxnSpPr>
          <p:cNvPr id="359" name="Google Shape;359;g707b995bfa_0_34"/>
          <p:cNvCxnSpPr>
            <a:stCxn id="356" idx="0"/>
            <a:endCxn id="355" idx="4"/>
          </p:cNvCxnSpPr>
          <p:nvPr/>
        </p:nvCxnSpPr>
        <p:spPr>
          <a:xfrm rot="10800000">
            <a:off x="8686050" y="5119800"/>
            <a:ext cx="131700" cy="366600"/>
          </a:xfrm>
          <a:prstGeom prst="straightConnector1">
            <a:avLst/>
          </a:prstGeom>
          <a:noFill/>
          <a:ln w="12700" cap="flat" cmpd="sng">
            <a:solidFill>
              <a:schemeClr val="dk1"/>
            </a:solidFill>
            <a:prstDash val="solid"/>
            <a:round/>
            <a:headEnd type="none" w="med" len="med"/>
            <a:tailEnd type="triangle" w="med" len="med"/>
          </a:ln>
        </p:spPr>
      </p:cxnSp>
      <p:sp>
        <p:nvSpPr>
          <p:cNvPr id="360" name="Google Shape;360;g707b995bfa_0_34"/>
          <p:cNvSpPr txBox="1"/>
          <p:nvPr/>
        </p:nvSpPr>
        <p:spPr>
          <a:xfrm>
            <a:off x="4038600" y="5486400"/>
            <a:ext cx="1023900" cy="3048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Threads</a:t>
            </a:r>
            <a:endParaRPr/>
          </a:p>
        </p:txBody>
      </p:sp>
      <p:cxnSp>
        <p:nvCxnSpPr>
          <p:cNvPr id="361" name="Google Shape;361;g707b995bfa_0_34"/>
          <p:cNvCxnSpPr>
            <a:stCxn id="360" idx="1"/>
            <a:endCxn id="350" idx="4"/>
          </p:cNvCxnSpPr>
          <p:nvPr/>
        </p:nvCxnSpPr>
        <p:spPr>
          <a:xfrm rot="10800000">
            <a:off x="3429000" y="5043600"/>
            <a:ext cx="609600" cy="595200"/>
          </a:xfrm>
          <a:prstGeom prst="straightConnector1">
            <a:avLst/>
          </a:prstGeom>
          <a:noFill/>
          <a:ln w="12700" cap="flat" cmpd="sng">
            <a:solidFill>
              <a:schemeClr val="dk1"/>
            </a:solidFill>
            <a:prstDash val="solid"/>
            <a:round/>
            <a:headEnd type="none" w="med" len="med"/>
            <a:tailEnd type="triangle" w="med" len="med"/>
          </a:ln>
        </p:spPr>
      </p:cxnSp>
      <p:cxnSp>
        <p:nvCxnSpPr>
          <p:cNvPr id="362" name="Google Shape;362;g707b995bfa_0_34"/>
          <p:cNvCxnSpPr>
            <a:stCxn id="360" idx="0"/>
            <a:endCxn id="351" idx="4"/>
          </p:cNvCxnSpPr>
          <p:nvPr/>
        </p:nvCxnSpPr>
        <p:spPr>
          <a:xfrm rot="10800000" flipH="1">
            <a:off x="4550550" y="5043600"/>
            <a:ext cx="96900" cy="442800"/>
          </a:xfrm>
          <a:prstGeom prst="straightConnector1">
            <a:avLst/>
          </a:prstGeom>
          <a:noFill/>
          <a:ln w="12700" cap="flat" cmpd="sng">
            <a:solidFill>
              <a:schemeClr val="dk1"/>
            </a:solidFill>
            <a:prstDash val="solid"/>
            <a:round/>
            <a:headEnd type="none" w="med" len="med"/>
            <a:tailEnd type="triangle" w="med" len="med"/>
          </a:ln>
        </p:spPr>
      </p:cxnSp>
      <p:cxnSp>
        <p:nvCxnSpPr>
          <p:cNvPr id="363" name="Google Shape;363;g707b995bfa_0_34"/>
          <p:cNvCxnSpPr>
            <a:stCxn id="360" idx="3"/>
            <a:endCxn id="353" idx="4"/>
          </p:cNvCxnSpPr>
          <p:nvPr/>
        </p:nvCxnSpPr>
        <p:spPr>
          <a:xfrm rot="10800000" flipH="1">
            <a:off x="5062500" y="5043600"/>
            <a:ext cx="881100" cy="595200"/>
          </a:xfrm>
          <a:prstGeom prst="straightConnector1">
            <a:avLst/>
          </a:prstGeom>
          <a:noFill/>
          <a:ln w="12700" cap="flat" cmpd="sng">
            <a:solidFill>
              <a:schemeClr val="dk1"/>
            </a:solidFill>
            <a:prstDash val="solid"/>
            <a:round/>
            <a:headEnd type="none" w="med" len="med"/>
            <a:tailEnd type="triangle" w="med" len="med"/>
          </a:ln>
        </p:spPr>
      </p:cxnSp>
      <p:sp>
        <p:nvSpPr>
          <p:cNvPr id="364" name="Google Shape;364;g707b995bfa_0_34"/>
          <p:cNvSpPr/>
          <p:nvPr/>
        </p:nvSpPr>
        <p:spPr>
          <a:xfrm>
            <a:off x="2590800" y="5791200"/>
            <a:ext cx="152400" cy="457200"/>
          </a:xfrm>
          <a:prstGeom prst="leftBrace">
            <a:avLst>
              <a:gd name="adj1" fmla="val 25000"/>
              <a:gd name="adj2" fmla="val 50000"/>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65" name="Google Shape;365;g707b995bfa_0_34"/>
          <p:cNvSpPr txBox="1"/>
          <p:nvPr/>
        </p:nvSpPr>
        <p:spPr>
          <a:xfrm>
            <a:off x="1676401" y="5791201"/>
            <a:ext cx="854100" cy="549300"/>
          </a:xfrm>
          <a:prstGeom prst="rect">
            <a:avLst/>
          </a:prstGeom>
          <a:noFill/>
          <a:ln>
            <a:noFill/>
          </a:ln>
        </p:spPr>
        <p:txBody>
          <a:bodyPr spcFirstLastPara="1" wrap="square" lIns="45700" tIns="0" rIns="45700" bIns="0" anchor="t" anchorCtr="0">
            <a:noAutofit/>
          </a:bodyPr>
          <a:lstStyle/>
          <a:p>
            <a:pPr marL="0" marR="0" lvl="0" indent="0" algn="r" rtl="0">
              <a:spcBef>
                <a:spcPts val="0"/>
              </a:spcBef>
              <a:spcAft>
                <a:spcPts val="0"/>
              </a:spcAft>
              <a:buClr>
                <a:schemeClr val="dk1"/>
              </a:buClr>
              <a:buSzPts val="1800"/>
              <a:buFont typeface="Noto Sans Symbols"/>
              <a:buNone/>
            </a:pPr>
            <a:r>
              <a:rPr lang="en-US" sz="1800">
                <a:solidFill>
                  <a:schemeClr val="dk1"/>
                </a:solidFill>
                <a:latin typeface="Helvetica Neue"/>
                <a:ea typeface="Helvetica Neue"/>
                <a:cs typeface="Helvetica Neue"/>
                <a:sym typeface="Helvetica Neue"/>
              </a:rPr>
              <a:t>System</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space</a:t>
            </a:r>
            <a:endParaRPr/>
          </a:p>
        </p:txBody>
      </p:sp>
      <p:sp>
        <p:nvSpPr>
          <p:cNvPr id="366" name="Google Shape;366;g707b995bfa_0_34"/>
          <p:cNvSpPr txBox="1"/>
          <p:nvPr/>
        </p:nvSpPr>
        <p:spPr>
          <a:xfrm>
            <a:off x="1828801" y="4648201"/>
            <a:ext cx="701700" cy="549300"/>
          </a:xfrm>
          <a:prstGeom prst="rect">
            <a:avLst/>
          </a:prstGeom>
          <a:noFill/>
          <a:ln>
            <a:noFill/>
          </a:ln>
        </p:spPr>
        <p:txBody>
          <a:bodyPr spcFirstLastPara="1" wrap="square" lIns="45700" tIns="0" rIns="45700" bIns="0" anchor="t" anchorCtr="0">
            <a:noAutofit/>
          </a:bodyPr>
          <a:lstStyle/>
          <a:p>
            <a:pPr marL="0" marR="0" lvl="0" indent="0" algn="r" rtl="0">
              <a:spcBef>
                <a:spcPts val="0"/>
              </a:spcBef>
              <a:spcAft>
                <a:spcPts val="0"/>
              </a:spcAft>
              <a:buClr>
                <a:schemeClr val="dk1"/>
              </a:buClr>
              <a:buSzPts val="1800"/>
              <a:buFont typeface="Noto Sans Symbols"/>
              <a:buNone/>
            </a:pPr>
            <a:r>
              <a:rPr lang="en-US" sz="1800">
                <a:solidFill>
                  <a:schemeClr val="dk1"/>
                </a:solidFill>
                <a:latin typeface="Helvetica Neue"/>
                <a:ea typeface="Helvetica Neue"/>
                <a:cs typeface="Helvetica Neue"/>
                <a:sym typeface="Helvetica Neue"/>
              </a:rPr>
              <a:t>User</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space</a:t>
            </a:r>
            <a:endParaRPr/>
          </a:p>
        </p:txBody>
      </p:sp>
      <p:sp>
        <p:nvSpPr>
          <p:cNvPr id="367" name="Google Shape;367;g707b995bfa_0_34"/>
          <p:cNvSpPr/>
          <p:nvPr/>
        </p:nvSpPr>
        <p:spPr>
          <a:xfrm>
            <a:off x="2590800" y="4114800"/>
            <a:ext cx="152400" cy="1676400"/>
          </a:xfrm>
          <a:prstGeom prst="leftBrace">
            <a:avLst>
              <a:gd name="adj1" fmla="val 91667"/>
              <a:gd name="adj2" fmla="val 50000"/>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68" name="Google Shape;368;g707b995bfa_0_34"/>
          <p:cNvSpPr txBox="1"/>
          <p:nvPr/>
        </p:nvSpPr>
        <p:spPr>
          <a:xfrm>
            <a:off x="2743201" y="3581400"/>
            <a:ext cx="1108200" cy="2745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Helvetica Neue"/>
                <a:ea typeface="Helvetica Neue"/>
                <a:cs typeface="Helvetica Neue"/>
                <a:sym typeface="Helvetica Neue"/>
              </a:rPr>
              <a:t>Process 1</a:t>
            </a:r>
            <a:endParaRPr/>
          </a:p>
        </p:txBody>
      </p:sp>
      <p:sp>
        <p:nvSpPr>
          <p:cNvPr id="369" name="Google Shape;369;g707b995bfa_0_34"/>
          <p:cNvSpPr txBox="1"/>
          <p:nvPr/>
        </p:nvSpPr>
        <p:spPr>
          <a:xfrm>
            <a:off x="4038601" y="3581400"/>
            <a:ext cx="1108200" cy="2745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Helvetica Neue"/>
                <a:ea typeface="Helvetica Neue"/>
                <a:cs typeface="Helvetica Neue"/>
                <a:sym typeface="Helvetica Neue"/>
              </a:rPr>
              <a:t>Process 2</a:t>
            </a:r>
            <a:endParaRPr/>
          </a:p>
        </p:txBody>
      </p:sp>
      <p:sp>
        <p:nvSpPr>
          <p:cNvPr id="370" name="Google Shape;370;g707b995bfa_0_34"/>
          <p:cNvSpPr txBox="1"/>
          <p:nvPr/>
        </p:nvSpPr>
        <p:spPr>
          <a:xfrm>
            <a:off x="5334001" y="3581400"/>
            <a:ext cx="1108200" cy="2745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Helvetica Neue"/>
                <a:ea typeface="Helvetica Neue"/>
                <a:cs typeface="Helvetica Neue"/>
                <a:sym typeface="Helvetica Neue"/>
              </a:rPr>
              <a:t>Process 3</a:t>
            </a:r>
            <a:endParaRPr/>
          </a:p>
        </p:txBody>
      </p:sp>
      <p:cxnSp>
        <p:nvCxnSpPr>
          <p:cNvPr id="371" name="Google Shape;371;g707b995bfa_0_34"/>
          <p:cNvCxnSpPr>
            <a:stCxn id="368" idx="2"/>
            <a:endCxn id="349" idx="7"/>
          </p:cNvCxnSpPr>
          <p:nvPr/>
        </p:nvCxnSpPr>
        <p:spPr>
          <a:xfrm rot="-5400000" flipH="1">
            <a:off x="3252301" y="3900900"/>
            <a:ext cx="545100" cy="455100"/>
          </a:xfrm>
          <a:prstGeom prst="curvedConnector3">
            <a:avLst>
              <a:gd name="adj1" fmla="val 37570"/>
            </a:avLst>
          </a:prstGeom>
          <a:noFill/>
          <a:ln w="12700" cap="flat" cmpd="sng">
            <a:solidFill>
              <a:schemeClr val="dk1"/>
            </a:solidFill>
            <a:prstDash val="solid"/>
            <a:round/>
            <a:headEnd type="none" w="med" len="med"/>
            <a:tailEnd type="triangle" w="med" len="med"/>
          </a:ln>
        </p:spPr>
      </p:cxnSp>
      <p:cxnSp>
        <p:nvCxnSpPr>
          <p:cNvPr id="372" name="Google Shape;372;g707b995bfa_0_34"/>
          <p:cNvCxnSpPr>
            <a:stCxn id="369" idx="2"/>
            <a:endCxn id="348" idx="1"/>
          </p:cNvCxnSpPr>
          <p:nvPr/>
        </p:nvCxnSpPr>
        <p:spPr>
          <a:xfrm rot="5400000">
            <a:off x="4186201" y="3994500"/>
            <a:ext cx="545100" cy="267900"/>
          </a:xfrm>
          <a:prstGeom prst="curvedConnector3">
            <a:avLst>
              <a:gd name="adj1" fmla="val 37570"/>
            </a:avLst>
          </a:prstGeom>
          <a:noFill/>
          <a:ln w="12700" cap="flat" cmpd="sng">
            <a:solidFill>
              <a:schemeClr val="dk1"/>
            </a:solidFill>
            <a:prstDash val="solid"/>
            <a:round/>
            <a:headEnd type="none" w="med" len="med"/>
            <a:tailEnd type="triangle" w="med" len="med"/>
          </a:ln>
        </p:spPr>
      </p:cxnSp>
      <p:cxnSp>
        <p:nvCxnSpPr>
          <p:cNvPr id="373" name="Google Shape;373;g707b995bfa_0_34"/>
          <p:cNvCxnSpPr>
            <a:stCxn id="370" idx="2"/>
            <a:endCxn id="347" idx="1"/>
          </p:cNvCxnSpPr>
          <p:nvPr/>
        </p:nvCxnSpPr>
        <p:spPr>
          <a:xfrm rot="5400000">
            <a:off x="5481601" y="3994500"/>
            <a:ext cx="545100" cy="267900"/>
          </a:xfrm>
          <a:prstGeom prst="curvedConnector3">
            <a:avLst>
              <a:gd name="adj1" fmla="val 37570"/>
            </a:avLst>
          </a:prstGeom>
          <a:noFill/>
          <a:ln w="12700" cap="flat" cmpd="sng">
            <a:solidFill>
              <a:schemeClr val="dk1"/>
            </a:solidFill>
            <a:prstDash val="solid"/>
            <a:round/>
            <a:headEnd type="none" w="med" len="med"/>
            <a:tailEnd type="triangle" w="med" len="med"/>
          </a:ln>
        </p:spPr>
      </p:cxnSp>
      <p:sp>
        <p:nvSpPr>
          <p:cNvPr id="374" name="Google Shape;374;g707b995bfa_0_34"/>
          <p:cNvSpPr txBox="1"/>
          <p:nvPr/>
        </p:nvSpPr>
        <p:spPr>
          <a:xfrm>
            <a:off x="7924801" y="3581400"/>
            <a:ext cx="1108200" cy="2745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Helvetica Neue"/>
                <a:ea typeface="Helvetica Neue"/>
                <a:cs typeface="Helvetica Neue"/>
                <a:sym typeface="Helvetica Neue"/>
              </a:rPr>
              <a:t>Process 1</a:t>
            </a:r>
            <a:endParaRPr/>
          </a:p>
        </p:txBody>
      </p:sp>
      <p:cxnSp>
        <p:nvCxnSpPr>
          <p:cNvPr id="375" name="Google Shape;375;g707b995bfa_0_34"/>
          <p:cNvCxnSpPr>
            <a:stCxn id="374" idx="2"/>
            <a:endCxn id="346" idx="1"/>
          </p:cNvCxnSpPr>
          <p:nvPr/>
        </p:nvCxnSpPr>
        <p:spPr>
          <a:xfrm rot="5400000">
            <a:off x="8072401" y="3994500"/>
            <a:ext cx="545100" cy="267900"/>
          </a:xfrm>
          <a:prstGeom prst="curvedConnector3">
            <a:avLst>
              <a:gd name="adj1" fmla="val 37570"/>
            </a:avLst>
          </a:prstGeom>
          <a:noFill/>
          <a:ln w="12700" cap="flat" cmpd="sng">
            <a:solidFill>
              <a:schemeClr val="dk1"/>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707b995bfa_0_7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Process &amp; Thread Information</a:t>
            </a:r>
            <a:endParaRPr/>
          </a:p>
        </p:txBody>
      </p:sp>
      <p:sp>
        <p:nvSpPr>
          <p:cNvPr id="381" name="Google Shape;381;g707b995bfa_0_73"/>
          <p:cNvSpPr txBox="1"/>
          <p:nvPr/>
        </p:nvSpPr>
        <p:spPr>
          <a:xfrm>
            <a:off x="4419600" y="1600200"/>
            <a:ext cx="3276600" cy="2305200"/>
          </a:xfrm>
          <a:prstGeom prst="rect">
            <a:avLst/>
          </a:prstGeom>
          <a:solidFill>
            <a:srgbClr val="FFCC99"/>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Noto Sans Symbols"/>
              <a:buNone/>
            </a:pPr>
            <a:r>
              <a:rPr lang="en-US" sz="2400" b="1">
                <a:solidFill>
                  <a:schemeClr val="dk1"/>
                </a:solidFill>
                <a:latin typeface="Helvetica Neue"/>
                <a:ea typeface="Helvetica Neue"/>
                <a:cs typeface="Helvetica Neue"/>
                <a:sym typeface="Helvetica Neue"/>
              </a:rPr>
              <a:t>Per process items</a:t>
            </a:r>
            <a:endParaRPr sz="2000">
              <a:solidFill>
                <a:schemeClr val="dk1"/>
              </a:solidFill>
              <a:latin typeface="Helvetica Neue"/>
              <a:ea typeface="Helvetica Neue"/>
              <a:cs typeface="Helvetica Neue"/>
              <a:sym typeface="Helvetica Neue"/>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Address space</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Open files</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Child processes</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Signals &amp; handlers</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Accounting info</a:t>
            </a:r>
            <a:endParaRPr/>
          </a:p>
          <a:p>
            <a:pPr marL="0" marR="0" lvl="0" indent="0" algn="l" rtl="0">
              <a:spcBef>
                <a:spcPts val="0"/>
              </a:spcBef>
              <a:spcAft>
                <a:spcPts val="0"/>
              </a:spcAft>
              <a:buClr>
                <a:schemeClr val="dk1"/>
              </a:buClr>
              <a:buSzPts val="2000"/>
              <a:buFont typeface="Noto Sans Symbols"/>
              <a:buNone/>
            </a:pPr>
            <a:r>
              <a:rPr lang="en-US" sz="2000" i="1">
                <a:solidFill>
                  <a:schemeClr val="dk1"/>
                </a:solidFill>
                <a:latin typeface="Helvetica Neue"/>
                <a:ea typeface="Helvetica Neue"/>
                <a:cs typeface="Helvetica Neue"/>
                <a:sym typeface="Helvetica Neue"/>
              </a:rPr>
              <a:t>Global variables</a:t>
            </a:r>
            <a:endParaRPr sz="2000">
              <a:solidFill>
                <a:schemeClr val="dk1"/>
              </a:solidFill>
              <a:latin typeface="Helvetica Neue"/>
              <a:ea typeface="Helvetica Neue"/>
              <a:cs typeface="Helvetica Neue"/>
              <a:sym typeface="Helvetica Neue"/>
            </a:endParaRPr>
          </a:p>
        </p:txBody>
      </p:sp>
      <p:sp>
        <p:nvSpPr>
          <p:cNvPr id="382" name="Google Shape;382;g707b995bfa_0_73"/>
          <p:cNvSpPr txBox="1"/>
          <p:nvPr/>
        </p:nvSpPr>
        <p:spPr>
          <a:xfrm>
            <a:off x="1828800" y="4343400"/>
            <a:ext cx="2819400" cy="1695600"/>
          </a:xfrm>
          <a:prstGeom prst="rect">
            <a:avLst/>
          </a:prstGeom>
          <a:solidFill>
            <a:srgbClr val="99CCFF"/>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Noto Sans Symbols"/>
              <a:buNone/>
            </a:pPr>
            <a:r>
              <a:rPr lang="en-US" sz="2400" b="1">
                <a:solidFill>
                  <a:schemeClr val="dk1"/>
                </a:solidFill>
                <a:latin typeface="Helvetica Neue"/>
                <a:ea typeface="Helvetica Neue"/>
                <a:cs typeface="Helvetica Neue"/>
                <a:sym typeface="Helvetica Neue"/>
              </a:rPr>
              <a:t>Per thread items</a:t>
            </a:r>
            <a:endParaRPr sz="2000">
              <a:solidFill>
                <a:schemeClr val="dk1"/>
              </a:solidFill>
              <a:latin typeface="Helvetica Neue"/>
              <a:ea typeface="Helvetica Neue"/>
              <a:cs typeface="Helvetica Neue"/>
              <a:sym typeface="Helvetica Neue"/>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Program counter</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Registers</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Stack &amp; stack pointer</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State</a:t>
            </a:r>
            <a:endParaRPr/>
          </a:p>
        </p:txBody>
      </p:sp>
      <p:sp>
        <p:nvSpPr>
          <p:cNvPr id="383" name="Google Shape;383;g707b995bfa_0_73"/>
          <p:cNvSpPr txBox="1"/>
          <p:nvPr/>
        </p:nvSpPr>
        <p:spPr>
          <a:xfrm>
            <a:off x="4648200" y="4343400"/>
            <a:ext cx="2819400" cy="1695600"/>
          </a:xfrm>
          <a:prstGeom prst="rect">
            <a:avLst/>
          </a:prstGeom>
          <a:solidFill>
            <a:srgbClr val="99CCFF"/>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Noto Sans Symbols"/>
              <a:buNone/>
            </a:pPr>
            <a:r>
              <a:rPr lang="en-US" sz="2400" b="1">
                <a:solidFill>
                  <a:schemeClr val="dk1"/>
                </a:solidFill>
                <a:latin typeface="Helvetica Neue"/>
                <a:ea typeface="Helvetica Neue"/>
                <a:cs typeface="Helvetica Neue"/>
                <a:sym typeface="Helvetica Neue"/>
              </a:rPr>
              <a:t>Per thread items</a:t>
            </a:r>
            <a:endParaRPr sz="2000">
              <a:solidFill>
                <a:schemeClr val="dk1"/>
              </a:solidFill>
              <a:latin typeface="Helvetica Neue"/>
              <a:ea typeface="Helvetica Neue"/>
              <a:cs typeface="Helvetica Neue"/>
              <a:sym typeface="Helvetica Neue"/>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Program counter</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Registers</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Stack &amp; stack pointer</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State</a:t>
            </a:r>
            <a:endParaRPr/>
          </a:p>
        </p:txBody>
      </p:sp>
      <p:sp>
        <p:nvSpPr>
          <p:cNvPr id="384" name="Google Shape;384;g707b995bfa_0_73"/>
          <p:cNvSpPr txBox="1"/>
          <p:nvPr/>
        </p:nvSpPr>
        <p:spPr>
          <a:xfrm>
            <a:off x="7467600" y="4343400"/>
            <a:ext cx="2819400" cy="1695600"/>
          </a:xfrm>
          <a:prstGeom prst="rect">
            <a:avLst/>
          </a:prstGeom>
          <a:solidFill>
            <a:srgbClr val="99CCFF"/>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Noto Sans Symbols"/>
              <a:buNone/>
            </a:pPr>
            <a:r>
              <a:rPr lang="en-US" sz="2400" b="1">
                <a:solidFill>
                  <a:schemeClr val="dk1"/>
                </a:solidFill>
                <a:latin typeface="Helvetica Neue"/>
                <a:ea typeface="Helvetica Neue"/>
                <a:cs typeface="Helvetica Neue"/>
                <a:sym typeface="Helvetica Neue"/>
              </a:rPr>
              <a:t>Per thread items</a:t>
            </a:r>
            <a:endParaRPr sz="2000">
              <a:solidFill>
                <a:schemeClr val="dk1"/>
              </a:solidFill>
              <a:latin typeface="Helvetica Neue"/>
              <a:ea typeface="Helvetica Neue"/>
              <a:cs typeface="Helvetica Neue"/>
              <a:sym typeface="Helvetica Neue"/>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Program counter</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Registers</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Stack &amp; stack pointer</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State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Topics	</a:t>
            </a:r>
            <a:endParaRPr/>
          </a:p>
        </p:txBody>
      </p:sp>
      <p:sp>
        <p:nvSpPr>
          <p:cNvPr id="199" name="Google Shape;1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a:t>Recap: Concurrency / Parallelism, Processes</a:t>
            </a:r>
            <a:endParaRPr/>
          </a:p>
          <a:p>
            <a:pPr marL="228600" lvl="0" indent="-228600" algn="l" rtl="0">
              <a:lnSpc>
                <a:spcPct val="90000"/>
              </a:lnSpc>
              <a:spcBef>
                <a:spcPts val="1000"/>
              </a:spcBef>
              <a:spcAft>
                <a:spcPts val="0"/>
              </a:spcAft>
              <a:buClr>
                <a:schemeClr val="dk1"/>
              </a:buClr>
              <a:buSzPts val="2800"/>
              <a:buChar char="•"/>
            </a:pPr>
            <a:r>
              <a:rPr lang="en-US"/>
              <a:t>Threads</a:t>
            </a:r>
            <a:endParaRPr/>
          </a:p>
          <a:p>
            <a:pPr marL="228600" marR="0" lvl="0" indent="-228600" algn="l" rtl="0">
              <a:lnSpc>
                <a:spcPct val="90000"/>
              </a:lnSpc>
              <a:spcBef>
                <a:spcPts val="1000"/>
              </a:spcBef>
              <a:spcAft>
                <a:spcPts val="0"/>
              </a:spcAft>
              <a:buSzPts val="2800"/>
              <a:buChar char="•"/>
            </a:pPr>
            <a:r>
              <a:rPr lang="en-US"/>
              <a:t>Process / Thread: Memory</a:t>
            </a:r>
            <a:endParaRPr/>
          </a:p>
          <a:p>
            <a:pPr marL="228600" lvl="0" indent="-292100" algn="l" rtl="0">
              <a:spcBef>
                <a:spcPts val="1000"/>
              </a:spcBef>
              <a:spcAft>
                <a:spcPts val="0"/>
              </a:spcAft>
              <a:buSzPts val="2800"/>
              <a:buChar char="•"/>
            </a:pPr>
            <a:r>
              <a:rPr lang="en-US"/>
              <a:t>Multi-threaded programs</a:t>
            </a:r>
            <a:endParaRPr/>
          </a:p>
          <a:p>
            <a:pPr marL="228600" marR="0" lvl="0" indent="-228600" algn="l" rtl="0">
              <a:lnSpc>
                <a:spcPct val="90000"/>
              </a:lnSpc>
              <a:spcBef>
                <a:spcPts val="1000"/>
              </a:spcBef>
              <a:spcAft>
                <a:spcPts val="0"/>
              </a:spcAft>
              <a:buSzPts val="2800"/>
              <a:buChar char="•"/>
            </a:pPr>
            <a:r>
              <a:rPr lang="en-US"/>
              <a:t>Communication models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707b995bfa_0_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Threads &amp; Stacks</a:t>
            </a:r>
            <a:endParaRPr/>
          </a:p>
        </p:txBody>
      </p:sp>
      <p:sp>
        <p:nvSpPr>
          <p:cNvPr id="390" name="Google Shape;390;g707b995bfa_0_81"/>
          <p:cNvSpPr/>
          <p:nvPr/>
        </p:nvSpPr>
        <p:spPr>
          <a:xfrm>
            <a:off x="3276600" y="5257800"/>
            <a:ext cx="5638800" cy="457200"/>
          </a:xfrm>
          <a:prstGeom prst="rect">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Kernel</a:t>
            </a:r>
            <a:endParaRPr/>
          </a:p>
        </p:txBody>
      </p:sp>
      <p:sp>
        <p:nvSpPr>
          <p:cNvPr id="391" name="Google Shape;391;g707b995bfa_0_81"/>
          <p:cNvSpPr/>
          <p:nvPr/>
        </p:nvSpPr>
        <p:spPr>
          <a:xfrm>
            <a:off x="3276600" y="1828800"/>
            <a:ext cx="5638800" cy="34290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92" name="Google Shape;392;g707b995bfa_0_81"/>
          <p:cNvSpPr/>
          <p:nvPr/>
        </p:nvSpPr>
        <p:spPr>
          <a:xfrm>
            <a:off x="4343400" y="1905000"/>
            <a:ext cx="3200400" cy="32004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93" name="Google Shape;393;g707b995bfa_0_81"/>
          <p:cNvSpPr txBox="1"/>
          <p:nvPr/>
        </p:nvSpPr>
        <p:spPr>
          <a:xfrm>
            <a:off x="9067800" y="2667000"/>
            <a:ext cx="1009500" cy="3048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Process</a:t>
            </a:r>
            <a:endParaRPr/>
          </a:p>
        </p:txBody>
      </p:sp>
      <p:cxnSp>
        <p:nvCxnSpPr>
          <p:cNvPr id="394" name="Google Shape;394;g707b995bfa_0_81"/>
          <p:cNvCxnSpPr>
            <a:stCxn id="393" idx="2"/>
            <a:endCxn id="392" idx="6"/>
          </p:cNvCxnSpPr>
          <p:nvPr/>
        </p:nvCxnSpPr>
        <p:spPr>
          <a:xfrm rot="5400000">
            <a:off x="8291550" y="2224200"/>
            <a:ext cx="533400" cy="2028600"/>
          </a:xfrm>
          <a:prstGeom prst="curvedConnector2">
            <a:avLst/>
          </a:prstGeom>
          <a:noFill/>
          <a:ln w="12700" cap="flat" cmpd="sng">
            <a:solidFill>
              <a:schemeClr val="dk1"/>
            </a:solidFill>
            <a:prstDash val="solid"/>
            <a:round/>
            <a:headEnd type="none" w="med" len="med"/>
            <a:tailEnd type="triangle" w="med" len="med"/>
          </a:ln>
        </p:spPr>
      </p:cxnSp>
      <p:sp>
        <p:nvSpPr>
          <p:cNvPr id="395" name="Google Shape;395;g707b995bfa_0_81"/>
          <p:cNvSpPr/>
          <p:nvPr/>
        </p:nvSpPr>
        <p:spPr>
          <a:xfrm>
            <a:off x="5029200" y="2514600"/>
            <a:ext cx="76200" cy="12192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g707b995bfa_0_81"/>
          <p:cNvSpPr/>
          <p:nvPr/>
        </p:nvSpPr>
        <p:spPr>
          <a:xfrm>
            <a:off x="5867400" y="2362200"/>
            <a:ext cx="76200" cy="12192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g707b995bfa_0_81"/>
          <p:cNvSpPr/>
          <p:nvPr/>
        </p:nvSpPr>
        <p:spPr>
          <a:xfrm>
            <a:off x="6629400" y="2590800"/>
            <a:ext cx="76200" cy="12192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g707b995bfa_0_81"/>
          <p:cNvSpPr/>
          <p:nvPr/>
        </p:nvSpPr>
        <p:spPr>
          <a:xfrm>
            <a:off x="4953000" y="3810000"/>
            <a:ext cx="228600" cy="2286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399" name="Google Shape;399;g707b995bfa_0_81"/>
          <p:cNvSpPr/>
          <p:nvPr/>
        </p:nvSpPr>
        <p:spPr>
          <a:xfrm>
            <a:off x="4953000" y="4038600"/>
            <a:ext cx="228600" cy="3810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0" name="Google Shape;400;g707b995bfa_0_81"/>
          <p:cNvSpPr/>
          <p:nvPr/>
        </p:nvSpPr>
        <p:spPr>
          <a:xfrm>
            <a:off x="4953000" y="4419600"/>
            <a:ext cx="228600" cy="762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1" name="Google Shape;401;g707b995bfa_0_81"/>
          <p:cNvSpPr/>
          <p:nvPr/>
        </p:nvSpPr>
        <p:spPr>
          <a:xfrm>
            <a:off x="5715000" y="3657600"/>
            <a:ext cx="228600" cy="2286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2" name="Google Shape;402;g707b995bfa_0_81"/>
          <p:cNvSpPr/>
          <p:nvPr/>
        </p:nvSpPr>
        <p:spPr>
          <a:xfrm>
            <a:off x="5715000" y="3962400"/>
            <a:ext cx="228600" cy="762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3" name="Google Shape;403;g707b995bfa_0_81"/>
          <p:cNvSpPr/>
          <p:nvPr/>
        </p:nvSpPr>
        <p:spPr>
          <a:xfrm>
            <a:off x="6477000" y="3886200"/>
            <a:ext cx="228600" cy="3810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4" name="Google Shape;404;g707b995bfa_0_81"/>
          <p:cNvSpPr/>
          <p:nvPr/>
        </p:nvSpPr>
        <p:spPr>
          <a:xfrm>
            <a:off x="6477000" y="4267200"/>
            <a:ext cx="228600" cy="2286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5" name="Google Shape;405;g707b995bfa_0_81"/>
          <p:cNvSpPr/>
          <p:nvPr/>
        </p:nvSpPr>
        <p:spPr>
          <a:xfrm>
            <a:off x="6477000" y="4495800"/>
            <a:ext cx="228600" cy="2286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6" name="Google Shape;406;g707b995bfa_0_81"/>
          <p:cNvSpPr/>
          <p:nvPr/>
        </p:nvSpPr>
        <p:spPr>
          <a:xfrm>
            <a:off x="5715000" y="3886200"/>
            <a:ext cx="228600" cy="762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7" name="Google Shape;407;g707b995bfa_0_81"/>
          <p:cNvSpPr/>
          <p:nvPr/>
        </p:nvSpPr>
        <p:spPr>
          <a:xfrm>
            <a:off x="5715000" y="4038600"/>
            <a:ext cx="228600" cy="762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08" name="Google Shape;408;g707b995bfa_0_81"/>
          <p:cNvSpPr txBox="1"/>
          <p:nvPr/>
        </p:nvSpPr>
        <p:spPr>
          <a:xfrm>
            <a:off x="3581401" y="1371600"/>
            <a:ext cx="1108200" cy="3048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Thread 1</a:t>
            </a:r>
            <a:endParaRPr/>
          </a:p>
        </p:txBody>
      </p:sp>
      <p:sp>
        <p:nvSpPr>
          <p:cNvPr id="409" name="Google Shape;409;g707b995bfa_0_81"/>
          <p:cNvSpPr txBox="1"/>
          <p:nvPr/>
        </p:nvSpPr>
        <p:spPr>
          <a:xfrm>
            <a:off x="5105401" y="1371600"/>
            <a:ext cx="1108200" cy="3048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Thread 2</a:t>
            </a:r>
            <a:endParaRPr/>
          </a:p>
        </p:txBody>
      </p:sp>
      <p:sp>
        <p:nvSpPr>
          <p:cNvPr id="410" name="Google Shape;410;g707b995bfa_0_81"/>
          <p:cNvSpPr txBox="1"/>
          <p:nvPr/>
        </p:nvSpPr>
        <p:spPr>
          <a:xfrm>
            <a:off x="6629401" y="1371600"/>
            <a:ext cx="1108200" cy="304800"/>
          </a:xfrm>
          <a:prstGeom prst="rect">
            <a:avLst/>
          </a:prstGeom>
          <a:noFill/>
          <a:ln>
            <a:noFill/>
          </a:ln>
        </p:spPr>
        <p:txBody>
          <a:bodyPr spcFirstLastPara="1" wrap="square" lIns="45700" tIns="0" rIns="45700" bIns="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Thread 3</a:t>
            </a:r>
            <a:endParaRPr/>
          </a:p>
        </p:txBody>
      </p:sp>
      <p:cxnSp>
        <p:nvCxnSpPr>
          <p:cNvPr id="411" name="Google Shape;411;g707b995bfa_0_81"/>
          <p:cNvCxnSpPr>
            <a:stCxn id="410" idx="2"/>
            <a:endCxn id="397" idx="0"/>
          </p:cNvCxnSpPr>
          <p:nvPr/>
        </p:nvCxnSpPr>
        <p:spPr>
          <a:xfrm rot="5400000">
            <a:off x="6456451" y="1849350"/>
            <a:ext cx="900000" cy="554100"/>
          </a:xfrm>
          <a:prstGeom prst="curvedConnector3">
            <a:avLst>
              <a:gd name="adj1" fmla="val 50798"/>
            </a:avLst>
          </a:prstGeom>
          <a:noFill/>
          <a:ln w="12700" cap="flat" cmpd="sng">
            <a:solidFill>
              <a:schemeClr val="dk1"/>
            </a:solidFill>
            <a:prstDash val="solid"/>
            <a:round/>
            <a:headEnd type="none" w="med" len="med"/>
            <a:tailEnd type="triangle" w="med" len="med"/>
          </a:ln>
        </p:spPr>
      </p:cxnSp>
      <p:cxnSp>
        <p:nvCxnSpPr>
          <p:cNvPr id="412" name="Google Shape;412;g707b995bfa_0_81"/>
          <p:cNvCxnSpPr>
            <a:stCxn id="409" idx="2"/>
            <a:endCxn id="396" idx="0"/>
          </p:cNvCxnSpPr>
          <p:nvPr/>
        </p:nvCxnSpPr>
        <p:spPr>
          <a:xfrm rot="-5400000" flipH="1">
            <a:off x="5427751" y="1908150"/>
            <a:ext cx="671400" cy="207900"/>
          </a:xfrm>
          <a:prstGeom prst="curvedConnector3">
            <a:avLst>
              <a:gd name="adj1" fmla="val 51074"/>
            </a:avLst>
          </a:prstGeom>
          <a:noFill/>
          <a:ln w="12700" cap="flat" cmpd="sng">
            <a:solidFill>
              <a:schemeClr val="dk1"/>
            </a:solidFill>
            <a:prstDash val="solid"/>
            <a:round/>
            <a:headEnd type="none" w="med" len="med"/>
            <a:tailEnd type="triangle" w="med" len="med"/>
          </a:ln>
        </p:spPr>
      </p:cxnSp>
      <p:cxnSp>
        <p:nvCxnSpPr>
          <p:cNvPr id="413" name="Google Shape;413;g707b995bfa_0_81"/>
          <p:cNvCxnSpPr>
            <a:stCxn id="408" idx="2"/>
            <a:endCxn id="395" idx="0"/>
          </p:cNvCxnSpPr>
          <p:nvPr/>
        </p:nvCxnSpPr>
        <p:spPr>
          <a:xfrm rot="-5400000" flipH="1">
            <a:off x="4170451" y="1641450"/>
            <a:ext cx="823800" cy="893700"/>
          </a:xfrm>
          <a:prstGeom prst="curvedConnector3">
            <a:avLst>
              <a:gd name="adj1" fmla="val 50873"/>
            </a:avLst>
          </a:prstGeom>
          <a:noFill/>
          <a:ln w="12700" cap="flat" cmpd="sng">
            <a:solidFill>
              <a:schemeClr val="dk1"/>
            </a:solidFill>
            <a:prstDash val="solid"/>
            <a:round/>
            <a:headEnd type="none" w="med" len="med"/>
            <a:tailEnd type="triangle" w="med" len="med"/>
          </a:ln>
        </p:spPr>
      </p:cxnSp>
      <p:sp>
        <p:nvSpPr>
          <p:cNvPr id="414" name="Google Shape;414;g707b995bfa_0_81"/>
          <p:cNvSpPr txBox="1"/>
          <p:nvPr/>
        </p:nvSpPr>
        <p:spPr>
          <a:xfrm>
            <a:off x="1752601" y="2895600"/>
            <a:ext cx="1292100" cy="609600"/>
          </a:xfrm>
          <a:prstGeom prst="rect">
            <a:avLst/>
          </a:prstGeom>
          <a:noFill/>
          <a:ln>
            <a:noFill/>
          </a:ln>
        </p:spPr>
        <p:txBody>
          <a:bodyPr spcFirstLastPara="1" wrap="square" lIns="45700" tIns="0" rIns="45700" bIns="0" anchor="t"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Thread 1’s</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stack</a:t>
            </a:r>
            <a:endParaRPr/>
          </a:p>
        </p:txBody>
      </p:sp>
      <p:sp>
        <p:nvSpPr>
          <p:cNvPr id="415" name="Google Shape;415;g707b995bfa_0_81"/>
          <p:cNvSpPr txBox="1"/>
          <p:nvPr/>
        </p:nvSpPr>
        <p:spPr>
          <a:xfrm>
            <a:off x="9067801" y="3810000"/>
            <a:ext cx="1292100" cy="609600"/>
          </a:xfrm>
          <a:prstGeom prst="rect">
            <a:avLst/>
          </a:prstGeom>
          <a:noFill/>
          <a:ln>
            <a:noFill/>
          </a:ln>
        </p:spPr>
        <p:txBody>
          <a:bodyPr spcFirstLastPara="1" wrap="square" lIns="45700" tIns="0" rIns="45700" bIns="0" anchor="t"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Thread 3’s</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stack</a:t>
            </a:r>
            <a:endParaRPr/>
          </a:p>
        </p:txBody>
      </p:sp>
      <p:sp>
        <p:nvSpPr>
          <p:cNvPr id="416" name="Google Shape;416;g707b995bfa_0_81"/>
          <p:cNvSpPr txBox="1"/>
          <p:nvPr/>
        </p:nvSpPr>
        <p:spPr>
          <a:xfrm>
            <a:off x="1752601" y="4648200"/>
            <a:ext cx="1292100" cy="609600"/>
          </a:xfrm>
          <a:prstGeom prst="rect">
            <a:avLst/>
          </a:prstGeom>
          <a:noFill/>
          <a:ln>
            <a:noFill/>
          </a:ln>
        </p:spPr>
        <p:txBody>
          <a:bodyPr spcFirstLastPara="1" wrap="square" lIns="45700" tIns="0" rIns="45700" bIns="0" anchor="t"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Thread 2’s</a:t>
            </a:r>
            <a:br>
              <a:rPr lang="en-US" sz="2000">
                <a:solidFill>
                  <a:schemeClr val="dk1"/>
                </a:solidFill>
                <a:latin typeface="Helvetica Neue"/>
                <a:ea typeface="Helvetica Neue"/>
                <a:cs typeface="Helvetica Neue"/>
                <a:sym typeface="Helvetica Neue"/>
              </a:rPr>
            </a:br>
            <a:r>
              <a:rPr lang="en-US" sz="2000">
                <a:solidFill>
                  <a:schemeClr val="dk1"/>
                </a:solidFill>
                <a:latin typeface="Helvetica Neue"/>
                <a:ea typeface="Helvetica Neue"/>
                <a:cs typeface="Helvetica Neue"/>
                <a:sym typeface="Helvetica Neue"/>
              </a:rPr>
              <a:t>stack</a:t>
            </a:r>
            <a:endParaRPr/>
          </a:p>
        </p:txBody>
      </p:sp>
      <p:cxnSp>
        <p:nvCxnSpPr>
          <p:cNvPr id="417" name="Google Shape;417;g707b995bfa_0_81"/>
          <p:cNvCxnSpPr>
            <a:stCxn id="414" idx="3"/>
            <a:endCxn id="399" idx="1"/>
          </p:cNvCxnSpPr>
          <p:nvPr/>
        </p:nvCxnSpPr>
        <p:spPr>
          <a:xfrm>
            <a:off x="3044701" y="3200400"/>
            <a:ext cx="1908300" cy="1028700"/>
          </a:xfrm>
          <a:prstGeom prst="curvedConnector3">
            <a:avLst>
              <a:gd name="adj1" fmla="val 49997"/>
            </a:avLst>
          </a:prstGeom>
          <a:noFill/>
          <a:ln w="12700" cap="flat" cmpd="sng">
            <a:solidFill>
              <a:schemeClr val="dk1"/>
            </a:solidFill>
            <a:prstDash val="solid"/>
            <a:round/>
            <a:headEnd type="none" w="med" len="med"/>
            <a:tailEnd type="triangle" w="med" len="med"/>
          </a:ln>
        </p:spPr>
      </p:cxnSp>
      <p:cxnSp>
        <p:nvCxnSpPr>
          <p:cNvPr id="418" name="Google Shape;418;g707b995bfa_0_81"/>
          <p:cNvCxnSpPr>
            <a:stCxn id="416" idx="3"/>
            <a:endCxn id="407" idx="2"/>
          </p:cNvCxnSpPr>
          <p:nvPr/>
        </p:nvCxnSpPr>
        <p:spPr>
          <a:xfrm rot="10800000" flipH="1">
            <a:off x="3044701" y="4114800"/>
            <a:ext cx="2784600" cy="838200"/>
          </a:xfrm>
          <a:prstGeom prst="curvedConnector2">
            <a:avLst/>
          </a:prstGeom>
          <a:noFill/>
          <a:ln w="12700" cap="flat" cmpd="sng">
            <a:solidFill>
              <a:schemeClr val="dk1"/>
            </a:solidFill>
            <a:prstDash val="solid"/>
            <a:round/>
            <a:headEnd type="none" w="med" len="med"/>
            <a:tailEnd type="triangle" w="med" len="med"/>
          </a:ln>
        </p:spPr>
      </p:cxnSp>
      <p:cxnSp>
        <p:nvCxnSpPr>
          <p:cNvPr id="419" name="Google Shape;419;g707b995bfa_0_81"/>
          <p:cNvCxnSpPr>
            <a:stCxn id="415" idx="1"/>
            <a:endCxn id="404" idx="3"/>
          </p:cNvCxnSpPr>
          <p:nvPr/>
        </p:nvCxnSpPr>
        <p:spPr>
          <a:xfrm flipH="1">
            <a:off x="6705601" y="4114800"/>
            <a:ext cx="2362200" cy="266700"/>
          </a:xfrm>
          <a:prstGeom prst="curvedConnector3">
            <a:avLst>
              <a:gd name="adj1" fmla="val 50000"/>
            </a:avLst>
          </a:prstGeom>
          <a:noFill/>
          <a:ln w="12700" cap="flat" cmpd="sng">
            <a:solidFill>
              <a:schemeClr val="dk1"/>
            </a:solidFill>
            <a:prstDash val="solid"/>
            <a:round/>
            <a:headEnd type="none" w="med" len="med"/>
            <a:tailEnd type="triangle" w="med" len="med"/>
          </a:ln>
        </p:spPr>
      </p:cxnSp>
      <p:sp>
        <p:nvSpPr>
          <p:cNvPr id="420" name="Google Shape;420;g707b995bfa_0_81"/>
          <p:cNvSpPr txBox="1"/>
          <p:nvPr/>
        </p:nvSpPr>
        <p:spPr>
          <a:xfrm>
            <a:off x="7391400" y="1905001"/>
            <a:ext cx="1468500" cy="39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User space</a:t>
            </a:r>
            <a:endParaRPr/>
          </a:p>
        </p:txBody>
      </p:sp>
      <p:sp>
        <p:nvSpPr>
          <p:cNvPr id="421" name="Google Shape;421;g707b995bfa_0_81"/>
          <p:cNvSpPr txBox="1"/>
          <p:nvPr/>
        </p:nvSpPr>
        <p:spPr>
          <a:xfrm>
            <a:off x="2133600" y="5867400"/>
            <a:ext cx="4299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Noto Sans Symbols"/>
              <a:buNone/>
            </a:pPr>
            <a:r>
              <a:rPr lang="en-US" sz="2400">
                <a:solidFill>
                  <a:schemeClr val="dk1"/>
                </a:solidFill>
                <a:latin typeface="Times"/>
                <a:ea typeface="Times"/>
                <a:cs typeface="Times"/>
                <a:sym typeface="Times"/>
              </a:rPr>
              <a:t>=&gt; Each thread has its own stack!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707b995bfa_0_117"/>
          <p:cNvSpPr txBox="1">
            <a:spLocks noGrp="1"/>
          </p:cNvSpPr>
          <p:nvPr>
            <p:ph type="title"/>
          </p:nvPr>
        </p:nvSpPr>
        <p:spPr>
          <a:xfrm>
            <a:off x="1625600" y="533400"/>
            <a:ext cx="10363200" cy="60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Why use threads?</a:t>
            </a:r>
            <a:endParaRPr/>
          </a:p>
        </p:txBody>
      </p:sp>
      <p:sp>
        <p:nvSpPr>
          <p:cNvPr id="427" name="Google Shape;427;g707b995bfa_0_117"/>
          <p:cNvSpPr txBox="1">
            <a:spLocks noGrp="1"/>
          </p:cNvSpPr>
          <p:nvPr>
            <p:ph type="body" idx="1"/>
          </p:nvPr>
        </p:nvSpPr>
        <p:spPr>
          <a:xfrm>
            <a:off x="1117600" y="1447800"/>
            <a:ext cx="5308500" cy="4953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Allow a single application to do many things at once</a:t>
            </a:r>
            <a:endParaRPr/>
          </a:p>
          <a:p>
            <a:pPr marL="685800" lvl="1" indent="-228600" algn="l" rtl="0">
              <a:lnSpc>
                <a:spcPct val="90000"/>
              </a:lnSpc>
              <a:spcBef>
                <a:spcPts val="500"/>
              </a:spcBef>
              <a:spcAft>
                <a:spcPts val="0"/>
              </a:spcAft>
              <a:buClr>
                <a:schemeClr val="dk1"/>
              </a:buClr>
              <a:buSzPts val="2000"/>
              <a:buChar char="•"/>
            </a:pPr>
            <a:r>
              <a:rPr lang="en-US" sz="2000"/>
              <a:t>Simpler programming model</a:t>
            </a:r>
            <a:endParaRPr/>
          </a:p>
          <a:p>
            <a:pPr marL="685800" lvl="1" indent="-228600" algn="l" rtl="0">
              <a:lnSpc>
                <a:spcPct val="90000"/>
              </a:lnSpc>
              <a:spcBef>
                <a:spcPts val="500"/>
              </a:spcBef>
              <a:spcAft>
                <a:spcPts val="0"/>
              </a:spcAft>
              <a:buClr>
                <a:schemeClr val="dk1"/>
              </a:buClr>
              <a:buSzPts val="2000"/>
              <a:buChar char="•"/>
            </a:pPr>
            <a:r>
              <a:rPr lang="en-US" sz="2000"/>
              <a:t>Less waiting</a:t>
            </a:r>
            <a:endParaRPr/>
          </a:p>
          <a:p>
            <a:pPr marL="228600" lvl="0" indent="-228600" algn="l" rtl="0">
              <a:lnSpc>
                <a:spcPct val="90000"/>
              </a:lnSpc>
              <a:spcBef>
                <a:spcPts val="1000"/>
              </a:spcBef>
              <a:spcAft>
                <a:spcPts val="0"/>
              </a:spcAft>
              <a:buClr>
                <a:schemeClr val="dk1"/>
              </a:buClr>
              <a:buSzPts val="2400"/>
              <a:buChar char="•"/>
            </a:pPr>
            <a:r>
              <a:rPr lang="en-US" sz="2400"/>
              <a:t>Threads are faster to create or destroy</a:t>
            </a:r>
            <a:endParaRPr/>
          </a:p>
          <a:p>
            <a:pPr marL="685800" lvl="1" indent="-228600" algn="l" rtl="0">
              <a:lnSpc>
                <a:spcPct val="90000"/>
              </a:lnSpc>
              <a:spcBef>
                <a:spcPts val="500"/>
              </a:spcBef>
              <a:spcAft>
                <a:spcPts val="0"/>
              </a:spcAft>
              <a:buClr>
                <a:schemeClr val="dk1"/>
              </a:buClr>
              <a:buSzPts val="2000"/>
              <a:buChar char="•"/>
            </a:pPr>
            <a:r>
              <a:rPr lang="en-US" sz="2000"/>
              <a:t>No separate address space</a:t>
            </a:r>
            <a:endParaRPr/>
          </a:p>
          <a:p>
            <a:pPr marL="228600" lvl="0" indent="-228600" algn="l" rtl="0">
              <a:lnSpc>
                <a:spcPct val="90000"/>
              </a:lnSpc>
              <a:spcBef>
                <a:spcPts val="1000"/>
              </a:spcBef>
              <a:spcAft>
                <a:spcPts val="0"/>
              </a:spcAft>
              <a:buClr>
                <a:schemeClr val="dk1"/>
              </a:buClr>
              <a:buSzPts val="2400"/>
              <a:buChar char="•"/>
            </a:pPr>
            <a:r>
              <a:rPr lang="en-US" sz="2400"/>
              <a:t>Overlap computation and I/O</a:t>
            </a:r>
            <a:endParaRPr/>
          </a:p>
          <a:p>
            <a:pPr marL="685800" lvl="1" indent="-228600" algn="l" rtl="0">
              <a:lnSpc>
                <a:spcPct val="90000"/>
              </a:lnSpc>
              <a:spcBef>
                <a:spcPts val="500"/>
              </a:spcBef>
              <a:spcAft>
                <a:spcPts val="0"/>
              </a:spcAft>
              <a:buClr>
                <a:schemeClr val="dk1"/>
              </a:buClr>
              <a:buSzPts val="2000"/>
              <a:buChar char="•"/>
            </a:pPr>
            <a:r>
              <a:rPr lang="en-US" sz="2000"/>
              <a:t>Could be done without threads, but it’s harder</a:t>
            </a:r>
            <a:endParaRPr/>
          </a:p>
          <a:p>
            <a:pPr marL="228600" lvl="0" indent="-228600" algn="l" rtl="0">
              <a:lnSpc>
                <a:spcPct val="90000"/>
              </a:lnSpc>
              <a:spcBef>
                <a:spcPts val="1000"/>
              </a:spcBef>
              <a:spcAft>
                <a:spcPts val="0"/>
              </a:spcAft>
              <a:buClr>
                <a:schemeClr val="dk1"/>
              </a:buClr>
              <a:buSzPts val="2400"/>
              <a:buChar char="•"/>
            </a:pPr>
            <a:r>
              <a:rPr lang="en-US" sz="2400"/>
              <a:t>Example: word processor</a:t>
            </a:r>
            <a:endParaRPr/>
          </a:p>
          <a:p>
            <a:pPr marL="685800" lvl="1" indent="-228600" algn="l" rtl="0">
              <a:lnSpc>
                <a:spcPct val="90000"/>
              </a:lnSpc>
              <a:spcBef>
                <a:spcPts val="500"/>
              </a:spcBef>
              <a:spcAft>
                <a:spcPts val="0"/>
              </a:spcAft>
              <a:buClr>
                <a:schemeClr val="dk1"/>
              </a:buClr>
              <a:buSzPts val="2000"/>
              <a:buChar char="•"/>
            </a:pPr>
            <a:r>
              <a:rPr lang="en-US" sz="2000"/>
              <a:t>Thread to handle input</a:t>
            </a:r>
            <a:endParaRPr/>
          </a:p>
          <a:p>
            <a:pPr marL="685800" lvl="1" indent="-228600" algn="l" rtl="0">
              <a:lnSpc>
                <a:spcPct val="90000"/>
              </a:lnSpc>
              <a:spcBef>
                <a:spcPts val="500"/>
              </a:spcBef>
              <a:spcAft>
                <a:spcPts val="0"/>
              </a:spcAft>
              <a:buClr>
                <a:schemeClr val="dk1"/>
              </a:buClr>
              <a:buSzPts val="2000"/>
              <a:buChar char="•"/>
            </a:pPr>
            <a:r>
              <a:rPr lang="en-US" sz="2000"/>
              <a:t>Thread to format document</a:t>
            </a:r>
            <a:endParaRPr/>
          </a:p>
          <a:p>
            <a:pPr marL="685800" lvl="1" indent="-228600" algn="l" rtl="0">
              <a:lnSpc>
                <a:spcPct val="90000"/>
              </a:lnSpc>
              <a:spcBef>
                <a:spcPts val="500"/>
              </a:spcBef>
              <a:spcAft>
                <a:spcPts val="0"/>
              </a:spcAft>
              <a:buClr>
                <a:schemeClr val="dk1"/>
              </a:buClr>
              <a:buSzPts val="2000"/>
              <a:buChar char="•"/>
            </a:pPr>
            <a:r>
              <a:rPr lang="en-US" sz="2000"/>
              <a:t>Thread to write to disk</a:t>
            </a:r>
            <a:endParaRPr/>
          </a:p>
        </p:txBody>
      </p:sp>
      <p:sp>
        <p:nvSpPr>
          <p:cNvPr id="428" name="Google Shape;428;g707b995bfa_0_117"/>
          <p:cNvSpPr/>
          <p:nvPr/>
        </p:nvSpPr>
        <p:spPr>
          <a:xfrm>
            <a:off x="7467600" y="4876800"/>
            <a:ext cx="2438400" cy="304800"/>
          </a:xfrm>
          <a:prstGeom prst="rect">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Kernel</a:t>
            </a:r>
            <a:endParaRPr/>
          </a:p>
        </p:txBody>
      </p:sp>
      <p:sp>
        <p:nvSpPr>
          <p:cNvPr id="429" name="Google Shape;429;g707b995bfa_0_117"/>
          <p:cNvSpPr/>
          <p:nvPr/>
        </p:nvSpPr>
        <p:spPr>
          <a:xfrm>
            <a:off x="7467600" y="3429000"/>
            <a:ext cx="2438400" cy="14478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30" name="Google Shape;430;g707b995bfa_0_117"/>
          <p:cNvSpPr/>
          <p:nvPr/>
        </p:nvSpPr>
        <p:spPr>
          <a:xfrm>
            <a:off x="8153400" y="3581400"/>
            <a:ext cx="1143000" cy="11430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31" name="Google Shape;431;g707b995bfa_0_117"/>
          <p:cNvSpPr/>
          <p:nvPr/>
        </p:nvSpPr>
        <p:spPr>
          <a:xfrm>
            <a:off x="6553200" y="3505200"/>
            <a:ext cx="609600" cy="762000"/>
          </a:xfrm>
          <a:prstGeom prst="can">
            <a:avLst>
              <a:gd name="adj" fmla="val 31250"/>
            </a:avLst>
          </a:prstGeom>
          <a:solidFill>
            <a:srgbClr val="C0C0C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32" name="Google Shape;432;g707b995bfa_0_117"/>
          <p:cNvSpPr/>
          <p:nvPr/>
        </p:nvSpPr>
        <p:spPr>
          <a:xfrm>
            <a:off x="8458200" y="38100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g707b995bfa_0_117"/>
          <p:cNvSpPr/>
          <p:nvPr/>
        </p:nvSpPr>
        <p:spPr>
          <a:xfrm>
            <a:off x="8686800" y="37338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g707b995bfa_0_117"/>
          <p:cNvSpPr/>
          <p:nvPr/>
        </p:nvSpPr>
        <p:spPr>
          <a:xfrm>
            <a:off x="8915400" y="38862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35" name="Google Shape;435;g707b995bfa_0_117"/>
          <p:cNvCxnSpPr>
            <a:stCxn id="432" idx="4"/>
            <a:endCxn id="431" idx="4"/>
          </p:cNvCxnSpPr>
          <p:nvPr/>
        </p:nvCxnSpPr>
        <p:spPr>
          <a:xfrm rot="10800000">
            <a:off x="7162800" y="3886200"/>
            <a:ext cx="1295400" cy="335100"/>
          </a:xfrm>
          <a:prstGeom prst="straightConnector1">
            <a:avLst/>
          </a:prstGeom>
          <a:noFill/>
          <a:ln w="12700" cap="flat" cmpd="sng">
            <a:solidFill>
              <a:schemeClr val="dk1"/>
            </a:solidFill>
            <a:prstDash val="solid"/>
            <a:round/>
            <a:headEnd type="none" w="med" len="med"/>
            <a:tailEnd type="triangle" w="med" len="med"/>
          </a:ln>
        </p:spPr>
      </p:cxnSp>
      <p:sp>
        <p:nvSpPr>
          <p:cNvPr id="436" name="Google Shape;436;g707b995bfa_0_117"/>
          <p:cNvSpPr/>
          <p:nvPr/>
        </p:nvSpPr>
        <p:spPr>
          <a:xfrm>
            <a:off x="6629400" y="1600200"/>
            <a:ext cx="1219200" cy="9399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500"/>
              <a:buFont typeface="Noto Sans Symbols"/>
              <a:buNone/>
            </a:pPr>
            <a:r>
              <a:rPr lang="en-US" sz="500">
                <a:solidFill>
                  <a:srgbClr val="000000"/>
                </a:solidFill>
                <a:latin typeface="Times"/>
                <a:ea typeface="Times"/>
                <a:cs typeface="Times"/>
                <a:sym typeface="Times"/>
              </a:rPr>
              <a:t>When in the Course of human events, it becomes necessary for one people to dissolve the political bands which have connected them with another, and to assume among the powers of the earth, the separate and equal station to which the Laws of Nature and of Nature's God entitle them, a decent respect to the opinions of mankind requires that they should declare the causes which impel them to the separation.</a:t>
            </a:r>
            <a:endParaRPr/>
          </a:p>
        </p:txBody>
      </p:sp>
      <p:sp>
        <p:nvSpPr>
          <p:cNvPr id="437" name="Google Shape;437;g707b995bfa_0_117"/>
          <p:cNvSpPr/>
          <p:nvPr/>
        </p:nvSpPr>
        <p:spPr>
          <a:xfrm>
            <a:off x="7924800" y="1600200"/>
            <a:ext cx="1219200" cy="9399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500"/>
              <a:buFont typeface="Noto Sans Symbols"/>
              <a:buNone/>
            </a:pPr>
            <a:r>
              <a:rPr lang="en-US" sz="500">
                <a:solidFill>
                  <a:srgbClr val="000000"/>
                </a:solidFill>
                <a:latin typeface="Times"/>
                <a:ea typeface="Times"/>
                <a:cs typeface="Times"/>
                <a:sym typeface="Times"/>
              </a:rPr>
              <a:t>We hold these truths to be self-evident, that all men are created equal, that they are endowed by their Creator with certain unalienable Rights, that among these are Life, Liberty and the pursuit of Happiness.--That to secure these rights, Governments are instituted among Men, deriving their just powers from the consent of the governed, --That whenever any Form of Government becomes</a:t>
            </a:r>
            <a:endParaRPr/>
          </a:p>
        </p:txBody>
      </p:sp>
      <p:sp>
        <p:nvSpPr>
          <p:cNvPr id="438" name="Google Shape;438;g707b995bfa_0_117"/>
          <p:cNvSpPr/>
          <p:nvPr/>
        </p:nvSpPr>
        <p:spPr>
          <a:xfrm>
            <a:off x="9220200" y="1600200"/>
            <a:ext cx="1219200" cy="9399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500"/>
              <a:buFont typeface="Noto Sans Symbols"/>
              <a:buNone/>
            </a:pPr>
            <a:r>
              <a:rPr lang="en-US" sz="500">
                <a:solidFill>
                  <a:srgbClr val="000000"/>
                </a:solidFill>
                <a:latin typeface="Times"/>
                <a:ea typeface="Times"/>
                <a:cs typeface="Times"/>
                <a:sym typeface="Times"/>
              </a:rPr>
              <a:t>destructive of these ends, it is the Right of the People to alter or to abolish it, and to institute new Government, laying its foundation on such principles and organizing its powers in such form, as to them shall seem most likely to effect their Safety and Happiness. Prudence, indeed, will dictate that Governments long established should not be changed for light and transient causes; and accordingly all</a:t>
            </a:r>
            <a:endParaRPr/>
          </a:p>
        </p:txBody>
      </p:sp>
      <p:sp>
        <p:nvSpPr>
          <p:cNvPr id="439" name="Google Shape;439;g707b995bfa_0_117"/>
          <p:cNvSpPr/>
          <p:nvPr/>
        </p:nvSpPr>
        <p:spPr>
          <a:xfrm>
            <a:off x="6553200" y="1524000"/>
            <a:ext cx="3962400" cy="106680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cxnSp>
        <p:nvCxnSpPr>
          <p:cNvPr id="440" name="Google Shape;440;g707b995bfa_0_117"/>
          <p:cNvCxnSpPr>
            <a:stCxn id="433" idx="0"/>
            <a:endCxn id="439" idx="2"/>
          </p:cNvCxnSpPr>
          <p:nvPr/>
        </p:nvCxnSpPr>
        <p:spPr>
          <a:xfrm rot="10800000">
            <a:off x="8534400" y="2590800"/>
            <a:ext cx="152400" cy="1119300"/>
          </a:xfrm>
          <a:prstGeom prst="straightConnector1">
            <a:avLst/>
          </a:prstGeom>
          <a:noFill/>
          <a:ln w="12700" cap="flat" cmpd="sng">
            <a:solidFill>
              <a:schemeClr val="dk1"/>
            </a:solidFill>
            <a:prstDash val="solid"/>
            <a:round/>
            <a:headEnd type="none" w="med" len="med"/>
            <a:tailEnd type="triangle" w="med" len="med"/>
          </a:ln>
        </p:spPr>
      </p:cxnSp>
      <p:cxnSp>
        <p:nvCxnSpPr>
          <p:cNvPr id="441" name="Google Shape;441;g707b995bfa_0_117"/>
          <p:cNvCxnSpPr>
            <a:stCxn id="434" idx="6"/>
            <a:endCxn id="442" idx="0"/>
          </p:cNvCxnSpPr>
          <p:nvPr/>
        </p:nvCxnSpPr>
        <p:spPr>
          <a:xfrm>
            <a:off x="8915401" y="4510201"/>
            <a:ext cx="609600" cy="1052400"/>
          </a:xfrm>
          <a:prstGeom prst="straightConnector1">
            <a:avLst/>
          </a:prstGeom>
          <a:noFill/>
          <a:ln w="12700" cap="flat" cmpd="sng">
            <a:solidFill>
              <a:schemeClr val="dk1"/>
            </a:solidFill>
            <a:prstDash val="solid"/>
            <a:round/>
            <a:headEnd type="none" w="med" len="med"/>
            <a:tailEnd type="triangle" w="med" len="med"/>
          </a:ln>
        </p:spPr>
      </p:cxnSp>
      <p:pic>
        <p:nvPicPr>
          <p:cNvPr id="442" name="Google Shape;442;g707b995bfa_0_117"/>
          <p:cNvPicPr preferRelativeResize="0"/>
          <p:nvPr/>
        </p:nvPicPr>
        <p:blipFill rotWithShape="1">
          <a:blip r:embed="rId3">
            <a:alphaModFix/>
          </a:blip>
          <a:srcRect/>
          <a:stretch/>
        </p:blipFill>
        <p:spPr>
          <a:xfrm>
            <a:off x="8534400" y="5562601"/>
            <a:ext cx="1981203" cy="3540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707b995bfa_0_1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Multithreaded Web server</a:t>
            </a:r>
            <a:endParaRPr/>
          </a:p>
        </p:txBody>
      </p:sp>
      <p:sp>
        <p:nvSpPr>
          <p:cNvPr id="448" name="Google Shape;448;g707b995bfa_0_137"/>
          <p:cNvSpPr/>
          <p:nvPr/>
        </p:nvSpPr>
        <p:spPr>
          <a:xfrm>
            <a:off x="2133600" y="4876800"/>
            <a:ext cx="2438400" cy="304800"/>
          </a:xfrm>
          <a:prstGeom prst="rect">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Kernel</a:t>
            </a:r>
            <a:endParaRPr/>
          </a:p>
        </p:txBody>
      </p:sp>
      <p:sp>
        <p:nvSpPr>
          <p:cNvPr id="449" name="Google Shape;449;g707b995bfa_0_137"/>
          <p:cNvSpPr/>
          <p:nvPr/>
        </p:nvSpPr>
        <p:spPr>
          <a:xfrm>
            <a:off x="2133600" y="2819400"/>
            <a:ext cx="2438400" cy="20574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50" name="Google Shape;450;g707b995bfa_0_137"/>
          <p:cNvSpPr/>
          <p:nvPr/>
        </p:nvSpPr>
        <p:spPr>
          <a:xfrm>
            <a:off x="2514600" y="2971800"/>
            <a:ext cx="1752600" cy="17526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51" name="Google Shape;451;g707b995bfa_0_137"/>
          <p:cNvSpPr/>
          <p:nvPr/>
        </p:nvSpPr>
        <p:spPr>
          <a:xfrm>
            <a:off x="3276600" y="3733800"/>
            <a:ext cx="76200" cy="5334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2" name="Google Shape;452;g707b995bfa_0_137"/>
          <p:cNvSpPr/>
          <p:nvPr/>
        </p:nvSpPr>
        <p:spPr>
          <a:xfrm>
            <a:off x="3505200" y="3733800"/>
            <a:ext cx="76200" cy="5334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Google Shape;453;g707b995bfa_0_137"/>
          <p:cNvSpPr/>
          <p:nvPr/>
        </p:nvSpPr>
        <p:spPr>
          <a:xfrm>
            <a:off x="3733800" y="3733800"/>
            <a:ext cx="76200" cy="5334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g707b995bfa_0_137"/>
          <p:cNvSpPr/>
          <p:nvPr/>
        </p:nvSpPr>
        <p:spPr>
          <a:xfrm>
            <a:off x="3200400" y="4267200"/>
            <a:ext cx="609600" cy="228600"/>
          </a:xfrm>
          <a:prstGeom prst="rect">
            <a:avLst/>
          </a:prstGeom>
          <a:solidFill>
            <a:srgbClr val="33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55" name="Google Shape;455;g707b995bfa_0_137"/>
          <p:cNvSpPr/>
          <p:nvPr/>
        </p:nvSpPr>
        <p:spPr>
          <a:xfrm>
            <a:off x="2819400" y="33528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g707b995bfa_0_137"/>
          <p:cNvSpPr/>
          <p:nvPr/>
        </p:nvSpPr>
        <p:spPr>
          <a:xfrm>
            <a:off x="2895600" y="3505200"/>
            <a:ext cx="380999" cy="228600"/>
          </a:xfrm>
          <a:custGeom>
            <a:avLst/>
            <a:gdLst/>
            <a:ahLst/>
            <a:cxnLst/>
            <a:rect l="l" t="t" r="r" b="b"/>
            <a:pathLst>
              <a:path w="912" h="528" extrusionOk="0">
                <a:moveTo>
                  <a:pt x="0" y="0"/>
                </a:moveTo>
                <a:lnTo>
                  <a:pt x="912" y="0"/>
                </a:lnTo>
                <a:lnTo>
                  <a:pt x="912" y="528"/>
                </a:lnTo>
              </a:path>
            </a:pathLst>
          </a:custGeom>
          <a:noFill/>
          <a:ln w="12700" cap="flat" cmpd="sng">
            <a:solidFill>
              <a:srgbClr val="ED181E"/>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g707b995bfa_0_137"/>
          <p:cNvSpPr/>
          <p:nvPr/>
        </p:nvSpPr>
        <p:spPr>
          <a:xfrm>
            <a:off x="2895600" y="3429000"/>
            <a:ext cx="609599" cy="304800"/>
          </a:xfrm>
          <a:custGeom>
            <a:avLst/>
            <a:gdLst/>
            <a:ahLst/>
            <a:cxnLst/>
            <a:rect l="l" t="t" r="r" b="b"/>
            <a:pathLst>
              <a:path w="912" h="528" extrusionOk="0">
                <a:moveTo>
                  <a:pt x="0" y="0"/>
                </a:moveTo>
                <a:lnTo>
                  <a:pt x="912" y="0"/>
                </a:lnTo>
                <a:lnTo>
                  <a:pt x="912" y="528"/>
                </a:lnTo>
              </a:path>
            </a:pathLst>
          </a:custGeom>
          <a:noFill/>
          <a:ln w="12700" cap="flat" cmpd="sng">
            <a:solidFill>
              <a:srgbClr val="ED181E"/>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g707b995bfa_0_137"/>
          <p:cNvSpPr/>
          <p:nvPr/>
        </p:nvSpPr>
        <p:spPr>
          <a:xfrm>
            <a:off x="2895600" y="3352800"/>
            <a:ext cx="838201" cy="381000"/>
          </a:xfrm>
          <a:custGeom>
            <a:avLst/>
            <a:gdLst/>
            <a:ahLst/>
            <a:cxnLst/>
            <a:rect l="l" t="t" r="r" b="b"/>
            <a:pathLst>
              <a:path w="912" h="528" extrusionOk="0">
                <a:moveTo>
                  <a:pt x="0" y="0"/>
                </a:moveTo>
                <a:lnTo>
                  <a:pt x="912" y="0"/>
                </a:lnTo>
                <a:lnTo>
                  <a:pt x="912" y="528"/>
                </a:lnTo>
              </a:path>
            </a:pathLst>
          </a:custGeom>
          <a:noFill/>
          <a:ln w="12700" cap="flat" cmpd="sng">
            <a:solidFill>
              <a:srgbClr val="ED181E"/>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g707b995bfa_0_137"/>
          <p:cNvSpPr/>
          <p:nvPr/>
        </p:nvSpPr>
        <p:spPr>
          <a:xfrm>
            <a:off x="2590800" y="3733800"/>
            <a:ext cx="228600" cy="1981199"/>
          </a:xfrm>
          <a:custGeom>
            <a:avLst/>
            <a:gdLst/>
            <a:ahLst/>
            <a:cxnLst/>
            <a:rect l="l" t="t" r="r" b="b"/>
            <a:pathLst>
              <a:path w="480" h="1008" extrusionOk="0">
                <a:moveTo>
                  <a:pt x="0" y="1008"/>
                </a:moveTo>
                <a:lnTo>
                  <a:pt x="0" y="0"/>
                </a:lnTo>
                <a:lnTo>
                  <a:pt x="480" y="0"/>
                </a:lnTo>
              </a:path>
            </a:pathLst>
          </a:custGeom>
          <a:noFill/>
          <a:ln w="25400" cap="flat" cmpd="sng">
            <a:solidFill>
              <a:srgbClr val="FF0000"/>
            </a:solidFill>
            <a:prstDash val="solid"/>
            <a:round/>
            <a:headEnd type="none" w="med" len="med"/>
            <a:tailEnd type="triangl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g707b995bfa_0_137"/>
          <p:cNvSpPr txBox="1"/>
          <p:nvPr/>
        </p:nvSpPr>
        <p:spPr>
          <a:xfrm>
            <a:off x="2057400" y="5715001"/>
            <a:ext cx="1104900" cy="549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800"/>
              <a:buFont typeface="Noto Sans Symbols"/>
              <a:buNone/>
            </a:pPr>
            <a:r>
              <a:rPr lang="en-US" sz="1800">
                <a:solidFill>
                  <a:schemeClr val="dk1"/>
                </a:solidFill>
                <a:latin typeface="Helvetica Neue"/>
                <a:ea typeface="Helvetica Neue"/>
                <a:cs typeface="Helvetica Neue"/>
                <a:sym typeface="Helvetica Neue"/>
              </a:rPr>
              <a:t>Network</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connection</a:t>
            </a:r>
            <a:endParaRPr/>
          </a:p>
        </p:txBody>
      </p:sp>
      <p:sp>
        <p:nvSpPr>
          <p:cNvPr id="461" name="Google Shape;461;g707b995bfa_0_137"/>
          <p:cNvSpPr txBox="1"/>
          <p:nvPr/>
        </p:nvSpPr>
        <p:spPr>
          <a:xfrm>
            <a:off x="1905001" y="1524000"/>
            <a:ext cx="969900" cy="489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Dispatcher</a:t>
            </a:r>
            <a:br>
              <a:rPr lang="en-US" sz="16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thread</a:t>
            </a:r>
            <a:endParaRPr/>
          </a:p>
        </p:txBody>
      </p:sp>
      <p:cxnSp>
        <p:nvCxnSpPr>
          <p:cNvPr id="462" name="Google Shape;462;g707b995bfa_0_137"/>
          <p:cNvCxnSpPr>
            <a:stCxn id="461" idx="2"/>
            <a:endCxn id="455" idx="0"/>
          </p:cNvCxnSpPr>
          <p:nvPr/>
        </p:nvCxnSpPr>
        <p:spPr>
          <a:xfrm rot="-5400000" flipH="1">
            <a:off x="1941451" y="2461500"/>
            <a:ext cx="1325700" cy="428700"/>
          </a:xfrm>
          <a:prstGeom prst="curvedConnector3">
            <a:avLst>
              <a:gd name="adj1" fmla="val 50532"/>
            </a:avLst>
          </a:prstGeom>
          <a:noFill/>
          <a:ln w="9525" cap="flat" cmpd="sng">
            <a:solidFill>
              <a:schemeClr val="dk1"/>
            </a:solidFill>
            <a:prstDash val="solid"/>
            <a:round/>
            <a:headEnd type="none" w="med" len="med"/>
            <a:tailEnd type="triangle" w="med" len="med"/>
          </a:ln>
        </p:spPr>
      </p:cxnSp>
      <p:sp>
        <p:nvSpPr>
          <p:cNvPr id="463" name="Google Shape;463;g707b995bfa_0_137"/>
          <p:cNvSpPr txBox="1"/>
          <p:nvPr/>
        </p:nvSpPr>
        <p:spPr>
          <a:xfrm>
            <a:off x="3740150" y="2133600"/>
            <a:ext cx="655500" cy="489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Worker</a:t>
            </a:r>
            <a:br>
              <a:rPr lang="en-US" sz="16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thread</a:t>
            </a:r>
            <a:endParaRPr/>
          </a:p>
        </p:txBody>
      </p:sp>
      <p:cxnSp>
        <p:nvCxnSpPr>
          <p:cNvPr id="464" name="Google Shape;464;g707b995bfa_0_137"/>
          <p:cNvCxnSpPr>
            <a:stCxn id="463" idx="2"/>
            <a:endCxn id="453" idx="1"/>
          </p:cNvCxnSpPr>
          <p:nvPr/>
        </p:nvCxnSpPr>
        <p:spPr>
          <a:xfrm rot="5400000">
            <a:off x="3336800" y="3094800"/>
            <a:ext cx="1203300" cy="258900"/>
          </a:xfrm>
          <a:prstGeom prst="curvedConnector3">
            <a:avLst>
              <a:gd name="adj1" fmla="val 46177"/>
            </a:avLst>
          </a:prstGeom>
          <a:noFill/>
          <a:ln w="9525" cap="flat" cmpd="sng">
            <a:solidFill>
              <a:schemeClr val="dk1"/>
            </a:solidFill>
            <a:prstDash val="solid"/>
            <a:round/>
            <a:headEnd type="none" w="med" len="med"/>
            <a:tailEnd type="triangle" w="med" len="med"/>
          </a:ln>
        </p:spPr>
      </p:cxnSp>
      <p:sp>
        <p:nvSpPr>
          <p:cNvPr id="465" name="Google Shape;465;g707b995bfa_0_137"/>
          <p:cNvSpPr txBox="1"/>
          <p:nvPr/>
        </p:nvSpPr>
        <p:spPr>
          <a:xfrm>
            <a:off x="3984626" y="5334000"/>
            <a:ext cx="925500" cy="489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Web page</a:t>
            </a:r>
            <a:br>
              <a:rPr lang="en-US" sz="16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cache</a:t>
            </a:r>
            <a:endParaRPr/>
          </a:p>
        </p:txBody>
      </p:sp>
      <p:cxnSp>
        <p:nvCxnSpPr>
          <p:cNvPr id="466" name="Google Shape;466;g707b995bfa_0_137"/>
          <p:cNvCxnSpPr>
            <a:stCxn id="465" idx="0"/>
            <a:endCxn id="454" idx="3"/>
          </p:cNvCxnSpPr>
          <p:nvPr/>
        </p:nvCxnSpPr>
        <p:spPr>
          <a:xfrm rot="5400000" flipH="1">
            <a:off x="3652376" y="4539000"/>
            <a:ext cx="952500" cy="637500"/>
          </a:xfrm>
          <a:prstGeom prst="curvedConnector2">
            <a:avLst/>
          </a:prstGeom>
          <a:noFill/>
          <a:ln w="9525" cap="flat" cmpd="sng">
            <a:solidFill>
              <a:schemeClr val="dk1"/>
            </a:solidFill>
            <a:prstDash val="solid"/>
            <a:round/>
            <a:headEnd type="none" w="med" len="med"/>
            <a:tailEnd type="triangle" w="med" len="med"/>
          </a:ln>
        </p:spPr>
      </p:cxnSp>
      <p:sp>
        <p:nvSpPr>
          <p:cNvPr id="467" name="Google Shape;467;g707b995bfa_0_137"/>
          <p:cNvSpPr txBox="1"/>
          <p:nvPr/>
        </p:nvSpPr>
        <p:spPr>
          <a:xfrm>
            <a:off x="5715000" y="1524000"/>
            <a:ext cx="4343400" cy="12447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while(TRUE)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getNextRequest(&amp;buf);</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handoffWork(&amp;buf);</a:t>
            </a:r>
            <a:endParaRPr/>
          </a:p>
          <a:p>
            <a:pPr marL="0" marR="0" lvl="0" indent="0" algn="l" rtl="0">
              <a:spcBef>
                <a:spcPts val="80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a:t>
            </a:r>
            <a:endParaRPr/>
          </a:p>
        </p:txBody>
      </p:sp>
      <p:sp>
        <p:nvSpPr>
          <p:cNvPr id="468" name="Google Shape;468;g707b995bfa_0_137"/>
          <p:cNvSpPr txBox="1"/>
          <p:nvPr/>
        </p:nvSpPr>
        <p:spPr>
          <a:xfrm>
            <a:off x="5715000" y="4038600"/>
            <a:ext cx="4343400" cy="22605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while(TRUE)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waitForWork(&amp;buf);</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lookForPageInCache(&amp;buf,&amp;page);</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if(pageNotInCache(&amp;page))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readPageFromDisk(&amp;buf,&amp;page);</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returnPage(&amp;page);</a:t>
            </a:r>
            <a:endParaRPr/>
          </a:p>
          <a:p>
            <a:pPr marL="0" marR="0" lvl="0" indent="0" algn="l" rtl="0">
              <a:spcBef>
                <a:spcPts val="800"/>
              </a:spcBef>
              <a:spcAft>
                <a:spcPts val="0"/>
              </a:spcAft>
              <a:buClr>
                <a:schemeClr val="dk1"/>
              </a:buClr>
              <a:buSzPts val="1600"/>
              <a:buFont typeface="Noto Sans Symbols"/>
              <a:buNone/>
            </a:pPr>
            <a:r>
              <a:rPr lang="en-US" sz="1600">
                <a:solidFill>
                  <a:schemeClr val="dk1"/>
                </a:solidFill>
                <a:latin typeface="Arial"/>
                <a:ea typeface="Arial"/>
                <a:cs typeface="Arial"/>
                <a:sym typeface="Arial"/>
              </a:rPr>
              <a:t>}</a:t>
            </a:r>
            <a:endParaRPr/>
          </a:p>
        </p:txBody>
      </p:sp>
      <p:sp>
        <p:nvSpPr>
          <p:cNvPr id="469" name="Google Shape;469;g707b995bfa_0_137"/>
          <p:cNvSpPr/>
          <p:nvPr/>
        </p:nvSpPr>
        <p:spPr>
          <a:xfrm>
            <a:off x="2971800" y="1600200"/>
            <a:ext cx="2590800" cy="228600"/>
          </a:xfrm>
          <a:prstGeom prst="rightArrow">
            <a:avLst>
              <a:gd name="adj1" fmla="val 50000"/>
              <a:gd name="adj2" fmla="val 113176"/>
            </a:avLst>
          </a:prstGeom>
          <a:solidFill>
            <a:srgbClr val="96969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70" name="Google Shape;470;g707b995bfa_0_137"/>
          <p:cNvSpPr/>
          <p:nvPr/>
        </p:nvSpPr>
        <p:spPr>
          <a:xfrm rot="2254868">
            <a:off x="4190938" y="3048007"/>
            <a:ext cx="2590820" cy="228678"/>
          </a:xfrm>
          <a:prstGeom prst="rightArrow">
            <a:avLst>
              <a:gd name="adj1" fmla="val 50000"/>
              <a:gd name="adj2" fmla="val 113176"/>
            </a:avLst>
          </a:prstGeom>
          <a:solidFill>
            <a:srgbClr val="96969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cxnSp>
        <p:nvCxnSpPr>
          <p:cNvPr id="471" name="Google Shape;471;g707b995bfa_0_137"/>
          <p:cNvCxnSpPr/>
          <p:nvPr/>
        </p:nvCxnSpPr>
        <p:spPr>
          <a:xfrm flipH="1">
            <a:off x="7924800" y="2438400"/>
            <a:ext cx="152400" cy="1905000"/>
          </a:xfrm>
          <a:prstGeom prst="straightConnector1">
            <a:avLst/>
          </a:prstGeom>
          <a:noFill/>
          <a:ln w="19050" cap="flat" cmpd="sng">
            <a:solidFill>
              <a:schemeClr val="dk1"/>
            </a:solidFill>
            <a:prstDash val="dot"/>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707b995bfa_0_16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Three ways to build a server</a:t>
            </a:r>
            <a:endParaRPr/>
          </a:p>
        </p:txBody>
      </p:sp>
      <p:sp>
        <p:nvSpPr>
          <p:cNvPr id="477" name="Google Shape;477;g707b995bfa_0_16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590"/>
              <a:buChar char="•"/>
            </a:pPr>
            <a:r>
              <a:rPr lang="en-US" sz="2590"/>
              <a:t>Thread model</a:t>
            </a:r>
            <a:endParaRPr/>
          </a:p>
          <a:p>
            <a:pPr marL="685800" lvl="1" indent="-228600" algn="l" rtl="0">
              <a:lnSpc>
                <a:spcPct val="80000"/>
              </a:lnSpc>
              <a:spcBef>
                <a:spcPts val="500"/>
              </a:spcBef>
              <a:spcAft>
                <a:spcPts val="0"/>
              </a:spcAft>
              <a:buClr>
                <a:schemeClr val="dk1"/>
              </a:buClr>
              <a:buSzPts val="2220"/>
              <a:buChar char="•"/>
            </a:pPr>
            <a:r>
              <a:rPr lang="en-US" sz="2220"/>
              <a:t>Parallelism</a:t>
            </a:r>
            <a:endParaRPr/>
          </a:p>
          <a:p>
            <a:pPr marL="685800" lvl="1" indent="-228600" algn="l" rtl="0">
              <a:lnSpc>
                <a:spcPct val="80000"/>
              </a:lnSpc>
              <a:spcBef>
                <a:spcPts val="500"/>
              </a:spcBef>
              <a:spcAft>
                <a:spcPts val="0"/>
              </a:spcAft>
              <a:buClr>
                <a:schemeClr val="dk1"/>
              </a:buClr>
              <a:buSzPts val="2220"/>
              <a:buChar char="•"/>
            </a:pPr>
            <a:r>
              <a:rPr lang="en-US" sz="2220"/>
              <a:t>Blocking system calls</a:t>
            </a:r>
            <a:endParaRPr/>
          </a:p>
          <a:p>
            <a:pPr marL="228600" lvl="0" indent="-228600" algn="l" rtl="0">
              <a:lnSpc>
                <a:spcPct val="80000"/>
              </a:lnSpc>
              <a:spcBef>
                <a:spcPts val="1000"/>
              </a:spcBef>
              <a:spcAft>
                <a:spcPts val="0"/>
              </a:spcAft>
              <a:buClr>
                <a:schemeClr val="dk1"/>
              </a:buClr>
              <a:buSzPts val="2590"/>
              <a:buChar char="•"/>
            </a:pPr>
            <a:r>
              <a:rPr lang="en-US" sz="2590"/>
              <a:t>Single-threaded process: slow, but easier to do</a:t>
            </a:r>
            <a:endParaRPr/>
          </a:p>
          <a:p>
            <a:pPr marL="685800" lvl="1" indent="-228600" algn="l" rtl="0">
              <a:lnSpc>
                <a:spcPct val="80000"/>
              </a:lnSpc>
              <a:spcBef>
                <a:spcPts val="500"/>
              </a:spcBef>
              <a:spcAft>
                <a:spcPts val="0"/>
              </a:spcAft>
              <a:buClr>
                <a:schemeClr val="dk1"/>
              </a:buClr>
              <a:buSzPts val="2220"/>
              <a:buChar char="•"/>
            </a:pPr>
            <a:r>
              <a:rPr lang="en-US" sz="2220"/>
              <a:t>No parallelism</a:t>
            </a:r>
            <a:endParaRPr/>
          </a:p>
          <a:p>
            <a:pPr marL="685800" lvl="1" indent="-228600" algn="l" rtl="0">
              <a:lnSpc>
                <a:spcPct val="80000"/>
              </a:lnSpc>
              <a:spcBef>
                <a:spcPts val="500"/>
              </a:spcBef>
              <a:spcAft>
                <a:spcPts val="0"/>
              </a:spcAft>
              <a:buClr>
                <a:schemeClr val="dk1"/>
              </a:buClr>
              <a:buSzPts val="2220"/>
              <a:buChar char="•"/>
            </a:pPr>
            <a:r>
              <a:rPr lang="en-US" sz="2220"/>
              <a:t>Blocking system calls</a:t>
            </a:r>
            <a:endParaRPr/>
          </a:p>
          <a:p>
            <a:pPr marL="228600" lvl="0" indent="-228600" algn="l" rtl="0">
              <a:lnSpc>
                <a:spcPct val="80000"/>
              </a:lnSpc>
              <a:spcBef>
                <a:spcPts val="1000"/>
              </a:spcBef>
              <a:spcAft>
                <a:spcPts val="0"/>
              </a:spcAft>
              <a:buClr>
                <a:schemeClr val="dk1"/>
              </a:buClr>
              <a:buSzPts val="2590"/>
              <a:buChar char="•"/>
            </a:pPr>
            <a:r>
              <a:rPr lang="en-US" sz="2590"/>
              <a:t>Finite-state machine</a:t>
            </a:r>
            <a:endParaRPr/>
          </a:p>
          <a:p>
            <a:pPr marL="685800" lvl="1" indent="-228600" algn="l" rtl="0">
              <a:lnSpc>
                <a:spcPct val="80000"/>
              </a:lnSpc>
              <a:spcBef>
                <a:spcPts val="500"/>
              </a:spcBef>
              <a:spcAft>
                <a:spcPts val="0"/>
              </a:spcAft>
              <a:buClr>
                <a:schemeClr val="dk1"/>
              </a:buClr>
              <a:buSzPts val="2220"/>
              <a:buChar char="•"/>
            </a:pPr>
            <a:r>
              <a:rPr lang="en-US" sz="2220"/>
              <a:t>Each activity has its own state</a:t>
            </a:r>
            <a:endParaRPr/>
          </a:p>
          <a:p>
            <a:pPr marL="685800" lvl="1" indent="-228600" algn="l" rtl="0">
              <a:lnSpc>
                <a:spcPct val="80000"/>
              </a:lnSpc>
              <a:spcBef>
                <a:spcPts val="500"/>
              </a:spcBef>
              <a:spcAft>
                <a:spcPts val="0"/>
              </a:spcAft>
              <a:buClr>
                <a:schemeClr val="dk1"/>
              </a:buClr>
              <a:buSzPts val="2220"/>
              <a:buChar char="•"/>
            </a:pPr>
            <a:r>
              <a:rPr lang="en-US" sz="2220"/>
              <a:t>States change when system calls complete or interrupts occur</a:t>
            </a:r>
            <a:endParaRPr/>
          </a:p>
          <a:p>
            <a:pPr marL="685800" lvl="1" indent="-228600" algn="l" rtl="0">
              <a:lnSpc>
                <a:spcPct val="80000"/>
              </a:lnSpc>
              <a:spcBef>
                <a:spcPts val="500"/>
              </a:spcBef>
              <a:spcAft>
                <a:spcPts val="0"/>
              </a:spcAft>
              <a:buClr>
                <a:schemeClr val="dk1"/>
              </a:buClr>
              <a:buSzPts val="2220"/>
              <a:buChar char="•"/>
            </a:pPr>
            <a:r>
              <a:rPr lang="en-US" sz="2220"/>
              <a:t>Parallelism</a:t>
            </a:r>
            <a:endParaRPr/>
          </a:p>
          <a:p>
            <a:pPr marL="685800" lvl="1" indent="-228600" algn="l" rtl="0">
              <a:lnSpc>
                <a:spcPct val="80000"/>
              </a:lnSpc>
              <a:spcBef>
                <a:spcPts val="500"/>
              </a:spcBef>
              <a:spcAft>
                <a:spcPts val="0"/>
              </a:spcAft>
              <a:buClr>
                <a:schemeClr val="dk1"/>
              </a:buClr>
              <a:buSzPts val="2220"/>
              <a:buChar char="•"/>
            </a:pPr>
            <a:r>
              <a:rPr lang="en-US" sz="2220"/>
              <a:t>Nonblocking system calls</a:t>
            </a:r>
            <a:endParaRPr/>
          </a:p>
          <a:p>
            <a:pPr marL="685800" lvl="1" indent="-228600" algn="l" rtl="0">
              <a:lnSpc>
                <a:spcPct val="80000"/>
              </a:lnSpc>
              <a:spcBef>
                <a:spcPts val="500"/>
              </a:spcBef>
              <a:spcAft>
                <a:spcPts val="0"/>
              </a:spcAft>
              <a:buClr>
                <a:schemeClr val="dk1"/>
              </a:buClr>
              <a:buSzPts val="2220"/>
              <a:buChar char="•"/>
            </a:pPr>
            <a:r>
              <a:rPr lang="en-US" sz="2220"/>
              <a:t>Interrupts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707b995bfa_0_17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Implementing threads</a:t>
            </a:r>
            <a:endParaRPr/>
          </a:p>
        </p:txBody>
      </p:sp>
      <p:sp>
        <p:nvSpPr>
          <p:cNvPr id="483" name="Google Shape;483;g707b995bfa_0_170"/>
          <p:cNvSpPr/>
          <p:nvPr/>
        </p:nvSpPr>
        <p:spPr>
          <a:xfrm>
            <a:off x="1981200" y="3124200"/>
            <a:ext cx="3429000" cy="762000"/>
          </a:xfrm>
          <a:prstGeom prst="rect">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Kernel</a:t>
            </a:r>
            <a:endParaRPr/>
          </a:p>
        </p:txBody>
      </p:sp>
      <p:sp>
        <p:nvSpPr>
          <p:cNvPr id="484" name="Google Shape;484;g707b995bfa_0_170"/>
          <p:cNvSpPr/>
          <p:nvPr/>
        </p:nvSpPr>
        <p:spPr>
          <a:xfrm>
            <a:off x="1981200" y="1524000"/>
            <a:ext cx="3429000" cy="1600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85" name="Google Shape;485;g707b995bfa_0_170"/>
          <p:cNvSpPr/>
          <p:nvPr/>
        </p:nvSpPr>
        <p:spPr>
          <a:xfrm>
            <a:off x="2133600" y="1600200"/>
            <a:ext cx="1447800" cy="14478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86" name="Google Shape;486;g707b995bfa_0_170"/>
          <p:cNvSpPr/>
          <p:nvPr/>
        </p:nvSpPr>
        <p:spPr>
          <a:xfrm>
            <a:off x="2590800" y="18288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g707b995bfa_0_170"/>
          <p:cNvSpPr/>
          <p:nvPr/>
        </p:nvSpPr>
        <p:spPr>
          <a:xfrm>
            <a:off x="2819400" y="16764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Google Shape;488;g707b995bfa_0_170"/>
          <p:cNvSpPr/>
          <p:nvPr/>
        </p:nvSpPr>
        <p:spPr>
          <a:xfrm>
            <a:off x="3124200" y="18288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g707b995bfa_0_170"/>
          <p:cNvSpPr/>
          <p:nvPr/>
        </p:nvSpPr>
        <p:spPr>
          <a:xfrm>
            <a:off x="3733800" y="1600200"/>
            <a:ext cx="1447800" cy="14478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90" name="Google Shape;490;g707b995bfa_0_170"/>
          <p:cNvSpPr/>
          <p:nvPr/>
        </p:nvSpPr>
        <p:spPr>
          <a:xfrm>
            <a:off x="4191000" y="17526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g707b995bfa_0_170"/>
          <p:cNvSpPr/>
          <p:nvPr/>
        </p:nvSpPr>
        <p:spPr>
          <a:xfrm>
            <a:off x="4648200" y="17526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g707b995bfa_0_170"/>
          <p:cNvSpPr/>
          <p:nvPr/>
        </p:nvSpPr>
        <p:spPr>
          <a:xfrm>
            <a:off x="3962400" y="19050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g707b995bfa_0_170"/>
          <p:cNvSpPr/>
          <p:nvPr/>
        </p:nvSpPr>
        <p:spPr>
          <a:xfrm>
            <a:off x="4495800" y="16764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g707b995bfa_0_170"/>
          <p:cNvSpPr/>
          <p:nvPr/>
        </p:nvSpPr>
        <p:spPr>
          <a:xfrm>
            <a:off x="2590800" y="2514600"/>
            <a:ext cx="609600" cy="4572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95" name="Google Shape;495;g707b995bfa_0_170"/>
          <p:cNvSpPr/>
          <p:nvPr/>
        </p:nvSpPr>
        <p:spPr>
          <a:xfrm>
            <a:off x="2895600" y="25908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96" name="Google Shape;496;g707b995bfa_0_170"/>
          <p:cNvSpPr/>
          <p:nvPr/>
        </p:nvSpPr>
        <p:spPr>
          <a:xfrm>
            <a:off x="2895600" y="26670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97" name="Google Shape;497;g707b995bfa_0_170"/>
          <p:cNvSpPr/>
          <p:nvPr/>
        </p:nvSpPr>
        <p:spPr>
          <a:xfrm>
            <a:off x="2895600" y="27432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98" name="Google Shape;498;g707b995bfa_0_170"/>
          <p:cNvSpPr/>
          <p:nvPr/>
        </p:nvSpPr>
        <p:spPr>
          <a:xfrm>
            <a:off x="4191000" y="2514600"/>
            <a:ext cx="609600" cy="4572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499" name="Google Shape;499;g707b995bfa_0_170"/>
          <p:cNvSpPr/>
          <p:nvPr/>
        </p:nvSpPr>
        <p:spPr>
          <a:xfrm>
            <a:off x="4495800" y="25908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00" name="Google Shape;500;g707b995bfa_0_170"/>
          <p:cNvSpPr/>
          <p:nvPr/>
        </p:nvSpPr>
        <p:spPr>
          <a:xfrm>
            <a:off x="4495800" y="26670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01" name="Google Shape;501;g707b995bfa_0_170"/>
          <p:cNvSpPr/>
          <p:nvPr/>
        </p:nvSpPr>
        <p:spPr>
          <a:xfrm>
            <a:off x="4495800" y="27432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02" name="Google Shape;502;g707b995bfa_0_170"/>
          <p:cNvSpPr/>
          <p:nvPr/>
        </p:nvSpPr>
        <p:spPr>
          <a:xfrm>
            <a:off x="4495800" y="28194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03" name="Google Shape;503;g707b995bfa_0_170"/>
          <p:cNvSpPr/>
          <p:nvPr/>
        </p:nvSpPr>
        <p:spPr>
          <a:xfrm>
            <a:off x="4267200" y="3276600"/>
            <a:ext cx="381000" cy="152400"/>
          </a:xfrm>
          <a:prstGeom prst="rect">
            <a:avLst/>
          </a:prstGeom>
          <a:solidFill>
            <a:srgbClr val="33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04" name="Google Shape;504;g707b995bfa_0_170"/>
          <p:cNvSpPr/>
          <p:nvPr/>
        </p:nvSpPr>
        <p:spPr>
          <a:xfrm>
            <a:off x="4267200" y="3429000"/>
            <a:ext cx="381000" cy="152400"/>
          </a:xfrm>
          <a:prstGeom prst="rect">
            <a:avLst/>
          </a:prstGeom>
          <a:solidFill>
            <a:srgbClr val="33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05" name="Google Shape;505;g707b995bfa_0_170"/>
          <p:cNvSpPr txBox="1"/>
          <p:nvPr/>
        </p:nvSpPr>
        <p:spPr>
          <a:xfrm>
            <a:off x="1828800" y="4114800"/>
            <a:ext cx="1020900" cy="489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Run-time</a:t>
            </a:r>
            <a:br>
              <a:rPr lang="en-US" sz="16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system</a:t>
            </a:r>
            <a:endParaRPr/>
          </a:p>
        </p:txBody>
      </p:sp>
      <p:sp>
        <p:nvSpPr>
          <p:cNvPr id="506" name="Google Shape;506;g707b995bfa_0_170"/>
          <p:cNvSpPr txBox="1"/>
          <p:nvPr/>
        </p:nvSpPr>
        <p:spPr>
          <a:xfrm>
            <a:off x="2971800" y="4114800"/>
            <a:ext cx="642900" cy="489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Thread</a:t>
            </a:r>
            <a:br>
              <a:rPr lang="en-US" sz="16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table</a:t>
            </a:r>
            <a:endParaRPr/>
          </a:p>
        </p:txBody>
      </p:sp>
      <p:sp>
        <p:nvSpPr>
          <p:cNvPr id="507" name="Google Shape;507;g707b995bfa_0_170"/>
          <p:cNvSpPr txBox="1"/>
          <p:nvPr/>
        </p:nvSpPr>
        <p:spPr>
          <a:xfrm>
            <a:off x="3886200" y="4114800"/>
            <a:ext cx="911100" cy="489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Process</a:t>
            </a:r>
            <a:br>
              <a:rPr lang="en-US" sz="16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table</a:t>
            </a:r>
            <a:endParaRPr/>
          </a:p>
        </p:txBody>
      </p:sp>
      <p:cxnSp>
        <p:nvCxnSpPr>
          <p:cNvPr id="508" name="Google Shape;508;g707b995bfa_0_170"/>
          <p:cNvCxnSpPr>
            <a:stCxn id="505" idx="0"/>
            <a:endCxn id="494" idx="1"/>
          </p:cNvCxnSpPr>
          <p:nvPr/>
        </p:nvCxnSpPr>
        <p:spPr>
          <a:xfrm rot="-5400000">
            <a:off x="1779300" y="3303150"/>
            <a:ext cx="1371600" cy="251700"/>
          </a:xfrm>
          <a:prstGeom prst="curvedConnector2">
            <a:avLst/>
          </a:prstGeom>
          <a:noFill/>
          <a:ln w="9525" cap="flat" cmpd="sng">
            <a:solidFill>
              <a:schemeClr val="dk1"/>
            </a:solidFill>
            <a:prstDash val="solid"/>
            <a:round/>
            <a:headEnd type="none" w="med" len="med"/>
            <a:tailEnd type="triangle" w="med" len="med"/>
          </a:ln>
        </p:spPr>
      </p:cxnSp>
      <p:cxnSp>
        <p:nvCxnSpPr>
          <p:cNvPr id="509" name="Google Shape;509;g707b995bfa_0_170"/>
          <p:cNvCxnSpPr>
            <a:stCxn id="506" idx="0"/>
            <a:endCxn id="497" idx="2"/>
          </p:cNvCxnSpPr>
          <p:nvPr/>
        </p:nvCxnSpPr>
        <p:spPr>
          <a:xfrm rot="5400000" flipH="1">
            <a:off x="2503800" y="3325350"/>
            <a:ext cx="1295400" cy="283500"/>
          </a:xfrm>
          <a:prstGeom prst="curvedConnector3">
            <a:avLst>
              <a:gd name="adj1" fmla="val 50000"/>
            </a:avLst>
          </a:prstGeom>
          <a:noFill/>
          <a:ln w="9525" cap="flat" cmpd="sng">
            <a:solidFill>
              <a:schemeClr val="dk1"/>
            </a:solidFill>
            <a:prstDash val="solid"/>
            <a:round/>
            <a:headEnd type="none" w="med" len="med"/>
            <a:tailEnd type="triangle" w="med" len="med"/>
          </a:ln>
        </p:spPr>
      </p:cxnSp>
      <p:cxnSp>
        <p:nvCxnSpPr>
          <p:cNvPr id="510" name="Google Shape;510;g707b995bfa_0_170"/>
          <p:cNvCxnSpPr>
            <a:stCxn id="507" idx="0"/>
            <a:endCxn id="504" idx="2"/>
          </p:cNvCxnSpPr>
          <p:nvPr/>
        </p:nvCxnSpPr>
        <p:spPr>
          <a:xfrm rot="-5400000">
            <a:off x="4133100" y="3790050"/>
            <a:ext cx="533400" cy="116100"/>
          </a:xfrm>
          <a:prstGeom prst="curvedConnector3">
            <a:avLst>
              <a:gd name="adj1" fmla="val 50000"/>
            </a:avLst>
          </a:prstGeom>
          <a:noFill/>
          <a:ln w="9525" cap="flat" cmpd="sng">
            <a:solidFill>
              <a:schemeClr val="dk1"/>
            </a:solidFill>
            <a:prstDash val="solid"/>
            <a:round/>
            <a:headEnd type="none" w="med" len="med"/>
            <a:tailEnd type="triangle" w="med" len="med"/>
          </a:ln>
        </p:spPr>
      </p:cxnSp>
      <p:sp>
        <p:nvSpPr>
          <p:cNvPr id="511" name="Google Shape;511;g707b995bfa_0_170"/>
          <p:cNvSpPr/>
          <p:nvPr/>
        </p:nvSpPr>
        <p:spPr>
          <a:xfrm>
            <a:off x="6781800" y="3124200"/>
            <a:ext cx="3429000" cy="762000"/>
          </a:xfrm>
          <a:prstGeom prst="rect">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Noto Sans Symbols"/>
              <a:buNone/>
            </a:pPr>
            <a:r>
              <a:rPr lang="en-US" sz="2000">
                <a:solidFill>
                  <a:schemeClr val="dk1"/>
                </a:solidFill>
                <a:latin typeface="Helvetica Neue"/>
                <a:ea typeface="Helvetica Neue"/>
                <a:cs typeface="Helvetica Neue"/>
                <a:sym typeface="Helvetica Neue"/>
              </a:rPr>
              <a:t>Kernel</a:t>
            </a:r>
            <a:endParaRPr/>
          </a:p>
        </p:txBody>
      </p:sp>
      <p:sp>
        <p:nvSpPr>
          <p:cNvPr id="512" name="Google Shape;512;g707b995bfa_0_170"/>
          <p:cNvSpPr/>
          <p:nvPr/>
        </p:nvSpPr>
        <p:spPr>
          <a:xfrm>
            <a:off x="6781800" y="1524000"/>
            <a:ext cx="3429000" cy="1600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13" name="Google Shape;513;g707b995bfa_0_170"/>
          <p:cNvSpPr/>
          <p:nvPr/>
        </p:nvSpPr>
        <p:spPr>
          <a:xfrm>
            <a:off x="6934200" y="1600200"/>
            <a:ext cx="1447800" cy="14478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14" name="Google Shape;514;g707b995bfa_0_170"/>
          <p:cNvSpPr/>
          <p:nvPr/>
        </p:nvSpPr>
        <p:spPr>
          <a:xfrm>
            <a:off x="7391400" y="18288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g707b995bfa_0_170"/>
          <p:cNvSpPr/>
          <p:nvPr/>
        </p:nvSpPr>
        <p:spPr>
          <a:xfrm>
            <a:off x="7620000" y="16764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6" name="Google Shape;516;g707b995bfa_0_170"/>
          <p:cNvSpPr/>
          <p:nvPr/>
        </p:nvSpPr>
        <p:spPr>
          <a:xfrm>
            <a:off x="7924800" y="18288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g707b995bfa_0_170"/>
          <p:cNvSpPr/>
          <p:nvPr/>
        </p:nvSpPr>
        <p:spPr>
          <a:xfrm>
            <a:off x="8534400" y="1600200"/>
            <a:ext cx="1447800" cy="1447800"/>
          </a:xfrm>
          <a:prstGeom prst="ellipse">
            <a:avLst/>
          </a:prstGeom>
          <a:solidFill>
            <a:srgbClr val="99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18" name="Google Shape;518;g707b995bfa_0_170"/>
          <p:cNvSpPr/>
          <p:nvPr/>
        </p:nvSpPr>
        <p:spPr>
          <a:xfrm>
            <a:off x="8991600" y="17526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g707b995bfa_0_170"/>
          <p:cNvSpPr/>
          <p:nvPr/>
        </p:nvSpPr>
        <p:spPr>
          <a:xfrm>
            <a:off x="9448800" y="17526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g707b995bfa_0_170"/>
          <p:cNvSpPr/>
          <p:nvPr/>
        </p:nvSpPr>
        <p:spPr>
          <a:xfrm>
            <a:off x="8763000" y="19050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g707b995bfa_0_170"/>
          <p:cNvSpPr/>
          <p:nvPr/>
        </p:nvSpPr>
        <p:spPr>
          <a:xfrm>
            <a:off x="9296400" y="1676400"/>
            <a:ext cx="76200" cy="609600"/>
          </a:xfrm>
          <a:custGeom>
            <a:avLst/>
            <a:gdLst/>
            <a:ahLst/>
            <a:cxnLst/>
            <a:rect l="l" t="t" r="r" b="b"/>
            <a:pathLst>
              <a:path w="48" h="960" extrusionOk="0">
                <a:moveTo>
                  <a:pt x="0" y="0"/>
                </a:moveTo>
                <a:cubicBezTo>
                  <a:pt x="24" y="68"/>
                  <a:pt x="48" y="136"/>
                  <a:pt x="48" y="192"/>
                </a:cubicBezTo>
                <a:cubicBezTo>
                  <a:pt x="48" y="248"/>
                  <a:pt x="0" y="280"/>
                  <a:pt x="0" y="336"/>
                </a:cubicBezTo>
                <a:cubicBezTo>
                  <a:pt x="0" y="392"/>
                  <a:pt x="48" y="480"/>
                  <a:pt x="48" y="528"/>
                </a:cubicBezTo>
                <a:cubicBezTo>
                  <a:pt x="48" y="576"/>
                  <a:pt x="0" y="576"/>
                  <a:pt x="0" y="624"/>
                </a:cubicBezTo>
                <a:cubicBezTo>
                  <a:pt x="0" y="672"/>
                  <a:pt x="48" y="760"/>
                  <a:pt x="48" y="816"/>
                </a:cubicBezTo>
                <a:cubicBezTo>
                  <a:pt x="48" y="872"/>
                  <a:pt x="8" y="936"/>
                  <a:pt x="0" y="96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g707b995bfa_0_170"/>
          <p:cNvSpPr/>
          <p:nvPr/>
        </p:nvSpPr>
        <p:spPr>
          <a:xfrm>
            <a:off x="9601200" y="32004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23" name="Google Shape;523;g707b995bfa_0_170"/>
          <p:cNvSpPr/>
          <p:nvPr/>
        </p:nvSpPr>
        <p:spPr>
          <a:xfrm>
            <a:off x="9601200" y="32766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24" name="Google Shape;524;g707b995bfa_0_170"/>
          <p:cNvSpPr/>
          <p:nvPr/>
        </p:nvSpPr>
        <p:spPr>
          <a:xfrm>
            <a:off x="9601200" y="33528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25" name="Google Shape;525;g707b995bfa_0_170"/>
          <p:cNvSpPr/>
          <p:nvPr/>
        </p:nvSpPr>
        <p:spPr>
          <a:xfrm>
            <a:off x="9601200" y="34290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26" name="Google Shape;526;g707b995bfa_0_170"/>
          <p:cNvSpPr/>
          <p:nvPr/>
        </p:nvSpPr>
        <p:spPr>
          <a:xfrm>
            <a:off x="9601200" y="35052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27" name="Google Shape;527;g707b995bfa_0_170"/>
          <p:cNvSpPr/>
          <p:nvPr/>
        </p:nvSpPr>
        <p:spPr>
          <a:xfrm>
            <a:off x="9601200" y="35814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28" name="Google Shape;528;g707b995bfa_0_170"/>
          <p:cNvSpPr/>
          <p:nvPr/>
        </p:nvSpPr>
        <p:spPr>
          <a:xfrm>
            <a:off x="9601200" y="3657600"/>
            <a:ext cx="228600" cy="7620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29" name="Google Shape;529;g707b995bfa_0_170"/>
          <p:cNvSpPr/>
          <p:nvPr/>
        </p:nvSpPr>
        <p:spPr>
          <a:xfrm>
            <a:off x="9067800" y="3276600"/>
            <a:ext cx="381000" cy="152400"/>
          </a:xfrm>
          <a:prstGeom prst="rect">
            <a:avLst/>
          </a:prstGeom>
          <a:solidFill>
            <a:srgbClr val="33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30" name="Google Shape;530;g707b995bfa_0_170"/>
          <p:cNvSpPr/>
          <p:nvPr/>
        </p:nvSpPr>
        <p:spPr>
          <a:xfrm>
            <a:off x="9067800" y="3429000"/>
            <a:ext cx="381000" cy="152400"/>
          </a:xfrm>
          <a:prstGeom prst="rect">
            <a:avLst/>
          </a:prstGeom>
          <a:solidFill>
            <a:srgbClr val="33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000"/>
              <a:buFont typeface="Noto Sans Symbols"/>
              <a:buNone/>
            </a:pPr>
            <a:endParaRPr sz="2000">
              <a:solidFill>
                <a:schemeClr val="dk1"/>
              </a:solidFill>
              <a:latin typeface="Helvetica Neue"/>
              <a:ea typeface="Helvetica Neue"/>
              <a:cs typeface="Helvetica Neue"/>
              <a:sym typeface="Helvetica Neue"/>
            </a:endParaRPr>
          </a:p>
        </p:txBody>
      </p:sp>
      <p:sp>
        <p:nvSpPr>
          <p:cNvPr id="531" name="Google Shape;531;g707b995bfa_0_170"/>
          <p:cNvSpPr txBox="1"/>
          <p:nvPr/>
        </p:nvSpPr>
        <p:spPr>
          <a:xfrm>
            <a:off x="5745163" y="2133601"/>
            <a:ext cx="735000" cy="244500"/>
          </a:xfrm>
          <a:prstGeom prst="rect">
            <a:avLst/>
          </a:prstGeom>
          <a:noFill/>
          <a:ln>
            <a:noFill/>
          </a:ln>
        </p:spPr>
        <p:txBody>
          <a:bodyPr spcFirstLastPara="1" wrap="square" lIns="45700" tIns="0" rIns="4570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Thread</a:t>
            </a:r>
            <a:endParaRPr/>
          </a:p>
        </p:txBody>
      </p:sp>
      <p:sp>
        <p:nvSpPr>
          <p:cNvPr id="532" name="Google Shape;532;g707b995bfa_0_170"/>
          <p:cNvSpPr txBox="1"/>
          <p:nvPr/>
        </p:nvSpPr>
        <p:spPr>
          <a:xfrm>
            <a:off x="5715000" y="1447801"/>
            <a:ext cx="825600" cy="244500"/>
          </a:xfrm>
          <a:prstGeom prst="rect">
            <a:avLst/>
          </a:prstGeom>
          <a:noFill/>
          <a:ln>
            <a:noFill/>
          </a:ln>
        </p:spPr>
        <p:txBody>
          <a:bodyPr spcFirstLastPara="1" wrap="square" lIns="45700" tIns="0" rIns="4570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Process</a:t>
            </a:r>
            <a:endParaRPr/>
          </a:p>
        </p:txBody>
      </p:sp>
      <p:cxnSp>
        <p:nvCxnSpPr>
          <p:cNvPr id="533" name="Google Shape;533;g707b995bfa_0_170"/>
          <p:cNvCxnSpPr>
            <a:stCxn id="532" idx="1"/>
            <a:endCxn id="489" idx="7"/>
          </p:cNvCxnSpPr>
          <p:nvPr/>
        </p:nvCxnSpPr>
        <p:spPr>
          <a:xfrm flipH="1">
            <a:off x="4969500" y="1570051"/>
            <a:ext cx="745500" cy="242100"/>
          </a:xfrm>
          <a:prstGeom prst="curvedConnector2">
            <a:avLst/>
          </a:prstGeom>
          <a:noFill/>
          <a:ln w="12700" cap="flat" cmpd="sng">
            <a:solidFill>
              <a:schemeClr val="dk1"/>
            </a:solidFill>
            <a:prstDash val="solid"/>
            <a:round/>
            <a:headEnd type="none" w="med" len="med"/>
            <a:tailEnd type="triangle" w="med" len="med"/>
          </a:ln>
        </p:spPr>
      </p:cxnSp>
      <p:cxnSp>
        <p:nvCxnSpPr>
          <p:cNvPr id="534" name="Google Shape;534;g707b995bfa_0_170"/>
          <p:cNvCxnSpPr>
            <a:stCxn id="532" idx="3"/>
            <a:endCxn id="513" idx="1"/>
          </p:cNvCxnSpPr>
          <p:nvPr/>
        </p:nvCxnSpPr>
        <p:spPr>
          <a:xfrm>
            <a:off x="6540600" y="1570051"/>
            <a:ext cx="605700" cy="242100"/>
          </a:xfrm>
          <a:prstGeom prst="curvedConnector2">
            <a:avLst/>
          </a:prstGeom>
          <a:noFill/>
          <a:ln w="12700" cap="flat" cmpd="sng">
            <a:solidFill>
              <a:schemeClr val="dk1"/>
            </a:solidFill>
            <a:prstDash val="solid"/>
            <a:round/>
            <a:headEnd type="none" w="med" len="med"/>
            <a:tailEnd type="triangle" w="med" len="med"/>
          </a:ln>
        </p:spPr>
      </p:cxnSp>
      <p:cxnSp>
        <p:nvCxnSpPr>
          <p:cNvPr id="535" name="Google Shape;535;g707b995bfa_0_170"/>
          <p:cNvCxnSpPr>
            <a:stCxn id="531" idx="1"/>
            <a:endCxn id="491" idx="3"/>
          </p:cNvCxnSpPr>
          <p:nvPr/>
        </p:nvCxnSpPr>
        <p:spPr>
          <a:xfrm rot="10800000">
            <a:off x="4724263" y="2101951"/>
            <a:ext cx="1020900" cy="153900"/>
          </a:xfrm>
          <a:prstGeom prst="straightConnector1">
            <a:avLst/>
          </a:prstGeom>
          <a:noFill/>
          <a:ln w="12700" cap="flat" cmpd="sng">
            <a:solidFill>
              <a:schemeClr val="dk1"/>
            </a:solidFill>
            <a:prstDash val="solid"/>
            <a:round/>
            <a:headEnd type="none" w="med" len="med"/>
            <a:tailEnd type="triangle" w="med" len="med"/>
          </a:ln>
        </p:spPr>
      </p:cxnSp>
      <p:cxnSp>
        <p:nvCxnSpPr>
          <p:cNvPr id="536" name="Google Shape;536;g707b995bfa_0_170"/>
          <p:cNvCxnSpPr>
            <a:stCxn id="531" idx="3"/>
            <a:endCxn id="514" idx="4"/>
          </p:cNvCxnSpPr>
          <p:nvPr/>
        </p:nvCxnSpPr>
        <p:spPr>
          <a:xfrm rot="10800000" flipH="1">
            <a:off x="6480163" y="2239951"/>
            <a:ext cx="911100" cy="15900"/>
          </a:xfrm>
          <a:prstGeom prst="straightConnector1">
            <a:avLst/>
          </a:prstGeom>
          <a:noFill/>
          <a:ln w="12700" cap="flat" cmpd="sng">
            <a:solidFill>
              <a:schemeClr val="dk1"/>
            </a:solidFill>
            <a:prstDash val="solid"/>
            <a:round/>
            <a:headEnd type="none" w="med" len="med"/>
            <a:tailEnd type="triangle" w="med" len="med"/>
          </a:ln>
        </p:spPr>
      </p:cxnSp>
      <p:sp>
        <p:nvSpPr>
          <p:cNvPr id="537" name="Google Shape;537;g707b995bfa_0_170"/>
          <p:cNvSpPr txBox="1"/>
          <p:nvPr/>
        </p:nvSpPr>
        <p:spPr>
          <a:xfrm>
            <a:off x="9525000" y="4114800"/>
            <a:ext cx="642900" cy="489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Thread</a:t>
            </a:r>
            <a:br>
              <a:rPr lang="en-US" sz="16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table</a:t>
            </a:r>
            <a:endParaRPr/>
          </a:p>
        </p:txBody>
      </p:sp>
      <p:sp>
        <p:nvSpPr>
          <p:cNvPr id="538" name="Google Shape;538;g707b995bfa_0_170"/>
          <p:cNvSpPr txBox="1"/>
          <p:nvPr/>
        </p:nvSpPr>
        <p:spPr>
          <a:xfrm>
            <a:off x="8040750" y="4137000"/>
            <a:ext cx="911100" cy="489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1"/>
              </a:buClr>
              <a:buSzPts val="1600"/>
              <a:buFont typeface="Noto Sans Symbols"/>
              <a:buNone/>
            </a:pPr>
            <a:r>
              <a:rPr lang="en-US" sz="1600">
                <a:solidFill>
                  <a:schemeClr val="dk1"/>
                </a:solidFill>
                <a:latin typeface="Helvetica Neue"/>
                <a:ea typeface="Helvetica Neue"/>
                <a:cs typeface="Helvetica Neue"/>
                <a:sym typeface="Helvetica Neue"/>
              </a:rPr>
              <a:t>Process</a:t>
            </a:r>
            <a:br>
              <a:rPr lang="en-US" sz="1600">
                <a:solidFill>
                  <a:schemeClr val="dk1"/>
                </a:solidFill>
                <a:latin typeface="Helvetica Neue"/>
                <a:ea typeface="Helvetica Neue"/>
                <a:cs typeface="Helvetica Neue"/>
                <a:sym typeface="Helvetica Neue"/>
              </a:rPr>
            </a:br>
            <a:r>
              <a:rPr lang="en-US" sz="1600">
                <a:solidFill>
                  <a:schemeClr val="dk1"/>
                </a:solidFill>
                <a:latin typeface="Helvetica Neue"/>
                <a:ea typeface="Helvetica Neue"/>
                <a:cs typeface="Helvetica Neue"/>
                <a:sym typeface="Helvetica Neue"/>
              </a:rPr>
              <a:t>table</a:t>
            </a:r>
            <a:endParaRPr/>
          </a:p>
        </p:txBody>
      </p:sp>
      <p:cxnSp>
        <p:nvCxnSpPr>
          <p:cNvPr id="539" name="Google Shape;539;g707b995bfa_0_170"/>
          <p:cNvCxnSpPr>
            <a:stCxn id="538" idx="3"/>
            <a:endCxn id="530" idx="2"/>
          </p:cNvCxnSpPr>
          <p:nvPr/>
        </p:nvCxnSpPr>
        <p:spPr>
          <a:xfrm rot="10800000" flipH="1">
            <a:off x="8951850" y="3581400"/>
            <a:ext cx="306600" cy="800100"/>
          </a:xfrm>
          <a:prstGeom prst="curvedConnector2">
            <a:avLst/>
          </a:prstGeom>
          <a:noFill/>
          <a:ln w="12700" cap="flat" cmpd="sng">
            <a:solidFill>
              <a:schemeClr val="dk1"/>
            </a:solidFill>
            <a:prstDash val="solid"/>
            <a:round/>
            <a:headEnd type="none" w="med" len="med"/>
            <a:tailEnd type="triangle" w="med" len="med"/>
          </a:ln>
        </p:spPr>
      </p:cxnSp>
      <p:cxnSp>
        <p:nvCxnSpPr>
          <p:cNvPr id="540" name="Google Shape;540;g707b995bfa_0_170"/>
          <p:cNvCxnSpPr>
            <a:stCxn id="537" idx="0"/>
            <a:endCxn id="528" idx="2"/>
          </p:cNvCxnSpPr>
          <p:nvPr/>
        </p:nvCxnSpPr>
        <p:spPr>
          <a:xfrm rot="5400000" flipH="1">
            <a:off x="9590550" y="3858900"/>
            <a:ext cx="381000" cy="130800"/>
          </a:xfrm>
          <a:prstGeom prst="curvedConnector3">
            <a:avLst>
              <a:gd name="adj1" fmla="val 50000"/>
            </a:avLst>
          </a:prstGeom>
          <a:noFill/>
          <a:ln w="12700" cap="flat" cmpd="sng">
            <a:solidFill>
              <a:schemeClr val="dk1"/>
            </a:solidFill>
            <a:prstDash val="solid"/>
            <a:round/>
            <a:headEnd type="none" w="med" len="med"/>
            <a:tailEnd type="triangle" w="med" len="med"/>
          </a:ln>
        </p:spPr>
      </p:cxnSp>
      <p:sp>
        <p:nvSpPr>
          <p:cNvPr id="541" name="Google Shape;541;g707b995bfa_0_170"/>
          <p:cNvSpPr txBox="1"/>
          <p:nvPr/>
        </p:nvSpPr>
        <p:spPr>
          <a:xfrm>
            <a:off x="1905001" y="4800601"/>
            <a:ext cx="3832200" cy="1311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Times"/>
                <a:ea typeface="Times"/>
                <a:cs typeface="Times"/>
                <a:sym typeface="Times"/>
              </a:rPr>
              <a:t>User-level threads</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Times"/>
                <a:ea typeface="Times"/>
                <a:cs typeface="Times"/>
                <a:sym typeface="Times"/>
              </a:rPr>
              <a:t>+ No need for kernel support</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Times"/>
                <a:ea typeface="Times"/>
                <a:cs typeface="Times"/>
                <a:sym typeface="Times"/>
              </a:rPr>
              <a:t>- May be slower than kernel threads</a:t>
            </a:r>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Times"/>
                <a:ea typeface="Times"/>
                <a:cs typeface="Times"/>
                <a:sym typeface="Times"/>
              </a:rPr>
              <a:t> Harder to do non-blocking I/O</a:t>
            </a:r>
            <a:endParaRPr/>
          </a:p>
        </p:txBody>
      </p:sp>
      <p:sp>
        <p:nvSpPr>
          <p:cNvPr id="542" name="Google Shape;542;g707b995bfa_0_170"/>
          <p:cNvSpPr txBox="1"/>
          <p:nvPr/>
        </p:nvSpPr>
        <p:spPr>
          <a:xfrm>
            <a:off x="6477000" y="4876800"/>
            <a:ext cx="3690900" cy="1311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Noto Sans Symbols"/>
              <a:buNone/>
            </a:pPr>
            <a:r>
              <a:rPr lang="en-US" sz="2000">
                <a:solidFill>
                  <a:schemeClr val="dk1"/>
                </a:solidFill>
                <a:latin typeface="Times"/>
                <a:ea typeface="Times"/>
                <a:cs typeface="Times"/>
                <a:sym typeface="Times"/>
              </a:rPr>
              <a:t>Kernel-level threads</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Times"/>
                <a:ea typeface="Times"/>
                <a:cs typeface="Times"/>
                <a:sym typeface="Times"/>
              </a:rPr>
              <a:t>+ More flexible scheduling</a:t>
            </a:r>
            <a:endParaRPr/>
          </a:p>
          <a:p>
            <a:pPr marL="0" marR="0" lvl="0" indent="0" algn="l" rtl="0">
              <a:spcBef>
                <a:spcPts val="0"/>
              </a:spcBef>
              <a:spcAft>
                <a:spcPts val="0"/>
              </a:spcAft>
              <a:buClr>
                <a:schemeClr val="dk1"/>
              </a:buClr>
              <a:buSzPts val="2000"/>
              <a:buFont typeface="Noto Sans Symbols"/>
              <a:buNone/>
            </a:pPr>
            <a:r>
              <a:rPr lang="en-US" sz="2000">
                <a:solidFill>
                  <a:schemeClr val="dk1"/>
                </a:solidFill>
                <a:latin typeface="Times"/>
                <a:ea typeface="Times"/>
                <a:cs typeface="Times"/>
                <a:sym typeface="Times"/>
              </a:rPr>
              <a:t>+ Non-blocking I/O</a:t>
            </a:r>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Times"/>
                <a:ea typeface="Times"/>
                <a:cs typeface="Times"/>
                <a:sym typeface="Times"/>
              </a:rPr>
              <a:t> Not portable (system dependent)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Concurrency Example: Multi-threaded Word Processor</a:t>
            </a:r>
            <a:endParaRPr/>
          </a:p>
        </p:txBody>
      </p:sp>
      <p:sp>
        <p:nvSpPr>
          <p:cNvPr id="548" name="Google Shape;54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a multi-threaded word processor:</a:t>
            </a:r>
            <a:endParaRPr/>
          </a:p>
          <a:p>
            <a:pPr marL="685800" lvl="1" indent="-228600" algn="l" rtl="0">
              <a:lnSpc>
                <a:spcPct val="90000"/>
              </a:lnSpc>
              <a:spcBef>
                <a:spcPts val="500"/>
              </a:spcBef>
              <a:spcAft>
                <a:spcPts val="0"/>
              </a:spcAft>
              <a:buClr>
                <a:schemeClr val="dk1"/>
              </a:buClr>
              <a:buSzPts val="2400"/>
              <a:buChar char="•"/>
            </a:pPr>
            <a:r>
              <a:rPr lang="en-US"/>
              <a:t>When the first thread is reading the next segment from the file, the second thread formats the text, and the third thread is waiting for the user input.</a:t>
            </a:r>
            <a:endParaRPr/>
          </a:p>
          <a:p>
            <a:pPr marL="685800" lvl="1" indent="-228600" algn="l" rtl="0">
              <a:lnSpc>
                <a:spcPct val="90000"/>
              </a:lnSpc>
              <a:spcBef>
                <a:spcPts val="500"/>
              </a:spcBef>
              <a:spcAft>
                <a:spcPts val="0"/>
              </a:spcAft>
              <a:buClr>
                <a:schemeClr val="dk1"/>
              </a:buClr>
              <a:buSzPts val="2400"/>
              <a:buChar char="•"/>
            </a:pPr>
            <a:r>
              <a:rPr lang="en-US"/>
              <a:t>The shared resource is CPU time </a:t>
            </a:r>
            <a:endParaRPr/>
          </a:p>
        </p:txBody>
      </p:sp>
      <p:pic>
        <p:nvPicPr>
          <p:cNvPr id="549" name="Google Shape;549;p11"/>
          <p:cNvPicPr preferRelativeResize="0"/>
          <p:nvPr/>
        </p:nvPicPr>
        <p:blipFill rotWithShape="1">
          <a:blip r:embed="rId3">
            <a:alphaModFix/>
          </a:blip>
          <a:srcRect/>
          <a:stretch/>
        </p:blipFill>
        <p:spPr>
          <a:xfrm>
            <a:off x="3087295" y="3501987"/>
            <a:ext cx="6221298" cy="31256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g75b270b052_0_12"/>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Time to apply</a:t>
            </a:r>
            <a:endParaRPr/>
          </a:p>
        </p:txBody>
      </p:sp>
      <p:sp>
        <p:nvSpPr>
          <p:cNvPr id="556" name="Google Shape;556;g75b270b052_0_12"/>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Follow the instructions for exercise Week 3: 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75b270b052_0_30"/>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Process / Thread: Memory</a:t>
            </a:r>
            <a:endParaRPr/>
          </a:p>
        </p:txBody>
      </p:sp>
      <p:sp>
        <p:nvSpPr>
          <p:cNvPr id="563" name="Google Shape;563;g75b270b052_0_30"/>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Process Memory Organization</a:t>
            </a:r>
            <a:endParaRPr/>
          </a:p>
        </p:txBody>
      </p:sp>
      <p:sp>
        <p:nvSpPr>
          <p:cNvPr id="569" name="Google Shape;56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3200"/>
              <a:buChar char="•"/>
            </a:pPr>
            <a:r>
              <a:rPr lang="en-US" sz="3200"/>
              <a:t>A process needs memory space to store </a:t>
            </a:r>
            <a:endParaRPr/>
          </a:p>
          <a:p>
            <a:pPr marL="685800" lvl="1" indent="-228600" algn="l" rtl="0">
              <a:lnSpc>
                <a:spcPct val="80000"/>
              </a:lnSpc>
              <a:spcBef>
                <a:spcPts val="500"/>
              </a:spcBef>
              <a:spcAft>
                <a:spcPts val="0"/>
              </a:spcAft>
              <a:buClr>
                <a:schemeClr val="dk1"/>
              </a:buClr>
              <a:buSzPts val="2800"/>
              <a:buChar char="•"/>
            </a:pPr>
            <a:r>
              <a:rPr lang="en-US" sz="2800"/>
              <a:t>Its code</a:t>
            </a:r>
            <a:endParaRPr/>
          </a:p>
          <a:p>
            <a:pPr marL="685800" lvl="1" indent="-228600" algn="l" rtl="0">
              <a:lnSpc>
                <a:spcPct val="80000"/>
              </a:lnSpc>
              <a:spcBef>
                <a:spcPts val="500"/>
              </a:spcBef>
              <a:spcAft>
                <a:spcPts val="0"/>
              </a:spcAft>
              <a:buClr>
                <a:schemeClr val="dk1"/>
              </a:buClr>
              <a:buSzPts val="2800"/>
              <a:buChar char="•"/>
            </a:pPr>
            <a:r>
              <a:rPr lang="en-US" sz="2800"/>
              <a:t>The global constant values</a:t>
            </a:r>
            <a:endParaRPr/>
          </a:p>
          <a:p>
            <a:pPr marL="685800" lvl="1" indent="-228600" algn="l" rtl="0">
              <a:lnSpc>
                <a:spcPct val="80000"/>
              </a:lnSpc>
              <a:spcBef>
                <a:spcPts val="500"/>
              </a:spcBef>
              <a:spcAft>
                <a:spcPts val="0"/>
              </a:spcAft>
              <a:buClr>
                <a:schemeClr val="dk1"/>
              </a:buClr>
              <a:buSzPts val="2800"/>
              <a:buChar char="•"/>
            </a:pPr>
            <a:r>
              <a:rPr lang="en-US" sz="2800"/>
              <a:t>Temporary values</a:t>
            </a:r>
            <a:endParaRPr/>
          </a:p>
          <a:p>
            <a:pPr marL="685800" lvl="1" indent="-228600" algn="l" rtl="0">
              <a:lnSpc>
                <a:spcPct val="80000"/>
              </a:lnSpc>
              <a:spcBef>
                <a:spcPts val="500"/>
              </a:spcBef>
              <a:spcAft>
                <a:spcPts val="0"/>
              </a:spcAft>
              <a:buClr>
                <a:schemeClr val="dk1"/>
              </a:buClr>
              <a:buSzPts val="2800"/>
              <a:buChar char="•"/>
            </a:pPr>
            <a:r>
              <a:rPr lang="en-US" sz="2800"/>
              <a:t>Dynamically allocated variables</a:t>
            </a:r>
            <a:endParaRPr/>
          </a:p>
          <a:p>
            <a:pPr marL="685800" lvl="1" indent="-228600" algn="l" rtl="0">
              <a:lnSpc>
                <a:spcPct val="80000"/>
              </a:lnSpc>
              <a:spcBef>
                <a:spcPts val="500"/>
              </a:spcBef>
              <a:spcAft>
                <a:spcPts val="0"/>
              </a:spcAft>
              <a:buClr>
                <a:schemeClr val="dk1"/>
              </a:buClr>
              <a:buSzPts val="2800"/>
              <a:buChar char="•"/>
            </a:pPr>
            <a:r>
              <a:rPr lang="en-US" sz="2800"/>
              <a:t>Etc. </a:t>
            </a:r>
            <a:endParaRPr/>
          </a:p>
          <a:p>
            <a:pPr marL="228600" lvl="0" indent="-228600" algn="l" rtl="0">
              <a:lnSpc>
                <a:spcPct val="80000"/>
              </a:lnSpc>
              <a:spcBef>
                <a:spcPts val="1000"/>
              </a:spcBef>
              <a:spcAft>
                <a:spcPts val="0"/>
              </a:spcAft>
              <a:buClr>
                <a:schemeClr val="dk1"/>
              </a:buClr>
              <a:buSzPts val="3200"/>
              <a:buChar char="•"/>
            </a:pPr>
            <a:r>
              <a:rPr lang="en-US" sz="3200"/>
              <a:t>The memory segments used by a process is organized based on the their utilizations.</a:t>
            </a:r>
            <a:endParaRPr/>
          </a:p>
          <a:p>
            <a:pPr marL="228600" lvl="0" indent="-228600" algn="l" rtl="0">
              <a:lnSpc>
                <a:spcPct val="80000"/>
              </a:lnSpc>
              <a:spcBef>
                <a:spcPts val="1000"/>
              </a:spcBef>
              <a:spcAft>
                <a:spcPts val="0"/>
              </a:spcAft>
              <a:buClr>
                <a:schemeClr val="dk1"/>
              </a:buClr>
              <a:buSzPts val="2800"/>
              <a:buChar char="•"/>
            </a:pPr>
            <a:r>
              <a:rPr lang="en-US"/>
              <a:t>[</a:t>
            </a:r>
            <a:r>
              <a:rPr lang="en-US">
                <a:solidFill>
                  <a:srgbClr val="548135"/>
                </a:solidFill>
              </a:rPr>
              <a:t>These segments are not necessarily contiguous in memory but</a:t>
            </a:r>
            <a:br>
              <a:rPr lang="en-US">
                <a:solidFill>
                  <a:srgbClr val="548135"/>
                </a:solidFill>
              </a:rPr>
            </a:br>
            <a:r>
              <a:rPr lang="en-US">
                <a:solidFill>
                  <a:srgbClr val="548135"/>
                </a:solidFill>
              </a:rPr>
              <a:t> for </a:t>
            </a:r>
            <a:r>
              <a:rPr lang="en-US" i="1">
                <a:solidFill>
                  <a:srgbClr val="548135"/>
                </a:solidFill>
              </a:rPr>
              <a:t>simplicity</a:t>
            </a:r>
            <a:r>
              <a:rPr lang="en-US">
                <a:solidFill>
                  <a:srgbClr val="548135"/>
                </a:solidFill>
              </a:rPr>
              <a:t> we assume so here</a:t>
            </a:r>
            <a:r>
              <a:rPr lang="en-US"/>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g6bd80669c8_0_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Process Memory Organization</a:t>
            </a:r>
            <a:endParaRPr/>
          </a:p>
        </p:txBody>
      </p:sp>
      <p:sp>
        <p:nvSpPr>
          <p:cNvPr id="576" name="Google Shape;576;g6bd80669c8_0_38"/>
          <p:cNvSpPr/>
          <p:nvPr/>
        </p:nvSpPr>
        <p:spPr>
          <a:xfrm>
            <a:off x="4826575" y="2130125"/>
            <a:ext cx="1752600" cy="3657600"/>
          </a:xfrm>
          <a:prstGeom prst="rect">
            <a:avLst/>
          </a:prstGeom>
          <a:solidFill>
            <a:srgbClr val="F8F8F8"/>
          </a:solidFill>
          <a:ln w="2857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ourier New"/>
              <a:ea typeface="Courier New"/>
              <a:cs typeface="Courier New"/>
              <a:sym typeface="Courier New"/>
            </a:endParaRPr>
          </a:p>
        </p:txBody>
      </p:sp>
      <p:sp>
        <p:nvSpPr>
          <p:cNvPr id="577" name="Google Shape;577;g6bd80669c8_0_38"/>
          <p:cNvSpPr txBox="1"/>
          <p:nvPr/>
        </p:nvSpPr>
        <p:spPr>
          <a:xfrm>
            <a:off x="3118425" y="5522613"/>
            <a:ext cx="1563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0xffffffff</a:t>
            </a:r>
            <a:endParaRPr/>
          </a:p>
        </p:txBody>
      </p:sp>
      <p:sp>
        <p:nvSpPr>
          <p:cNvPr id="578" name="Google Shape;578;g6bd80669c8_0_38"/>
          <p:cNvSpPr txBox="1"/>
          <p:nvPr/>
        </p:nvSpPr>
        <p:spPr>
          <a:xfrm>
            <a:off x="4521775" y="2053925"/>
            <a:ext cx="381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a:t>
            </a:r>
            <a:endParaRPr/>
          </a:p>
        </p:txBody>
      </p:sp>
      <p:cxnSp>
        <p:nvCxnSpPr>
          <p:cNvPr id="579" name="Google Shape;579;g6bd80669c8_0_38"/>
          <p:cNvCxnSpPr/>
          <p:nvPr/>
        </p:nvCxnSpPr>
        <p:spPr>
          <a:xfrm>
            <a:off x="4826575" y="2739725"/>
            <a:ext cx="1752600" cy="0"/>
          </a:xfrm>
          <a:prstGeom prst="straightConnector1">
            <a:avLst/>
          </a:prstGeom>
          <a:noFill/>
          <a:ln w="9525" cap="flat" cmpd="sng">
            <a:solidFill>
              <a:schemeClr val="folHlink"/>
            </a:solidFill>
            <a:prstDash val="solid"/>
            <a:round/>
            <a:headEnd type="none" w="med" len="med"/>
            <a:tailEnd type="none" w="med" len="med"/>
          </a:ln>
        </p:spPr>
      </p:cxnSp>
      <p:sp>
        <p:nvSpPr>
          <p:cNvPr id="580" name="Google Shape;580;g6bd80669c8_0_38"/>
          <p:cNvSpPr txBox="1"/>
          <p:nvPr/>
        </p:nvSpPr>
        <p:spPr>
          <a:xfrm>
            <a:off x="5283775" y="2282525"/>
            <a:ext cx="1066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text</a:t>
            </a:r>
            <a:endParaRPr/>
          </a:p>
        </p:txBody>
      </p:sp>
      <p:sp>
        <p:nvSpPr>
          <p:cNvPr id="581" name="Google Shape;581;g6bd80669c8_0_38"/>
          <p:cNvSpPr txBox="1"/>
          <p:nvPr/>
        </p:nvSpPr>
        <p:spPr>
          <a:xfrm>
            <a:off x="5283775" y="2739725"/>
            <a:ext cx="1066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data</a:t>
            </a:r>
            <a:endParaRPr/>
          </a:p>
        </p:txBody>
      </p:sp>
      <p:cxnSp>
        <p:nvCxnSpPr>
          <p:cNvPr id="582" name="Google Shape;582;g6bd80669c8_0_38"/>
          <p:cNvCxnSpPr/>
          <p:nvPr/>
        </p:nvCxnSpPr>
        <p:spPr>
          <a:xfrm>
            <a:off x="4826575" y="3196925"/>
            <a:ext cx="1752600" cy="0"/>
          </a:xfrm>
          <a:prstGeom prst="straightConnector1">
            <a:avLst/>
          </a:prstGeom>
          <a:noFill/>
          <a:ln w="9525" cap="flat" cmpd="sng">
            <a:solidFill>
              <a:schemeClr val="folHlink"/>
            </a:solidFill>
            <a:prstDash val="solid"/>
            <a:round/>
            <a:headEnd type="none" w="med" len="med"/>
            <a:tailEnd type="none" w="med" len="med"/>
          </a:ln>
        </p:spPr>
      </p:cxnSp>
      <p:cxnSp>
        <p:nvCxnSpPr>
          <p:cNvPr id="583" name="Google Shape;583;g6bd80669c8_0_38"/>
          <p:cNvCxnSpPr/>
          <p:nvPr/>
        </p:nvCxnSpPr>
        <p:spPr>
          <a:xfrm>
            <a:off x="4826575" y="3654125"/>
            <a:ext cx="1752600" cy="0"/>
          </a:xfrm>
          <a:prstGeom prst="straightConnector1">
            <a:avLst/>
          </a:prstGeom>
          <a:noFill/>
          <a:ln w="9525" cap="flat" cmpd="sng">
            <a:solidFill>
              <a:schemeClr val="folHlink"/>
            </a:solidFill>
            <a:prstDash val="solid"/>
            <a:round/>
            <a:headEnd type="none" w="med" len="med"/>
            <a:tailEnd type="none" w="med" len="med"/>
          </a:ln>
        </p:spPr>
      </p:cxnSp>
      <p:sp>
        <p:nvSpPr>
          <p:cNvPr id="584" name="Google Shape;584;g6bd80669c8_0_38"/>
          <p:cNvSpPr txBox="1"/>
          <p:nvPr/>
        </p:nvSpPr>
        <p:spPr>
          <a:xfrm>
            <a:off x="5359975" y="3196925"/>
            <a:ext cx="762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bss</a:t>
            </a:r>
            <a:endParaRPr/>
          </a:p>
        </p:txBody>
      </p:sp>
      <p:cxnSp>
        <p:nvCxnSpPr>
          <p:cNvPr id="585" name="Google Shape;585;g6bd80669c8_0_38"/>
          <p:cNvCxnSpPr/>
          <p:nvPr/>
        </p:nvCxnSpPr>
        <p:spPr>
          <a:xfrm>
            <a:off x="4826575" y="4263725"/>
            <a:ext cx="1752600" cy="0"/>
          </a:xfrm>
          <a:prstGeom prst="straightConnector1">
            <a:avLst/>
          </a:prstGeom>
          <a:noFill/>
          <a:ln w="9525" cap="flat" cmpd="sng">
            <a:solidFill>
              <a:schemeClr val="folHlink"/>
            </a:solidFill>
            <a:prstDash val="solid"/>
            <a:round/>
            <a:headEnd type="none" w="med" len="med"/>
            <a:tailEnd type="none" w="med" len="med"/>
          </a:ln>
        </p:spPr>
      </p:cxnSp>
      <p:sp>
        <p:nvSpPr>
          <p:cNvPr id="586" name="Google Shape;586;g6bd80669c8_0_38"/>
          <p:cNvSpPr txBox="1"/>
          <p:nvPr/>
        </p:nvSpPr>
        <p:spPr>
          <a:xfrm>
            <a:off x="5283775" y="3806525"/>
            <a:ext cx="1143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heap</a:t>
            </a:r>
            <a:endParaRPr/>
          </a:p>
        </p:txBody>
      </p:sp>
      <p:cxnSp>
        <p:nvCxnSpPr>
          <p:cNvPr id="587" name="Google Shape;587;g6bd80669c8_0_38"/>
          <p:cNvCxnSpPr/>
          <p:nvPr/>
        </p:nvCxnSpPr>
        <p:spPr>
          <a:xfrm>
            <a:off x="5664775" y="4263725"/>
            <a:ext cx="0" cy="381000"/>
          </a:xfrm>
          <a:prstGeom prst="straightConnector1">
            <a:avLst/>
          </a:prstGeom>
          <a:noFill/>
          <a:ln w="9525" cap="flat" cmpd="sng">
            <a:solidFill>
              <a:schemeClr val="folHlink"/>
            </a:solidFill>
            <a:prstDash val="solid"/>
            <a:round/>
            <a:headEnd type="none" w="med" len="med"/>
            <a:tailEnd type="triangle" w="med" len="med"/>
          </a:ln>
        </p:spPr>
      </p:cxnSp>
      <p:sp>
        <p:nvSpPr>
          <p:cNvPr id="588" name="Google Shape;588;g6bd80669c8_0_38"/>
          <p:cNvSpPr txBox="1"/>
          <p:nvPr/>
        </p:nvSpPr>
        <p:spPr>
          <a:xfrm>
            <a:off x="5283775" y="5406725"/>
            <a:ext cx="1143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stack</a:t>
            </a:r>
            <a:endParaRPr/>
          </a:p>
        </p:txBody>
      </p:sp>
      <p:cxnSp>
        <p:nvCxnSpPr>
          <p:cNvPr id="589" name="Google Shape;589;g6bd80669c8_0_38"/>
          <p:cNvCxnSpPr/>
          <p:nvPr/>
        </p:nvCxnSpPr>
        <p:spPr>
          <a:xfrm>
            <a:off x="4826575" y="5406725"/>
            <a:ext cx="1752600" cy="0"/>
          </a:xfrm>
          <a:prstGeom prst="straightConnector1">
            <a:avLst/>
          </a:prstGeom>
          <a:noFill/>
          <a:ln w="9525" cap="flat" cmpd="sng">
            <a:solidFill>
              <a:schemeClr val="folHlink"/>
            </a:solidFill>
            <a:prstDash val="solid"/>
            <a:round/>
            <a:headEnd type="none" w="med" len="med"/>
            <a:tailEnd type="none" w="med" len="med"/>
          </a:ln>
        </p:spPr>
      </p:cxnSp>
      <p:cxnSp>
        <p:nvCxnSpPr>
          <p:cNvPr id="590" name="Google Shape;590;g6bd80669c8_0_38"/>
          <p:cNvCxnSpPr/>
          <p:nvPr/>
        </p:nvCxnSpPr>
        <p:spPr>
          <a:xfrm rot="10800000">
            <a:off x="5664775" y="5101925"/>
            <a:ext cx="0" cy="304800"/>
          </a:xfrm>
          <a:prstGeom prst="straightConnector1">
            <a:avLst/>
          </a:prstGeom>
          <a:noFill/>
          <a:ln w="9525" cap="flat" cmpd="sng">
            <a:solidFill>
              <a:schemeClr val="folHlink"/>
            </a:solidFill>
            <a:prstDash val="solid"/>
            <a:round/>
            <a:headEnd type="none" w="med" len="med"/>
            <a:tailEnd type="triangle" w="med" len="med"/>
          </a:ln>
        </p:spPr>
      </p:cxnSp>
      <p:sp>
        <p:nvSpPr>
          <p:cNvPr id="591" name="Google Shape;591;g6bd80669c8_0_38"/>
          <p:cNvSpPr txBox="1"/>
          <p:nvPr/>
        </p:nvSpPr>
        <p:spPr>
          <a:xfrm>
            <a:off x="1496475" y="6251150"/>
            <a:ext cx="84477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N.B.: this is a model, not all the implementations correspond literally on the specific fields or name, but represent very well the organization concept (example x86 stack is normally getting toward zero in others the opposite).</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Parallelism vs. Concurrency</a:t>
            </a:r>
            <a:endParaRPr/>
          </a:p>
        </p:txBody>
      </p:sp>
      <p:sp>
        <p:nvSpPr>
          <p:cNvPr id="206" name="Google Shape;206;p7"/>
          <p:cNvSpPr txBox="1"/>
          <p:nvPr/>
        </p:nvSpPr>
        <p:spPr>
          <a:xfrm>
            <a:off x="1670304" y="4876800"/>
            <a:ext cx="8229600" cy="1676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These concepts are related but still different:</a:t>
            </a:r>
            <a:endParaRPr/>
          </a:p>
          <a:p>
            <a:pPr marL="342900" marR="0" lvl="0" indent="-342900" algn="l" rtl="0">
              <a:spcBef>
                <a:spcPts val="400"/>
              </a:spcBef>
              <a:spcAft>
                <a:spcPts val="0"/>
              </a:spcAft>
              <a:buClr>
                <a:srgbClr val="2F1343"/>
              </a:buClr>
              <a:buSzPts val="2000"/>
              <a:buFont typeface="Noto Sans Symbols"/>
              <a:buChar char="▪"/>
            </a:pPr>
            <a:r>
              <a:rPr lang="en-US" sz="2000" b="0" i="0" u="none" strike="noStrike" cap="none">
                <a:solidFill>
                  <a:schemeClr val="dk1"/>
                </a:solidFill>
                <a:latin typeface="Calibri"/>
                <a:ea typeface="Calibri"/>
                <a:cs typeface="Calibri"/>
                <a:sym typeface="Calibri"/>
              </a:rPr>
              <a:t>Common to use threads for both</a:t>
            </a:r>
            <a:endParaRPr/>
          </a:p>
          <a:p>
            <a:pPr marL="342900" marR="0" lvl="0" indent="-342900" algn="l" rtl="0">
              <a:spcBef>
                <a:spcPts val="400"/>
              </a:spcBef>
              <a:spcAft>
                <a:spcPts val="0"/>
              </a:spcAft>
              <a:buClr>
                <a:srgbClr val="2F1343"/>
              </a:buClr>
              <a:buSzPts val="2000"/>
              <a:buFont typeface="Noto Sans Symbols"/>
              <a:buChar char="▪"/>
            </a:pPr>
            <a:r>
              <a:rPr lang="en-US" sz="2000" b="0" i="0" u="none" strike="noStrike" cap="none">
                <a:solidFill>
                  <a:schemeClr val="dk1"/>
                </a:solidFill>
                <a:latin typeface="Calibri"/>
                <a:ea typeface="Calibri"/>
                <a:cs typeface="Calibri"/>
                <a:sym typeface="Calibri"/>
              </a:rPr>
              <a:t>If parallel computations need access to shared resources, then the concurrency needs to be managed</a:t>
            </a:r>
            <a:endParaRPr sz="900" b="0" i="0" u="none" strike="noStrike" cap="none">
              <a:solidFill>
                <a:schemeClr val="dk1"/>
              </a:solidFill>
              <a:latin typeface="Calibri"/>
              <a:ea typeface="Calibri"/>
              <a:cs typeface="Calibri"/>
              <a:sym typeface="Calibri"/>
            </a:endParaRPr>
          </a:p>
        </p:txBody>
      </p:sp>
      <p:sp>
        <p:nvSpPr>
          <p:cNvPr id="207" name="Google Shape;207;p7"/>
          <p:cNvSpPr txBox="1"/>
          <p:nvPr/>
        </p:nvSpPr>
        <p:spPr>
          <a:xfrm>
            <a:off x="1981200" y="1980618"/>
            <a:ext cx="3581400" cy="9637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2"/>
              </a:buClr>
              <a:buSzPts val="2000"/>
              <a:buFont typeface="Calibri"/>
              <a:buNone/>
            </a:pPr>
            <a:r>
              <a:rPr lang="en-US" sz="2000" b="0" i="0" u="none" strike="noStrike" cap="none">
                <a:solidFill>
                  <a:schemeClr val="accent2"/>
                </a:solidFill>
                <a:latin typeface="Calibri"/>
                <a:ea typeface="Calibri"/>
                <a:cs typeface="Calibri"/>
                <a:sym typeface="Calibri"/>
              </a:rPr>
              <a:t>Parallelism:</a:t>
            </a:r>
            <a:r>
              <a:rPr lang="en-US" sz="2000" b="0" i="0" u="none" strike="noStrike" cap="none">
                <a:solidFill>
                  <a:schemeClr val="dk1"/>
                </a:solidFill>
                <a:latin typeface="Calibri"/>
                <a:ea typeface="Calibri"/>
                <a:cs typeface="Calibri"/>
                <a:sym typeface="Calibri"/>
              </a:rPr>
              <a:t> </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Use extra resources to </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solve a problem faster</a:t>
            </a:r>
            <a:endParaRPr sz="2000" b="0" i="0" u="none" strike="noStrike" cap="none">
              <a:solidFill>
                <a:schemeClr val="dk1"/>
              </a:solidFill>
              <a:latin typeface="Calibri"/>
              <a:ea typeface="Calibri"/>
              <a:cs typeface="Calibri"/>
              <a:sym typeface="Calibri"/>
            </a:endParaRPr>
          </a:p>
        </p:txBody>
      </p:sp>
      <p:cxnSp>
        <p:nvCxnSpPr>
          <p:cNvPr id="208" name="Google Shape;208;p7"/>
          <p:cNvCxnSpPr/>
          <p:nvPr/>
        </p:nvCxnSpPr>
        <p:spPr>
          <a:xfrm flipH="1">
            <a:off x="3214974" y="3553968"/>
            <a:ext cx="533400" cy="609600"/>
          </a:xfrm>
          <a:prstGeom prst="straightConnector1">
            <a:avLst/>
          </a:prstGeom>
          <a:solidFill>
            <a:schemeClr val="accent1"/>
          </a:solidFill>
          <a:ln w="34925" cap="flat" cmpd="sng">
            <a:solidFill>
              <a:schemeClr val="dk1"/>
            </a:solidFill>
            <a:prstDash val="solid"/>
            <a:round/>
            <a:headEnd type="none" w="sm" len="sm"/>
            <a:tailEnd type="stealth" w="med" len="med"/>
          </a:ln>
        </p:spPr>
      </p:cxnSp>
      <p:cxnSp>
        <p:nvCxnSpPr>
          <p:cNvPr id="209" name="Google Shape;209;p7"/>
          <p:cNvCxnSpPr/>
          <p:nvPr/>
        </p:nvCxnSpPr>
        <p:spPr>
          <a:xfrm flipH="1">
            <a:off x="3481674" y="3553968"/>
            <a:ext cx="266700" cy="609600"/>
          </a:xfrm>
          <a:prstGeom prst="straightConnector1">
            <a:avLst/>
          </a:prstGeom>
          <a:solidFill>
            <a:schemeClr val="accent1"/>
          </a:solidFill>
          <a:ln w="34925" cap="flat" cmpd="sng">
            <a:solidFill>
              <a:schemeClr val="dk1"/>
            </a:solidFill>
            <a:prstDash val="solid"/>
            <a:round/>
            <a:headEnd type="none" w="sm" len="sm"/>
            <a:tailEnd type="stealth" w="med" len="med"/>
          </a:ln>
        </p:spPr>
      </p:cxnSp>
      <p:cxnSp>
        <p:nvCxnSpPr>
          <p:cNvPr id="210" name="Google Shape;210;p7"/>
          <p:cNvCxnSpPr/>
          <p:nvPr/>
        </p:nvCxnSpPr>
        <p:spPr>
          <a:xfrm>
            <a:off x="3748374" y="3553968"/>
            <a:ext cx="76200" cy="609600"/>
          </a:xfrm>
          <a:prstGeom prst="straightConnector1">
            <a:avLst/>
          </a:prstGeom>
          <a:solidFill>
            <a:schemeClr val="accent1"/>
          </a:solidFill>
          <a:ln w="34925" cap="flat" cmpd="sng">
            <a:solidFill>
              <a:schemeClr val="dk1"/>
            </a:solidFill>
            <a:prstDash val="solid"/>
            <a:round/>
            <a:headEnd type="none" w="sm" len="sm"/>
            <a:tailEnd type="stealth" w="med" len="med"/>
          </a:ln>
        </p:spPr>
      </p:cxnSp>
      <p:cxnSp>
        <p:nvCxnSpPr>
          <p:cNvPr id="211" name="Google Shape;211;p7"/>
          <p:cNvCxnSpPr/>
          <p:nvPr/>
        </p:nvCxnSpPr>
        <p:spPr>
          <a:xfrm>
            <a:off x="3748374" y="3553968"/>
            <a:ext cx="457200" cy="609600"/>
          </a:xfrm>
          <a:prstGeom prst="straightConnector1">
            <a:avLst/>
          </a:prstGeom>
          <a:solidFill>
            <a:schemeClr val="accent1"/>
          </a:solidFill>
          <a:ln w="34925" cap="flat" cmpd="sng">
            <a:solidFill>
              <a:schemeClr val="dk1"/>
            </a:solidFill>
            <a:prstDash val="solid"/>
            <a:round/>
            <a:headEnd type="none" w="sm" len="sm"/>
            <a:tailEnd type="stealth" w="med" len="med"/>
          </a:ln>
        </p:spPr>
      </p:cxnSp>
      <p:sp>
        <p:nvSpPr>
          <p:cNvPr id="212" name="Google Shape;212;p7"/>
          <p:cNvSpPr txBox="1"/>
          <p:nvPr/>
        </p:nvSpPr>
        <p:spPr>
          <a:xfrm>
            <a:off x="3124200" y="4148328"/>
            <a:ext cx="117211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1" u="none" strike="noStrike" cap="none">
                <a:solidFill>
                  <a:schemeClr val="dk1"/>
                </a:solidFill>
                <a:latin typeface="Calibri"/>
                <a:ea typeface="Calibri"/>
                <a:cs typeface="Calibri"/>
                <a:sym typeface="Calibri"/>
              </a:rPr>
              <a:t>resources</a:t>
            </a:r>
            <a:endParaRPr/>
          </a:p>
        </p:txBody>
      </p:sp>
      <p:sp>
        <p:nvSpPr>
          <p:cNvPr id="213" name="Google Shape;213;p7"/>
          <p:cNvSpPr txBox="1"/>
          <p:nvPr/>
        </p:nvSpPr>
        <p:spPr>
          <a:xfrm>
            <a:off x="5943600" y="1990345"/>
            <a:ext cx="4572000" cy="10493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2"/>
              </a:buClr>
              <a:buSzPts val="2000"/>
              <a:buFont typeface="Calibri"/>
              <a:buNone/>
            </a:pPr>
            <a:r>
              <a:rPr lang="en-US" sz="2000" b="0" u="none">
                <a:solidFill>
                  <a:schemeClr val="accent2"/>
                </a:solidFill>
                <a:latin typeface="Calibri"/>
                <a:ea typeface="Calibri"/>
                <a:cs typeface="Calibri"/>
                <a:sym typeface="Calibri"/>
              </a:rPr>
              <a:t>Concurrency:</a:t>
            </a:r>
            <a:endParaRPr/>
          </a:p>
          <a:p>
            <a:pPr marL="0" marR="0" lvl="0" indent="0" algn="l" rtl="0">
              <a:spcBef>
                <a:spcPts val="400"/>
              </a:spcBef>
              <a:spcAft>
                <a:spcPts val="0"/>
              </a:spcAft>
              <a:buClr>
                <a:schemeClr val="dk1"/>
              </a:buClr>
              <a:buSzPts val="2000"/>
              <a:buFont typeface="Calibri"/>
              <a:buNone/>
            </a:pPr>
            <a:r>
              <a:rPr lang="en-US" sz="2000" b="0" u="none">
                <a:solidFill>
                  <a:schemeClr val="dk1"/>
                </a:solidFill>
                <a:latin typeface="Calibri"/>
                <a:ea typeface="Calibri"/>
                <a:cs typeface="Calibri"/>
                <a:sym typeface="Calibri"/>
              </a:rPr>
              <a:t>  Correctly and efficiently manage </a:t>
            </a:r>
            <a:endParaRPr/>
          </a:p>
          <a:p>
            <a:pPr marL="0" marR="0" lvl="0" indent="0" algn="l" rtl="0">
              <a:spcBef>
                <a:spcPts val="400"/>
              </a:spcBef>
              <a:spcAft>
                <a:spcPts val="0"/>
              </a:spcAft>
              <a:buClr>
                <a:schemeClr val="dk1"/>
              </a:buClr>
              <a:buSzPts val="2000"/>
              <a:buFont typeface="Calibri"/>
              <a:buNone/>
            </a:pPr>
            <a:r>
              <a:rPr lang="en-US" sz="2000" b="0" u="none">
                <a:solidFill>
                  <a:schemeClr val="dk1"/>
                </a:solidFill>
                <a:latin typeface="Calibri"/>
                <a:ea typeface="Calibri"/>
                <a:cs typeface="Calibri"/>
                <a:sym typeface="Calibri"/>
              </a:rPr>
              <a:t>  access to shared resources</a:t>
            </a:r>
            <a:endParaRPr/>
          </a:p>
        </p:txBody>
      </p:sp>
      <p:sp>
        <p:nvSpPr>
          <p:cNvPr id="214" name="Google Shape;214;p7"/>
          <p:cNvSpPr txBox="1"/>
          <p:nvPr/>
        </p:nvSpPr>
        <p:spPr>
          <a:xfrm>
            <a:off x="7428867" y="3172968"/>
            <a:ext cx="10618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Calibri"/>
                <a:ea typeface="Calibri"/>
                <a:cs typeface="Calibri"/>
                <a:sym typeface="Calibri"/>
              </a:rPr>
              <a:t>requests</a:t>
            </a:r>
            <a:endParaRPr/>
          </a:p>
        </p:txBody>
      </p:sp>
      <p:cxnSp>
        <p:nvCxnSpPr>
          <p:cNvPr id="215" name="Google Shape;215;p7"/>
          <p:cNvCxnSpPr/>
          <p:nvPr/>
        </p:nvCxnSpPr>
        <p:spPr>
          <a:xfrm rot="10800000" flipH="1">
            <a:off x="8121320" y="3553968"/>
            <a:ext cx="533400" cy="609600"/>
          </a:xfrm>
          <a:prstGeom prst="straightConnector1">
            <a:avLst/>
          </a:prstGeom>
          <a:solidFill>
            <a:schemeClr val="accent1"/>
          </a:solidFill>
          <a:ln w="34925" cap="flat" cmpd="sng">
            <a:solidFill>
              <a:schemeClr val="dk1"/>
            </a:solidFill>
            <a:prstDash val="solid"/>
            <a:round/>
            <a:headEnd type="stealth" w="med" len="med"/>
            <a:tailEnd type="none" w="sm" len="sm"/>
          </a:ln>
        </p:spPr>
      </p:cxnSp>
      <p:cxnSp>
        <p:nvCxnSpPr>
          <p:cNvPr id="216" name="Google Shape;216;p7"/>
          <p:cNvCxnSpPr/>
          <p:nvPr/>
        </p:nvCxnSpPr>
        <p:spPr>
          <a:xfrm rot="10800000" flipH="1">
            <a:off x="8083220" y="3553968"/>
            <a:ext cx="266700" cy="609600"/>
          </a:xfrm>
          <a:prstGeom prst="straightConnector1">
            <a:avLst/>
          </a:prstGeom>
          <a:solidFill>
            <a:schemeClr val="accent1"/>
          </a:solidFill>
          <a:ln w="34925" cap="flat" cmpd="sng">
            <a:solidFill>
              <a:schemeClr val="dk1"/>
            </a:solidFill>
            <a:prstDash val="solid"/>
            <a:round/>
            <a:headEnd type="stealth" w="med" len="med"/>
            <a:tailEnd type="none" w="sm" len="sm"/>
          </a:ln>
        </p:spPr>
      </p:cxnSp>
      <p:cxnSp>
        <p:nvCxnSpPr>
          <p:cNvPr id="217" name="Google Shape;217;p7"/>
          <p:cNvCxnSpPr/>
          <p:nvPr/>
        </p:nvCxnSpPr>
        <p:spPr>
          <a:xfrm rot="10800000">
            <a:off x="7949868" y="3553968"/>
            <a:ext cx="76200" cy="609600"/>
          </a:xfrm>
          <a:prstGeom prst="straightConnector1">
            <a:avLst/>
          </a:prstGeom>
          <a:solidFill>
            <a:schemeClr val="accent1"/>
          </a:solidFill>
          <a:ln w="34925" cap="flat" cmpd="sng">
            <a:solidFill>
              <a:schemeClr val="dk1"/>
            </a:solidFill>
            <a:prstDash val="solid"/>
            <a:round/>
            <a:headEnd type="stealth" w="med" len="med"/>
            <a:tailEnd type="none" w="sm" len="sm"/>
          </a:ln>
        </p:spPr>
      </p:cxnSp>
      <p:cxnSp>
        <p:nvCxnSpPr>
          <p:cNvPr id="218" name="Google Shape;218;p7"/>
          <p:cNvCxnSpPr/>
          <p:nvPr/>
        </p:nvCxnSpPr>
        <p:spPr>
          <a:xfrm rot="10800000">
            <a:off x="7511721" y="3553969"/>
            <a:ext cx="457200" cy="609600"/>
          </a:xfrm>
          <a:prstGeom prst="straightConnector1">
            <a:avLst/>
          </a:prstGeom>
          <a:solidFill>
            <a:schemeClr val="accent1"/>
          </a:solidFill>
          <a:ln w="34925" cap="flat" cmpd="sng">
            <a:solidFill>
              <a:schemeClr val="dk1"/>
            </a:solidFill>
            <a:prstDash val="solid"/>
            <a:round/>
            <a:headEnd type="stealth" w="med" len="med"/>
            <a:tailEnd type="none" w="sm" len="sm"/>
          </a:ln>
        </p:spPr>
      </p:cxnSp>
      <p:sp>
        <p:nvSpPr>
          <p:cNvPr id="219" name="Google Shape;219;p7"/>
          <p:cNvSpPr txBox="1"/>
          <p:nvPr/>
        </p:nvSpPr>
        <p:spPr>
          <a:xfrm>
            <a:off x="3347034" y="3172968"/>
            <a:ext cx="72648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Calibri"/>
                <a:ea typeface="Calibri"/>
                <a:cs typeface="Calibri"/>
                <a:sym typeface="Calibri"/>
              </a:rPr>
              <a:t>work</a:t>
            </a:r>
            <a:endParaRPr/>
          </a:p>
        </p:txBody>
      </p:sp>
      <p:sp>
        <p:nvSpPr>
          <p:cNvPr id="220" name="Google Shape;220;p7"/>
          <p:cNvSpPr txBox="1"/>
          <p:nvPr/>
        </p:nvSpPr>
        <p:spPr>
          <a:xfrm>
            <a:off x="7505066" y="4148328"/>
            <a:ext cx="107273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Calibri"/>
                <a:ea typeface="Calibri"/>
                <a:cs typeface="Calibri"/>
                <a:sym typeface="Calibri"/>
              </a:rPr>
              <a:t>resource</a:t>
            </a:r>
            <a:endParaRPr/>
          </a:p>
        </p:txBody>
      </p:sp>
      <p:sp>
        <p:nvSpPr>
          <p:cNvPr id="221" name="Google Shape;221;p7"/>
          <p:cNvSpPr txBox="1"/>
          <p:nvPr/>
        </p:nvSpPr>
        <p:spPr>
          <a:xfrm>
            <a:off x="11035325" y="365125"/>
            <a:ext cx="841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Recap...</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Process Memory Organization: text</a:t>
            </a:r>
            <a:endParaRPr/>
          </a:p>
        </p:txBody>
      </p:sp>
      <p:sp>
        <p:nvSpPr>
          <p:cNvPr id="597" name="Google Shape;597;p14"/>
          <p:cNvSpPr txBox="1">
            <a:spLocks noGrp="1"/>
          </p:cNvSpPr>
          <p:nvPr>
            <p:ph type="body" idx="1"/>
          </p:nvPr>
        </p:nvSpPr>
        <p:spPr>
          <a:xfrm>
            <a:off x="1030301" y="1828800"/>
            <a:ext cx="617070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600"/>
              <a:buChar char="•"/>
            </a:pPr>
            <a:r>
              <a:rPr lang="en-US" sz="3600"/>
              <a:t>Includes program code and constant</a:t>
            </a:r>
            <a:endParaRPr/>
          </a:p>
          <a:p>
            <a:pPr marL="685800" lvl="1" indent="-228600" algn="l" rtl="0">
              <a:lnSpc>
                <a:spcPct val="90000"/>
              </a:lnSpc>
              <a:spcBef>
                <a:spcPts val="500"/>
              </a:spcBef>
              <a:spcAft>
                <a:spcPts val="0"/>
              </a:spcAft>
              <a:buClr>
                <a:schemeClr val="dk1"/>
              </a:buClr>
              <a:buSzPts val="2800"/>
              <a:buChar char="•"/>
            </a:pPr>
            <a:r>
              <a:rPr lang="en-US" sz="2800"/>
              <a:t>binary form (executable commands)</a:t>
            </a:r>
            <a:endParaRPr/>
          </a:p>
          <a:p>
            <a:pPr marL="685800" lvl="1" indent="-228600" algn="l" rtl="0">
              <a:lnSpc>
                <a:spcPct val="90000"/>
              </a:lnSpc>
              <a:spcBef>
                <a:spcPts val="500"/>
              </a:spcBef>
              <a:spcAft>
                <a:spcPts val="0"/>
              </a:spcAft>
              <a:buClr>
                <a:schemeClr val="dk1"/>
              </a:buClr>
              <a:buSzPts val="2800"/>
              <a:buChar char="•"/>
            </a:pPr>
            <a:r>
              <a:rPr lang="en-US" sz="2800"/>
              <a:t>loaded libraries</a:t>
            </a:r>
            <a:endParaRPr/>
          </a:p>
          <a:p>
            <a:pPr marL="685800" lvl="1" indent="-228600" algn="l" rtl="0">
              <a:lnSpc>
                <a:spcPct val="90000"/>
              </a:lnSpc>
              <a:spcBef>
                <a:spcPts val="500"/>
              </a:spcBef>
              <a:spcAft>
                <a:spcPts val="0"/>
              </a:spcAft>
              <a:buClr>
                <a:schemeClr val="dk1"/>
              </a:buClr>
              <a:buSzPts val="2800"/>
              <a:buChar char="•"/>
            </a:pPr>
            <a:r>
              <a:rPr lang="en-US" sz="2800"/>
              <a:t>known as </a:t>
            </a:r>
            <a:r>
              <a:rPr lang="en-US" sz="2800">
                <a:latin typeface="Arial"/>
                <a:ea typeface="Arial"/>
                <a:cs typeface="Arial"/>
                <a:sym typeface="Arial"/>
              </a:rPr>
              <a:t>“</a:t>
            </a:r>
            <a:r>
              <a:rPr lang="en-US" sz="2800"/>
              <a:t>text</a:t>
            </a:r>
            <a:r>
              <a:rPr lang="en-US" sz="2800">
                <a:latin typeface="Arial"/>
                <a:ea typeface="Arial"/>
                <a:cs typeface="Arial"/>
                <a:sym typeface="Arial"/>
              </a:rPr>
              <a:t>”</a:t>
            </a:r>
            <a:r>
              <a:rPr lang="en-US" sz="2800"/>
              <a:t> segment</a:t>
            </a:r>
            <a:endParaRPr/>
          </a:p>
          <a:p>
            <a:pPr marL="685800" lvl="1" indent="-228600" algn="l" rtl="0">
              <a:lnSpc>
                <a:spcPct val="90000"/>
              </a:lnSpc>
              <a:spcBef>
                <a:spcPts val="500"/>
              </a:spcBef>
              <a:spcAft>
                <a:spcPts val="0"/>
              </a:spcAft>
              <a:buClr>
                <a:schemeClr val="dk1"/>
              </a:buClr>
              <a:buSzPts val="2800"/>
              <a:buChar char="•"/>
            </a:pPr>
            <a:r>
              <a:rPr lang="en-US" sz="2800"/>
              <a:t>space calculated at compile-time</a:t>
            </a:r>
            <a:endParaRPr sz="2800"/>
          </a:p>
        </p:txBody>
      </p:sp>
      <p:sp>
        <p:nvSpPr>
          <p:cNvPr id="598" name="Google Shape;598;p14"/>
          <p:cNvSpPr/>
          <p:nvPr/>
        </p:nvSpPr>
        <p:spPr>
          <a:xfrm>
            <a:off x="8458200" y="2286000"/>
            <a:ext cx="1752600" cy="3657600"/>
          </a:xfrm>
          <a:prstGeom prst="rect">
            <a:avLst/>
          </a:prstGeom>
          <a:solidFill>
            <a:srgbClr val="F8F8F8"/>
          </a:solidFill>
          <a:ln w="2857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Times New Roman"/>
              <a:ea typeface="Times New Roman"/>
              <a:cs typeface="Times New Roman"/>
              <a:sym typeface="Times New Roman"/>
            </a:endParaRPr>
          </a:p>
        </p:txBody>
      </p:sp>
      <p:sp>
        <p:nvSpPr>
          <p:cNvPr id="599" name="Google Shape;599;p14"/>
          <p:cNvSpPr txBox="1"/>
          <p:nvPr/>
        </p:nvSpPr>
        <p:spPr>
          <a:xfrm>
            <a:off x="6781800" y="5678488"/>
            <a:ext cx="15632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0xffffffff</a:t>
            </a:r>
            <a:endParaRPr/>
          </a:p>
        </p:txBody>
      </p:sp>
      <p:sp>
        <p:nvSpPr>
          <p:cNvPr id="600" name="Google Shape;600;p14"/>
          <p:cNvSpPr txBox="1"/>
          <p:nvPr/>
        </p:nvSpPr>
        <p:spPr>
          <a:xfrm>
            <a:off x="8153400" y="2209800"/>
            <a:ext cx="381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a:t>
            </a:r>
            <a:endParaRPr/>
          </a:p>
        </p:txBody>
      </p:sp>
      <p:cxnSp>
        <p:nvCxnSpPr>
          <p:cNvPr id="601" name="Google Shape;601;p14"/>
          <p:cNvCxnSpPr/>
          <p:nvPr/>
        </p:nvCxnSpPr>
        <p:spPr>
          <a:xfrm>
            <a:off x="8458200" y="28956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02" name="Google Shape;602;p14"/>
          <p:cNvSpPr txBox="1"/>
          <p:nvPr/>
        </p:nvSpPr>
        <p:spPr>
          <a:xfrm>
            <a:off x="8915400" y="2438400"/>
            <a:ext cx="1066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text</a:t>
            </a:r>
            <a:endParaRPr/>
          </a:p>
        </p:txBody>
      </p:sp>
      <p:cxnSp>
        <p:nvCxnSpPr>
          <p:cNvPr id="603" name="Google Shape;603;p14"/>
          <p:cNvCxnSpPr/>
          <p:nvPr/>
        </p:nvCxnSpPr>
        <p:spPr>
          <a:xfrm rot="10800000">
            <a:off x="10302875" y="2623063"/>
            <a:ext cx="1231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Process Memory Organization: data</a:t>
            </a:r>
            <a:endParaRPr/>
          </a:p>
        </p:txBody>
      </p:sp>
      <p:sp>
        <p:nvSpPr>
          <p:cNvPr id="609" name="Google Shape;609;p15"/>
          <p:cNvSpPr txBox="1">
            <a:spLocks noGrp="1"/>
          </p:cNvSpPr>
          <p:nvPr>
            <p:ph type="body" idx="1"/>
          </p:nvPr>
        </p:nvSpPr>
        <p:spPr>
          <a:xfrm>
            <a:off x="954088" y="1828800"/>
            <a:ext cx="5446712"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a:solidFill>
                  <a:srgbClr val="0000FF"/>
                </a:solidFill>
              </a:rPr>
              <a:t>Data</a:t>
            </a:r>
            <a:r>
              <a:rPr lang="en-US" sz="3200"/>
              <a:t>: initialized global data in the program</a:t>
            </a:r>
            <a:endParaRPr/>
          </a:p>
          <a:p>
            <a:pPr marL="685800" lvl="1" indent="-228600" algn="l" rtl="0">
              <a:lnSpc>
                <a:spcPct val="90000"/>
              </a:lnSpc>
              <a:spcBef>
                <a:spcPts val="500"/>
              </a:spcBef>
              <a:spcAft>
                <a:spcPts val="0"/>
              </a:spcAft>
              <a:buClr>
                <a:schemeClr val="dk1"/>
              </a:buClr>
              <a:buSzPts val="2800"/>
              <a:buChar char="•"/>
            </a:pPr>
            <a:r>
              <a:rPr lang="en-US" sz="2800"/>
              <a:t>Ex: </a:t>
            </a:r>
            <a:r>
              <a:rPr lang="en-US" sz="2800">
                <a:solidFill>
                  <a:schemeClr val="folHlink"/>
                </a:solidFill>
              </a:rPr>
              <a:t>int size = 100;</a:t>
            </a:r>
            <a:endParaRPr/>
          </a:p>
          <a:p>
            <a:pPr marL="228600" lvl="0" indent="-228600" algn="l" rtl="0">
              <a:lnSpc>
                <a:spcPct val="90000"/>
              </a:lnSpc>
              <a:spcBef>
                <a:spcPts val="1000"/>
              </a:spcBef>
              <a:spcAft>
                <a:spcPts val="0"/>
              </a:spcAft>
              <a:buClr>
                <a:schemeClr val="dk1"/>
              </a:buClr>
              <a:buSzPts val="3200"/>
              <a:buChar char="•"/>
            </a:pPr>
            <a:r>
              <a:rPr lang="en-US" sz="3200">
                <a:solidFill>
                  <a:srgbClr val="FF0000"/>
                </a:solidFill>
              </a:rPr>
              <a:t>BSS</a:t>
            </a:r>
            <a:r>
              <a:rPr lang="en-US" sz="3200"/>
              <a:t>*: un-initialized global data in the program</a:t>
            </a:r>
            <a:endParaRPr/>
          </a:p>
          <a:p>
            <a:pPr marL="685800" lvl="1" indent="-228600" algn="l" rtl="0">
              <a:lnSpc>
                <a:spcPct val="90000"/>
              </a:lnSpc>
              <a:spcBef>
                <a:spcPts val="500"/>
              </a:spcBef>
              <a:spcAft>
                <a:spcPts val="0"/>
              </a:spcAft>
              <a:buClr>
                <a:schemeClr val="dk1"/>
              </a:buClr>
              <a:buSzPts val="2800"/>
              <a:buChar char="•"/>
            </a:pPr>
            <a:r>
              <a:rPr lang="en-US" sz="2800"/>
              <a:t>Ex: </a:t>
            </a:r>
            <a:r>
              <a:rPr lang="en-US" sz="2800">
                <a:solidFill>
                  <a:schemeClr val="folHlink"/>
                </a:solidFill>
              </a:rPr>
              <a:t>int length;</a:t>
            </a:r>
            <a:endParaRPr/>
          </a:p>
        </p:txBody>
      </p:sp>
      <p:sp>
        <p:nvSpPr>
          <p:cNvPr id="610" name="Google Shape;610;p15"/>
          <p:cNvSpPr/>
          <p:nvPr/>
        </p:nvSpPr>
        <p:spPr>
          <a:xfrm>
            <a:off x="8458200" y="2286000"/>
            <a:ext cx="1752600" cy="3657600"/>
          </a:xfrm>
          <a:prstGeom prst="rect">
            <a:avLst/>
          </a:prstGeom>
          <a:solidFill>
            <a:srgbClr val="F8F8F8"/>
          </a:solidFill>
          <a:ln w="2857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accent2"/>
              </a:solidFill>
              <a:latin typeface="Courier New"/>
              <a:ea typeface="Courier New"/>
              <a:cs typeface="Courier New"/>
              <a:sym typeface="Courier New"/>
            </a:endParaRPr>
          </a:p>
        </p:txBody>
      </p:sp>
      <p:sp>
        <p:nvSpPr>
          <p:cNvPr id="611" name="Google Shape;611;p15"/>
          <p:cNvSpPr txBox="1"/>
          <p:nvPr/>
        </p:nvSpPr>
        <p:spPr>
          <a:xfrm>
            <a:off x="6781800" y="5678488"/>
            <a:ext cx="15632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0xffffffff</a:t>
            </a:r>
            <a:endParaRPr/>
          </a:p>
        </p:txBody>
      </p:sp>
      <p:sp>
        <p:nvSpPr>
          <p:cNvPr id="612" name="Google Shape;612;p15"/>
          <p:cNvSpPr txBox="1"/>
          <p:nvPr/>
        </p:nvSpPr>
        <p:spPr>
          <a:xfrm>
            <a:off x="8153400" y="2209800"/>
            <a:ext cx="381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a:t>
            </a:r>
            <a:endParaRPr/>
          </a:p>
        </p:txBody>
      </p:sp>
      <p:cxnSp>
        <p:nvCxnSpPr>
          <p:cNvPr id="613" name="Google Shape;613;p15"/>
          <p:cNvCxnSpPr/>
          <p:nvPr/>
        </p:nvCxnSpPr>
        <p:spPr>
          <a:xfrm>
            <a:off x="8458200" y="28956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14" name="Google Shape;614;p15"/>
          <p:cNvSpPr txBox="1"/>
          <p:nvPr/>
        </p:nvSpPr>
        <p:spPr>
          <a:xfrm>
            <a:off x="8915400" y="2438400"/>
            <a:ext cx="1066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text</a:t>
            </a:r>
            <a:endParaRPr/>
          </a:p>
        </p:txBody>
      </p:sp>
      <p:sp>
        <p:nvSpPr>
          <p:cNvPr id="615" name="Google Shape;615;p15"/>
          <p:cNvSpPr txBox="1"/>
          <p:nvPr/>
        </p:nvSpPr>
        <p:spPr>
          <a:xfrm>
            <a:off x="8915400" y="2895600"/>
            <a:ext cx="990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data</a:t>
            </a:r>
            <a:endParaRPr/>
          </a:p>
        </p:txBody>
      </p:sp>
      <p:cxnSp>
        <p:nvCxnSpPr>
          <p:cNvPr id="616" name="Google Shape;616;p15"/>
          <p:cNvCxnSpPr/>
          <p:nvPr/>
        </p:nvCxnSpPr>
        <p:spPr>
          <a:xfrm>
            <a:off x="8458200" y="3352800"/>
            <a:ext cx="1752600" cy="0"/>
          </a:xfrm>
          <a:prstGeom prst="straightConnector1">
            <a:avLst/>
          </a:prstGeom>
          <a:noFill/>
          <a:ln w="9525" cap="flat" cmpd="sng">
            <a:solidFill>
              <a:schemeClr val="folHlink"/>
            </a:solidFill>
            <a:prstDash val="solid"/>
            <a:round/>
            <a:headEnd type="none" w="med" len="med"/>
            <a:tailEnd type="none" w="med" len="med"/>
          </a:ln>
        </p:spPr>
      </p:cxnSp>
      <p:cxnSp>
        <p:nvCxnSpPr>
          <p:cNvPr id="617" name="Google Shape;617;p15"/>
          <p:cNvCxnSpPr/>
          <p:nvPr/>
        </p:nvCxnSpPr>
        <p:spPr>
          <a:xfrm>
            <a:off x="8458200" y="38100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18" name="Google Shape;618;p15"/>
          <p:cNvSpPr txBox="1"/>
          <p:nvPr/>
        </p:nvSpPr>
        <p:spPr>
          <a:xfrm>
            <a:off x="8991600" y="3352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bss</a:t>
            </a:r>
            <a:endParaRPr/>
          </a:p>
        </p:txBody>
      </p:sp>
      <p:sp>
        <p:nvSpPr>
          <p:cNvPr id="619" name="Google Shape;619;p15"/>
          <p:cNvSpPr txBox="1"/>
          <p:nvPr/>
        </p:nvSpPr>
        <p:spPr>
          <a:xfrm>
            <a:off x="7840125" y="6210200"/>
            <a:ext cx="35850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*BSS:</a:t>
            </a:r>
            <a:r>
              <a:rPr lang="en-US" sz="1200">
                <a:solidFill>
                  <a:schemeClr val="dk1"/>
                </a:solidFill>
                <a:latin typeface="Calibri"/>
                <a:ea typeface="Calibri"/>
                <a:cs typeface="Calibri"/>
                <a:sym typeface="Calibri"/>
              </a:rPr>
              <a:t>block started by symbol (old name derivative)</a:t>
            </a:r>
            <a:endParaRPr>
              <a:latin typeface="Calibri"/>
              <a:ea typeface="Calibri"/>
              <a:cs typeface="Calibri"/>
              <a:sym typeface="Calibri"/>
            </a:endParaRPr>
          </a:p>
        </p:txBody>
      </p:sp>
      <p:cxnSp>
        <p:nvCxnSpPr>
          <p:cNvPr id="620" name="Google Shape;620;p15"/>
          <p:cNvCxnSpPr/>
          <p:nvPr/>
        </p:nvCxnSpPr>
        <p:spPr>
          <a:xfrm rot="10800000">
            <a:off x="10349625" y="3080250"/>
            <a:ext cx="1231200" cy="0"/>
          </a:xfrm>
          <a:prstGeom prst="straightConnector1">
            <a:avLst/>
          </a:prstGeom>
          <a:noFill/>
          <a:ln w="9525" cap="flat" cmpd="sng">
            <a:solidFill>
              <a:srgbClr val="0000FF"/>
            </a:solidFill>
            <a:prstDash val="solid"/>
            <a:round/>
            <a:headEnd type="none" w="med" len="med"/>
            <a:tailEnd type="triangle" w="med" len="med"/>
          </a:ln>
        </p:spPr>
      </p:cxnSp>
      <p:cxnSp>
        <p:nvCxnSpPr>
          <p:cNvPr id="621" name="Google Shape;621;p15"/>
          <p:cNvCxnSpPr/>
          <p:nvPr/>
        </p:nvCxnSpPr>
        <p:spPr>
          <a:xfrm rot="10800000">
            <a:off x="10349625" y="3537463"/>
            <a:ext cx="1231200"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Process Memory Organization: heap</a:t>
            </a:r>
            <a:endParaRPr/>
          </a:p>
        </p:txBody>
      </p:sp>
      <p:sp>
        <p:nvSpPr>
          <p:cNvPr id="627" name="Google Shape;627;p16"/>
          <p:cNvSpPr txBox="1">
            <a:spLocks noGrp="1"/>
          </p:cNvSpPr>
          <p:nvPr>
            <p:ph type="body" idx="1"/>
          </p:nvPr>
        </p:nvSpPr>
        <p:spPr>
          <a:xfrm>
            <a:off x="838200" y="1690688"/>
            <a:ext cx="5830448"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a:t>Heap: dynamically-allocated spaces</a:t>
            </a:r>
            <a:endParaRPr/>
          </a:p>
          <a:p>
            <a:pPr marL="685800" lvl="1" indent="-228600" algn="l" rtl="0">
              <a:lnSpc>
                <a:spcPct val="90000"/>
              </a:lnSpc>
              <a:spcBef>
                <a:spcPts val="500"/>
              </a:spcBef>
              <a:spcAft>
                <a:spcPts val="0"/>
              </a:spcAft>
              <a:buClr>
                <a:schemeClr val="dk1"/>
              </a:buClr>
              <a:buSzPts val="2800"/>
              <a:buChar char="•"/>
            </a:pPr>
            <a:r>
              <a:rPr lang="en-US" sz="2800"/>
              <a:t>Ex: MyArray = new int[100]</a:t>
            </a:r>
            <a:endParaRPr sz="2800"/>
          </a:p>
          <a:p>
            <a:pPr marL="685800" lvl="1" indent="-228600" algn="l" rtl="0">
              <a:lnSpc>
                <a:spcPct val="90000"/>
              </a:lnSpc>
              <a:spcBef>
                <a:spcPts val="500"/>
              </a:spcBef>
              <a:spcAft>
                <a:spcPts val="0"/>
              </a:spcAft>
              <a:buClr>
                <a:schemeClr val="dk1"/>
              </a:buClr>
              <a:buSzPts val="2800"/>
              <a:buChar char="•"/>
            </a:pPr>
            <a:r>
              <a:rPr lang="en-US" sz="2800"/>
              <a:t>OS knows nothing about its</a:t>
            </a:r>
            <a:endParaRPr sz="2800"/>
          </a:p>
          <a:p>
            <a:pPr marL="1143000" lvl="2" indent="-228600" algn="l" rtl="0">
              <a:lnSpc>
                <a:spcPct val="90000"/>
              </a:lnSpc>
              <a:spcBef>
                <a:spcPts val="500"/>
              </a:spcBef>
              <a:spcAft>
                <a:spcPts val="0"/>
              </a:spcAft>
              <a:buClr>
                <a:schemeClr val="dk1"/>
              </a:buClr>
              <a:buSzPts val="2400"/>
              <a:buChar char="•"/>
            </a:pPr>
            <a:r>
              <a:rPr lang="en-US" sz="2400"/>
              <a:t>space</a:t>
            </a:r>
            <a:endParaRPr/>
          </a:p>
          <a:p>
            <a:pPr marL="1143000" lvl="2" indent="-228600" algn="l" rtl="0">
              <a:lnSpc>
                <a:spcPct val="90000"/>
              </a:lnSpc>
              <a:spcBef>
                <a:spcPts val="500"/>
              </a:spcBef>
              <a:spcAft>
                <a:spcPts val="0"/>
              </a:spcAft>
              <a:buClr>
                <a:schemeClr val="dk1"/>
              </a:buClr>
              <a:buSzPts val="2400"/>
              <a:buChar char="•"/>
            </a:pPr>
            <a:r>
              <a:rPr lang="en-US" sz="2400"/>
              <a:t>content</a:t>
            </a:r>
            <a:endParaRPr/>
          </a:p>
          <a:p>
            <a:pPr marL="685800" lvl="1" indent="-228600" algn="l" rtl="0">
              <a:lnSpc>
                <a:spcPct val="90000"/>
              </a:lnSpc>
              <a:spcBef>
                <a:spcPts val="500"/>
              </a:spcBef>
              <a:spcAft>
                <a:spcPts val="0"/>
              </a:spcAft>
              <a:buClr>
                <a:schemeClr val="dk1"/>
              </a:buClr>
              <a:buSzPts val="2800"/>
              <a:buChar char="•"/>
            </a:pPr>
            <a:r>
              <a:rPr lang="en-US" sz="2800"/>
              <a:t>dynamically grows as program runs</a:t>
            </a:r>
            <a:endParaRPr/>
          </a:p>
        </p:txBody>
      </p:sp>
      <p:sp>
        <p:nvSpPr>
          <p:cNvPr id="628" name="Google Shape;628;p16"/>
          <p:cNvSpPr/>
          <p:nvPr/>
        </p:nvSpPr>
        <p:spPr>
          <a:xfrm>
            <a:off x="8458200" y="2286000"/>
            <a:ext cx="1752600" cy="3657600"/>
          </a:xfrm>
          <a:prstGeom prst="rect">
            <a:avLst/>
          </a:prstGeom>
          <a:solidFill>
            <a:srgbClr val="F8F8F8"/>
          </a:solidFill>
          <a:ln w="2857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accent2"/>
              </a:solidFill>
              <a:latin typeface="Courier New"/>
              <a:ea typeface="Courier New"/>
              <a:cs typeface="Courier New"/>
              <a:sym typeface="Courier New"/>
            </a:endParaRPr>
          </a:p>
        </p:txBody>
      </p:sp>
      <p:sp>
        <p:nvSpPr>
          <p:cNvPr id="629" name="Google Shape;629;p16"/>
          <p:cNvSpPr txBox="1"/>
          <p:nvPr/>
        </p:nvSpPr>
        <p:spPr>
          <a:xfrm>
            <a:off x="6781800" y="5678488"/>
            <a:ext cx="15632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0xffffffff</a:t>
            </a:r>
            <a:endParaRPr/>
          </a:p>
        </p:txBody>
      </p:sp>
      <p:sp>
        <p:nvSpPr>
          <p:cNvPr id="630" name="Google Shape;630;p16"/>
          <p:cNvSpPr txBox="1"/>
          <p:nvPr/>
        </p:nvSpPr>
        <p:spPr>
          <a:xfrm>
            <a:off x="8153400" y="2209800"/>
            <a:ext cx="381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a:t>
            </a:r>
            <a:endParaRPr/>
          </a:p>
        </p:txBody>
      </p:sp>
      <p:cxnSp>
        <p:nvCxnSpPr>
          <p:cNvPr id="631" name="Google Shape;631;p16"/>
          <p:cNvCxnSpPr/>
          <p:nvPr/>
        </p:nvCxnSpPr>
        <p:spPr>
          <a:xfrm>
            <a:off x="8458200" y="28956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32" name="Google Shape;632;p16"/>
          <p:cNvSpPr txBox="1"/>
          <p:nvPr/>
        </p:nvSpPr>
        <p:spPr>
          <a:xfrm>
            <a:off x="8915400" y="2438400"/>
            <a:ext cx="121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text</a:t>
            </a:r>
            <a:endParaRPr/>
          </a:p>
        </p:txBody>
      </p:sp>
      <p:sp>
        <p:nvSpPr>
          <p:cNvPr id="633" name="Google Shape;633;p16"/>
          <p:cNvSpPr txBox="1"/>
          <p:nvPr/>
        </p:nvSpPr>
        <p:spPr>
          <a:xfrm>
            <a:off x="8915400" y="2895600"/>
            <a:ext cx="114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data</a:t>
            </a:r>
            <a:endParaRPr/>
          </a:p>
        </p:txBody>
      </p:sp>
      <p:cxnSp>
        <p:nvCxnSpPr>
          <p:cNvPr id="634" name="Google Shape;634;p16"/>
          <p:cNvCxnSpPr/>
          <p:nvPr/>
        </p:nvCxnSpPr>
        <p:spPr>
          <a:xfrm>
            <a:off x="8458200" y="3352800"/>
            <a:ext cx="1752600" cy="0"/>
          </a:xfrm>
          <a:prstGeom prst="straightConnector1">
            <a:avLst/>
          </a:prstGeom>
          <a:noFill/>
          <a:ln w="9525" cap="flat" cmpd="sng">
            <a:solidFill>
              <a:schemeClr val="folHlink"/>
            </a:solidFill>
            <a:prstDash val="solid"/>
            <a:round/>
            <a:headEnd type="none" w="med" len="med"/>
            <a:tailEnd type="none" w="med" len="med"/>
          </a:ln>
        </p:spPr>
      </p:cxnSp>
      <p:cxnSp>
        <p:nvCxnSpPr>
          <p:cNvPr id="635" name="Google Shape;635;p16"/>
          <p:cNvCxnSpPr/>
          <p:nvPr/>
        </p:nvCxnSpPr>
        <p:spPr>
          <a:xfrm>
            <a:off x="8458200" y="38100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36" name="Google Shape;636;p16"/>
          <p:cNvSpPr txBox="1"/>
          <p:nvPr/>
        </p:nvSpPr>
        <p:spPr>
          <a:xfrm>
            <a:off x="8991600" y="3352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bss</a:t>
            </a:r>
            <a:endParaRPr/>
          </a:p>
        </p:txBody>
      </p:sp>
      <p:cxnSp>
        <p:nvCxnSpPr>
          <p:cNvPr id="637" name="Google Shape;637;p16"/>
          <p:cNvCxnSpPr/>
          <p:nvPr/>
        </p:nvCxnSpPr>
        <p:spPr>
          <a:xfrm>
            <a:off x="8458200" y="44196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38" name="Google Shape;638;p16"/>
          <p:cNvSpPr txBox="1"/>
          <p:nvPr/>
        </p:nvSpPr>
        <p:spPr>
          <a:xfrm>
            <a:off x="8915400" y="3962400"/>
            <a:ext cx="114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heap</a:t>
            </a:r>
            <a:endParaRPr/>
          </a:p>
        </p:txBody>
      </p:sp>
      <p:cxnSp>
        <p:nvCxnSpPr>
          <p:cNvPr id="639" name="Google Shape;639;p16"/>
          <p:cNvCxnSpPr/>
          <p:nvPr/>
        </p:nvCxnSpPr>
        <p:spPr>
          <a:xfrm>
            <a:off x="9296400" y="4419600"/>
            <a:ext cx="0" cy="381000"/>
          </a:xfrm>
          <a:prstGeom prst="straightConnector1">
            <a:avLst/>
          </a:prstGeom>
          <a:noFill/>
          <a:ln w="9525" cap="flat" cmpd="sng">
            <a:solidFill>
              <a:schemeClr val="folHlink"/>
            </a:solidFill>
            <a:prstDash val="solid"/>
            <a:round/>
            <a:headEnd type="none" w="med" len="med"/>
            <a:tailEnd type="triangle" w="med" len="med"/>
          </a:ln>
        </p:spPr>
      </p:cxnSp>
      <p:cxnSp>
        <p:nvCxnSpPr>
          <p:cNvPr id="640" name="Google Shape;640;p16"/>
          <p:cNvCxnSpPr/>
          <p:nvPr/>
        </p:nvCxnSpPr>
        <p:spPr>
          <a:xfrm rot="10800000">
            <a:off x="10302875" y="4147050"/>
            <a:ext cx="1231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Process Memory Organization: stack</a:t>
            </a:r>
            <a:endParaRPr/>
          </a:p>
        </p:txBody>
      </p:sp>
      <p:sp>
        <p:nvSpPr>
          <p:cNvPr id="646" name="Google Shape;646;p17"/>
          <p:cNvSpPr txBox="1">
            <a:spLocks noGrp="1"/>
          </p:cNvSpPr>
          <p:nvPr>
            <p:ph type="body" idx="1"/>
          </p:nvPr>
        </p:nvSpPr>
        <p:spPr>
          <a:xfrm>
            <a:off x="884238" y="1690688"/>
            <a:ext cx="5865812"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600"/>
              <a:buChar char="•"/>
            </a:pPr>
            <a:r>
              <a:rPr lang="en-US" sz="3600"/>
              <a:t>Stack: local variables in functions</a:t>
            </a:r>
            <a:endParaRPr/>
          </a:p>
          <a:p>
            <a:pPr marL="685800" lvl="1" indent="-228600" algn="l" rtl="0">
              <a:lnSpc>
                <a:spcPct val="90000"/>
              </a:lnSpc>
              <a:spcBef>
                <a:spcPts val="500"/>
              </a:spcBef>
              <a:spcAft>
                <a:spcPts val="0"/>
              </a:spcAft>
              <a:buClr>
                <a:schemeClr val="dk1"/>
              </a:buClr>
              <a:buSzPts val="3200"/>
              <a:buChar char="•"/>
            </a:pPr>
            <a:r>
              <a:rPr lang="en-US" sz="3200"/>
              <a:t>support function call/return and recursive functions</a:t>
            </a:r>
            <a:endParaRPr/>
          </a:p>
          <a:p>
            <a:pPr marL="685800" lvl="1" indent="-228600" algn="l" rtl="0">
              <a:lnSpc>
                <a:spcPct val="90000"/>
              </a:lnSpc>
              <a:spcBef>
                <a:spcPts val="500"/>
              </a:spcBef>
              <a:spcAft>
                <a:spcPts val="0"/>
              </a:spcAft>
              <a:buClr>
                <a:schemeClr val="dk1"/>
              </a:buClr>
              <a:buSzPts val="3200"/>
              <a:buChar char="•"/>
            </a:pPr>
            <a:r>
              <a:rPr lang="en-US" sz="3200"/>
              <a:t>grows to low address (upward in the figure)</a:t>
            </a:r>
            <a:endParaRPr sz="3200"/>
          </a:p>
        </p:txBody>
      </p:sp>
      <p:sp>
        <p:nvSpPr>
          <p:cNvPr id="647" name="Google Shape;647;p17"/>
          <p:cNvSpPr/>
          <p:nvPr/>
        </p:nvSpPr>
        <p:spPr>
          <a:xfrm>
            <a:off x="8458200" y="2286000"/>
            <a:ext cx="1752600" cy="3657600"/>
          </a:xfrm>
          <a:prstGeom prst="rect">
            <a:avLst/>
          </a:prstGeom>
          <a:solidFill>
            <a:srgbClr val="F8F8F8"/>
          </a:solidFill>
          <a:ln w="2857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ourier New"/>
              <a:ea typeface="Courier New"/>
              <a:cs typeface="Courier New"/>
              <a:sym typeface="Courier New"/>
            </a:endParaRPr>
          </a:p>
        </p:txBody>
      </p:sp>
      <p:sp>
        <p:nvSpPr>
          <p:cNvPr id="648" name="Google Shape;648;p17"/>
          <p:cNvSpPr txBox="1"/>
          <p:nvPr/>
        </p:nvSpPr>
        <p:spPr>
          <a:xfrm>
            <a:off x="6750050" y="5678488"/>
            <a:ext cx="15632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0xffffffff</a:t>
            </a:r>
            <a:endParaRPr/>
          </a:p>
        </p:txBody>
      </p:sp>
      <p:sp>
        <p:nvSpPr>
          <p:cNvPr id="649" name="Google Shape;649;p17"/>
          <p:cNvSpPr txBox="1"/>
          <p:nvPr/>
        </p:nvSpPr>
        <p:spPr>
          <a:xfrm>
            <a:off x="8153400" y="2209800"/>
            <a:ext cx="381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0</a:t>
            </a:r>
            <a:endParaRPr/>
          </a:p>
        </p:txBody>
      </p:sp>
      <p:cxnSp>
        <p:nvCxnSpPr>
          <p:cNvPr id="650" name="Google Shape;650;p17"/>
          <p:cNvCxnSpPr/>
          <p:nvPr/>
        </p:nvCxnSpPr>
        <p:spPr>
          <a:xfrm>
            <a:off x="8458200" y="28956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51" name="Google Shape;651;p17"/>
          <p:cNvSpPr txBox="1"/>
          <p:nvPr/>
        </p:nvSpPr>
        <p:spPr>
          <a:xfrm>
            <a:off x="8915400" y="2438400"/>
            <a:ext cx="1066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text</a:t>
            </a:r>
            <a:endParaRPr/>
          </a:p>
        </p:txBody>
      </p:sp>
      <p:sp>
        <p:nvSpPr>
          <p:cNvPr id="652" name="Google Shape;652;p17"/>
          <p:cNvSpPr txBox="1"/>
          <p:nvPr/>
        </p:nvSpPr>
        <p:spPr>
          <a:xfrm>
            <a:off x="8915400" y="2895600"/>
            <a:ext cx="1066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data</a:t>
            </a:r>
            <a:endParaRPr/>
          </a:p>
        </p:txBody>
      </p:sp>
      <p:cxnSp>
        <p:nvCxnSpPr>
          <p:cNvPr id="653" name="Google Shape;653;p17"/>
          <p:cNvCxnSpPr/>
          <p:nvPr/>
        </p:nvCxnSpPr>
        <p:spPr>
          <a:xfrm>
            <a:off x="8458200" y="3352800"/>
            <a:ext cx="1752600" cy="0"/>
          </a:xfrm>
          <a:prstGeom prst="straightConnector1">
            <a:avLst/>
          </a:prstGeom>
          <a:noFill/>
          <a:ln w="9525" cap="flat" cmpd="sng">
            <a:solidFill>
              <a:schemeClr val="folHlink"/>
            </a:solidFill>
            <a:prstDash val="solid"/>
            <a:round/>
            <a:headEnd type="none" w="med" len="med"/>
            <a:tailEnd type="none" w="med" len="med"/>
          </a:ln>
        </p:spPr>
      </p:cxnSp>
      <p:cxnSp>
        <p:nvCxnSpPr>
          <p:cNvPr id="654" name="Google Shape;654;p17"/>
          <p:cNvCxnSpPr/>
          <p:nvPr/>
        </p:nvCxnSpPr>
        <p:spPr>
          <a:xfrm>
            <a:off x="8458200" y="38100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55" name="Google Shape;655;p17"/>
          <p:cNvSpPr txBox="1"/>
          <p:nvPr/>
        </p:nvSpPr>
        <p:spPr>
          <a:xfrm>
            <a:off x="8991600" y="3352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bss</a:t>
            </a:r>
            <a:endParaRPr/>
          </a:p>
        </p:txBody>
      </p:sp>
      <p:cxnSp>
        <p:nvCxnSpPr>
          <p:cNvPr id="656" name="Google Shape;656;p17"/>
          <p:cNvCxnSpPr/>
          <p:nvPr/>
        </p:nvCxnSpPr>
        <p:spPr>
          <a:xfrm>
            <a:off x="8458200" y="4419600"/>
            <a:ext cx="1752600" cy="0"/>
          </a:xfrm>
          <a:prstGeom prst="straightConnector1">
            <a:avLst/>
          </a:prstGeom>
          <a:noFill/>
          <a:ln w="9525" cap="flat" cmpd="sng">
            <a:solidFill>
              <a:schemeClr val="folHlink"/>
            </a:solidFill>
            <a:prstDash val="solid"/>
            <a:round/>
            <a:headEnd type="none" w="med" len="med"/>
            <a:tailEnd type="none" w="med" len="med"/>
          </a:ln>
        </p:spPr>
      </p:cxnSp>
      <p:sp>
        <p:nvSpPr>
          <p:cNvPr id="657" name="Google Shape;657;p17"/>
          <p:cNvSpPr txBox="1"/>
          <p:nvPr/>
        </p:nvSpPr>
        <p:spPr>
          <a:xfrm>
            <a:off x="8915400" y="3962400"/>
            <a:ext cx="114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heap</a:t>
            </a:r>
            <a:endParaRPr/>
          </a:p>
        </p:txBody>
      </p:sp>
      <p:cxnSp>
        <p:nvCxnSpPr>
          <p:cNvPr id="658" name="Google Shape;658;p17"/>
          <p:cNvCxnSpPr/>
          <p:nvPr/>
        </p:nvCxnSpPr>
        <p:spPr>
          <a:xfrm>
            <a:off x="9296400" y="4419600"/>
            <a:ext cx="0" cy="381000"/>
          </a:xfrm>
          <a:prstGeom prst="straightConnector1">
            <a:avLst/>
          </a:prstGeom>
          <a:noFill/>
          <a:ln w="9525" cap="flat" cmpd="sng">
            <a:solidFill>
              <a:schemeClr val="folHlink"/>
            </a:solidFill>
            <a:prstDash val="solid"/>
            <a:round/>
            <a:headEnd type="none" w="med" len="med"/>
            <a:tailEnd type="triangle" w="med" len="med"/>
          </a:ln>
        </p:spPr>
      </p:cxnSp>
      <p:sp>
        <p:nvSpPr>
          <p:cNvPr id="659" name="Google Shape;659;p17"/>
          <p:cNvSpPr txBox="1"/>
          <p:nvPr/>
        </p:nvSpPr>
        <p:spPr>
          <a:xfrm>
            <a:off x="8915400" y="5562600"/>
            <a:ext cx="1143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Courier New"/>
                <a:ea typeface="Courier New"/>
                <a:cs typeface="Courier New"/>
                <a:sym typeface="Courier New"/>
              </a:rPr>
              <a:t>stack</a:t>
            </a:r>
            <a:endParaRPr/>
          </a:p>
        </p:txBody>
      </p:sp>
      <p:cxnSp>
        <p:nvCxnSpPr>
          <p:cNvPr id="660" name="Google Shape;660;p17"/>
          <p:cNvCxnSpPr/>
          <p:nvPr/>
        </p:nvCxnSpPr>
        <p:spPr>
          <a:xfrm>
            <a:off x="8458200" y="5562600"/>
            <a:ext cx="1752600" cy="0"/>
          </a:xfrm>
          <a:prstGeom prst="straightConnector1">
            <a:avLst/>
          </a:prstGeom>
          <a:noFill/>
          <a:ln w="9525" cap="flat" cmpd="sng">
            <a:solidFill>
              <a:schemeClr val="folHlink"/>
            </a:solidFill>
            <a:prstDash val="solid"/>
            <a:round/>
            <a:headEnd type="none" w="med" len="med"/>
            <a:tailEnd type="none" w="med" len="med"/>
          </a:ln>
        </p:spPr>
      </p:cxnSp>
      <p:cxnSp>
        <p:nvCxnSpPr>
          <p:cNvPr id="661" name="Google Shape;661;p17"/>
          <p:cNvCxnSpPr/>
          <p:nvPr/>
        </p:nvCxnSpPr>
        <p:spPr>
          <a:xfrm rot="10800000">
            <a:off x="9296400" y="5257800"/>
            <a:ext cx="0" cy="304800"/>
          </a:xfrm>
          <a:prstGeom prst="straightConnector1">
            <a:avLst/>
          </a:prstGeom>
          <a:noFill/>
          <a:ln w="9525" cap="flat" cmpd="sng">
            <a:solidFill>
              <a:schemeClr val="folHlink"/>
            </a:solidFill>
            <a:prstDash val="solid"/>
            <a:round/>
            <a:headEnd type="none" w="med" len="med"/>
            <a:tailEnd type="triangle" w="med" len="med"/>
          </a:ln>
        </p:spPr>
      </p:cxnSp>
      <p:cxnSp>
        <p:nvCxnSpPr>
          <p:cNvPr id="662" name="Google Shape;662;p17"/>
          <p:cNvCxnSpPr/>
          <p:nvPr/>
        </p:nvCxnSpPr>
        <p:spPr>
          <a:xfrm rot="10800000">
            <a:off x="10302875" y="5747250"/>
            <a:ext cx="1231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g75b270b052_0_75"/>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Multi-threaded programs</a:t>
            </a:r>
            <a:endParaRPr/>
          </a:p>
        </p:txBody>
      </p:sp>
      <p:sp>
        <p:nvSpPr>
          <p:cNvPr id="669" name="Google Shape;669;g75b270b052_0_75"/>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g75b270b052_0_4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HOW TO: first of all... logic</a:t>
            </a:r>
            <a:endParaRPr/>
          </a:p>
        </p:txBody>
      </p:sp>
      <p:sp>
        <p:nvSpPr>
          <p:cNvPr id="676" name="Google Shape;676;g75b270b052_0_4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Always first, implement a sequential version of your target program:</a:t>
            </a:r>
            <a:endParaRPr/>
          </a:p>
          <a:p>
            <a:pPr marL="457200" lvl="0" indent="-342900" algn="l" rtl="0">
              <a:spcBef>
                <a:spcPts val="1000"/>
              </a:spcBef>
              <a:spcAft>
                <a:spcPts val="0"/>
              </a:spcAft>
              <a:buSzPts val="1800"/>
              <a:buChar char="•"/>
            </a:pPr>
            <a:r>
              <a:rPr lang="en-US"/>
              <a:t>Be sure the logic of your algorithm is </a:t>
            </a:r>
            <a:r>
              <a:rPr lang="en-US" b="1"/>
              <a:t>correct</a:t>
            </a:r>
            <a:r>
              <a:rPr lang="en-US"/>
              <a:t>.</a:t>
            </a:r>
            <a:endParaRPr/>
          </a:p>
          <a:p>
            <a:pPr marL="914400" lvl="1" indent="-342900" algn="l" rtl="0">
              <a:spcBef>
                <a:spcPts val="0"/>
              </a:spcBef>
              <a:spcAft>
                <a:spcPts val="0"/>
              </a:spcAft>
              <a:buSzPts val="1800"/>
              <a:buChar char="•"/>
            </a:pPr>
            <a:r>
              <a:rPr lang="en-US"/>
              <a:t>Check with several test cases</a:t>
            </a:r>
            <a:endParaRPr/>
          </a:p>
          <a:p>
            <a:pPr marL="0" lvl="0" indent="0" algn="l" rtl="0">
              <a:spcBef>
                <a:spcPts val="1000"/>
              </a:spcBef>
              <a:spcAft>
                <a:spcPts val="0"/>
              </a:spcAft>
              <a:buNone/>
            </a:pPr>
            <a:endParaRPr/>
          </a:p>
          <a:p>
            <a:pPr marL="0" lvl="0" indent="0" algn="l" rtl="0">
              <a:spcBef>
                <a:spcPts val="1000"/>
              </a:spcBef>
              <a:spcAft>
                <a:spcPts val="0"/>
              </a:spcAft>
              <a:buNone/>
            </a:pPr>
            <a:r>
              <a:rPr lang="en-US"/>
              <a:t>Decide which piece of the program can be executed concurrently:</a:t>
            </a:r>
            <a:endParaRPr/>
          </a:p>
          <a:p>
            <a:pPr marL="457200" lvl="0" indent="-342900" algn="l" rtl="0">
              <a:spcBef>
                <a:spcPts val="1000"/>
              </a:spcBef>
              <a:spcAft>
                <a:spcPts val="0"/>
              </a:spcAft>
              <a:buSzPts val="1800"/>
              <a:buChar char="•"/>
            </a:pPr>
            <a:r>
              <a:rPr lang="en-US"/>
              <a:t>Refactor: re-implement the piece in an independent executable unit</a:t>
            </a:r>
            <a:endParaRPr/>
          </a:p>
          <a:p>
            <a:pPr marL="1371600" lvl="1" indent="-342900" algn="l" rtl="0">
              <a:spcBef>
                <a:spcPts val="0"/>
              </a:spcBef>
              <a:spcAft>
                <a:spcPts val="0"/>
              </a:spcAft>
              <a:buSzPts val="1800"/>
              <a:buChar char="•"/>
            </a:pPr>
            <a:r>
              <a:rPr lang="en-US"/>
              <a:t>Class, Function, Computational Expressions, etc.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g75b270b052_0_10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Multi-threaded constructs</a:t>
            </a:r>
            <a:endParaRPr/>
          </a:p>
        </p:txBody>
      </p:sp>
      <p:sp>
        <p:nvSpPr>
          <p:cNvPr id="683" name="Google Shape;683;g75b270b052_0_104"/>
          <p:cNvSpPr txBox="1">
            <a:spLocks noGrp="1"/>
          </p:cNvSpPr>
          <p:nvPr>
            <p:ph type="body" idx="1"/>
          </p:nvPr>
        </p:nvSpPr>
        <p:spPr>
          <a:xfrm>
            <a:off x="838200" y="1825625"/>
            <a:ext cx="60720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Check </a:t>
            </a:r>
            <a:endParaRPr/>
          </a:p>
          <a:p>
            <a:pPr marL="457200" lvl="0" indent="-342900" algn="l" rtl="0">
              <a:spcBef>
                <a:spcPts val="1000"/>
              </a:spcBef>
              <a:spcAft>
                <a:spcPts val="0"/>
              </a:spcAft>
              <a:buSzPts val="1800"/>
              <a:buChar char="•"/>
            </a:pPr>
            <a:r>
              <a:rPr lang="en-US"/>
              <a:t>what kind of constructs you need </a:t>
            </a:r>
            <a:endParaRPr/>
          </a:p>
          <a:p>
            <a:pPr marL="457200" lvl="0" indent="0" algn="l" rtl="0">
              <a:spcBef>
                <a:spcPts val="1000"/>
              </a:spcBef>
              <a:spcAft>
                <a:spcPts val="0"/>
              </a:spcAft>
              <a:buNone/>
            </a:pPr>
            <a:r>
              <a:rPr lang="en-US"/>
              <a:t>(example Class Thread)</a:t>
            </a:r>
            <a:endParaRPr/>
          </a:p>
          <a:p>
            <a:pPr marL="457200" lvl="0" indent="-342900" algn="l" rtl="0">
              <a:spcBef>
                <a:spcPts val="1000"/>
              </a:spcBef>
              <a:spcAft>
                <a:spcPts val="0"/>
              </a:spcAft>
              <a:buSzPts val="1800"/>
              <a:buChar char="•"/>
            </a:pPr>
            <a:r>
              <a:rPr lang="en-US"/>
              <a:t>how to specify the task of the thread</a:t>
            </a:r>
            <a:endParaRPr/>
          </a:p>
          <a:p>
            <a:pPr marL="457200" lvl="0" indent="-342900" algn="l" rtl="0">
              <a:spcBef>
                <a:spcPts val="0"/>
              </a:spcBef>
              <a:spcAft>
                <a:spcPts val="0"/>
              </a:spcAft>
              <a:buSzPts val="1800"/>
              <a:buChar char="•"/>
            </a:pPr>
            <a:r>
              <a:rPr lang="en-US"/>
              <a:t>how to start the thread</a:t>
            </a:r>
            <a:endParaRPr/>
          </a:p>
          <a:p>
            <a:pPr marL="457200" lvl="0" indent="-342900" algn="l" rtl="0">
              <a:spcBef>
                <a:spcPts val="0"/>
              </a:spcBef>
              <a:spcAft>
                <a:spcPts val="0"/>
              </a:spcAft>
              <a:buSzPts val="1800"/>
              <a:buChar char="•"/>
            </a:pPr>
            <a:r>
              <a:rPr lang="en-US"/>
              <a:t>how to wait for a thread</a:t>
            </a:r>
            <a:endParaRPr/>
          </a:p>
          <a:p>
            <a:pPr marL="457200" lvl="0" indent="-342900" algn="l" rtl="0">
              <a:spcBef>
                <a:spcPts val="0"/>
              </a:spcBef>
              <a:spcAft>
                <a:spcPts val="0"/>
              </a:spcAft>
              <a:buSzPts val="1800"/>
              <a:buChar char="•"/>
            </a:pPr>
            <a:r>
              <a:rPr lang="en-US"/>
              <a:t>how can you put the thread to sleep</a:t>
            </a:r>
            <a:endParaRPr/>
          </a:p>
          <a:p>
            <a:pPr marL="0" lvl="0" indent="0" algn="l" rtl="0">
              <a:spcBef>
                <a:spcPts val="1000"/>
              </a:spcBef>
              <a:spcAft>
                <a:spcPts val="0"/>
              </a:spcAft>
              <a:buNone/>
            </a:pPr>
            <a:r>
              <a:rPr lang="en-US"/>
              <a:t>Watch </a:t>
            </a:r>
            <a:r>
              <a:rPr lang="en-US" u="sng">
                <a:solidFill>
                  <a:schemeClr val="hlink"/>
                </a:solidFill>
                <a:hlinkClick r:id="rId3"/>
              </a:rPr>
              <a:t>here</a:t>
            </a:r>
            <a:r>
              <a:rPr lang="en-US"/>
              <a:t> (first 5 minutes, </a:t>
            </a:r>
            <a:r>
              <a:rPr lang="en-US" sz="1100" u="sng">
                <a:solidFill>
                  <a:schemeClr val="hlink"/>
                </a:solidFill>
                <a:latin typeface="Arial"/>
                <a:ea typeface="Arial"/>
                <a:cs typeface="Arial"/>
                <a:sym typeface="Arial"/>
                <a:hlinkClick r:id="rId3"/>
              </a:rPr>
              <a:t>https://www.youtube.com/watch?v=hOVSKuFTUiI</a:t>
            </a:r>
            <a:r>
              <a:rPr lang="en-US"/>
              <a:t> )</a:t>
            </a:r>
            <a:endParaRPr/>
          </a:p>
        </p:txBody>
      </p:sp>
      <p:pic>
        <p:nvPicPr>
          <p:cNvPr id="684" name="Google Shape;684;g75b270b052_0_104"/>
          <p:cNvPicPr preferRelativeResize="0"/>
          <p:nvPr/>
        </p:nvPicPr>
        <p:blipFill>
          <a:blip r:embed="rId4">
            <a:alphaModFix/>
          </a:blip>
          <a:stretch>
            <a:fillRect/>
          </a:stretch>
        </p:blipFill>
        <p:spPr>
          <a:xfrm>
            <a:off x="6931600" y="1919425"/>
            <a:ext cx="4922501" cy="36136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g75b270b052_0_97"/>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Time to apply</a:t>
            </a:r>
            <a:endParaRPr/>
          </a:p>
        </p:txBody>
      </p:sp>
      <p:sp>
        <p:nvSpPr>
          <p:cNvPr id="691" name="Google Shape;691;g75b270b052_0_97"/>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a:t>Follow the instructions for exercise Week 3: B and C.</a:t>
            </a:r>
            <a:endParaRPr/>
          </a:p>
          <a:p>
            <a:pPr marL="0" lvl="0" indent="0" algn="l" rtl="0">
              <a:spcBef>
                <a:spcPts val="1000"/>
              </a:spcBef>
              <a:spcAft>
                <a:spcPts val="0"/>
              </a:spcAft>
              <a:buNone/>
            </a:pPr>
            <a:endParaRPr/>
          </a:p>
        </p:txBody>
      </p:sp>
      <p:pic>
        <p:nvPicPr>
          <p:cNvPr id="692" name="Google Shape;692;g75b270b052_0_97"/>
          <p:cNvPicPr preferRelativeResize="0"/>
          <p:nvPr/>
        </p:nvPicPr>
        <p:blipFill>
          <a:blip r:embed="rId3">
            <a:alphaModFix/>
          </a:blip>
          <a:stretch>
            <a:fillRect/>
          </a:stretch>
        </p:blipFill>
        <p:spPr>
          <a:xfrm>
            <a:off x="8018543" y="0"/>
            <a:ext cx="4079715" cy="68580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g75b270b052_0_69"/>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Communication Models</a:t>
            </a:r>
            <a:endParaRPr/>
          </a:p>
        </p:txBody>
      </p:sp>
      <p:sp>
        <p:nvSpPr>
          <p:cNvPr id="699" name="Google Shape;699;g75b270b052_0_69"/>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Communications between threads</a:t>
            </a:r>
            <a:endParaRPr/>
          </a:p>
        </p:txBody>
      </p:sp>
      <p:sp>
        <p:nvSpPr>
          <p:cNvPr id="705" name="Google Shape;705;p12"/>
          <p:cNvSpPr txBox="1">
            <a:spLocks noGrp="1"/>
          </p:cNvSpPr>
          <p:nvPr>
            <p:ph type="body" idx="1"/>
          </p:nvPr>
        </p:nvSpPr>
        <p:spPr>
          <a:xfrm>
            <a:off x="838200" y="1825625"/>
            <a:ext cx="7000200" cy="4351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Concurrent threads can communicate through a shared resource:</a:t>
            </a:r>
            <a:endParaRPr/>
          </a:p>
          <a:p>
            <a:pPr marL="685800" lvl="1" indent="-228600" algn="l" rtl="0">
              <a:lnSpc>
                <a:spcPct val="90000"/>
              </a:lnSpc>
              <a:spcBef>
                <a:spcPts val="0"/>
              </a:spcBef>
              <a:spcAft>
                <a:spcPts val="0"/>
              </a:spcAft>
              <a:buSzPts val="1800"/>
              <a:buChar char="•"/>
            </a:pPr>
            <a:r>
              <a:rPr lang="en-US"/>
              <a:t>A piece of memory where they can write / read their messages.</a:t>
            </a:r>
            <a:endParaRPr/>
          </a:p>
          <a:p>
            <a:pPr marL="68580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Clr>
                <a:schemeClr val="dk1"/>
              </a:buClr>
              <a:buSzPts val="2800"/>
              <a:buChar char="•"/>
            </a:pPr>
            <a:r>
              <a:rPr lang="en-US"/>
              <a:t>Sharing resources in concurrency can be done through different ways.</a:t>
            </a:r>
            <a:endParaRPr/>
          </a:p>
          <a:p>
            <a:pPr marL="685800" lvl="1" indent="-76200" algn="l" rtl="0">
              <a:lnSpc>
                <a:spcPct val="90000"/>
              </a:lnSpc>
              <a:spcBef>
                <a:spcPts val="500"/>
              </a:spcBef>
              <a:spcAft>
                <a:spcPts val="0"/>
              </a:spcAft>
              <a:buClr>
                <a:schemeClr val="dk1"/>
              </a:buClr>
              <a:buSzPts val="2400"/>
              <a:buNone/>
            </a:pPr>
            <a:endParaRPr/>
          </a:p>
        </p:txBody>
      </p:sp>
      <p:pic>
        <p:nvPicPr>
          <p:cNvPr id="706" name="Google Shape;706;p12"/>
          <p:cNvPicPr preferRelativeResize="0"/>
          <p:nvPr/>
        </p:nvPicPr>
        <p:blipFill>
          <a:blip r:embed="rId3">
            <a:alphaModFix/>
          </a:blip>
          <a:stretch>
            <a:fillRect/>
          </a:stretch>
        </p:blipFill>
        <p:spPr>
          <a:xfrm>
            <a:off x="7838500" y="1900225"/>
            <a:ext cx="3629025" cy="336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Concurrency</a:t>
            </a:r>
            <a:endParaRPr/>
          </a:p>
        </p:txBody>
      </p:sp>
      <p:sp>
        <p:nvSpPr>
          <p:cNvPr id="227" name="Google Shape;22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Concurrency: Correctly and efficiently manage access to shared resources (from multiple possibly-simultaneous clients)</a:t>
            </a:r>
            <a:endParaRPr/>
          </a:p>
          <a:p>
            <a:pPr marL="228600" lvl="0" indent="-50800" algn="l" rtl="0">
              <a:lnSpc>
                <a:spcPct val="90000"/>
              </a:lnSpc>
              <a:spcBef>
                <a:spcPts val="1000"/>
              </a:spcBef>
              <a:spcAft>
                <a:spcPts val="0"/>
              </a:spcAft>
              <a:buClr>
                <a:schemeClr val="dk1"/>
              </a:buClr>
              <a:buSzPts val="2800"/>
              <a:buNone/>
            </a:pPr>
            <a:endParaRPr/>
          </a:p>
        </p:txBody>
      </p:sp>
      <p:sp>
        <p:nvSpPr>
          <p:cNvPr id="228" name="Google Shape;228;p9"/>
          <p:cNvSpPr txBox="1"/>
          <p:nvPr/>
        </p:nvSpPr>
        <p:spPr>
          <a:xfrm>
            <a:off x="5056472" y="3340505"/>
            <a:ext cx="15939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i="1">
                <a:solidFill>
                  <a:schemeClr val="dk1"/>
                </a:solidFill>
                <a:latin typeface="Calibri"/>
                <a:ea typeface="Calibri"/>
                <a:cs typeface="Calibri"/>
                <a:sym typeface="Calibri"/>
              </a:rPr>
              <a:t>requests</a:t>
            </a:r>
            <a:endParaRPr sz="2000" i="1">
              <a:solidFill>
                <a:schemeClr val="dk1"/>
              </a:solidFill>
              <a:latin typeface="Calibri"/>
              <a:ea typeface="Calibri"/>
              <a:cs typeface="Calibri"/>
              <a:sym typeface="Calibri"/>
            </a:endParaRPr>
          </a:p>
        </p:txBody>
      </p:sp>
      <p:cxnSp>
        <p:nvCxnSpPr>
          <p:cNvPr id="229" name="Google Shape;229;p9"/>
          <p:cNvCxnSpPr>
            <a:stCxn id="230" idx="0"/>
          </p:cNvCxnSpPr>
          <p:nvPr/>
        </p:nvCxnSpPr>
        <p:spPr>
          <a:xfrm rot="10800000" flipH="1">
            <a:off x="6287372" y="4028642"/>
            <a:ext cx="414600" cy="1047000"/>
          </a:xfrm>
          <a:prstGeom prst="straightConnector1">
            <a:avLst/>
          </a:prstGeom>
          <a:solidFill>
            <a:schemeClr val="accent1"/>
          </a:solidFill>
          <a:ln w="34925" cap="flat" cmpd="sng">
            <a:solidFill>
              <a:schemeClr val="dk1"/>
            </a:solidFill>
            <a:prstDash val="solid"/>
            <a:round/>
            <a:headEnd type="stealth" w="med" len="med"/>
            <a:tailEnd type="none" w="sm" len="sm"/>
          </a:ln>
        </p:spPr>
      </p:cxnSp>
      <p:cxnSp>
        <p:nvCxnSpPr>
          <p:cNvPr id="231" name="Google Shape;231;p9"/>
          <p:cNvCxnSpPr/>
          <p:nvPr/>
        </p:nvCxnSpPr>
        <p:spPr>
          <a:xfrm rot="10800000" flipH="1">
            <a:off x="6103987" y="4037847"/>
            <a:ext cx="68400" cy="1013700"/>
          </a:xfrm>
          <a:prstGeom prst="straightConnector1">
            <a:avLst/>
          </a:prstGeom>
          <a:solidFill>
            <a:schemeClr val="accent1"/>
          </a:solidFill>
          <a:ln w="34925" cap="flat" cmpd="sng">
            <a:solidFill>
              <a:schemeClr val="dk1"/>
            </a:solidFill>
            <a:prstDash val="solid"/>
            <a:round/>
            <a:headEnd type="stealth" w="med" len="med"/>
            <a:tailEnd type="none" w="sm" len="sm"/>
          </a:ln>
        </p:spPr>
      </p:cxnSp>
      <p:cxnSp>
        <p:nvCxnSpPr>
          <p:cNvPr id="232" name="Google Shape;232;p9"/>
          <p:cNvCxnSpPr/>
          <p:nvPr/>
        </p:nvCxnSpPr>
        <p:spPr>
          <a:xfrm rot="10800000">
            <a:off x="5698843" y="4060217"/>
            <a:ext cx="71021" cy="1015425"/>
          </a:xfrm>
          <a:prstGeom prst="straightConnector1">
            <a:avLst/>
          </a:prstGeom>
          <a:solidFill>
            <a:schemeClr val="accent1"/>
          </a:solidFill>
          <a:ln w="34925" cap="flat" cmpd="sng">
            <a:solidFill>
              <a:schemeClr val="dk1"/>
            </a:solidFill>
            <a:prstDash val="solid"/>
            <a:round/>
            <a:headEnd type="stealth" w="med" len="med"/>
            <a:tailEnd type="none" w="sm" len="sm"/>
          </a:ln>
        </p:spPr>
      </p:cxnSp>
      <p:cxnSp>
        <p:nvCxnSpPr>
          <p:cNvPr id="233" name="Google Shape;233;p9"/>
          <p:cNvCxnSpPr/>
          <p:nvPr/>
        </p:nvCxnSpPr>
        <p:spPr>
          <a:xfrm rot="10800000">
            <a:off x="5056575" y="4114675"/>
            <a:ext cx="554700" cy="967500"/>
          </a:xfrm>
          <a:prstGeom prst="straightConnector1">
            <a:avLst/>
          </a:prstGeom>
          <a:solidFill>
            <a:schemeClr val="accent1"/>
          </a:solidFill>
          <a:ln w="34925" cap="flat" cmpd="sng">
            <a:solidFill>
              <a:schemeClr val="dk1"/>
            </a:solidFill>
            <a:prstDash val="solid"/>
            <a:round/>
            <a:headEnd type="stealth" w="med" len="med"/>
            <a:tailEnd type="none" w="sm" len="sm"/>
          </a:ln>
        </p:spPr>
      </p:cxnSp>
      <p:sp>
        <p:nvSpPr>
          <p:cNvPr id="230" name="Google Shape;230;p9"/>
          <p:cNvSpPr txBox="1"/>
          <p:nvPr/>
        </p:nvSpPr>
        <p:spPr>
          <a:xfrm>
            <a:off x="5056472" y="5075642"/>
            <a:ext cx="24618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i="1">
                <a:solidFill>
                  <a:schemeClr val="dk1"/>
                </a:solidFill>
                <a:latin typeface="Calibri"/>
                <a:ea typeface="Calibri"/>
                <a:cs typeface="Calibri"/>
                <a:sym typeface="Calibri"/>
              </a:rPr>
              <a:t>resource</a:t>
            </a:r>
            <a:endParaRPr sz="2400" i="1">
              <a:solidFill>
                <a:schemeClr val="dk1"/>
              </a:solidFill>
              <a:latin typeface="Calibri"/>
              <a:ea typeface="Calibri"/>
              <a:cs typeface="Calibri"/>
              <a:sym typeface="Calibri"/>
            </a:endParaRPr>
          </a:p>
        </p:txBody>
      </p:sp>
      <p:sp>
        <p:nvSpPr>
          <p:cNvPr id="234" name="Google Shape;234;p9"/>
          <p:cNvSpPr txBox="1"/>
          <p:nvPr/>
        </p:nvSpPr>
        <p:spPr>
          <a:xfrm>
            <a:off x="11035325" y="365125"/>
            <a:ext cx="841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Recap...</a:t>
            </a:r>
            <a:endParaRPr>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g75b270b052_0_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Communications between threads</a:t>
            </a:r>
            <a:endParaRPr/>
          </a:p>
        </p:txBody>
      </p:sp>
      <p:sp>
        <p:nvSpPr>
          <p:cNvPr id="712" name="Google Shape;712;g75b270b052_0_3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92100" algn="l" rtl="0">
              <a:spcBef>
                <a:spcPts val="1000"/>
              </a:spcBef>
              <a:spcAft>
                <a:spcPts val="0"/>
              </a:spcAft>
              <a:buSzPts val="2800"/>
              <a:buChar char="•"/>
            </a:pPr>
            <a:r>
              <a:rPr lang="en-US"/>
              <a:t>The most common ways of sharing resources are:</a:t>
            </a:r>
            <a:endParaRPr/>
          </a:p>
          <a:p>
            <a:pPr marL="685800" lvl="0" indent="-76200" algn="l" rtl="0">
              <a:spcBef>
                <a:spcPts val="500"/>
              </a:spcBef>
              <a:spcAft>
                <a:spcPts val="0"/>
              </a:spcAft>
              <a:buNone/>
            </a:pPr>
            <a:endParaRPr sz="2400"/>
          </a:p>
          <a:p>
            <a:pPr marL="685800" lvl="1" indent="-266700" algn="l" rtl="0">
              <a:spcBef>
                <a:spcPts val="500"/>
              </a:spcBef>
              <a:spcAft>
                <a:spcPts val="0"/>
              </a:spcAft>
              <a:buClr>
                <a:srgbClr val="1808E2"/>
              </a:buClr>
              <a:buSzPts val="2400"/>
              <a:buChar char="•"/>
            </a:pPr>
            <a:r>
              <a:rPr lang="en-US">
                <a:solidFill>
                  <a:srgbClr val="1808E2"/>
                </a:solidFill>
              </a:rPr>
              <a:t>Shared memory</a:t>
            </a:r>
            <a:r>
              <a:rPr lang="en-US"/>
              <a:t>: Parts of the main memory is shared between processes/threads</a:t>
            </a:r>
            <a:endParaRPr/>
          </a:p>
          <a:p>
            <a:pPr marL="685800" lvl="0" indent="-76200" algn="l" rtl="0">
              <a:spcBef>
                <a:spcPts val="500"/>
              </a:spcBef>
              <a:spcAft>
                <a:spcPts val="0"/>
              </a:spcAft>
              <a:buNone/>
            </a:pPr>
            <a:endParaRPr sz="2400"/>
          </a:p>
          <a:p>
            <a:pPr marL="685800" lvl="1" indent="-266700" algn="l" rtl="0">
              <a:spcBef>
                <a:spcPts val="500"/>
              </a:spcBef>
              <a:spcAft>
                <a:spcPts val="0"/>
              </a:spcAft>
              <a:buClr>
                <a:srgbClr val="1808E2"/>
              </a:buClr>
              <a:buSzPts val="2400"/>
              <a:buChar char="•"/>
            </a:pPr>
            <a:r>
              <a:rPr lang="en-US">
                <a:solidFill>
                  <a:srgbClr val="1808E2"/>
                </a:solidFill>
              </a:rPr>
              <a:t>Message Passing</a:t>
            </a:r>
            <a:r>
              <a:rPr lang="en-US"/>
              <a:t>: Processes/threads inform each other about the results of  their tasks by communicating messages</a:t>
            </a:r>
            <a:endParaRPr/>
          </a:p>
          <a:p>
            <a:pPr marL="228600" lvl="0" indent="0" algn="l" rtl="0">
              <a:lnSpc>
                <a:spcPct val="90000"/>
              </a:lnSpc>
              <a:spcBef>
                <a:spcPts val="0"/>
              </a:spcBef>
              <a:spcAft>
                <a:spcPts val="0"/>
              </a:spcAft>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Shared Memory with Threads</a:t>
            </a:r>
            <a:endParaRPr/>
          </a:p>
        </p:txBody>
      </p:sp>
      <p:sp>
        <p:nvSpPr>
          <p:cNvPr id="719" name="Google Shape;7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sz="3200"/>
              <a:t>The concurrency model with </a:t>
            </a:r>
            <a:r>
              <a:rPr lang="en-US" sz="3200">
                <a:solidFill>
                  <a:srgbClr val="1808E2"/>
                </a:solidFill>
              </a:rPr>
              <a:t>shared memory </a:t>
            </a:r>
            <a:r>
              <a:rPr lang="en-US" sz="3200"/>
              <a:t>is assumed to have multiple </a:t>
            </a:r>
            <a:r>
              <a:rPr lang="en-US" sz="3200">
                <a:solidFill>
                  <a:srgbClr val="1808E2"/>
                </a:solidFill>
              </a:rPr>
              <a:t>explicit threads</a:t>
            </a:r>
            <a:endParaRPr/>
          </a:p>
          <a:p>
            <a:pPr marL="0" lvl="0" indent="0" algn="l" rtl="0">
              <a:lnSpc>
                <a:spcPct val="90000"/>
              </a:lnSpc>
              <a:spcBef>
                <a:spcPts val="1000"/>
              </a:spcBef>
              <a:spcAft>
                <a:spcPts val="0"/>
              </a:spcAft>
              <a:buClr>
                <a:schemeClr val="dk1"/>
              </a:buClr>
              <a:buSzPts val="3200"/>
              <a:buNone/>
            </a:pPr>
            <a:endParaRPr sz="3200"/>
          </a:p>
          <a:p>
            <a:pPr marL="0" lvl="0" indent="0" algn="l" rtl="0">
              <a:lnSpc>
                <a:spcPct val="90000"/>
              </a:lnSpc>
              <a:spcBef>
                <a:spcPts val="1000"/>
              </a:spcBef>
              <a:spcAft>
                <a:spcPts val="0"/>
              </a:spcAft>
              <a:buClr>
                <a:schemeClr val="dk1"/>
              </a:buClr>
              <a:buSzPts val="3200"/>
              <a:buNone/>
            </a:pPr>
            <a:r>
              <a:rPr lang="en-US" sz="3200"/>
              <a:t>Traditional View: A running program (process) has:</a:t>
            </a:r>
            <a:endParaRPr sz="3200"/>
          </a:p>
          <a:p>
            <a:pPr marL="685800" lvl="1" indent="-228600" algn="l" rtl="0">
              <a:lnSpc>
                <a:spcPct val="90000"/>
              </a:lnSpc>
              <a:spcBef>
                <a:spcPts val="500"/>
              </a:spcBef>
              <a:spcAft>
                <a:spcPts val="0"/>
              </a:spcAft>
              <a:buClr>
                <a:schemeClr val="dk1"/>
              </a:buClr>
              <a:buSzPts val="2400"/>
              <a:buChar char="•"/>
            </a:pPr>
            <a:r>
              <a:rPr lang="en-US"/>
              <a:t>One program counter (the current statement that is executing)</a:t>
            </a:r>
            <a:endParaRPr/>
          </a:p>
          <a:p>
            <a:pPr marL="685800" lvl="1" indent="-228600" algn="l" rtl="0">
              <a:lnSpc>
                <a:spcPct val="90000"/>
              </a:lnSpc>
              <a:spcBef>
                <a:spcPts val="500"/>
              </a:spcBef>
              <a:spcAft>
                <a:spcPts val="0"/>
              </a:spcAft>
              <a:buClr>
                <a:schemeClr val="dk1"/>
              </a:buClr>
              <a:buSzPts val="2400"/>
              <a:buChar char="•"/>
            </a:pPr>
            <a:r>
              <a:rPr lang="en-US"/>
              <a:t>One call </a:t>
            </a:r>
            <a:r>
              <a:rPr lang="en-US" b="1" u="sng"/>
              <a:t>stack</a:t>
            </a:r>
            <a:r>
              <a:rPr lang="en-US"/>
              <a:t> (each stack frame holding local variables) </a:t>
            </a:r>
            <a:endParaRPr/>
          </a:p>
          <a:p>
            <a:pPr marL="685800" lvl="1" indent="-228600" algn="l" rtl="0">
              <a:lnSpc>
                <a:spcPct val="90000"/>
              </a:lnSpc>
              <a:spcBef>
                <a:spcPts val="500"/>
              </a:spcBef>
              <a:spcAft>
                <a:spcPts val="0"/>
              </a:spcAft>
              <a:buClr>
                <a:schemeClr val="dk1"/>
              </a:buClr>
              <a:buSzPts val="2400"/>
              <a:buChar char="•"/>
            </a:pPr>
            <a:r>
              <a:rPr lang="en-US"/>
              <a:t>Objects in the </a:t>
            </a:r>
            <a:r>
              <a:rPr lang="en-US" b="1" u="sng"/>
              <a:t>heap</a:t>
            </a:r>
            <a:r>
              <a:rPr lang="en-US"/>
              <a:t> created by memory allocation (i.e., new) (same name, but no relation to the heap data structure)</a:t>
            </a:r>
            <a:endParaRPr/>
          </a:p>
          <a:p>
            <a:pPr marL="685800" lvl="1" indent="-228600" algn="l" rtl="0">
              <a:lnSpc>
                <a:spcPct val="90000"/>
              </a:lnSpc>
              <a:spcBef>
                <a:spcPts val="500"/>
              </a:spcBef>
              <a:spcAft>
                <a:spcPts val="0"/>
              </a:spcAft>
              <a:buClr>
                <a:schemeClr val="dk1"/>
              </a:buClr>
              <a:buSzPts val="2400"/>
              <a:buChar char="•"/>
            </a:pPr>
            <a:r>
              <a:rPr lang="en-US" u="sng"/>
              <a:t>Static fields in the class shared among objects</a:t>
            </a:r>
            <a:endParaRPr u="sng"/>
          </a:p>
          <a:p>
            <a:pPr marL="0" lvl="0" indent="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19"/>
          <p:cNvSpPr txBox="1">
            <a:spLocks noGrp="1"/>
          </p:cNvSpPr>
          <p:nvPr>
            <p:ph type="title"/>
          </p:nvPr>
        </p:nvSpPr>
        <p:spPr>
          <a:xfrm>
            <a:off x="1426464" y="122237"/>
            <a:ext cx="9012936" cy="9922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Traditional View: Single-Threaded</a:t>
            </a:r>
            <a:endParaRPr/>
          </a:p>
        </p:txBody>
      </p:sp>
      <p:sp>
        <p:nvSpPr>
          <p:cNvPr id="726" name="Google Shape;726;p19"/>
          <p:cNvSpPr/>
          <p:nvPr/>
        </p:nvSpPr>
        <p:spPr>
          <a:xfrm>
            <a:off x="5410200" y="3120777"/>
            <a:ext cx="4267200" cy="3200400"/>
          </a:xfrm>
          <a:prstGeom prst="ellipse">
            <a:avLst/>
          </a:prstGeom>
          <a:noFill/>
          <a:ln w="476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7" name="Google Shape;727;p19"/>
          <p:cNvSpPr/>
          <p:nvPr/>
        </p:nvSpPr>
        <p:spPr>
          <a:xfrm>
            <a:off x="6237288" y="41971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8" name="Google Shape;728;p19"/>
          <p:cNvSpPr/>
          <p:nvPr/>
        </p:nvSpPr>
        <p:spPr>
          <a:xfrm>
            <a:off x="6389688" y="41971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9" name="Google Shape;729;p19"/>
          <p:cNvSpPr/>
          <p:nvPr/>
        </p:nvSpPr>
        <p:spPr>
          <a:xfrm>
            <a:off x="6237288" y="48829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19"/>
          <p:cNvSpPr/>
          <p:nvPr/>
        </p:nvSpPr>
        <p:spPr>
          <a:xfrm>
            <a:off x="6389688" y="48829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19"/>
          <p:cNvSpPr/>
          <p:nvPr/>
        </p:nvSpPr>
        <p:spPr>
          <a:xfrm>
            <a:off x="6542088" y="48829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19"/>
          <p:cNvSpPr/>
          <p:nvPr/>
        </p:nvSpPr>
        <p:spPr>
          <a:xfrm>
            <a:off x="6694488" y="48829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19"/>
          <p:cNvSpPr/>
          <p:nvPr/>
        </p:nvSpPr>
        <p:spPr>
          <a:xfrm>
            <a:off x="6846888" y="43495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19"/>
          <p:cNvSpPr/>
          <p:nvPr/>
        </p:nvSpPr>
        <p:spPr>
          <a:xfrm>
            <a:off x="6999288" y="43495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Google Shape;735;p19"/>
          <p:cNvSpPr/>
          <p:nvPr/>
        </p:nvSpPr>
        <p:spPr>
          <a:xfrm>
            <a:off x="7456488" y="41209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Google Shape;736;p19"/>
          <p:cNvSpPr/>
          <p:nvPr/>
        </p:nvSpPr>
        <p:spPr>
          <a:xfrm>
            <a:off x="7608888" y="41209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19"/>
          <p:cNvSpPr/>
          <p:nvPr/>
        </p:nvSpPr>
        <p:spPr>
          <a:xfrm>
            <a:off x="6694488" y="3511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Google Shape;738;p19"/>
          <p:cNvSpPr/>
          <p:nvPr/>
        </p:nvSpPr>
        <p:spPr>
          <a:xfrm>
            <a:off x="6846888" y="3511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19"/>
          <p:cNvSpPr/>
          <p:nvPr/>
        </p:nvSpPr>
        <p:spPr>
          <a:xfrm>
            <a:off x="6999288" y="3511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19"/>
          <p:cNvSpPr/>
          <p:nvPr/>
        </p:nvSpPr>
        <p:spPr>
          <a:xfrm>
            <a:off x="7151688" y="3511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19"/>
          <p:cNvSpPr/>
          <p:nvPr/>
        </p:nvSpPr>
        <p:spPr>
          <a:xfrm>
            <a:off x="8294688" y="45781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19"/>
          <p:cNvSpPr/>
          <p:nvPr/>
        </p:nvSpPr>
        <p:spPr>
          <a:xfrm>
            <a:off x="8447088" y="45781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19"/>
          <p:cNvSpPr/>
          <p:nvPr/>
        </p:nvSpPr>
        <p:spPr>
          <a:xfrm>
            <a:off x="8599488" y="45781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19"/>
          <p:cNvSpPr/>
          <p:nvPr/>
        </p:nvSpPr>
        <p:spPr>
          <a:xfrm>
            <a:off x="8751888" y="45781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19"/>
          <p:cNvSpPr/>
          <p:nvPr/>
        </p:nvSpPr>
        <p:spPr>
          <a:xfrm>
            <a:off x="63896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19"/>
          <p:cNvSpPr/>
          <p:nvPr/>
        </p:nvSpPr>
        <p:spPr>
          <a:xfrm>
            <a:off x="65420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19"/>
          <p:cNvSpPr/>
          <p:nvPr/>
        </p:nvSpPr>
        <p:spPr>
          <a:xfrm>
            <a:off x="66944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8" name="Google Shape;748;p19"/>
          <p:cNvSpPr/>
          <p:nvPr/>
        </p:nvSpPr>
        <p:spPr>
          <a:xfrm>
            <a:off x="68468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Google Shape;749;p19"/>
          <p:cNvSpPr/>
          <p:nvPr/>
        </p:nvSpPr>
        <p:spPr>
          <a:xfrm>
            <a:off x="69992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19"/>
          <p:cNvSpPr/>
          <p:nvPr/>
        </p:nvSpPr>
        <p:spPr>
          <a:xfrm>
            <a:off x="71516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19"/>
          <p:cNvSpPr/>
          <p:nvPr/>
        </p:nvSpPr>
        <p:spPr>
          <a:xfrm>
            <a:off x="73040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19"/>
          <p:cNvSpPr/>
          <p:nvPr/>
        </p:nvSpPr>
        <p:spPr>
          <a:xfrm>
            <a:off x="74564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19"/>
          <p:cNvSpPr/>
          <p:nvPr/>
        </p:nvSpPr>
        <p:spPr>
          <a:xfrm>
            <a:off x="7608888" y="5416302"/>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54" name="Google Shape;754;p19"/>
          <p:cNvCxnSpPr>
            <a:stCxn id="740" idx="2"/>
            <a:endCxn id="735" idx="0"/>
          </p:cNvCxnSpPr>
          <p:nvPr/>
        </p:nvCxnSpPr>
        <p:spPr>
          <a:xfrm>
            <a:off x="7227888" y="3739902"/>
            <a:ext cx="304800" cy="381000"/>
          </a:xfrm>
          <a:prstGeom prst="straightConnector1">
            <a:avLst/>
          </a:prstGeom>
          <a:noFill/>
          <a:ln w="9525" cap="flat" cmpd="sng">
            <a:solidFill>
              <a:schemeClr val="dk1"/>
            </a:solidFill>
            <a:prstDash val="solid"/>
            <a:round/>
            <a:headEnd type="none" w="med" len="med"/>
            <a:tailEnd type="stealth" w="med" len="med"/>
          </a:ln>
        </p:spPr>
      </p:cxnSp>
      <p:cxnSp>
        <p:nvCxnSpPr>
          <p:cNvPr id="755" name="Google Shape;755;p19"/>
          <p:cNvCxnSpPr>
            <a:stCxn id="728" idx="3"/>
            <a:endCxn id="733" idx="1"/>
          </p:cNvCxnSpPr>
          <p:nvPr/>
        </p:nvCxnSpPr>
        <p:spPr>
          <a:xfrm>
            <a:off x="6542088" y="4311402"/>
            <a:ext cx="304800" cy="152400"/>
          </a:xfrm>
          <a:prstGeom prst="straightConnector1">
            <a:avLst/>
          </a:prstGeom>
          <a:noFill/>
          <a:ln w="9525" cap="flat" cmpd="sng">
            <a:solidFill>
              <a:schemeClr val="dk1"/>
            </a:solidFill>
            <a:prstDash val="solid"/>
            <a:round/>
            <a:headEnd type="none" w="med" len="med"/>
            <a:tailEnd type="stealth" w="med" len="med"/>
          </a:ln>
        </p:spPr>
      </p:cxnSp>
      <p:cxnSp>
        <p:nvCxnSpPr>
          <p:cNvPr id="756" name="Google Shape;756;p19"/>
          <p:cNvCxnSpPr>
            <a:stCxn id="734" idx="3"/>
            <a:endCxn id="735" idx="1"/>
          </p:cNvCxnSpPr>
          <p:nvPr/>
        </p:nvCxnSpPr>
        <p:spPr>
          <a:xfrm rot="10800000" flipH="1">
            <a:off x="7151688" y="4235202"/>
            <a:ext cx="304800" cy="228600"/>
          </a:xfrm>
          <a:prstGeom prst="straightConnector1">
            <a:avLst/>
          </a:prstGeom>
          <a:noFill/>
          <a:ln w="9525" cap="flat" cmpd="sng">
            <a:solidFill>
              <a:schemeClr val="dk1"/>
            </a:solidFill>
            <a:prstDash val="solid"/>
            <a:round/>
            <a:headEnd type="none" w="med" len="med"/>
            <a:tailEnd type="stealth" w="med" len="med"/>
          </a:ln>
        </p:spPr>
      </p:cxnSp>
      <p:cxnSp>
        <p:nvCxnSpPr>
          <p:cNvPr id="757" name="Google Shape;757;p19"/>
          <p:cNvCxnSpPr>
            <a:stCxn id="745" idx="0"/>
            <a:endCxn id="729" idx="2"/>
          </p:cNvCxnSpPr>
          <p:nvPr/>
        </p:nvCxnSpPr>
        <p:spPr>
          <a:xfrm rot="10800000">
            <a:off x="6313488" y="5111502"/>
            <a:ext cx="152400" cy="304800"/>
          </a:xfrm>
          <a:prstGeom prst="straightConnector1">
            <a:avLst/>
          </a:prstGeom>
          <a:noFill/>
          <a:ln w="9525" cap="flat" cmpd="sng">
            <a:solidFill>
              <a:schemeClr val="dk1"/>
            </a:solidFill>
            <a:prstDash val="solid"/>
            <a:round/>
            <a:headEnd type="none" w="med" len="med"/>
            <a:tailEnd type="stealth" w="med" len="med"/>
          </a:ln>
        </p:spPr>
      </p:cxnSp>
      <p:cxnSp>
        <p:nvCxnSpPr>
          <p:cNvPr id="758" name="Google Shape;758;p19"/>
          <p:cNvCxnSpPr>
            <a:stCxn id="747" idx="0"/>
            <a:endCxn id="733" idx="2"/>
          </p:cNvCxnSpPr>
          <p:nvPr/>
        </p:nvCxnSpPr>
        <p:spPr>
          <a:xfrm rot="10800000" flipH="1">
            <a:off x="6770688" y="4578102"/>
            <a:ext cx="152400" cy="838200"/>
          </a:xfrm>
          <a:prstGeom prst="straightConnector1">
            <a:avLst/>
          </a:prstGeom>
          <a:noFill/>
          <a:ln w="9525" cap="flat" cmpd="sng">
            <a:solidFill>
              <a:schemeClr val="dk1"/>
            </a:solidFill>
            <a:prstDash val="solid"/>
            <a:round/>
            <a:headEnd type="none" w="med" len="med"/>
            <a:tailEnd type="stealth" w="med" len="med"/>
          </a:ln>
        </p:spPr>
      </p:cxnSp>
      <p:sp>
        <p:nvSpPr>
          <p:cNvPr id="759" name="Google Shape;759;p19"/>
          <p:cNvSpPr txBox="1"/>
          <p:nvPr/>
        </p:nvSpPr>
        <p:spPr>
          <a:xfrm>
            <a:off x="8370888" y="5187702"/>
            <a:ext cx="43313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t>
            </a:r>
            <a:endParaRPr/>
          </a:p>
        </p:txBody>
      </p:sp>
      <p:sp>
        <p:nvSpPr>
          <p:cNvPr id="760" name="Google Shape;760;p19"/>
          <p:cNvSpPr txBox="1"/>
          <p:nvPr/>
        </p:nvSpPr>
        <p:spPr>
          <a:xfrm>
            <a:off x="1981205" y="5967225"/>
            <a:ext cx="3290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Heap for all objects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and static fields</a:t>
            </a:r>
            <a:endParaRPr sz="2000">
              <a:solidFill>
                <a:schemeClr val="dk1"/>
              </a:solidFill>
              <a:latin typeface="Calibri"/>
              <a:ea typeface="Calibri"/>
              <a:cs typeface="Calibri"/>
              <a:sym typeface="Calibri"/>
            </a:endParaRPr>
          </a:p>
        </p:txBody>
      </p:sp>
      <p:sp>
        <p:nvSpPr>
          <p:cNvPr id="761" name="Google Shape;761;p19"/>
          <p:cNvSpPr txBox="1"/>
          <p:nvPr/>
        </p:nvSpPr>
        <p:spPr>
          <a:xfrm>
            <a:off x="1981200" y="1520257"/>
            <a:ext cx="8458200"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Call stack with local variables</a:t>
            </a:r>
            <a:endParaRPr/>
          </a:p>
          <a:p>
            <a:pPr marL="0" marR="0" lvl="0" indent="0" algn="l" rtl="0">
              <a:spcBef>
                <a:spcPts val="300"/>
              </a:spcBef>
              <a:spcAft>
                <a:spcPts val="0"/>
              </a:spcAft>
              <a:buNone/>
            </a:pPr>
            <a:r>
              <a:rPr lang="en-US" sz="2000">
                <a:solidFill>
                  <a:schemeClr val="dk1"/>
                </a:solidFill>
                <a:latin typeface="Calibri"/>
                <a:ea typeface="Calibri"/>
                <a:cs typeface="Calibri"/>
                <a:sym typeface="Calibri"/>
              </a:rPr>
              <a:t>Program counter for current statement</a:t>
            </a:r>
            <a:endParaRPr/>
          </a:p>
          <a:p>
            <a:pPr marL="0" marR="0" lvl="0" indent="0" algn="l" rtl="0">
              <a:spcBef>
                <a:spcPts val="300"/>
              </a:spcBef>
              <a:spcAft>
                <a:spcPts val="0"/>
              </a:spcAft>
              <a:buNone/>
            </a:pPr>
            <a:r>
              <a:rPr lang="en-US" sz="2000">
                <a:solidFill>
                  <a:schemeClr val="dk1"/>
                </a:solidFill>
                <a:latin typeface="Calibri"/>
                <a:ea typeface="Calibri"/>
                <a:cs typeface="Calibri"/>
                <a:sym typeface="Calibri"/>
              </a:rPr>
              <a:t>Local variables are primitives or heap references</a:t>
            </a:r>
            <a:endParaRPr sz="2000">
              <a:solidFill>
                <a:schemeClr val="dk1"/>
              </a:solidFill>
              <a:latin typeface="Calibri"/>
              <a:ea typeface="Calibri"/>
              <a:cs typeface="Calibri"/>
              <a:sym typeface="Calibri"/>
            </a:endParaRPr>
          </a:p>
        </p:txBody>
      </p:sp>
      <p:sp>
        <p:nvSpPr>
          <p:cNvPr id="762" name="Google Shape;762;p19"/>
          <p:cNvSpPr/>
          <p:nvPr/>
        </p:nvSpPr>
        <p:spPr>
          <a:xfrm>
            <a:off x="2276474" y="3196977"/>
            <a:ext cx="990600" cy="1676400"/>
          </a:xfrm>
          <a:prstGeom prst="ellipse">
            <a:avLst/>
          </a:prstGeom>
          <a:noFill/>
          <a:ln w="349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19"/>
          <p:cNvSpPr/>
          <p:nvPr/>
        </p:nvSpPr>
        <p:spPr>
          <a:xfrm>
            <a:off x="2428874" y="3730377"/>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4" name="Google Shape;764;p19"/>
          <p:cNvSpPr txBox="1"/>
          <p:nvPr/>
        </p:nvSpPr>
        <p:spPr>
          <a:xfrm>
            <a:off x="2397068" y="3360490"/>
            <a:ext cx="6783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pc=…</a:t>
            </a:r>
            <a:endParaRPr sz="1800">
              <a:solidFill>
                <a:schemeClr val="dk1"/>
              </a:solidFill>
              <a:latin typeface="Calibri"/>
              <a:ea typeface="Calibri"/>
              <a:cs typeface="Calibri"/>
              <a:sym typeface="Calibri"/>
            </a:endParaRPr>
          </a:p>
        </p:txBody>
      </p:sp>
      <p:sp>
        <p:nvSpPr>
          <p:cNvPr id="765" name="Google Shape;765;p19"/>
          <p:cNvSpPr/>
          <p:nvPr/>
        </p:nvSpPr>
        <p:spPr>
          <a:xfrm>
            <a:off x="2428874" y="3882777"/>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Google Shape;766;p19"/>
          <p:cNvSpPr/>
          <p:nvPr/>
        </p:nvSpPr>
        <p:spPr>
          <a:xfrm>
            <a:off x="2428874" y="4035177"/>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19"/>
          <p:cNvSpPr/>
          <p:nvPr/>
        </p:nvSpPr>
        <p:spPr>
          <a:xfrm>
            <a:off x="2428874" y="4187577"/>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8" name="Google Shape;768;p19"/>
          <p:cNvSpPr txBox="1"/>
          <p:nvPr/>
        </p:nvSpPr>
        <p:spPr>
          <a:xfrm rot="5400000">
            <a:off x="2581750" y="4360585"/>
            <a:ext cx="36099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a:p>
        </p:txBody>
      </p:sp>
      <p:cxnSp>
        <p:nvCxnSpPr>
          <p:cNvPr id="769" name="Google Shape;769;p19"/>
          <p:cNvCxnSpPr>
            <a:stCxn id="763" idx="3"/>
            <a:endCxn id="741" idx="1"/>
          </p:cNvCxnSpPr>
          <p:nvPr/>
        </p:nvCxnSpPr>
        <p:spPr>
          <a:xfrm>
            <a:off x="2886074" y="3806577"/>
            <a:ext cx="5408700" cy="885900"/>
          </a:xfrm>
          <a:prstGeom prst="straightConnector1">
            <a:avLst/>
          </a:prstGeom>
          <a:noFill/>
          <a:ln w="9525" cap="flat" cmpd="sng">
            <a:solidFill>
              <a:schemeClr val="dk1"/>
            </a:solidFill>
            <a:prstDash val="solid"/>
            <a:round/>
            <a:headEnd type="none" w="med" len="med"/>
            <a:tailEnd type="stealth" w="med" len="med"/>
          </a:ln>
        </p:spPr>
      </p:cxnSp>
      <p:cxnSp>
        <p:nvCxnSpPr>
          <p:cNvPr id="770" name="Google Shape;770;p19"/>
          <p:cNvCxnSpPr>
            <a:stCxn id="766" idx="3"/>
            <a:endCxn id="729" idx="1"/>
          </p:cNvCxnSpPr>
          <p:nvPr/>
        </p:nvCxnSpPr>
        <p:spPr>
          <a:xfrm>
            <a:off x="2886074" y="4111377"/>
            <a:ext cx="3351300" cy="885900"/>
          </a:xfrm>
          <a:prstGeom prst="straightConnector1">
            <a:avLst/>
          </a:prstGeom>
          <a:noFill/>
          <a:ln w="9525" cap="flat" cmpd="sng">
            <a:solidFill>
              <a:schemeClr val="dk1"/>
            </a:solidFill>
            <a:prstDash val="solid"/>
            <a:round/>
            <a:headEnd type="none" w="med" len="med"/>
            <a:tailEnd type="stealth" w="med" len="med"/>
          </a:ln>
        </p:spPr>
      </p:cxnSp>
      <p:sp>
        <p:nvSpPr>
          <p:cNvPr id="771" name="Google Shape;771;p19"/>
          <p:cNvSpPr/>
          <p:nvPr/>
        </p:nvSpPr>
        <p:spPr>
          <a:xfrm>
            <a:off x="8001000" y="4111377"/>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2" name="Google Shape;772;p19"/>
          <p:cNvSpPr/>
          <p:nvPr/>
        </p:nvSpPr>
        <p:spPr>
          <a:xfrm>
            <a:off x="8153400" y="4111377"/>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73" name="Google Shape;773;p19"/>
          <p:cNvCxnSpPr>
            <a:stCxn id="736" idx="3"/>
            <a:endCxn id="771" idx="1"/>
          </p:cNvCxnSpPr>
          <p:nvPr/>
        </p:nvCxnSpPr>
        <p:spPr>
          <a:xfrm rot="10800000" flipH="1">
            <a:off x="7761288" y="4225602"/>
            <a:ext cx="239700" cy="9600"/>
          </a:xfrm>
          <a:prstGeom prst="straightConnector1">
            <a:avLst/>
          </a:prstGeom>
          <a:noFill/>
          <a:ln w="9525" cap="flat" cmpd="sng">
            <a:solidFill>
              <a:schemeClr val="dk1"/>
            </a:solidFill>
            <a:prstDash val="solid"/>
            <a:round/>
            <a:headEnd type="none" w="med" len="med"/>
            <a:tailEnd type="stealth" w="med" len="med"/>
          </a:ln>
        </p:spPr>
      </p:cxnSp>
      <p:sp>
        <p:nvSpPr>
          <p:cNvPr id="774" name="Google Shape;774;p19"/>
          <p:cNvSpPr/>
          <p:nvPr/>
        </p:nvSpPr>
        <p:spPr>
          <a:xfrm>
            <a:off x="8001000" y="3654177"/>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5" name="Google Shape;775;p19"/>
          <p:cNvSpPr/>
          <p:nvPr/>
        </p:nvSpPr>
        <p:spPr>
          <a:xfrm>
            <a:off x="8153400" y="3654177"/>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76" name="Google Shape;776;p19"/>
          <p:cNvCxnSpPr>
            <a:stCxn id="771" idx="0"/>
            <a:endCxn id="774" idx="2"/>
          </p:cNvCxnSpPr>
          <p:nvPr/>
        </p:nvCxnSpPr>
        <p:spPr>
          <a:xfrm rot="10800000">
            <a:off x="8077200" y="3882777"/>
            <a:ext cx="0" cy="228600"/>
          </a:xfrm>
          <a:prstGeom prst="straightConnector1">
            <a:avLst/>
          </a:prstGeom>
          <a:noFill/>
          <a:ln w="9525" cap="flat" cmpd="sng">
            <a:solidFill>
              <a:schemeClr val="dk1"/>
            </a:solidFill>
            <a:prstDash val="solid"/>
            <a:round/>
            <a:headEnd type="none" w="med" len="med"/>
            <a:tailEnd type="stealth" w="med" len="med"/>
          </a:ln>
        </p:spPr>
      </p:cxnSp>
      <p:cxnSp>
        <p:nvCxnSpPr>
          <p:cNvPr id="777" name="Google Shape;777;p19"/>
          <p:cNvCxnSpPr>
            <a:stCxn id="774" idx="1"/>
          </p:cNvCxnSpPr>
          <p:nvPr/>
        </p:nvCxnSpPr>
        <p:spPr>
          <a:xfrm flipH="1">
            <a:off x="6324600" y="3768477"/>
            <a:ext cx="1676400" cy="419100"/>
          </a:xfrm>
          <a:prstGeom prst="straightConnector1">
            <a:avLst/>
          </a:prstGeom>
          <a:noFill/>
          <a:ln w="9525" cap="flat" cmpd="sng">
            <a:solidFill>
              <a:schemeClr val="dk1"/>
            </a:solidFill>
            <a:prstDash val="solid"/>
            <a:round/>
            <a:headEnd type="none" w="med" len="med"/>
            <a:tailEnd type="stealth" w="med" len="med"/>
          </a:ln>
        </p:spPr>
      </p:cxnSp>
      <p:cxnSp>
        <p:nvCxnSpPr>
          <p:cNvPr id="778" name="Google Shape;778;p19"/>
          <p:cNvCxnSpPr>
            <a:stCxn id="772" idx="2"/>
            <a:endCxn id="741" idx="0"/>
          </p:cNvCxnSpPr>
          <p:nvPr/>
        </p:nvCxnSpPr>
        <p:spPr>
          <a:xfrm>
            <a:off x="8229600" y="4339977"/>
            <a:ext cx="141300" cy="238200"/>
          </a:xfrm>
          <a:prstGeom prst="straightConnector1">
            <a:avLst/>
          </a:prstGeom>
          <a:noFill/>
          <a:ln w="9525" cap="flat" cmpd="sng">
            <a:solidFill>
              <a:schemeClr val="dk1"/>
            </a:solidFill>
            <a:prstDash val="solid"/>
            <a:round/>
            <a:headEnd type="none" w="med" len="med"/>
            <a:tailEnd type="stealth" w="med" len="med"/>
          </a:ln>
        </p:spPr>
      </p:cxnSp>
      <p:cxnSp>
        <p:nvCxnSpPr>
          <p:cNvPr id="779" name="Google Shape;779;p19"/>
          <p:cNvCxnSpPr>
            <a:stCxn id="760" idx="0"/>
          </p:cNvCxnSpPr>
          <p:nvPr/>
        </p:nvCxnSpPr>
        <p:spPr>
          <a:xfrm rot="10800000" flipH="1">
            <a:off x="3626555" y="5530725"/>
            <a:ext cx="1783500" cy="436500"/>
          </a:xfrm>
          <a:prstGeom prst="straightConnector1">
            <a:avLst/>
          </a:prstGeom>
          <a:noFill/>
          <a:ln w="9525" cap="flat" cmpd="sng">
            <a:solidFill>
              <a:schemeClr val="accent2"/>
            </a:solidFill>
            <a:prstDash val="solid"/>
            <a:round/>
            <a:headEnd type="none" w="med" len="med"/>
            <a:tailEnd type="triangle" w="lg" len="lg"/>
          </a:ln>
        </p:spPr>
      </p:cxnSp>
      <p:cxnSp>
        <p:nvCxnSpPr>
          <p:cNvPr id="780" name="Google Shape;780;p19"/>
          <p:cNvCxnSpPr>
            <a:stCxn id="761" idx="2"/>
          </p:cNvCxnSpPr>
          <p:nvPr/>
        </p:nvCxnSpPr>
        <p:spPr>
          <a:xfrm flipH="1">
            <a:off x="3038400" y="2612864"/>
            <a:ext cx="3171900" cy="539100"/>
          </a:xfrm>
          <a:prstGeom prst="straightConnector1">
            <a:avLst/>
          </a:prstGeom>
          <a:noFill/>
          <a:ln w="9525" cap="flat" cmpd="sng">
            <a:solidFill>
              <a:schemeClr val="accent2"/>
            </a:solidFill>
            <a:prstDash val="solid"/>
            <a:round/>
            <a:headEnd type="none" w="med" len="med"/>
            <a:tailEnd type="triangle" w="lg" len="lg"/>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New View: Multi-Threads</a:t>
            </a:r>
            <a:endParaRPr/>
          </a:p>
        </p:txBody>
      </p:sp>
      <p:sp>
        <p:nvSpPr>
          <p:cNvPr id="787" name="Google Shape;78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None/>
            </a:pPr>
            <a:r>
              <a:rPr lang="en-US" sz="3600"/>
              <a:t>New view:</a:t>
            </a:r>
            <a:endParaRPr sz="3600"/>
          </a:p>
          <a:p>
            <a:pPr marL="228600" lvl="0" indent="-228600" algn="l" rtl="0">
              <a:lnSpc>
                <a:spcPct val="90000"/>
              </a:lnSpc>
              <a:spcBef>
                <a:spcPts val="1000"/>
              </a:spcBef>
              <a:spcAft>
                <a:spcPts val="0"/>
              </a:spcAft>
              <a:buClr>
                <a:schemeClr val="dk1"/>
              </a:buClr>
              <a:buSzPts val="3200"/>
              <a:buChar char="•"/>
            </a:pPr>
            <a:r>
              <a:rPr lang="en-US" sz="3200"/>
              <a:t>A set of threads, each with a program counter and call stack but </a:t>
            </a:r>
            <a:r>
              <a:rPr lang="en-US" sz="3200" u="sng"/>
              <a:t>no access to another thread’s local variables</a:t>
            </a:r>
            <a:endParaRPr u="sng"/>
          </a:p>
          <a:p>
            <a:pPr marL="228600" lvl="0" indent="-228600" algn="l" rtl="0">
              <a:lnSpc>
                <a:spcPct val="90000"/>
              </a:lnSpc>
              <a:spcBef>
                <a:spcPts val="1000"/>
              </a:spcBef>
              <a:spcAft>
                <a:spcPts val="0"/>
              </a:spcAft>
              <a:buClr>
                <a:schemeClr val="dk1"/>
              </a:buClr>
              <a:buSzPts val="3200"/>
              <a:buChar char="•"/>
            </a:pPr>
            <a:r>
              <a:rPr lang="en-US" sz="3200"/>
              <a:t>Threads </a:t>
            </a:r>
            <a:r>
              <a:rPr lang="en-US" sz="3200" u="sng"/>
              <a:t>can share objects and static fields</a:t>
            </a:r>
            <a:r>
              <a:rPr lang="en-US" sz="3200"/>
              <a:t> </a:t>
            </a:r>
            <a:endParaRPr/>
          </a:p>
          <a:p>
            <a:pPr marL="228600" lvl="0" indent="-228600" algn="l" rtl="0">
              <a:lnSpc>
                <a:spcPct val="90000"/>
              </a:lnSpc>
              <a:spcBef>
                <a:spcPts val="1000"/>
              </a:spcBef>
              <a:spcAft>
                <a:spcPts val="0"/>
              </a:spcAft>
              <a:buClr>
                <a:schemeClr val="dk1"/>
              </a:buClr>
              <a:buSzPts val="3200"/>
              <a:buChar char="•"/>
            </a:pPr>
            <a:r>
              <a:rPr lang="en-US" sz="3200"/>
              <a:t>Communication among threads occurs via:</a:t>
            </a:r>
            <a:endParaRPr sz="3200"/>
          </a:p>
          <a:p>
            <a:pPr marL="685800" lvl="1" indent="-317500" algn="l" rtl="0">
              <a:lnSpc>
                <a:spcPct val="90000"/>
              </a:lnSpc>
              <a:spcBef>
                <a:spcPts val="1000"/>
              </a:spcBef>
              <a:spcAft>
                <a:spcPts val="0"/>
              </a:spcAft>
              <a:buClr>
                <a:schemeClr val="dk1"/>
              </a:buClr>
              <a:buSzPts val="3200"/>
              <a:buChar char="•"/>
            </a:pPr>
            <a:r>
              <a:rPr lang="en-US" sz="3200"/>
              <a:t>writing values to </a:t>
            </a:r>
            <a:r>
              <a:rPr lang="en-US" sz="3200" u="sng"/>
              <a:t>a shared location</a:t>
            </a:r>
            <a:r>
              <a:rPr lang="en-US" sz="3200"/>
              <a:t> to be read by another thread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21"/>
          <p:cNvSpPr txBox="1">
            <a:spLocks noGrp="1"/>
          </p:cNvSpPr>
          <p:nvPr>
            <p:ph type="title"/>
          </p:nvPr>
        </p:nvSpPr>
        <p:spPr>
          <a:xfrm>
            <a:off x="975360" y="219195"/>
            <a:ext cx="10515600" cy="12286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New View: Multi-Threads &amp; Shared Memory</a:t>
            </a:r>
            <a:endParaRPr/>
          </a:p>
        </p:txBody>
      </p:sp>
      <p:sp>
        <p:nvSpPr>
          <p:cNvPr id="794" name="Google Shape;794;p21"/>
          <p:cNvSpPr/>
          <p:nvPr/>
        </p:nvSpPr>
        <p:spPr>
          <a:xfrm>
            <a:off x="5531319" y="2025450"/>
            <a:ext cx="4267200" cy="3200400"/>
          </a:xfrm>
          <a:prstGeom prst="ellipse">
            <a:avLst/>
          </a:prstGeom>
          <a:noFill/>
          <a:ln w="476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21"/>
          <p:cNvSpPr/>
          <p:nvPr/>
        </p:nvSpPr>
        <p:spPr>
          <a:xfrm>
            <a:off x="6574632" y="32331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6" name="Google Shape;796;p21"/>
          <p:cNvSpPr/>
          <p:nvPr/>
        </p:nvSpPr>
        <p:spPr>
          <a:xfrm>
            <a:off x="6727032" y="32331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7" name="Google Shape;797;p21"/>
          <p:cNvSpPr/>
          <p:nvPr/>
        </p:nvSpPr>
        <p:spPr>
          <a:xfrm>
            <a:off x="6574632" y="39189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8" name="Google Shape;798;p21"/>
          <p:cNvSpPr/>
          <p:nvPr/>
        </p:nvSpPr>
        <p:spPr>
          <a:xfrm>
            <a:off x="6727032" y="39189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9" name="Google Shape;799;p21"/>
          <p:cNvSpPr/>
          <p:nvPr/>
        </p:nvSpPr>
        <p:spPr>
          <a:xfrm>
            <a:off x="6879432" y="39189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0" name="Google Shape;800;p21"/>
          <p:cNvSpPr/>
          <p:nvPr/>
        </p:nvSpPr>
        <p:spPr>
          <a:xfrm>
            <a:off x="7031832" y="39189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1" name="Google Shape;801;p21"/>
          <p:cNvSpPr/>
          <p:nvPr/>
        </p:nvSpPr>
        <p:spPr>
          <a:xfrm>
            <a:off x="7184232" y="33855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2" name="Google Shape;802;p21"/>
          <p:cNvSpPr/>
          <p:nvPr/>
        </p:nvSpPr>
        <p:spPr>
          <a:xfrm>
            <a:off x="7336632" y="33855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3" name="Google Shape;803;p21"/>
          <p:cNvSpPr/>
          <p:nvPr/>
        </p:nvSpPr>
        <p:spPr>
          <a:xfrm>
            <a:off x="7793832" y="31569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Google Shape;804;p21"/>
          <p:cNvSpPr/>
          <p:nvPr/>
        </p:nvSpPr>
        <p:spPr>
          <a:xfrm>
            <a:off x="7946232" y="31569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21"/>
          <p:cNvSpPr/>
          <p:nvPr/>
        </p:nvSpPr>
        <p:spPr>
          <a:xfrm>
            <a:off x="7031832" y="2547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6" name="Google Shape;806;p21"/>
          <p:cNvSpPr/>
          <p:nvPr/>
        </p:nvSpPr>
        <p:spPr>
          <a:xfrm>
            <a:off x="7184232" y="2547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Google Shape;807;p21"/>
          <p:cNvSpPr/>
          <p:nvPr/>
        </p:nvSpPr>
        <p:spPr>
          <a:xfrm>
            <a:off x="7336632" y="2547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21"/>
          <p:cNvSpPr/>
          <p:nvPr/>
        </p:nvSpPr>
        <p:spPr>
          <a:xfrm>
            <a:off x="7489032" y="2547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21"/>
          <p:cNvSpPr/>
          <p:nvPr/>
        </p:nvSpPr>
        <p:spPr>
          <a:xfrm>
            <a:off x="8632032" y="36141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21"/>
          <p:cNvSpPr/>
          <p:nvPr/>
        </p:nvSpPr>
        <p:spPr>
          <a:xfrm>
            <a:off x="8784432" y="36141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1" name="Google Shape;811;p21"/>
          <p:cNvSpPr/>
          <p:nvPr/>
        </p:nvSpPr>
        <p:spPr>
          <a:xfrm>
            <a:off x="8936832" y="36141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21"/>
          <p:cNvSpPr/>
          <p:nvPr/>
        </p:nvSpPr>
        <p:spPr>
          <a:xfrm>
            <a:off x="9089232" y="36141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21"/>
          <p:cNvSpPr/>
          <p:nvPr/>
        </p:nvSpPr>
        <p:spPr>
          <a:xfrm>
            <a:off x="67270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4" name="Google Shape;814;p21"/>
          <p:cNvSpPr/>
          <p:nvPr/>
        </p:nvSpPr>
        <p:spPr>
          <a:xfrm>
            <a:off x="68794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Google Shape;815;p21"/>
          <p:cNvSpPr/>
          <p:nvPr/>
        </p:nvSpPr>
        <p:spPr>
          <a:xfrm>
            <a:off x="70318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6" name="Google Shape;816;p21"/>
          <p:cNvSpPr/>
          <p:nvPr/>
        </p:nvSpPr>
        <p:spPr>
          <a:xfrm>
            <a:off x="71842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7" name="Google Shape;817;p21"/>
          <p:cNvSpPr/>
          <p:nvPr/>
        </p:nvSpPr>
        <p:spPr>
          <a:xfrm>
            <a:off x="73366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21"/>
          <p:cNvSpPr/>
          <p:nvPr/>
        </p:nvSpPr>
        <p:spPr>
          <a:xfrm>
            <a:off x="74890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21"/>
          <p:cNvSpPr/>
          <p:nvPr/>
        </p:nvSpPr>
        <p:spPr>
          <a:xfrm>
            <a:off x="76414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0" name="Google Shape;820;p21"/>
          <p:cNvSpPr/>
          <p:nvPr/>
        </p:nvSpPr>
        <p:spPr>
          <a:xfrm>
            <a:off x="77938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1" name="Google Shape;821;p21"/>
          <p:cNvSpPr/>
          <p:nvPr/>
        </p:nvSpPr>
        <p:spPr>
          <a:xfrm>
            <a:off x="7946232" y="4452366"/>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22" name="Google Shape;822;p21"/>
          <p:cNvCxnSpPr>
            <a:stCxn id="808" idx="2"/>
            <a:endCxn id="803" idx="0"/>
          </p:cNvCxnSpPr>
          <p:nvPr/>
        </p:nvCxnSpPr>
        <p:spPr>
          <a:xfrm>
            <a:off x="7565232" y="2775966"/>
            <a:ext cx="304800" cy="381000"/>
          </a:xfrm>
          <a:prstGeom prst="straightConnector1">
            <a:avLst/>
          </a:prstGeom>
          <a:noFill/>
          <a:ln w="9525" cap="flat" cmpd="sng">
            <a:solidFill>
              <a:schemeClr val="dk1"/>
            </a:solidFill>
            <a:prstDash val="solid"/>
            <a:round/>
            <a:headEnd type="none" w="med" len="med"/>
            <a:tailEnd type="stealth" w="med" len="med"/>
          </a:ln>
        </p:spPr>
      </p:cxnSp>
      <p:cxnSp>
        <p:nvCxnSpPr>
          <p:cNvPr id="823" name="Google Shape;823;p21"/>
          <p:cNvCxnSpPr>
            <a:stCxn id="796" idx="3"/>
            <a:endCxn id="801" idx="1"/>
          </p:cNvCxnSpPr>
          <p:nvPr/>
        </p:nvCxnSpPr>
        <p:spPr>
          <a:xfrm>
            <a:off x="6879432" y="3347466"/>
            <a:ext cx="304800" cy="152400"/>
          </a:xfrm>
          <a:prstGeom prst="straightConnector1">
            <a:avLst/>
          </a:prstGeom>
          <a:noFill/>
          <a:ln w="9525" cap="flat" cmpd="sng">
            <a:solidFill>
              <a:schemeClr val="dk1"/>
            </a:solidFill>
            <a:prstDash val="solid"/>
            <a:round/>
            <a:headEnd type="none" w="med" len="med"/>
            <a:tailEnd type="stealth" w="med" len="med"/>
          </a:ln>
        </p:spPr>
      </p:cxnSp>
      <p:cxnSp>
        <p:nvCxnSpPr>
          <p:cNvPr id="824" name="Google Shape;824;p21"/>
          <p:cNvCxnSpPr>
            <a:stCxn id="802" idx="3"/>
            <a:endCxn id="803" idx="1"/>
          </p:cNvCxnSpPr>
          <p:nvPr/>
        </p:nvCxnSpPr>
        <p:spPr>
          <a:xfrm rot="10800000" flipH="1">
            <a:off x="7489032" y="3271266"/>
            <a:ext cx="304800" cy="228600"/>
          </a:xfrm>
          <a:prstGeom prst="straightConnector1">
            <a:avLst/>
          </a:prstGeom>
          <a:noFill/>
          <a:ln w="9525" cap="flat" cmpd="sng">
            <a:solidFill>
              <a:schemeClr val="dk1"/>
            </a:solidFill>
            <a:prstDash val="solid"/>
            <a:round/>
            <a:headEnd type="none" w="med" len="med"/>
            <a:tailEnd type="stealth" w="med" len="med"/>
          </a:ln>
        </p:spPr>
      </p:cxnSp>
      <p:cxnSp>
        <p:nvCxnSpPr>
          <p:cNvPr id="825" name="Google Shape;825;p21"/>
          <p:cNvCxnSpPr>
            <a:stCxn id="813" idx="0"/>
            <a:endCxn id="797" idx="2"/>
          </p:cNvCxnSpPr>
          <p:nvPr/>
        </p:nvCxnSpPr>
        <p:spPr>
          <a:xfrm rot="10800000">
            <a:off x="6650832" y="4147566"/>
            <a:ext cx="152400" cy="304800"/>
          </a:xfrm>
          <a:prstGeom prst="straightConnector1">
            <a:avLst/>
          </a:prstGeom>
          <a:noFill/>
          <a:ln w="9525" cap="flat" cmpd="sng">
            <a:solidFill>
              <a:schemeClr val="dk1"/>
            </a:solidFill>
            <a:prstDash val="solid"/>
            <a:round/>
            <a:headEnd type="none" w="med" len="med"/>
            <a:tailEnd type="stealth" w="med" len="med"/>
          </a:ln>
        </p:spPr>
      </p:cxnSp>
      <p:cxnSp>
        <p:nvCxnSpPr>
          <p:cNvPr id="826" name="Google Shape;826;p21"/>
          <p:cNvCxnSpPr>
            <a:stCxn id="815" idx="0"/>
            <a:endCxn id="801" idx="2"/>
          </p:cNvCxnSpPr>
          <p:nvPr/>
        </p:nvCxnSpPr>
        <p:spPr>
          <a:xfrm rot="10800000" flipH="1">
            <a:off x="7108032" y="3614166"/>
            <a:ext cx="152400" cy="838200"/>
          </a:xfrm>
          <a:prstGeom prst="straightConnector1">
            <a:avLst/>
          </a:prstGeom>
          <a:noFill/>
          <a:ln w="9525" cap="flat" cmpd="sng">
            <a:solidFill>
              <a:schemeClr val="dk1"/>
            </a:solidFill>
            <a:prstDash val="solid"/>
            <a:round/>
            <a:headEnd type="none" w="med" len="med"/>
            <a:tailEnd type="stealth" w="med" len="med"/>
          </a:ln>
        </p:spPr>
      </p:cxnSp>
      <p:sp>
        <p:nvSpPr>
          <p:cNvPr id="827" name="Google Shape;827;p21"/>
          <p:cNvSpPr txBox="1"/>
          <p:nvPr/>
        </p:nvSpPr>
        <p:spPr>
          <a:xfrm>
            <a:off x="8708232" y="4223766"/>
            <a:ext cx="42832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t>
            </a:r>
            <a:endParaRPr/>
          </a:p>
        </p:txBody>
      </p:sp>
      <p:sp>
        <p:nvSpPr>
          <p:cNvPr id="828" name="Google Shape;828;p21"/>
          <p:cNvSpPr txBox="1"/>
          <p:nvPr/>
        </p:nvSpPr>
        <p:spPr>
          <a:xfrm>
            <a:off x="6096000" y="5803499"/>
            <a:ext cx="415090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Heap for all objects and static fields, </a:t>
            </a:r>
            <a:r>
              <a:rPr lang="en-US" sz="2000" i="1">
                <a:solidFill>
                  <a:schemeClr val="accent2"/>
                </a:solidFill>
                <a:latin typeface="Calibri"/>
                <a:ea typeface="Calibri"/>
                <a:cs typeface="Calibri"/>
                <a:sym typeface="Calibri"/>
              </a:rPr>
              <a:t>shared </a:t>
            </a:r>
            <a:r>
              <a:rPr lang="en-US" sz="2000">
                <a:solidFill>
                  <a:schemeClr val="dk1"/>
                </a:solidFill>
                <a:latin typeface="Calibri"/>
                <a:ea typeface="Calibri"/>
                <a:cs typeface="Calibri"/>
                <a:sym typeface="Calibri"/>
              </a:rPr>
              <a:t>by all threads</a:t>
            </a:r>
            <a:endParaRPr sz="2000">
              <a:solidFill>
                <a:schemeClr val="dk1"/>
              </a:solidFill>
              <a:latin typeface="Calibri"/>
              <a:ea typeface="Calibri"/>
              <a:cs typeface="Calibri"/>
              <a:sym typeface="Calibri"/>
            </a:endParaRPr>
          </a:p>
        </p:txBody>
      </p:sp>
      <p:sp>
        <p:nvSpPr>
          <p:cNvPr id="829" name="Google Shape;829;p21"/>
          <p:cNvSpPr txBox="1"/>
          <p:nvPr/>
        </p:nvSpPr>
        <p:spPr>
          <a:xfrm>
            <a:off x="1638724" y="1439430"/>
            <a:ext cx="369819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Threads, each with own </a:t>
            </a:r>
            <a:r>
              <a:rPr lang="en-US" sz="2000" i="1">
                <a:solidFill>
                  <a:schemeClr val="accent2"/>
                </a:solidFill>
                <a:latin typeface="Calibri"/>
                <a:ea typeface="Calibri"/>
                <a:cs typeface="Calibri"/>
                <a:sym typeface="Calibri"/>
              </a:rPr>
              <a:t>unshared</a:t>
            </a:r>
            <a:r>
              <a:rPr lang="en-US" sz="2000" i="1">
                <a:solidFill>
                  <a:schemeClr val="dk1"/>
                </a:solidFill>
                <a:latin typeface="Calibri"/>
                <a:ea typeface="Calibri"/>
                <a:cs typeface="Calibri"/>
                <a:sym typeface="Calibri"/>
              </a:rPr>
              <a:t> </a:t>
            </a:r>
            <a:br>
              <a:rPr lang="en-US" sz="2000" i="1">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call stack and "program counter" </a:t>
            </a:r>
            <a:endParaRPr sz="2000">
              <a:solidFill>
                <a:schemeClr val="dk1"/>
              </a:solidFill>
              <a:latin typeface="Calibri"/>
              <a:ea typeface="Calibri"/>
              <a:cs typeface="Calibri"/>
              <a:sym typeface="Calibri"/>
            </a:endParaRPr>
          </a:p>
        </p:txBody>
      </p:sp>
      <p:sp>
        <p:nvSpPr>
          <p:cNvPr id="830" name="Google Shape;830;p21"/>
          <p:cNvSpPr/>
          <p:nvPr/>
        </p:nvSpPr>
        <p:spPr>
          <a:xfrm>
            <a:off x="2286000" y="3176016"/>
            <a:ext cx="990600" cy="1676400"/>
          </a:xfrm>
          <a:prstGeom prst="ellipse">
            <a:avLst/>
          </a:prstGeom>
          <a:noFill/>
          <a:ln w="349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1" name="Google Shape;831;p21"/>
          <p:cNvSpPr/>
          <p:nvPr/>
        </p:nvSpPr>
        <p:spPr>
          <a:xfrm>
            <a:off x="2438400" y="3709416"/>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2" name="Google Shape;832;p21"/>
          <p:cNvSpPr txBox="1"/>
          <p:nvPr/>
        </p:nvSpPr>
        <p:spPr>
          <a:xfrm>
            <a:off x="2378019" y="3339529"/>
            <a:ext cx="6751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pc=…</a:t>
            </a:r>
            <a:endParaRPr sz="1800">
              <a:solidFill>
                <a:schemeClr val="dk1"/>
              </a:solidFill>
              <a:latin typeface="Calibri"/>
              <a:ea typeface="Calibri"/>
              <a:cs typeface="Calibri"/>
              <a:sym typeface="Calibri"/>
            </a:endParaRPr>
          </a:p>
        </p:txBody>
      </p:sp>
      <p:sp>
        <p:nvSpPr>
          <p:cNvPr id="833" name="Google Shape;833;p21"/>
          <p:cNvSpPr/>
          <p:nvPr/>
        </p:nvSpPr>
        <p:spPr>
          <a:xfrm>
            <a:off x="2438400" y="3861816"/>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4" name="Google Shape;834;p21"/>
          <p:cNvSpPr/>
          <p:nvPr/>
        </p:nvSpPr>
        <p:spPr>
          <a:xfrm>
            <a:off x="2438400" y="4014216"/>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5" name="Google Shape;835;p21"/>
          <p:cNvSpPr/>
          <p:nvPr/>
        </p:nvSpPr>
        <p:spPr>
          <a:xfrm>
            <a:off x="2438400" y="4166616"/>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6" name="Google Shape;836;p21"/>
          <p:cNvSpPr txBox="1"/>
          <p:nvPr/>
        </p:nvSpPr>
        <p:spPr>
          <a:xfrm rot="5400000">
            <a:off x="2592077" y="4339624"/>
            <a:ext cx="35939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a:p>
        </p:txBody>
      </p:sp>
      <p:cxnSp>
        <p:nvCxnSpPr>
          <p:cNvPr id="837" name="Google Shape;837;p21"/>
          <p:cNvCxnSpPr>
            <a:stCxn id="831" idx="3"/>
            <a:endCxn id="809" idx="1"/>
          </p:cNvCxnSpPr>
          <p:nvPr/>
        </p:nvCxnSpPr>
        <p:spPr>
          <a:xfrm rot="10800000" flipH="1">
            <a:off x="2895600" y="3728616"/>
            <a:ext cx="5736300" cy="57000"/>
          </a:xfrm>
          <a:prstGeom prst="straightConnector1">
            <a:avLst/>
          </a:prstGeom>
          <a:noFill/>
          <a:ln w="9525" cap="flat" cmpd="sng">
            <a:solidFill>
              <a:schemeClr val="dk1"/>
            </a:solidFill>
            <a:prstDash val="solid"/>
            <a:round/>
            <a:headEnd type="none" w="med" len="med"/>
            <a:tailEnd type="stealth" w="med" len="med"/>
          </a:ln>
        </p:spPr>
      </p:cxnSp>
      <p:cxnSp>
        <p:nvCxnSpPr>
          <p:cNvPr id="838" name="Google Shape;838;p21"/>
          <p:cNvCxnSpPr>
            <a:stCxn id="834" idx="3"/>
            <a:endCxn id="797" idx="1"/>
          </p:cNvCxnSpPr>
          <p:nvPr/>
        </p:nvCxnSpPr>
        <p:spPr>
          <a:xfrm rot="10800000" flipH="1">
            <a:off x="2895600" y="4033416"/>
            <a:ext cx="3678900" cy="57000"/>
          </a:xfrm>
          <a:prstGeom prst="straightConnector1">
            <a:avLst/>
          </a:prstGeom>
          <a:noFill/>
          <a:ln w="9525" cap="flat" cmpd="sng">
            <a:solidFill>
              <a:schemeClr val="dk1"/>
            </a:solidFill>
            <a:prstDash val="solid"/>
            <a:round/>
            <a:headEnd type="none" w="med" len="med"/>
            <a:tailEnd type="stealth" w="med" len="med"/>
          </a:ln>
        </p:spPr>
      </p:cxnSp>
      <p:sp>
        <p:nvSpPr>
          <p:cNvPr id="839" name="Google Shape;839;p21"/>
          <p:cNvSpPr/>
          <p:nvPr/>
        </p:nvSpPr>
        <p:spPr>
          <a:xfrm>
            <a:off x="3070412" y="4547616"/>
            <a:ext cx="990600" cy="1676400"/>
          </a:xfrm>
          <a:prstGeom prst="ellipse">
            <a:avLst/>
          </a:prstGeom>
          <a:noFill/>
          <a:ln w="349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21"/>
          <p:cNvSpPr/>
          <p:nvPr/>
        </p:nvSpPr>
        <p:spPr>
          <a:xfrm>
            <a:off x="3222812" y="5081016"/>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21"/>
          <p:cNvSpPr txBox="1"/>
          <p:nvPr/>
        </p:nvSpPr>
        <p:spPr>
          <a:xfrm>
            <a:off x="3162431" y="4711129"/>
            <a:ext cx="6751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pc=…</a:t>
            </a:r>
            <a:endParaRPr sz="1800">
              <a:solidFill>
                <a:schemeClr val="dk1"/>
              </a:solidFill>
              <a:latin typeface="Calibri"/>
              <a:ea typeface="Calibri"/>
              <a:cs typeface="Calibri"/>
              <a:sym typeface="Calibri"/>
            </a:endParaRPr>
          </a:p>
        </p:txBody>
      </p:sp>
      <p:sp>
        <p:nvSpPr>
          <p:cNvPr id="842" name="Google Shape;842;p21"/>
          <p:cNvSpPr/>
          <p:nvPr/>
        </p:nvSpPr>
        <p:spPr>
          <a:xfrm>
            <a:off x="3222812" y="5233416"/>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21"/>
          <p:cNvSpPr/>
          <p:nvPr/>
        </p:nvSpPr>
        <p:spPr>
          <a:xfrm>
            <a:off x="3222812" y="5385816"/>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21"/>
          <p:cNvSpPr/>
          <p:nvPr/>
        </p:nvSpPr>
        <p:spPr>
          <a:xfrm>
            <a:off x="3222812" y="5538216"/>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21"/>
          <p:cNvSpPr txBox="1"/>
          <p:nvPr/>
        </p:nvSpPr>
        <p:spPr>
          <a:xfrm rot="5400000">
            <a:off x="3376489" y="5711224"/>
            <a:ext cx="35939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a:p>
        </p:txBody>
      </p:sp>
      <p:sp>
        <p:nvSpPr>
          <p:cNvPr id="846" name="Google Shape;846;p21"/>
          <p:cNvSpPr/>
          <p:nvPr/>
        </p:nvSpPr>
        <p:spPr>
          <a:xfrm>
            <a:off x="4366547" y="4988942"/>
            <a:ext cx="990600" cy="1676400"/>
          </a:xfrm>
          <a:prstGeom prst="ellipse">
            <a:avLst/>
          </a:prstGeom>
          <a:noFill/>
          <a:ln w="349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21"/>
          <p:cNvSpPr/>
          <p:nvPr/>
        </p:nvSpPr>
        <p:spPr>
          <a:xfrm>
            <a:off x="4518947" y="5522342"/>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21"/>
          <p:cNvSpPr txBox="1"/>
          <p:nvPr/>
        </p:nvSpPr>
        <p:spPr>
          <a:xfrm>
            <a:off x="4458566" y="5152455"/>
            <a:ext cx="6751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pc=…</a:t>
            </a:r>
            <a:endParaRPr sz="1800">
              <a:solidFill>
                <a:schemeClr val="dk1"/>
              </a:solidFill>
              <a:latin typeface="Calibri"/>
              <a:ea typeface="Calibri"/>
              <a:cs typeface="Calibri"/>
              <a:sym typeface="Calibri"/>
            </a:endParaRPr>
          </a:p>
        </p:txBody>
      </p:sp>
      <p:sp>
        <p:nvSpPr>
          <p:cNvPr id="849" name="Google Shape;849;p21"/>
          <p:cNvSpPr/>
          <p:nvPr/>
        </p:nvSpPr>
        <p:spPr>
          <a:xfrm>
            <a:off x="4518947" y="5674742"/>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0" name="Google Shape;850;p21"/>
          <p:cNvSpPr/>
          <p:nvPr/>
        </p:nvSpPr>
        <p:spPr>
          <a:xfrm>
            <a:off x="4518947" y="5827142"/>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Google Shape;851;p21"/>
          <p:cNvSpPr/>
          <p:nvPr/>
        </p:nvSpPr>
        <p:spPr>
          <a:xfrm>
            <a:off x="4518947" y="5979542"/>
            <a:ext cx="457200" cy="15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2" name="Google Shape;852;p21"/>
          <p:cNvSpPr txBox="1"/>
          <p:nvPr/>
        </p:nvSpPr>
        <p:spPr>
          <a:xfrm rot="5400000">
            <a:off x="4672624" y="6152550"/>
            <a:ext cx="35939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a:p>
        </p:txBody>
      </p:sp>
      <p:cxnSp>
        <p:nvCxnSpPr>
          <p:cNvPr id="853" name="Google Shape;853;p21"/>
          <p:cNvCxnSpPr>
            <a:stCxn id="840" idx="3"/>
            <a:endCxn id="797" idx="1"/>
          </p:cNvCxnSpPr>
          <p:nvPr/>
        </p:nvCxnSpPr>
        <p:spPr>
          <a:xfrm rot="10800000" flipH="1">
            <a:off x="3680012" y="4033416"/>
            <a:ext cx="2894700" cy="1123800"/>
          </a:xfrm>
          <a:prstGeom prst="straightConnector1">
            <a:avLst/>
          </a:prstGeom>
          <a:noFill/>
          <a:ln w="9525" cap="flat" cmpd="sng">
            <a:solidFill>
              <a:schemeClr val="dk1"/>
            </a:solidFill>
            <a:prstDash val="solid"/>
            <a:round/>
            <a:headEnd type="none" w="med" len="med"/>
            <a:tailEnd type="stealth" w="med" len="med"/>
          </a:ln>
        </p:spPr>
      </p:cxnSp>
      <p:cxnSp>
        <p:nvCxnSpPr>
          <p:cNvPr id="854" name="Google Shape;854;p21"/>
          <p:cNvCxnSpPr>
            <a:stCxn id="849" idx="3"/>
            <a:endCxn id="813" idx="2"/>
          </p:cNvCxnSpPr>
          <p:nvPr/>
        </p:nvCxnSpPr>
        <p:spPr>
          <a:xfrm rot="10800000" flipH="1">
            <a:off x="4976147" y="4680842"/>
            <a:ext cx="1827000" cy="1070100"/>
          </a:xfrm>
          <a:prstGeom prst="straightConnector1">
            <a:avLst/>
          </a:prstGeom>
          <a:noFill/>
          <a:ln w="9525" cap="flat" cmpd="sng">
            <a:solidFill>
              <a:schemeClr val="dk1"/>
            </a:solidFill>
            <a:prstDash val="solid"/>
            <a:round/>
            <a:headEnd type="none" w="med" len="med"/>
            <a:tailEnd type="stealth" w="med" len="med"/>
          </a:ln>
        </p:spPr>
      </p:cxnSp>
      <p:cxnSp>
        <p:nvCxnSpPr>
          <p:cNvPr id="855" name="Google Shape;855;p21"/>
          <p:cNvCxnSpPr>
            <a:stCxn id="847" idx="3"/>
            <a:endCxn id="795" idx="1"/>
          </p:cNvCxnSpPr>
          <p:nvPr/>
        </p:nvCxnSpPr>
        <p:spPr>
          <a:xfrm rot="10800000" flipH="1">
            <a:off x="4976147" y="3347342"/>
            <a:ext cx="1598400" cy="2251200"/>
          </a:xfrm>
          <a:prstGeom prst="straightConnector1">
            <a:avLst/>
          </a:prstGeom>
          <a:noFill/>
          <a:ln w="9525" cap="flat" cmpd="sng">
            <a:solidFill>
              <a:schemeClr val="dk1"/>
            </a:solidFill>
            <a:prstDash val="solid"/>
            <a:round/>
            <a:headEnd type="none" w="med" len="med"/>
            <a:tailEnd type="stealth" w="med" len="med"/>
          </a:ln>
        </p:spPr>
      </p:cxnSp>
      <p:cxnSp>
        <p:nvCxnSpPr>
          <p:cNvPr id="856" name="Google Shape;856;p21"/>
          <p:cNvCxnSpPr>
            <a:stCxn id="850" idx="3"/>
            <a:endCxn id="809" idx="1"/>
          </p:cNvCxnSpPr>
          <p:nvPr/>
        </p:nvCxnSpPr>
        <p:spPr>
          <a:xfrm rot="10800000" flipH="1">
            <a:off x="4976147" y="3728342"/>
            <a:ext cx="3655800" cy="2175000"/>
          </a:xfrm>
          <a:prstGeom prst="straightConnector1">
            <a:avLst/>
          </a:prstGeom>
          <a:noFill/>
          <a:ln w="9525" cap="flat" cmpd="sng">
            <a:solidFill>
              <a:schemeClr val="dk1"/>
            </a:solidFill>
            <a:prstDash val="solid"/>
            <a:round/>
            <a:headEnd type="none" w="med" len="med"/>
            <a:tailEnd type="stealth" w="med" len="med"/>
          </a:ln>
        </p:spPr>
      </p:cxnSp>
      <p:sp>
        <p:nvSpPr>
          <p:cNvPr id="857" name="Google Shape;857;p21"/>
          <p:cNvSpPr/>
          <p:nvPr/>
        </p:nvSpPr>
        <p:spPr>
          <a:xfrm>
            <a:off x="8338344" y="3147441"/>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8" name="Google Shape;858;p21"/>
          <p:cNvSpPr/>
          <p:nvPr/>
        </p:nvSpPr>
        <p:spPr>
          <a:xfrm>
            <a:off x="8490744" y="3147441"/>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59" name="Google Shape;859;p21"/>
          <p:cNvCxnSpPr>
            <a:stCxn id="804" idx="3"/>
            <a:endCxn id="857" idx="1"/>
          </p:cNvCxnSpPr>
          <p:nvPr/>
        </p:nvCxnSpPr>
        <p:spPr>
          <a:xfrm rot="10800000" flipH="1">
            <a:off x="8098632" y="3261666"/>
            <a:ext cx="239700" cy="9600"/>
          </a:xfrm>
          <a:prstGeom prst="straightConnector1">
            <a:avLst/>
          </a:prstGeom>
          <a:noFill/>
          <a:ln w="9525" cap="flat" cmpd="sng">
            <a:solidFill>
              <a:schemeClr val="dk1"/>
            </a:solidFill>
            <a:prstDash val="solid"/>
            <a:round/>
            <a:headEnd type="none" w="med" len="med"/>
            <a:tailEnd type="stealth" w="med" len="med"/>
          </a:ln>
        </p:spPr>
      </p:cxnSp>
      <p:sp>
        <p:nvSpPr>
          <p:cNvPr id="860" name="Google Shape;860;p21"/>
          <p:cNvSpPr/>
          <p:nvPr/>
        </p:nvSpPr>
        <p:spPr>
          <a:xfrm>
            <a:off x="8338344" y="2690241"/>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1" name="Google Shape;861;p21"/>
          <p:cNvSpPr/>
          <p:nvPr/>
        </p:nvSpPr>
        <p:spPr>
          <a:xfrm>
            <a:off x="8490744" y="2690241"/>
            <a:ext cx="152400" cy="22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62" name="Google Shape;862;p21"/>
          <p:cNvCxnSpPr>
            <a:stCxn id="857" idx="0"/>
            <a:endCxn id="860" idx="2"/>
          </p:cNvCxnSpPr>
          <p:nvPr/>
        </p:nvCxnSpPr>
        <p:spPr>
          <a:xfrm rot="10800000">
            <a:off x="8414544" y="2918841"/>
            <a:ext cx="0" cy="228600"/>
          </a:xfrm>
          <a:prstGeom prst="straightConnector1">
            <a:avLst/>
          </a:prstGeom>
          <a:noFill/>
          <a:ln w="9525" cap="flat" cmpd="sng">
            <a:solidFill>
              <a:schemeClr val="dk1"/>
            </a:solidFill>
            <a:prstDash val="solid"/>
            <a:round/>
            <a:headEnd type="none" w="med" len="med"/>
            <a:tailEnd type="stealth" w="med" len="med"/>
          </a:ln>
        </p:spPr>
      </p:cxnSp>
      <p:cxnSp>
        <p:nvCxnSpPr>
          <p:cNvPr id="863" name="Google Shape;863;p21"/>
          <p:cNvCxnSpPr>
            <a:stCxn id="860" idx="1"/>
          </p:cNvCxnSpPr>
          <p:nvPr/>
        </p:nvCxnSpPr>
        <p:spPr>
          <a:xfrm flipH="1">
            <a:off x="6661944" y="2804541"/>
            <a:ext cx="1676400" cy="419100"/>
          </a:xfrm>
          <a:prstGeom prst="straightConnector1">
            <a:avLst/>
          </a:prstGeom>
          <a:noFill/>
          <a:ln w="9525" cap="flat" cmpd="sng">
            <a:solidFill>
              <a:schemeClr val="dk1"/>
            </a:solidFill>
            <a:prstDash val="solid"/>
            <a:round/>
            <a:headEnd type="none" w="med" len="med"/>
            <a:tailEnd type="stealth" w="med" len="med"/>
          </a:ln>
        </p:spPr>
      </p:cxnSp>
      <p:cxnSp>
        <p:nvCxnSpPr>
          <p:cNvPr id="864" name="Google Shape;864;p21"/>
          <p:cNvCxnSpPr>
            <a:stCxn id="858" idx="2"/>
            <a:endCxn id="809" idx="0"/>
          </p:cNvCxnSpPr>
          <p:nvPr/>
        </p:nvCxnSpPr>
        <p:spPr>
          <a:xfrm>
            <a:off x="8566944" y="3376041"/>
            <a:ext cx="141300" cy="238200"/>
          </a:xfrm>
          <a:prstGeom prst="straightConnector1">
            <a:avLst/>
          </a:prstGeom>
          <a:noFill/>
          <a:ln w="9525" cap="flat" cmpd="sng">
            <a:solidFill>
              <a:schemeClr val="dk1"/>
            </a:solidFill>
            <a:prstDash val="solid"/>
            <a:round/>
            <a:headEnd type="none" w="med" len="med"/>
            <a:tailEnd type="stealth" w="med" len="med"/>
          </a:ln>
        </p:spPr>
      </p:cxnSp>
      <p:cxnSp>
        <p:nvCxnSpPr>
          <p:cNvPr id="865" name="Google Shape;865;p21"/>
          <p:cNvCxnSpPr/>
          <p:nvPr/>
        </p:nvCxnSpPr>
        <p:spPr>
          <a:xfrm rot="10800000">
            <a:off x="8101367" y="5422159"/>
            <a:ext cx="0" cy="381341"/>
          </a:xfrm>
          <a:prstGeom prst="straightConnector1">
            <a:avLst/>
          </a:prstGeom>
          <a:noFill/>
          <a:ln w="9525" cap="flat" cmpd="sng">
            <a:solidFill>
              <a:schemeClr val="accent2"/>
            </a:solidFill>
            <a:prstDash val="solid"/>
            <a:round/>
            <a:headEnd type="none" w="med" len="med"/>
            <a:tailEnd type="triangle" w="lg" len="lg"/>
          </a:ln>
        </p:spPr>
      </p:cxnSp>
      <p:cxnSp>
        <p:nvCxnSpPr>
          <p:cNvPr id="866" name="Google Shape;866;p21"/>
          <p:cNvCxnSpPr/>
          <p:nvPr/>
        </p:nvCxnSpPr>
        <p:spPr>
          <a:xfrm flipH="1">
            <a:off x="2895600" y="2185416"/>
            <a:ext cx="381000" cy="849312"/>
          </a:xfrm>
          <a:prstGeom prst="straightConnector1">
            <a:avLst/>
          </a:prstGeom>
          <a:noFill/>
          <a:ln w="9525" cap="flat" cmpd="sng">
            <a:solidFill>
              <a:schemeClr val="accent2"/>
            </a:solidFill>
            <a:prstDash val="solid"/>
            <a:round/>
            <a:headEnd type="none" w="med" len="med"/>
            <a:tailEnd type="triangle" w="lg" len="lg"/>
          </a:ln>
        </p:spPr>
      </p:cxnSp>
      <p:cxnSp>
        <p:nvCxnSpPr>
          <p:cNvPr id="867" name="Google Shape;867;p21"/>
          <p:cNvCxnSpPr/>
          <p:nvPr/>
        </p:nvCxnSpPr>
        <p:spPr>
          <a:xfrm flipH="1">
            <a:off x="3657600" y="2185416"/>
            <a:ext cx="332301" cy="2286000"/>
          </a:xfrm>
          <a:prstGeom prst="straightConnector1">
            <a:avLst/>
          </a:prstGeom>
          <a:noFill/>
          <a:ln w="9525" cap="flat" cmpd="sng">
            <a:solidFill>
              <a:schemeClr val="accent2"/>
            </a:solidFill>
            <a:prstDash val="solid"/>
            <a:round/>
            <a:headEnd type="none" w="med" len="med"/>
            <a:tailEnd type="triangle" w="lg" len="lg"/>
          </a:ln>
        </p:spPr>
      </p:cxnSp>
      <p:cxnSp>
        <p:nvCxnSpPr>
          <p:cNvPr id="868" name="Google Shape;868;p21"/>
          <p:cNvCxnSpPr/>
          <p:nvPr/>
        </p:nvCxnSpPr>
        <p:spPr>
          <a:xfrm flipH="1">
            <a:off x="4872298" y="2185416"/>
            <a:ext cx="103848" cy="2686050"/>
          </a:xfrm>
          <a:prstGeom prst="straightConnector1">
            <a:avLst/>
          </a:prstGeom>
          <a:noFill/>
          <a:ln w="9525" cap="flat" cmpd="sng">
            <a:solidFill>
              <a:schemeClr val="accent2"/>
            </a:solidFill>
            <a:prstDash val="solid"/>
            <a:round/>
            <a:headEnd type="none" w="med" len="med"/>
            <a:tailEnd type="triangle" w="lg" len="lg"/>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g75b270b052_0_57"/>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Time to apply</a:t>
            </a:r>
            <a:endParaRPr/>
          </a:p>
        </p:txBody>
      </p:sp>
      <p:sp>
        <p:nvSpPr>
          <p:cNvPr id="875" name="Google Shape;875;g75b270b052_0_57"/>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Follow the instructions for exercise Week 3: 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Message Passing</a:t>
            </a:r>
            <a:endParaRPr/>
          </a:p>
        </p:txBody>
      </p:sp>
      <p:sp>
        <p:nvSpPr>
          <p:cNvPr id="881" name="Google Shape;88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a:t>Shared-memory communication is not very effective in some concurrent programming models.</a:t>
            </a:r>
            <a:endParaRPr/>
          </a:p>
          <a:p>
            <a:pPr marL="228600" lvl="0" indent="-228600" algn="l" rtl="0">
              <a:lnSpc>
                <a:spcPct val="90000"/>
              </a:lnSpc>
              <a:spcBef>
                <a:spcPts val="1000"/>
              </a:spcBef>
              <a:spcAft>
                <a:spcPts val="0"/>
              </a:spcAft>
              <a:buClr>
                <a:schemeClr val="dk1"/>
              </a:buClr>
              <a:buSzPts val="3200"/>
              <a:buChar char="•"/>
            </a:pPr>
            <a:r>
              <a:rPr lang="en-US" sz="3200"/>
              <a:t>For example, the standard programming model of Unix (Linux, etc.) was based on </a:t>
            </a:r>
            <a:r>
              <a:rPr lang="en-US" sz="3200" b="1">
                <a:solidFill>
                  <a:srgbClr val="1808E2"/>
                </a:solidFill>
              </a:rPr>
              <a:t>processes</a:t>
            </a:r>
            <a:r>
              <a:rPr lang="en-US" sz="3200"/>
              <a:t> rather than threads. </a:t>
            </a:r>
            <a:endParaRPr sz="3200"/>
          </a:p>
          <a:p>
            <a:pPr marL="228600" lvl="0" indent="-228600" algn="l" rtl="0">
              <a:lnSpc>
                <a:spcPct val="90000"/>
              </a:lnSpc>
              <a:spcBef>
                <a:spcPts val="1000"/>
              </a:spcBef>
              <a:spcAft>
                <a:spcPts val="0"/>
              </a:spcAft>
              <a:buClr>
                <a:schemeClr val="dk1"/>
              </a:buClr>
              <a:buSzPts val="3200"/>
              <a:buChar char="•"/>
            </a:pPr>
            <a:r>
              <a:rPr lang="en-US" sz="3200"/>
              <a:t>The major difference is that processes do not share any state.</a:t>
            </a:r>
            <a:endParaRPr sz="3200"/>
          </a:p>
          <a:p>
            <a:pPr marL="228600" lvl="0" indent="-228600" algn="l" rtl="0">
              <a:lnSpc>
                <a:spcPct val="90000"/>
              </a:lnSpc>
              <a:spcBef>
                <a:spcPts val="1000"/>
              </a:spcBef>
              <a:spcAft>
                <a:spcPts val="0"/>
              </a:spcAft>
              <a:buClr>
                <a:schemeClr val="dk1"/>
              </a:buClr>
              <a:buSzPts val="3200"/>
              <a:buChar char="•"/>
            </a:pPr>
            <a:r>
              <a:rPr lang="en-US" sz="3200"/>
              <a:t>Instead we can take the other major approach to manage concurrency, called </a:t>
            </a:r>
            <a:r>
              <a:rPr lang="en-US" sz="3200" b="1">
                <a:solidFill>
                  <a:srgbClr val="1808E2"/>
                </a:solidFill>
              </a:rPr>
              <a:t>message-passing</a:t>
            </a:r>
            <a:r>
              <a:rPr lang="en-US" sz="3200"/>
              <a:t>. </a:t>
            </a:r>
            <a:endParaRPr sz="3200"/>
          </a:p>
          <a:p>
            <a:pPr marL="228600" lvl="0" indent="-2540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Message Passing Mechanisms </a:t>
            </a:r>
            <a:endParaRPr/>
          </a:p>
        </p:txBody>
      </p:sp>
      <p:sp>
        <p:nvSpPr>
          <p:cNvPr id="887" name="Google Shape;88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600"/>
              <a:buChar char="•"/>
            </a:pPr>
            <a:r>
              <a:rPr lang="en-US" sz="3600"/>
              <a:t>Two primary mechanisms are needed in a message-passing system: </a:t>
            </a:r>
            <a:endParaRPr/>
          </a:p>
          <a:p>
            <a:pPr marL="685800" lvl="1" indent="-228600" algn="l" rtl="0">
              <a:lnSpc>
                <a:spcPct val="90000"/>
              </a:lnSpc>
              <a:spcBef>
                <a:spcPts val="500"/>
              </a:spcBef>
              <a:spcAft>
                <a:spcPts val="0"/>
              </a:spcAft>
              <a:buClr>
                <a:schemeClr val="dk1"/>
              </a:buClr>
              <a:buSzPts val="3200"/>
              <a:buChar char="•"/>
            </a:pPr>
            <a:r>
              <a:rPr lang="en-US" sz="3200"/>
              <a:t>A method of creating and specifying communication </a:t>
            </a:r>
            <a:r>
              <a:rPr lang="en-US" sz="3200">
                <a:solidFill>
                  <a:srgbClr val="1808E2"/>
                </a:solidFill>
              </a:rPr>
              <a:t>channels</a:t>
            </a:r>
            <a:r>
              <a:rPr lang="en-US" sz="3200"/>
              <a:t> </a:t>
            </a:r>
            <a:endParaRPr/>
          </a:p>
          <a:p>
            <a:pPr marL="685800" lvl="1" indent="-228600" algn="l" rtl="0">
              <a:lnSpc>
                <a:spcPct val="90000"/>
              </a:lnSpc>
              <a:spcBef>
                <a:spcPts val="500"/>
              </a:spcBef>
              <a:spcAft>
                <a:spcPts val="0"/>
              </a:spcAft>
              <a:buClr>
                <a:schemeClr val="dk1"/>
              </a:buClr>
              <a:buSzPts val="3200"/>
              <a:buChar char="•"/>
            </a:pPr>
            <a:r>
              <a:rPr lang="en-US" sz="3200"/>
              <a:t>A method of </a:t>
            </a:r>
            <a:r>
              <a:rPr lang="en-US" sz="3200">
                <a:solidFill>
                  <a:srgbClr val="1808E2"/>
                </a:solidFill>
              </a:rPr>
              <a:t>sending</a:t>
            </a:r>
            <a:r>
              <a:rPr lang="en-US" sz="3200"/>
              <a:t> and </a:t>
            </a:r>
            <a:r>
              <a:rPr lang="en-US" sz="3200">
                <a:solidFill>
                  <a:srgbClr val="1808E2"/>
                </a:solidFill>
              </a:rPr>
              <a:t>receiving</a:t>
            </a:r>
            <a:r>
              <a:rPr lang="en-US" sz="3200"/>
              <a:t> messages</a:t>
            </a:r>
            <a:endParaRPr sz="3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Channel Specification</a:t>
            </a:r>
            <a:endParaRPr/>
          </a:p>
        </p:txBody>
      </p:sp>
      <p:sp>
        <p:nvSpPr>
          <p:cNvPr id="893" name="Google Shape;89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Direct naming</a:t>
            </a:r>
            <a:endParaRPr/>
          </a:p>
          <a:p>
            <a:pPr marL="685800" lvl="1" indent="-228600" algn="l" rtl="0">
              <a:lnSpc>
                <a:spcPct val="90000"/>
              </a:lnSpc>
              <a:spcBef>
                <a:spcPts val="500"/>
              </a:spcBef>
              <a:spcAft>
                <a:spcPts val="0"/>
              </a:spcAft>
              <a:buClr>
                <a:schemeClr val="dk1"/>
              </a:buClr>
              <a:buSzPts val="2400"/>
              <a:buChar char="•"/>
            </a:pPr>
            <a:r>
              <a:rPr lang="en-US"/>
              <a:t>Simple but less powerful</a:t>
            </a:r>
            <a:endParaRPr/>
          </a:p>
          <a:p>
            <a:pPr marL="685800" lvl="1" indent="-228600" algn="l" rtl="0">
              <a:lnSpc>
                <a:spcPct val="90000"/>
              </a:lnSpc>
              <a:spcBef>
                <a:spcPts val="500"/>
              </a:spcBef>
              <a:spcAft>
                <a:spcPts val="0"/>
              </a:spcAft>
              <a:buClr>
                <a:schemeClr val="dk1"/>
              </a:buClr>
              <a:buSzPts val="2400"/>
              <a:buChar char="•"/>
            </a:pPr>
            <a:r>
              <a:rPr lang="en-US"/>
              <a:t>Not suitable for specification of server-client systems</a:t>
            </a:r>
            <a:endParaRPr/>
          </a:p>
          <a:p>
            <a:pPr marL="685800" lvl="1" indent="-228600" algn="l" rtl="0">
              <a:lnSpc>
                <a:spcPct val="90000"/>
              </a:lnSpc>
              <a:spcBef>
                <a:spcPts val="500"/>
              </a:spcBef>
              <a:spcAft>
                <a:spcPts val="0"/>
              </a:spcAft>
              <a:buClr>
                <a:schemeClr val="dk1"/>
              </a:buClr>
              <a:buSzPts val="2400"/>
              <a:buChar char="•"/>
            </a:pPr>
            <a:r>
              <a:rPr lang="en-US"/>
              <a:t>Example: Pipes </a:t>
            </a:r>
            <a:endParaRPr/>
          </a:p>
          <a:p>
            <a:pPr marL="228600" lvl="0" indent="-228600" algn="l" rtl="0">
              <a:lnSpc>
                <a:spcPct val="90000"/>
              </a:lnSpc>
              <a:spcBef>
                <a:spcPts val="1000"/>
              </a:spcBef>
              <a:spcAft>
                <a:spcPts val="0"/>
              </a:spcAft>
              <a:buClr>
                <a:schemeClr val="dk1"/>
              </a:buClr>
              <a:buSzPts val="2800"/>
              <a:buChar char="•"/>
            </a:pPr>
            <a:r>
              <a:rPr lang="en-US"/>
              <a:t>Port naming</a:t>
            </a:r>
            <a:endParaRPr/>
          </a:p>
          <a:p>
            <a:pPr marL="685800" lvl="1" indent="-228600" algn="l" rtl="0">
              <a:lnSpc>
                <a:spcPct val="90000"/>
              </a:lnSpc>
              <a:spcBef>
                <a:spcPts val="500"/>
              </a:spcBef>
              <a:spcAft>
                <a:spcPts val="0"/>
              </a:spcAft>
              <a:buClr>
                <a:schemeClr val="dk1"/>
              </a:buClr>
              <a:buSzPts val="2400"/>
              <a:buChar char="•"/>
            </a:pPr>
            <a:r>
              <a:rPr lang="en-US"/>
              <a:t>Server use a single port to receive client request</a:t>
            </a:r>
            <a:endParaRPr/>
          </a:p>
          <a:p>
            <a:pPr marL="685800" lvl="1" indent="-228600" algn="l" rtl="0">
              <a:lnSpc>
                <a:spcPct val="90000"/>
              </a:lnSpc>
              <a:spcBef>
                <a:spcPts val="500"/>
              </a:spcBef>
              <a:spcAft>
                <a:spcPts val="0"/>
              </a:spcAft>
              <a:buClr>
                <a:schemeClr val="dk1"/>
              </a:buClr>
              <a:buSzPts val="2400"/>
              <a:buChar char="•"/>
            </a:pPr>
            <a:r>
              <a:rPr lang="en-US"/>
              <a:t>Simple, suitable for single server, multiple client systems</a:t>
            </a:r>
            <a:endParaRPr/>
          </a:p>
          <a:p>
            <a:pPr marL="228600" lvl="0" indent="-228600" algn="l" rtl="0">
              <a:lnSpc>
                <a:spcPct val="90000"/>
              </a:lnSpc>
              <a:spcBef>
                <a:spcPts val="1000"/>
              </a:spcBef>
              <a:spcAft>
                <a:spcPts val="0"/>
              </a:spcAft>
              <a:buClr>
                <a:schemeClr val="dk1"/>
              </a:buClr>
              <a:buSzPts val="2800"/>
              <a:buChar char="•"/>
            </a:pPr>
            <a:r>
              <a:rPr lang="en-US"/>
              <a:t>Global naming (mailbox)</a:t>
            </a:r>
            <a:endParaRPr/>
          </a:p>
          <a:p>
            <a:pPr marL="685800" lvl="1" indent="-228600" algn="l" rtl="0">
              <a:lnSpc>
                <a:spcPct val="90000"/>
              </a:lnSpc>
              <a:spcBef>
                <a:spcPts val="500"/>
              </a:spcBef>
              <a:spcAft>
                <a:spcPts val="0"/>
              </a:spcAft>
              <a:buClr>
                <a:schemeClr val="dk1"/>
              </a:buClr>
              <a:buSzPts val="2400"/>
              <a:buChar char="•"/>
            </a:pPr>
            <a:r>
              <a:rPr lang="en-US"/>
              <a:t>Suitable for multiple server, multiple client systems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g6bd80669c8_0_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Summary</a:t>
            </a:r>
            <a:endParaRPr/>
          </a:p>
        </p:txBody>
      </p:sp>
      <p:sp>
        <p:nvSpPr>
          <p:cNvPr id="900" name="Google Shape;900;g6bd80669c8_0_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228600" lvl="0" indent="-228600" algn="l" rtl="0">
              <a:spcBef>
                <a:spcPts val="1000"/>
              </a:spcBef>
              <a:spcAft>
                <a:spcPts val="0"/>
              </a:spcAft>
              <a:buSzPts val="2800"/>
              <a:buChar char="•"/>
            </a:pPr>
            <a:r>
              <a:rPr lang="en-US"/>
              <a:t>Threads</a:t>
            </a:r>
            <a:endParaRPr/>
          </a:p>
          <a:p>
            <a:pPr marL="228600" lvl="0" indent="-228600" algn="l" rtl="0">
              <a:spcBef>
                <a:spcPts val="1000"/>
              </a:spcBef>
              <a:spcAft>
                <a:spcPts val="0"/>
              </a:spcAft>
              <a:buSzPts val="2800"/>
              <a:buChar char="•"/>
            </a:pPr>
            <a:r>
              <a:rPr lang="en-US"/>
              <a:t>Process / Thread: Memory</a:t>
            </a:r>
            <a:endParaRPr/>
          </a:p>
          <a:p>
            <a:pPr marL="228600" lvl="0" indent="-292100" algn="l" rtl="0">
              <a:spcBef>
                <a:spcPts val="1000"/>
              </a:spcBef>
              <a:spcAft>
                <a:spcPts val="0"/>
              </a:spcAft>
              <a:buSzPts val="2800"/>
              <a:buChar char="•"/>
            </a:pPr>
            <a:r>
              <a:rPr lang="en-US"/>
              <a:t>Multi-threaded programs</a:t>
            </a:r>
            <a:endParaRPr/>
          </a:p>
          <a:p>
            <a:pPr marL="228600" lvl="0" indent="-228600" algn="l" rtl="0">
              <a:spcBef>
                <a:spcPts val="1000"/>
              </a:spcBef>
              <a:spcAft>
                <a:spcPts val="0"/>
              </a:spcAft>
              <a:buSzPts val="2800"/>
              <a:buChar char="•"/>
            </a:pPr>
            <a:r>
              <a:rPr lang="en-US"/>
              <a:t>Communication models (we will continue this next week)</a:t>
            </a:r>
            <a:endParaRPr/>
          </a:p>
          <a:p>
            <a:pPr marL="685800" lvl="1" indent="-228600" algn="l" rtl="0">
              <a:spcBef>
                <a:spcPts val="500"/>
              </a:spcBef>
              <a:spcAft>
                <a:spcPts val="0"/>
              </a:spcAft>
              <a:buSzPts val="1800"/>
              <a:buChar char="•"/>
            </a:pPr>
            <a:r>
              <a:rPr lang="en-US"/>
              <a:t>Message passing</a:t>
            </a:r>
            <a:endParaRPr/>
          </a:p>
          <a:p>
            <a:pPr marL="685800" lvl="1" indent="-228600" algn="l" rtl="0">
              <a:spcBef>
                <a:spcPts val="500"/>
              </a:spcBef>
              <a:spcAft>
                <a:spcPts val="0"/>
              </a:spcAft>
              <a:buSzPts val="1800"/>
              <a:buChar char="•"/>
            </a:pPr>
            <a:r>
              <a:rPr lang="en-US"/>
              <a:t>Shared memory</a:t>
            </a:r>
            <a:endParaRPr/>
          </a:p>
          <a:p>
            <a:pPr marL="685800" lvl="1" indent="-228600" algn="l" rtl="0">
              <a:spcBef>
                <a:spcPts val="500"/>
              </a:spcBef>
              <a:spcAft>
                <a:spcPts val="0"/>
              </a:spcAft>
              <a:buSzPts val="1800"/>
              <a:buChar char="•"/>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Concurrency Example: Shared Database</a:t>
            </a:r>
            <a:endParaRPr/>
          </a:p>
        </p:txBody>
      </p:sp>
      <p:sp>
        <p:nvSpPr>
          <p:cNvPr id="241" name="Google Shape;24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sz="3200"/>
              <a:t>A database is used for airline ticket reservation</a:t>
            </a:r>
            <a:endParaRPr/>
          </a:p>
          <a:p>
            <a:pPr marL="0" lvl="0" indent="0" algn="l" rtl="0">
              <a:lnSpc>
                <a:spcPct val="90000"/>
              </a:lnSpc>
              <a:spcBef>
                <a:spcPts val="1000"/>
              </a:spcBef>
              <a:spcAft>
                <a:spcPts val="0"/>
              </a:spcAft>
              <a:buClr>
                <a:schemeClr val="dk1"/>
              </a:buClr>
              <a:buSzPts val="3200"/>
              <a:buNone/>
            </a:pPr>
            <a:r>
              <a:rPr lang="en-US" sz="3200"/>
              <a:t>Multiple sales agents may access the database simultaneously</a:t>
            </a:r>
            <a:endParaRPr sz="3200"/>
          </a:p>
        </p:txBody>
      </p:sp>
      <p:pic>
        <p:nvPicPr>
          <p:cNvPr id="242" name="Google Shape;242;p10"/>
          <p:cNvPicPr preferRelativeResize="0"/>
          <p:nvPr/>
        </p:nvPicPr>
        <p:blipFill rotWithShape="1">
          <a:blip r:embed="rId3">
            <a:alphaModFix/>
          </a:blip>
          <a:srcRect/>
          <a:stretch/>
        </p:blipFill>
        <p:spPr>
          <a:xfrm>
            <a:off x="4199572" y="2967037"/>
            <a:ext cx="3609975" cy="1838325"/>
          </a:xfrm>
          <a:prstGeom prst="rect">
            <a:avLst/>
          </a:prstGeom>
          <a:noFill/>
          <a:ln>
            <a:noFill/>
          </a:ln>
        </p:spPr>
      </p:pic>
      <p:pic>
        <p:nvPicPr>
          <p:cNvPr id="243" name="Google Shape;243;p10"/>
          <p:cNvPicPr preferRelativeResize="0"/>
          <p:nvPr/>
        </p:nvPicPr>
        <p:blipFill rotWithShape="1">
          <a:blip r:embed="rId4">
            <a:alphaModFix/>
          </a:blip>
          <a:srcRect/>
          <a:stretch/>
        </p:blipFill>
        <p:spPr>
          <a:xfrm>
            <a:off x="5432679" y="5586222"/>
            <a:ext cx="1619250" cy="952500"/>
          </a:xfrm>
          <a:prstGeom prst="rect">
            <a:avLst/>
          </a:prstGeom>
          <a:noFill/>
          <a:ln>
            <a:noFill/>
          </a:ln>
        </p:spPr>
      </p:pic>
      <p:pic>
        <p:nvPicPr>
          <p:cNvPr id="244" name="Google Shape;244;p10"/>
          <p:cNvPicPr preferRelativeResize="0"/>
          <p:nvPr/>
        </p:nvPicPr>
        <p:blipFill rotWithShape="1">
          <a:blip r:embed="rId5">
            <a:alphaModFix/>
          </a:blip>
          <a:srcRect/>
          <a:stretch/>
        </p:blipFill>
        <p:spPr>
          <a:xfrm>
            <a:off x="5179673" y="4565856"/>
            <a:ext cx="506012" cy="1091279"/>
          </a:xfrm>
          <a:prstGeom prst="rect">
            <a:avLst/>
          </a:prstGeom>
          <a:noFill/>
          <a:ln>
            <a:noFill/>
          </a:ln>
        </p:spPr>
      </p:pic>
      <p:cxnSp>
        <p:nvCxnSpPr>
          <p:cNvPr id="245" name="Google Shape;245;p10"/>
          <p:cNvCxnSpPr/>
          <p:nvPr/>
        </p:nvCxnSpPr>
        <p:spPr>
          <a:xfrm rot="10800000" flipH="1">
            <a:off x="6559363" y="4505821"/>
            <a:ext cx="705222" cy="907427"/>
          </a:xfrm>
          <a:prstGeom prst="straightConnector1">
            <a:avLst/>
          </a:prstGeom>
          <a:solidFill>
            <a:schemeClr val="accent1"/>
          </a:solidFill>
          <a:ln w="34925" cap="flat" cmpd="sng">
            <a:solidFill>
              <a:schemeClr val="dk1"/>
            </a:solidFill>
            <a:prstDash val="solid"/>
            <a:round/>
            <a:headEnd type="stealth" w="med" len="med"/>
            <a:tailEnd type="none" w="sm" len="sm"/>
          </a:ln>
        </p:spPr>
      </p:cxnSp>
      <p:sp>
        <p:nvSpPr>
          <p:cNvPr id="246" name="Google Shape;246;p10"/>
          <p:cNvSpPr txBox="1"/>
          <p:nvPr/>
        </p:nvSpPr>
        <p:spPr>
          <a:xfrm>
            <a:off x="11035325" y="365125"/>
            <a:ext cx="841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Recap...</a:t>
            </a:r>
            <a:endParaRPr>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g6bd80669c8_0_19"/>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Quiz time!</a:t>
            </a:r>
            <a:endParaRPr/>
          </a:p>
        </p:txBody>
      </p:sp>
      <p:sp>
        <p:nvSpPr>
          <p:cNvPr id="907" name="Google Shape;907;g6bd80669c8_0_19"/>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Head to classroom… You know the drill.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g75b270b052_0_63"/>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Time to apply</a:t>
            </a:r>
            <a:endParaRPr/>
          </a:p>
        </p:txBody>
      </p:sp>
      <p:sp>
        <p:nvSpPr>
          <p:cNvPr id="914" name="Google Shape;914;g75b270b052_0_63"/>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Follow the instructions for exercise Week 3: E and F (Optional).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
          <p:cNvSpPr txBox="1">
            <a:spLocks noGrp="1"/>
          </p:cNvSpPr>
          <p:nvPr>
            <p:ph type="title"/>
          </p:nvPr>
        </p:nvSpPr>
        <p:spPr>
          <a:xfrm>
            <a:off x="856488" y="1182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a Process? (recap)</a:t>
            </a:r>
            <a:endParaRPr/>
          </a:p>
        </p:txBody>
      </p:sp>
      <p:sp>
        <p:nvSpPr>
          <p:cNvPr id="252" name="Google Shape;252;p3"/>
          <p:cNvSpPr txBox="1">
            <a:spLocks noGrp="1"/>
          </p:cNvSpPr>
          <p:nvPr>
            <p:ph type="body" idx="1"/>
          </p:nvPr>
        </p:nvSpPr>
        <p:spPr>
          <a:xfrm>
            <a:off x="996696" y="1443800"/>
            <a:ext cx="7616952" cy="510330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Process – a </a:t>
            </a:r>
            <a:r>
              <a:rPr lang="en-US">
                <a:solidFill>
                  <a:srgbClr val="1808E2"/>
                </a:solidFill>
              </a:rPr>
              <a:t>program</a:t>
            </a:r>
            <a:r>
              <a:rPr lang="en-US"/>
              <a:t> in </a:t>
            </a:r>
            <a:r>
              <a:rPr lang="en-US">
                <a:solidFill>
                  <a:srgbClr val="1808E2"/>
                </a:solidFill>
              </a:rPr>
              <a:t>execution</a:t>
            </a:r>
            <a:r>
              <a:rPr lang="en-US"/>
              <a:t>; process execution must progress in sequential fashion</a:t>
            </a:r>
            <a:endParaRPr/>
          </a:p>
          <a:p>
            <a:pPr marL="228600" lvl="0" indent="-228600" algn="l" rtl="0">
              <a:lnSpc>
                <a:spcPct val="90000"/>
              </a:lnSpc>
              <a:spcBef>
                <a:spcPts val="1000"/>
              </a:spcBef>
              <a:spcAft>
                <a:spcPts val="0"/>
              </a:spcAft>
              <a:buClr>
                <a:schemeClr val="dk1"/>
              </a:buClr>
              <a:buSzPts val="2800"/>
              <a:buChar char="•"/>
            </a:pPr>
            <a:r>
              <a:rPr lang="en-US"/>
              <a:t>To put a program in </a:t>
            </a:r>
            <a:r>
              <a:rPr lang="en-US">
                <a:solidFill>
                  <a:srgbClr val="1808E2"/>
                </a:solidFill>
              </a:rPr>
              <a:t>execution</a:t>
            </a:r>
            <a:r>
              <a:rPr lang="en-US"/>
              <a:t> we should:</a:t>
            </a:r>
            <a:endParaRPr/>
          </a:p>
          <a:p>
            <a:pPr marL="685800" lvl="1" indent="-228600" algn="l" rtl="0">
              <a:lnSpc>
                <a:spcPct val="90000"/>
              </a:lnSpc>
              <a:spcBef>
                <a:spcPts val="500"/>
              </a:spcBef>
              <a:spcAft>
                <a:spcPts val="0"/>
              </a:spcAft>
              <a:buClr>
                <a:schemeClr val="dk1"/>
              </a:buClr>
              <a:buSzPts val="2400"/>
              <a:buChar char="•"/>
            </a:pPr>
            <a:r>
              <a:rPr lang="en-US"/>
              <a:t>Copy it (at least partially!) into the main memory</a:t>
            </a:r>
            <a:endParaRPr/>
          </a:p>
          <a:p>
            <a:pPr marL="685800" lvl="1" indent="-228600" algn="l" rtl="0">
              <a:lnSpc>
                <a:spcPct val="90000"/>
              </a:lnSpc>
              <a:spcBef>
                <a:spcPts val="500"/>
              </a:spcBef>
              <a:spcAft>
                <a:spcPts val="0"/>
              </a:spcAft>
              <a:buClr>
                <a:schemeClr val="dk1"/>
              </a:buClr>
              <a:buSzPts val="2400"/>
              <a:buChar char="•"/>
            </a:pPr>
            <a:r>
              <a:rPr lang="en-US"/>
              <a:t>Set the program counter to point to the first instruction</a:t>
            </a:r>
            <a:endParaRPr/>
          </a:p>
          <a:p>
            <a:pPr marL="685800" lvl="1" indent="-228600" algn="l" rtl="0">
              <a:lnSpc>
                <a:spcPct val="90000"/>
              </a:lnSpc>
              <a:spcBef>
                <a:spcPts val="500"/>
              </a:spcBef>
              <a:spcAft>
                <a:spcPts val="0"/>
              </a:spcAft>
              <a:buClr>
                <a:schemeClr val="dk1"/>
              </a:buClr>
              <a:buSzPts val="2400"/>
              <a:buChar char="•"/>
            </a:pPr>
            <a:r>
              <a:rPr lang="en-US"/>
              <a:t>Initialize stack</a:t>
            </a:r>
            <a:endParaRPr/>
          </a:p>
          <a:p>
            <a:pPr marL="685800" lvl="1" indent="-228600" algn="l" rtl="0">
              <a:lnSpc>
                <a:spcPct val="90000"/>
              </a:lnSpc>
              <a:spcBef>
                <a:spcPts val="500"/>
              </a:spcBef>
              <a:spcAft>
                <a:spcPts val="0"/>
              </a:spcAft>
              <a:buClr>
                <a:schemeClr val="dk1"/>
              </a:buClr>
              <a:buSzPts val="2400"/>
              <a:buChar char="•"/>
            </a:pPr>
            <a:r>
              <a:rPr lang="en-US"/>
              <a:t>Reset flags</a:t>
            </a:r>
            <a:endParaRPr/>
          </a:p>
          <a:p>
            <a:pPr marL="685800" lvl="1" indent="-228600" algn="l" rtl="0">
              <a:lnSpc>
                <a:spcPct val="90000"/>
              </a:lnSpc>
              <a:spcBef>
                <a:spcPts val="500"/>
              </a:spcBef>
              <a:spcAft>
                <a:spcPts val="0"/>
              </a:spcAft>
              <a:buClr>
                <a:schemeClr val="dk1"/>
              </a:buClr>
              <a:buSzPts val="2400"/>
              <a:buChar char="•"/>
            </a:pPr>
            <a:r>
              <a:rPr lang="en-US"/>
              <a:t>The process is ready, start running …</a:t>
            </a:r>
            <a:endParaRPr/>
          </a:p>
          <a:p>
            <a:pPr marL="0" lvl="0" indent="0" algn="l" rtl="0">
              <a:lnSpc>
                <a:spcPct val="90000"/>
              </a:lnSpc>
              <a:spcBef>
                <a:spcPts val="1000"/>
              </a:spcBef>
              <a:spcAft>
                <a:spcPts val="0"/>
              </a:spcAft>
              <a:buClr>
                <a:schemeClr val="dk1"/>
              </a:buClr>
              <a:buSzPts val="2800"/>
              <a:buNone/>
            </a:pPr>
            <a:endParaRPr/>
          </a:p>
        </p:txBody>
      </p:sp>
      <p:sp>
        <p:nvSpPr>
          <p:cNvPr id="253" name="Google Shape;253;p3"/>
          <p:cNvSpPr txBox="1"/>
          <p:nvPr/>
        </p:nvSpPr>
        <p:spPr>
          <a:xfrm>
            <a:off x="11035325" y="365125"/>
            <a:ext cx="841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Recap...</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a Program is Put in Execution?</a:t>
            </a:r>
            <a:endParaRPr/>
          </a:p>
        </p:txBody>
      </p:sp>
      <p:sp>
        <p:nvSpPr>
          <p:cNvPr id="259" name="Google Shape;259;p4"/>
          <p:cNvSpPr txBox="1">
            <a:spLocks noGrp="1"/>
          </p:cNvSpPr>
          <p:nvPr>
            <p:ph type="body" idx="1"/>
          </p:nvPr>
        </p:nvSpPr>
        <p:spPr>
          <a:xfrm>
            <a:off x="838200" y="1825625"/>
            <a:ext cx="8049768"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put a program in </a:t>
            </a:r>
            <a:r>
              <a:rPr lang="en-US">
                <a:solidFill>
                  <a:srgbClr val="1808E2"/>
                </a:solidFill>
              </a:rPr>
              <a:t>execution</a:t>
            </a:r>
            <a:r>
              <a:rPr lang="en-US"/>
              <a:t> we should:</a:t>
            </a:r>
            <a:endParaRPr/>
          </a:p>
          <a:p>
            <a:pPr marL="685800" lvl="1" indent="-228600" algn="l" rtl="0">
              <a:lnSpc>
                <a:spcPct val="90000"/>
              </a:lnSpc>
              <a:spcBef>
                <a:spcPts val="500"/>
              </a:spcBef>
              <a:spcAft>
                <a:spcPts val="0"/>
              </a:spcAft>
              <a:buClr>
                <a:schemeClr val="dk1"/>
              </a:buClr>
              <a:buSzPts val="2400"/>
              <a:buChar char="•"/>
            </a:pPr>
            <a:r>
              <a:rPr lang="en-US"/>
              <a:t>Copy it (at least partially!!) into the main memory</a:t>
            </a:r>
            <a:endParaRPr/>
          </a:p>
          <a:p>
            <a:pPr marL="685800" lvl="1" indent="-228600" algn="l" rtl="0">
              <a:lnSpc>
                <a:spcPct val="90000"/>
              </a:lnSpc>
              <a:spcBef>
                <a:spcPts val="500"/>
              </a:spcBef>
              <a:spcAft>
                <a:spcPts val="0"/>
              </a:spcAft>
              <a:buClr>
                <a:schemeClr val="dk1"/>
              </a:buClr>
              <a:buSzPts val="2400"/>
              <a:buChar char="•"/>
            </a:pPr>
            <a:r>
              <a:rPr lang="en-US"/>
              <a:t>Set the program counter to point to the first instruction</a:t>
            </a:r>
            <a:endParaRPr/>
          </a:p>
          <a:p>
            <a:pPr marL="685800" lvl="1" indent="-228600" algn="l" rtl="0">
              <a:lnSpc>
                <a:spcPct val="90000"/>
              </a:lnSpc>
              <a:spcBef>
                <a:spcPts val="500"/>
              </a:spcBef>
              <a:spcAft>
                <a:spcPts val="0"/>
              </a:spcAft>
              <a:buClr>
                <a:schemeClr val="dk1"/>
              </a:buClr>
              <a:buSzPts val="2400"/>
              <a:buChar char="•"/>
            </a:pPr>
            <a:r>
              <a:rPr lang="en-US"/>
              <a:t>Initialize stack</a:t>
            </a:r>
            <a:endParaRPr/>
          </a:p>
          <a:p>
            <a:pPr marL="685800" lvl="1" indent="-228600" algn="l" rtl="0">
              <a:lnSpc>
                <a:spcPct val="90000"/>
              </a:lnSpc>
              <a:spcBef>
                <a:spcPts val="500"/>
              </a:spcBef>
              <a:spcAft>
                <a:spcPts val="0"/>
              </a:spcAft>
              <a:buClr>
                <a:schemeClr val="dk1"/>
              </a:buClr>
              <a:buSzPts val="2400"/>
              <a:buChar char="•"/>
            </a:pPr>
            <a:r>
              <a:rPr lang="en-US"/>
              <a:t>Reset flags</a:t>
            </a:r>
            <a:endParaRPr/>
          </a:p>
          <a:p>
            <a:pPr marL="685800" lvl="1" indent="-228600" algn="l" rtl="0">
              <a:lnSpc>
                <a:spcPct val="90000"/>
              </a:lnSpc>
              <a:spcBef>
                <a:spcPts val="500"/>
              </a:spcBef>
              <a:spcAft>
                <a:spcPts val="0"/>
              </a:spcAft>
              <a:buClr>
                <a:schemeClr val="dk1"/>
              </a:buClr>
              <a:buSzPts val="2400"/>
              <a:buChar char="•"/>
            </a:pPr>
            <a:r>
              <a:rPr lang="en-US"/>
              <a:t>The process is ready, start running …</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Q: How does a process use heap and stack?</a:t>
            </a:r>
            <a:endParaRPr/>
          </a:p>
          <a:p>
            <a:pPr marL="685800" lvl="1" indent="-76200" algn="l" rtl="0">
              <a:lnSpc>
                <a:spcPct val="90000"/>
              </a:lnSpc>
              <a:spcBef>
                <a:spcPts val="500"/>
              </a:spcBef>
              <a:spcAft>
                <a:spcPts val="0"/>
              </a:spcAft>
              <a:buClr>
                <a:schemeClr val="dk1"/>
              </a:buClr>
              <a:buSzPts val="2400"/>
              <a:buNone/>
            </a:pPr>
            <a:endParaRPr/>
          </a:p>
        </p:txBody>
      </p:sp>
      <p:pic>
        <p:nvPicPr>
          <p:cNvPr id="260" name="Google Shape;260;p4"/>
          <p:cNvPicPr preferRelativeResize="0"/>
          <p:nvPr/>
        </p:nvPicPr>
        <p:blipFill rotWithShape="1">
          <a:blip r:embed="rId3">
            <a:alphaModFix/>
          </a:blip>
          <a:srcRect l="27091" t="1192" r="27121" b="1191"/>
          <a:stretch/>
        </p:blipFill>
        <p:spPr>
          <a:xfrm>
            <a:off x="9095678" y="1698880"/>
            <a:ext cx="2522537" cy="4033838"/>
          </a:xfrm>
          <a:prstGeom prst="rect">
            <a:avLst/>
          </a:prstGeom>
          <a:noFill/>
          <a:ln w="38100" cap="flat" cmpd="dbl">
            <a:solidFill>
              <a:srgbClr val="CC6600"/>
            </a:solidFill>
            <a:prstDash val="solid"/>
            <a:miter lim="800000"/>
            <a:headEnd type="none" w="sm" len="sm"/>
            <a:tailEnd type="none" w="sm" len="sm"/>
          </a:ln>
        </p:spPr>
      </p:pic>
      <p:sp>
        <p:nvSpPr>
          <p:cNvPr id="261" name="Google Shape;261;p4"/>
          <p:cNvSpPr txBox="1"/>
          <p:nvPr/>
        </p:nvSpPr>
        <p:spPr>
          <a:xfrm>
            <a:off x="11035325" y="365125"/>
            <a:ext cx="841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Recap...</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75b270b052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Independent tasks.</a:t>
            </a:r>
            <a:endParaRPr/>
          </a:p>
        </p:txBody>
      </p:sp>
      <p:sp>
        <p:nvSpPr>
          <p:cNvPr id="268" name="Google Shape;268;g75b270b052_0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Question: Can we specify independent tasks within a process?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We need a way to specify a set of program instructions from a larger code as an </a:t>
            </a:r>
            <a:r>
              <a:rPr lang="en-US" i="1" u="sng"/>
              <a:t>independent</a:t>
            </a:r>
            <a:r>
              <a:rPr lang="en-US"/>
              <a:t> group of instructions</a:t>
            </a:r>
            <a:endParaRPr/>
          </a:p>
        </p:txBody>
      </p:sp>
      <p:sp>
        <p:nvSpPr>
          <p:cNvPr id="269" name="Google Shape;269;g75b270b052_0_6"/>
          <p:cNvSpPr txBox="1"/>
          <p:nvPr/>
        </p:nvSpPr>
        <p:spPr>
          <a:xfrm>
            <a:off x="11035325" y="365125"/>
            <a:ext cx="8418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Recap...</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75b270b052_0_18"/>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Threads</a:t>
            </a:r>
            <a:endParaRPr/>
          </a:p>
        </p:txBody>
      </p:sp>
      <p:sp>
        <p:nvSpPr>
          <p:cNvPr id="276" name="Google Shape;276;g75b270b052_0_18"/>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1D38479CF1284AB14EEEADF777FC66" ma:contentTypeVersion="11" ma:contentTypeDescription="Create a new document." ma:contentTypeScope="" ma:versionID="941f1eb4607a178cd57938b09d6c2155">
  <xsd:schema xmlns:xsd="http://www.w3.org/2001/XMLSchema" xmlns:xs="http://www.w3.org/2001/XMLSchema" xmlns:p="http://schemas.microsoft.com/office/2006/metadata/properties" xmlns:ns2="5253ff8e-556d-4aba-b397-f64a94df6b20" xmlns:ns3="a61cdf47-0dca-4d52-8419-2a266ac4e71b" targetNamespace="http://schemas.microsoft.com/office/2006/metadata/properties" ma:root="true" ma:fieldsID="8501c6220152423b1a6eb1eec5d61da2" ns2:_="" ns3:_="">
    <xsd:import namespace="5253ff8e-556d-4aba-b397-f64a94df6b20"/>
    <xsd:import namespace="a61cdf47-0dca-4d52-8419-2a266ac4e71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53ff8e-556d-4aba-b397-f64a94df6b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1cdf47-0dca-4d52-8419-2a266ac4e7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18C0D2-CD84-48FD-BF77-B9FDE1B288A0}"/>
</file>

<file path=customXml/itemProps2.xml><?xml version="1.0" encoding="utf-8"?>
<ds:datastoreItem xmlns:ds="http://schemas.openxmlformats.org/officeDocument/2006/customXml" ds:itemID="{824804D1-28B7-4B53-878B-9221714F9192}"/>
</file>

<file path=customXml/itemProps3.xml><?xml version="1.0" encoding="utf-8"?>
<ds:datastoreItem xmlns:ds="http://schemas.openxmlformats.org/officeDocument/2006/customXml" ds:itemID="{E0DDC580-0B2B-48E4-AE7A-4FD61969FDDF}"/>
</file>

<file path=docProps/app.xml><?xml version="1.0" encoding="utf-8"?>
<Properties xmlns="http://schemas.openxmlformats.org/officeDocument/2006/extended-properties" xmlns:vt="http://schemas.openxmlformats.org/officeDocument/2006/docPropsVTypes">
  <TotalTime>0</TotalTime>
  <Words>2027</Words>
  <Application>Microsoft Macintosh PowerPoint</Application>
  <PresentationFormat>Widescreen</PresentationFormat>
  <Paragraphs>412</Paragraphs>
  <Slides>51</Slides>
  <Notes>51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51</vt:i4>
      </vt:variant>
    </vt:vector>
  </HeadingPairs>
  <TitlesOfParts>
    <vt:vector size="60" baseType="lpstr">
      <vt:lpstr>Noto Sans Symbols</vt:lpstr>
      <vt:lpstr>Courier New</vt:lpstr>
      <vt:lpstr>Helvetica Neue</vt:lpstr>
      <vt:lpstr>Times New Roman</vt:lpstr>
      <vt:lpstr>Times</vt:lpstr>
      <vt:lpstr>Calibri</vt:lpstr>
      <vt:lpstr>Arial</vt:lpstr>
      <vt:lpstr>Office Theme</vt:lpstr>
      <vt:lpstr>Office Theme</vt:lpstr>
      <vt:lpstr>Concurrency </vt:lpstr>
      <vt:lpstr>Topics </vt:lpstr>
      <vt:lpstr>Parallelism vs. Concurrency</vt:lpstr>
      <vt:lpstr>Concurrency</vt:lpstr>
      <vt:lpstr>Concurrency Example: Shared Database</vt:lpstr>
      <vt:lpstr>What is a Process? (recap)</vt:lpstr>
      <vt:lpstr>How a Program is Put in Execution?</vt:lpstr>
      <vt:lpstr>Independent tasks.</vt:lpstr>
      <vt:lpstr>Threads</vt:lpstr>
      <vt:lpstr>Threads</vt:lpstr>
      <vt:lpstr>Threads</vt:lpstr>
      <vt:lpstr>Threads</vt:lpstr>
      <vt:lpstr>Single and Multithreaded Processes</vt:lpstr>
      <vt:lpstr>Multithreading Models</vt:lpstr>
      <vt:lpstr>Thread Usage Example (1)</vt:lpstr>
      <vt:lpstr>Thread Usage Example (2)</vt:lpstr>
      <vt:lpstr>Thread Usage Example (3)</vt:lpstr>
      <vt:lpstr>Threads as Processes  Sharing Memory</vt:lpstr>
      <vt:lpstr>Process &amp; Thread Information</vt:lpstr>
      <vt:lpstr>Threads &amp; Stacks</vt:lpstr>
      <vt:lpstr>Why use threads?</vt:lpstr>
      <vt:lpstr>Multithreaded Web server</vt:lpstr>
      <vt:lpstr>Three ways to build a server</vt:lpstr>
      <vt:lpstr>Implementing threads</vt:lpstr>
      <vt:lpstr>Concurrency Example: Multi-threaded Word Processor</vt:lpstr>
      <vt:lpstr>Time to apply</vt:lpstr>
      <vt:lpstr>Process / Thread: Memory</vt:lpstr>
      <vt:lpstr>Process Memory Organization</vt:lpstr>
      <vt:lpstr>Process Memory Organization</vt:lpstr>
      <vt:lpstr>Process Memory Organization: text</vt:lpstr>
      <vt:lpstr>Process Memory Organization: data</vt:lpstr>
      <vt:lpstr>Process Memory Organization: heap</vt:lpstr>
      <vt:lpstr>Process Memory Organization: stack</vt:lpstr>
      <vt:lpstr>Multi-threaded programs</vt:lpstr>
      <vt:lpstr>HOW TO: first of all... logic</vt:lpstr>
      <vt:lpstr>Multi-threaded constructs</vt:lpstr>
      <vt:lpstr>Time to apply</vt:lpstr>
      <vt:lpstr>Communication Models</vt:lpstr>
      <vt:lpstr>Communications between threads</vt:lpstr>
      <vt:lpstr>Communications between threads</vt:lpstr>
      <vt:lpstr>Shared Memory with Threads</vt:lpstr>
      <vt:lpstr>Traditional View: Single-Threaded</vt:lpstr>
      <vt:lpstr>New View: Multi-Threads</vt:lpstr>
      <vt:lpstr>New View: Multi-Threads &amp; Shared Memory</vt:lpstr>
      <vt:lpstr>Time to apply</vt:lpstr>
      <vt:lpstr>Message Passing</vt:lpstr>
      <vt:lpstr>Message Passing Mechanisms </vt:lpstr>
      <vt:lpstr>Channel Specification</vt:lpstr>
      <vt:lpstr>Summary</vt:lpstr>
      <vt:lpstr>Quiz time!</vt:lpstr>
      <vt:lpstr>Time to apply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dc:title>
  <dc:creator>Zare Hassanpour, R.</dc:creator>
  <cp:lastModifiedBy>Microsoft Office User</cp:lastModifiedBy>
  <cp:revision>1</cp:revision>
  <dcterms:created xsi:type="dcterms:W3CDTF">2019-09-28T09:47:51Z</dcterms:created>
  <dcterms:modified xsi:type="dcterms:W3CDTF">2019-12-02T13:56:31Z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0x0101002C1D38479CF1284AB14EEEADF777FC66</vt:lpwstr>
  </property>
</Properties>
</file>