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47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46.xml" ContentType="application/vnd.openxmlformats-officedocument.presentationml.slide+xml"/>
  <Override PartName="/ppt/slides/slide48.xml" ContentType="application/vnd.openxmlformats-officedocument.presentationml.slide+xml"/>
  <Override PartName="/ppt/slides/slide44.xml" ContentType="application/vnd.openxmlformats-officedocument.presentationml.slide+xml"/>
  <Override PartName="/ppt/slides/slide31.xml" ContentType="application/vnd.openxmlformats-officedocument.presentationml.slide+xml"/>
  <Override PartName="/ppt/slides/slide4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30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33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42.xml" ContentType="application/vnd.openxmlformats-officedocument.presentationml.slide+xml"/>
  <Override PartName="/ppt/slides/slide38.xml" ContentType="application/vnd.openxmlformats-officedocument.presentationml.slide+xml"/>
  <Override PartName="/ppt/slides/slide35.xml" ContentType="application/vnd.openxmlformats-officedocument.presentationml.slide+xml"/>
  <Override PartName="/ppt/slides/slide39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hCBWmrbM+ZJ5BGj67uQIgHjc+6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3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63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customXml" Target="../customXml/item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5c7ecfce5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g75c7ecfce5_0_2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75c7ecfce5_0_2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10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5c7ecfce5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g75c7ecfce5_0_5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75c7ecfce5_0_5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11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5c7ecfce5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5c7ecfce5_0_4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75c7ecfce5_0_4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temp is playing the role of a register here ...</a:t>
            </a:r>
            <a:endParaRPr/>
          </a:p>
        </p:txBody>
      </p:sp>
      <p:sp>
        <p:nvSpPr>
          <p:cNvPr id="210" name="Google Shape;2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5c7ecfce5_0_4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75c7ecfce5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5dd4f71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5dd4f71f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75dd4f71f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5c7ecfce5_0_4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75c7ecfce5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5c7ecfce5_0_4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75c7ecfce5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5c7ecfce5_0_5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75c7ecfce5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moved semaphores for week 5.</a:t>
            </a:r>
            <a:endParaRPr/>
          </a:p>
        </p:txBody>
      </p:sp>
      <p:sp>
        <p:nvSpPr>
          <p:cNvPr id="316" name="Google Shape;31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5c7ecfc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5c7ecfce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75c7ecfce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5dd4f71f1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moved semaphores for week 5.</a:t>
            </a:r>
            <a:endParaRPr/>
          </a:p>
        </p:txBody>
      </p:sp>
      <p:sp>
        <p:nvSpPr>
          <p:cNvPr id="322" name="Google Shape;322;g75dd4f71f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5dd4f71f1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moved semaphores for week 5.</a:t>
            </a:r>
            <a:endParaRPr/>
          </a:p>
        </p:txBody>
      </p:sp>
      <p:sp>
        <p:nvSpPr>
          <p:cNvPr id="328" name="Google Shape;328;g75dd4f71f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5c7ecfce5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5c7ecfce5_0_5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75c7ecfce5_0_5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5c7ecfce5_0_2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g75c7ecfce5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5c7ecfce5_0_3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g75c7ecfce5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5c7ecfce5_0_3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g75c7ecfce5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5c7ecfce5_0_2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g75c7ecfce5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5c7ecfce5_0_2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75c7ecfce5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5c11c1cd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372" name="Google Shape;372;g75c11c1c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3" name="Google Shape;373;g75c11c1cde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75c7ecfce5_0_3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386" name="Google Shape;386;g75c7ecfce5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7" name="Google Shape;387;g75c7ecfce5_0_3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75c7ecfce5_0_3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400" name="Google Shape;400;g75c7ecfce5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1" name="Google Shape;401;g75c7ecfce5_0_37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75c7ecfce5_0_4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426" name="Google Shape;426;g75c7ecfce5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7" name="Google Shape;427;g75c7ecfce5_0_40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75c11c1cde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452" name="Google Shape;452;g75c11c1cd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3" name="Google Shape;453;g75c11c1cde_0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5c7ecfce5_0_4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459" name="Google Shape;459;g75c7ecfce5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0" name="Google Shape;460;g75c7ecfce5_0_4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75c11c1cde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466" name="Google Shape;466;g75c11c1cd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7" name="Google Shape;467;g75c11c1cde_0_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75c11c1cde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g75c11c1cd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75dd4f71f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75dd4f71f1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g75dd4f71f1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75c11c1cde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487" name="Google Shape;487;g75c11c1cd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Google Shape;488;g75c11c1cde_0_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75d0f86a5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75d0f86a5d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g75d0f86a5d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5c11c1cd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5c11c1cde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75c11c1cde_0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5c7ecfce5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75c7ecfce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5c7ecfce5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75c7ecfce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5c7ecfce5_0_5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75c7ecfce5_0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5c7ecfce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g75c7ecfce5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75c7ecfce5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9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Concurrency 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Week 4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Race Conditions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5c7ecfce5_0_2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Shared Memory</a:t>
            </a:r>
            <a:endParaRPr/>
          </a:p>
        </p:txBody>
      </p:sp>
      <p:sp>
        <p:nvSpPr>
          <p:cNvPr id="152" name="Google Shape;152;g75c7ecfce5_0_2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2625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Multiple </a:t>
            </a:r>
            <a:r>
              <a:rPr lang="en-US" sz="3200">
                <a:solidFill>
                  <a:srgbClr val="1808E2"/>
                </a:solidFill>
              </a:rPr>
              <a:t>explicit threads</a:t>
            </a:r>
            <a:r>
              <a:rPr lang="en-US" sz="3200">
                <a:solidFill>
                  <a:srgbClr val="000000"/>
                </a:solidFill>
              </a:rPr>
              <a:t>, communicate </a:t>
            </a:r>
            <a:r>
              <a:rPr lang="en-US" sz="3200"/>
              <a:t>through the shared memory:</a:t>
            </a:r>
            <a:endParaRPr sz="320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writing values to </a:t>
            </a:r>
            <a:r>
              <a:rPr lang="en-US" sz="3200" u="sng"/>
              <a:t>a shared location</a:t>
            </a:r>
            <a:r>
              <a:rPr lang="en-US" sz="3200"/>
              <a:t> to be read by another thread</a:t>
            </a:r>
            <a:endParaRPr sz="3200">
              <a:solidFill>
                <a:srgbClr val="1808E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</p:txBody>
      </p:sp>
      <p:pic>
        <p:nvPicPr>
          <p:cNvPr id="153" name="Google Shape;153;g75c7ecfce5_0_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8723" y="1891425"/>
            <a:ext cx="4600425" cy="39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5c7ecfce5_0_50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Shared Memory</a:t>
            </a:r>
            <a:endParaRPr/>
          </a:p>
        </p:txBody>
      </p:sp>
      <p:sp>
        <p:nvSpPr>
          <p:cNvPr id="160" name="Google Shape;160;g75c7ecfce5_0_50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0894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Q: Two threads are </a:t>
            </a:r>
            <a:r>
              <a:rPr lang="en-US" sz="3200" i="1"/>
              <a:t>reading</a:t>
            </a:r>
            <a:r>
              <a:rPr lang="en-US" sz="3200"/>
              <a:t> from a shared memory, </a:t>
            </a:r>
            <a:r>
              <a:rPr lang="en-US" sz="3200" u="sng"/>
              <a:t>is it safe</a:t>
            </a:r>
            <a:r>
              <a:rPr lang="en-US" sz="3200"/>
              <a:t>?</a:t>
            </a: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Q: Two threads are </a:t>
            </a:r>
            <a:r>
              <a:rPr lang="en-US" sz="3200" i="1"/>
              <a:t>reading</a:t>
            </a:r>
            <a:r>
              <a:rPr lang="en-US" sz="3200"/>
              <a:t> and </a:t>
            </a:r>
            <a:r>
              <a:rPr lang="en-US" sz="3200" i="1"/>
              <a:t>writing</a:t>
            </a:r>
            <a:r>
              <a:rPr lang="en-US" sz="3200"/>
              <a:t> from/to a shared memory, </a:t>
            </a:r>
            <a:r>
              <a:rPr lang="en-US" sz="3200" u="sng"/>
              <a:t>is it safe</a:t>
            </a:r>
            <a:r>
              <a:rPr lang="en-US" sz="3200"/>
              <a:t>?</a:t>
            </a: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Q: Two threads are </a:t>
            </a:r>
            <a:r>
              <a:rPr lang="en-US" sz="3200" i="1"/>
              <a:t>writing</a:t>
            </a:r>
            <a:r>
              <a:rPr lang="en-US" sz="3200"/>
              <a:t> to a shared memory, </a:t>
            </a:r>
            <a:r>
              <a:rPr lang="en-US" sz="3200" u="sng"/>
              <a:t>is it safe</a:t>
            </a:r>
            <a:r>
              <a:rPr lang="en-US" sz="3200"/>
              <a:t>?</a:t>
            </a: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</p:txBody>
      </p:sp>
      <p:pic>
        <p:nvPicPr>
          <p:cNvPr id="161" name="Google Shape;161;g75c7ecfce5_0_5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8723" y="1891425"/>
            <a:ext cx="4600425" cy="39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5c7ecfce5_0_46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/>
              <a:t>Shared resources need protection ...</a:t>
            </a:r>
            <a:endParaRPr sz="5500"/>
          </a:p>
        </p:txBody>
      </p:sp>
      <p:sp>
        <p:nvSpPr>
          <p:cNvPr id="168" name="Google Shape;168;g75c7ecfce5_0_46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Concurrency Pitfall</a:t>
            </a:r>
            <a:endParaRPr/>
          </a:p>
        </p:txBody>
      </p:sp>
      <p:sp>
        <p:nvSpPr>
          <p:cNvPr id="194" name="Google Shape;194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When two or more processes are reading or writing some values to a shared data, </a:t>
            </a:r>
            <a:br>
              <a:rPr lang="en-US" sz="3200"/>
            </a:br>
            <a:r>
              <a:rPr lang="en-US" sz="3200"/>
              <a:t>the final result depends on who runs </a:t>
            </a:r>
            <a:r>
              <a:rPr lang="en-US" sz="3200" b="1"/>
              <a:t>when</a:t>
            </a:r>
            <a:r>
              <a:rPr lang="en-US" sz="3200"/>
              <a:t>:</a:t>
            </a: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6858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 i="1"/>
              <a:t>The order in which different threads access the shared memory is not deterministic.</a:t>
            </a:r>
            <a:endParaRPr sz="3200" i="1"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The </a:t>
            </a:r>
            <a:r>
              <a:rPr lang="en-US" sz="3200" i="1">
                <a:solidFill>
                  <a:srgbClr val="1808E2"/>
                </a:solidFill>
              </a:rPr>
              <a:t>arbitrarily interleaving</a:t>
            </a:r>
            <a:r>
              <a:rPr lang="en-US" sz="3200" i="1"/>
              <a:t> of </a:t>
            </a:r>
            <a:r>
              <a:rPr lang="en-US" sz="3200"/>
              <a:t>the statements is assumed here.</a:t>
            </a:r>
            <a:endParaRPr sz="3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1</a:t>
            </a:r>
            <a:endParaRPr/>
          </a:p>
        </p:txBody>
      </p:sp>
      <p:sp>
        <p:nvSpPr>
          <p:cNvPr id="200" name="Google Shape;20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Assume two observers at two ends of a bridge count the number of passing cars.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observer increments the value of a shared variable whenever it observes a car.</a:t>
            </a:r>
            <a:endParaRPr/>
          </a:p>
        </p:txBody>
      </p:sp>
      <p:pic>
        <p:nvPicPr>
          <p:cNvPr id="201" name="Google Shape;20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6025" y="4001294"/>
            <a:ext cx="9479949" cy="2200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1 (cont.)</a:t>
            </a:r>
            <a:endParaRPr/>
          </a:p>
        </p:txBody>
      </p:sp>
      <p:sp>
        <p:nvSpPr>
          <p:cNvPr id="207" name="Google Shape;20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Assume the shared variable is named </a:t>
            </a:r>
            <a:r>
              <a:rPr lang="en-US">
                <a:solidFill>
                  <a:srgbClr val="FF0000"/>
                </a:solidFill>
              </a:rPr>
              <a:t>total </a:t>
            </a:r>
            <a:r>
              <a:rPr lang="en-US"/>
              <a:t>and is initialized to zero.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Sample code (CPU execution level) run by observers is: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Temp = read ( total 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Temp = Temp + 1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Store( Temp, total 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1 (cont.)</a:t>
            </a:r>
            <a:endParaRPr/>
          </a:p>
        </p:txBody>
      </p:sp>
      <p:sp>
        <p:nvSpPr>
          <p:cNvPr id="213" name="Google Shape;213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9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Assume the current value of total is </a:t>
            </a:r>
            <a:r>
              <a:rPr lang="en-US" b="1">
                <a:solidFill>
                  <a:srgbClr val="FF0000"/>
                </a:solidFill>
              </a:rPr>
              <a:t>12: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>
                <a:solidFill>
                  <a:srgbClr val="000000"/>
                </a:solidFill>
              </a:rPr>
              <a:t> run the following execution steps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14" name="Google Shape;214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Process 2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Temp = read ( total 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Temp = Temp + 1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Store( Temp, total 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cxnSp>
        <p:nvCxnSpPr>
          <p:cNvPr id="215" name="Google Shape;215;p8"/>
          <p:cNvCxnSpPr/>
          <p:nvPr/>
        </p:nvCxnSpPr>
        <p:spPr>
          <a:xfrm>
            <a:off x="4606975" y="3228925"/>
            <a:ext cx="17400" cy="13335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6" name="Google Shape;216;p8"/>
          <p:cNvCxnSpPr/>
          <p:nvPr/>
        </p:nvCxnSpPr>
        <p:spPr>
          <a:xfrm rot="10800000" flipH="1">
            <a:off x="4624300" y="3713800"/>
            <a:ext cx="1281600" cy="8313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7" name="Google Shape;217;p8"/>
          <p:cNvCxnSpPr/>
          <p:nvPr/>
        </p:nvCxnSpPr>
        <p:spPr>
          <a:xfrm>
            <a:off x="5923200" y="3741450"/>
            <a:ext cx="20700" cy="1749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8" name="Google Shape;218;p8"/>
          <p:cNvCxnSpPr/>
          <p:nvPr/>
        </p:nvCxnSpPr>
        <p:spPr>
          <a:xfrm rot="10800000">
            <a:off x="4624275" y="4929150"/>
            <a:ext cx="1321500" cy="5619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9" name="Google Shape;219;p8"/>
          <p:cNvCxnSpPr/>
          <p:nvPr/>
        </p:nvCxnSpPr>
        <p:spPr>
          <a:xfrm>
            <a:off x="4589675" y="4963900"/>
            <a:ext cx="17400" cy="8313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20" name="Google Shape;220;p8"/>
          <p:cNvSpPr txBox="1">
            <a:spLocks noGrp="1"/>
          </p:cNvSpPr>
          <p:nvPr>
            <p:ph type="body" idx="2"/>
          </p:nvPr>
        </p:nvSpPr>
        <p:spPr>
          <a:xfrm>
            <a:off x="914400" y="2584925"/>
            <a:ext cx="3536700" cy="27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Process 1</a:t>
            </a:r>
            <a:endParaRPr/>
          </a:p>
          <a:p>
            <a:pPr marL="228600" lvl="0" indent="-2921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Temp = read ( total 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228600" lvl="0" indent="-2921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Temp = Temp + 1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228600" lvl="0" indent="-2921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Store( Temp, total 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21" name="Google Shape;221;p8"/>
          <p:cNvSpPr txBox="1"/>
          <p:nvPr/>
        </p:nvSpPr>
        <p:spPr>
          <a:xfrm>
            <a:off x="2262100" y="5948200"/>
            <a:ext cx="47403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is the value of total here?</a:t>
            </a:r>
            <a:endParaRPr sz="2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5c7ecfce5_0_4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1 (cont.)</a:t>
            </a:r>
            <a:endParaRPr/>
          </a:p>
        </p:txBody>
      </p:sp>
      <p:sp>
        <p:nvSpPr>
          <p:cNvPr id="227" name="Google Shape;227;g75c7ecfce5_0_47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9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Assume the current value of total is </a:t>
            </a:r>
            <a:r>
              <a:rPr lang="en-US" b="1">
                <a:solidFill>
                  <a:srgbClr val="FF0000"/>
                </a:solidFill>
              </a:rPr>
              <a:t>12: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>
                <a:solidFill>
                  <a:srgbClr val="000000"/>
                </a:solidFill>
              </a:rPr>
              <a:t> run the following execution steps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28" name="Google Shape;228;g75c7ecfce5_0_47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Process 2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Temp = read ( total 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Temp = Temp + 1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Store( Temp, total 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cxnSp>
        <p:nvCxnSpPr>
          <p:cNvPr id="229" name="Google Shape;229;g75c7ecfce5_0_470"/>
          <p:cNvCxnSpPr/>
          <p:nvPr/>
        </p:nvCxnSpPr>
        <p:spPr>
          <a:xfrm>
            <a:off x="4606975" y="3228925"/>
            <a:ext cx="11400" cy="11994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30" name="Google Shape;230;g75c7ecfce5_0_470"/>
          <p:cNvCxnSpPr/>
          <p:nvPr/>
        </p:nvCxnSpPr>
        <p:spPr>
          <a:xfrm rot="10800000" flipH="1">
            <a:off x="4670850" y="3539075"/>
            <a:ext cx="1281600" cy="8313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31" name="Google Shape;231;g75c7ecfce5_0_470"/>
          <p:cNvCxnSpPr/>
          <p:nvPr/>
        </p:nvCxnSpPr>
        <p:spPr>
          <a:xfrm>
            <a:off x="5938000" y="3629800"/>
            <a:ext cx="6000" cy="18612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32" name="Google Shape;232;g75c7ecfce5_0_470"/>
          <p:cNvCxnSpPr/>
          <p:nvPr/>
        </p:nvCxnSpPr>
        <p:spPr>
          <a:xfrm rot="10800000">
            <a:off x="4624275" y="4929150"/>
            <a:ext cx="1321500" cy="5619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33" name="Google Shape;233;g75c7ecfce5_0_470"/>
          <p:cNvCxnSpPr/>
          <p:nvPr/>
        </p:nvCxnSpPr>
        <p:spPr>
          <a:xfrm>
            <a:off x="4589675" y="4963900"/>
            <a:ext cx="17400" cy="8313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34" name="Google Shape;234;g75c7ecfce5_0_470"/>
          <p:cNvSpPr txBox="1">
            <a:spLocks noGrp="1"/>
          </p:cNvSpPr>
          <p:nvPr>
            <p:ph type="body" idx="2"/>
          </p:nvPr>
        </p:nvSpPr>
        <p:spPr>
          <a:xfrm>
            <a:off x="914400" y="2584925"/>
            <a:ext cx="3536700" cy="27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Process 1</a:t>
            </a:r>
            <a:endParaRPr/>
          </a:p>
          <a:p>
            <a:pPr marL="228600" lvl="0" indent="-2921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Temp = read ( total 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228600" lvl="0" indent="-2921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Temp = Temp + 1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228600" lvl="0" indent="-2921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Store( Temp, total 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35" name="Google Shape;235;g75c7ecfce5_0_470"/>
          <p:cNvSpPr txBox="1"/>
          <p:nvPr/>
        </p:nvSpPr>
        <p:spPr>
          <a:xfrm>
            <a:off x="575300" y="5795850"/>
            <a:ext cx="10882800" cy="708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After two observations the value of total becomes </a:t>
            </a: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instead of </a:t>
            </a: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2</a:t>
            </a:r>
            <a:endParaRPr/>
          </a:p>
        </p:txBody>
      </p:sp>
      <p:sp>
        <p:nvSpPr>
          <p:cNvPr id="241" name="Google Shape;24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airline reservation system uses a list to keep track of the seats reserved/sold in each flight.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Two agents read the list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Both agents find out that seat 24 on flight ABC123 is available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first agent reserves it by updating the list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second agent overwrites the updated list reserving the seat for another passenger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3</a:t>
            </a:r>
            <a:endParaRPr/>
          </a:p>
        </p:txBody>
      </p:sp>
      <p:sp>
        <p:nvSpPr>
          <p:cNvPr id="247" name="Google Shape;247;p10"/>
          <p:cNvSpPr txBox="1">
            <a:spLocks noGrp="1"/>
          </p:cNvSpPr>
          <p:nvPr>
            <p:ph type="body" idx="1"/>
          </p:nvPr>
        </p:nvSpPr>
        <p:spPr>
          <a:xfrm>
            <a:off x="262128" y="1834769"/>
            <a:ext cx="72085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shared printer is used in a computer system.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data sent by each process are stored at a shared location named a </a:t>
            </a:r>
            <a:r>
              <a:rPr lang="en-US">
                <a:solidFill>
                  <a:srgbClr val="FF0000"/>
                </a:solidFill>
              </a:rPr>
              <a:t>print spool</a:t>
            </a:r>
            <a:r>
              <a:rPr lang="en-US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printer gets the next data item using index </a:t>
            </a:r>
            <a:r>
              <a:rPr lang="en-US">
                <a:solidFill>
                  <a:srgbClr val="FF0000"/>
                </a:solidFill>
              </a:rPr>
              <a:t>out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processes uses index </a:t>
            </a:r>
            <a:r>
              <a:rPr lang="en-US">
                <a:solidFill>
                  <a:srgbClr val="FF0000"/>
                </a:solidFill>
              </a:rPr>
              <a:t>in </a:t>
            </a:r>
            <a:r>
              <a:rPr lang="en-US"/>
              <a:t>to store their data in the print spool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process increments the value of index </a:t>
            </a:r>
            <a:r>
              <a:rPr lang="en-US">
                <a:solidFill>
                  <a:srgbClr val="FF0000"/>
                </a:solidFill>
              </a:rPr>
              <a:t>in </a:t>
            </a:r>
            <a:r>
              <a:rPr lang="en-US"/>
              <a:t>after adding its data</a:t>
            </a:r>
            <a:endParaRPr/>
          </a:p>
        </p:txBody>
      </p:sp>
      <p:pic>
        <p:nvPicPr>
          <p:cNvPr id="248" name="Google Shape;24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70648" y="892935"/>
            <a:ext cx="4636008" cy="528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Topics	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Threads Communications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Shared Memory</a:t>
            </a:r>
            <a:endParaRPr/>
          </a:p>
          <a:p>
            <a:pPr marL="685800" lvl="1" indent="-292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Critical Section</a:t>
            </a:r>
            <a:endParaRPr/>
          </a:p>
          <a:p>
            <a:pPr marL="685800" lvl="1" indent="-292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Avoiding Race Conditions	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Message Passing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3 (cont.)</a:t>
            </a:r>
            <a:endParaRPr/>
          </a:p>
        </p:txBody>
      </p:sp>
      <p:sp>
        <p:nvSpPr>
          <p:cNvPr id="254" name="Google Shape;254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Process 1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Index = Read (in)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Store (data, Spool[index] 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Store (in, index + 1 )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As a result process 2 overwrites the data stored by process 1</a:t>
            </a:r>
            <a:endParaRPr/>
          </a:p>
        </p:txBody>
      </p:sp>
      <p:sp>
        <p:nvSpPr>
          <p:cNvPr id="255" name="Google Shape;255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Process 2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Index = Read (in)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Store (data, Spool[index] 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Store (in, index + 1 )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cxnSp>
        <p:nvCxnSpPr>
          <p:cNvPr id="256" name="Google Shape;256;p11"/>
          <p:cNvCxnSpPr/>
          <p:nvPr/>
        </p:nvCxnSpPr>
        <p:spPr>
          <a:xfrm>
            <a:off x="5093208" y="2432304"/>
            <a:ext cx="0" cy="795528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57" name="Google Shape;257;p11"/>
          <p:cNvCxnSpPr/>
          <p:nvPr/>
        </p:nvCxnSpPr>
        <p:spPr>
          <a:xfrm>
            <a:off x="5093208" y="3246120"/>
            <a:ext cx="0" cy="566928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58" name="Google Shape;258;p11"/>
          <p:cNvCxnSpPr/>
          <p:nvPr/>
        </p:nvCxnSpPr>
        <p:spPr>
          <a:xfrm rot="10800000" flipH="1">
            <a:off x="5257800" y="2596896"/>
            <a:ext cx="914400" cy="566928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59" name="Google Shape;259;p11"/>
          <p:cNvCxnSpPr/>
          <p:nvPr/>
        </p:nvCxnSpPr>
        <p:spPr>
          <a:xfrm>
            <a:off x="6172200" y="2679192"/>
            <a:ext cx="0" cy="1024128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60" name="Google Shape;260;p11"/>
          <p:cNvCxnSpPr/>
          <p:nvPr/>
        </p:nvCxnSpPr>
        <p:spPr>
          <a:xfrm rot="10800000">
            <a:off x="5257800" y="3246120"/>
            <a:ext cx="905256" cy="4572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Race Condition</a:t>
            </a:r>
            <a:endParaRPr/>
          </a:p>
        </p:txBody>
      </p:sp>
      <p:sp>
        <p:nvSpPr>
          <p:cNvPr id="266" name="Google Shape;266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A </a:t>
            </a:r>
            <a:r>
              <a:rPr lang="en-US" sz="3600" b="1" u="sng">
                <a:solidFill>
                  <a:srgbClr val="FF0000"/>
                </a:solidFill>
              </a:rPr>
              <a:t>race condition</a:t>
            </a:r>
            <a:r>
              <a:rPr lang="en-US" sz="3600"/>
              <a:t> occurs when some processes or threads can access (read or write) a </a:t>
            </a:r>
            <a:r>
              <a:rPr lang="en-US" sz="3600" i="1"/>
              <a:t>shared data</a:t>
            </a:r>
            <a:r>
              <a:rPr lang="en-US" sz="3600"/>
              <a:t> variable </a:t>
            </a:r>
            <a:r>
              <a:rPr lang="en-US" sz="3600" i="1"/>
              <a:t>simultaneously</a:t>
            </a:r>
            <a:r>
              <a:rPr lang="en-US" sz="3600"/>
              <a:t> and </a:t>
            </a:r>
            <a:r>
              <a:rPr lang="en-US" sz="3600" i="1">
                <a:solidFill>
                  <a:srgbClr val="FF0000"/>
                </a:solidFill>
              </a:rPr>
              <a:t>at least one of the accesses is a write </a:t>
            </a:r>
            <a:r>
              <a:rPr lang="en-US" sz="3600">
                <a:solidFill>
                  <a:srgbClr val="000000"/>
                </a:solidFill>
              </a:rPr>
              <a:t>(data manipulation)</a:t>
            </a:r>
            <a:r>
              <a:rPr lang="en-US" sz="3600"/>
              <a:t>.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The result of the access in presence of </a:t>
            </a:r>
            <a:r>
              <a:rPr lang="en-US" sz="3600" i="1"/>
              <a:t>race conditions</a:t>
            </a:r>
            <a:r>
              <a:rPr lang="en-US" sz="3600"/>
              <a:t> may change each time that the code is run, as it </a:t>
            </a:r>
            <a:r>
              <a:rPr lang="en-US" sz="3600" i="1">
                <a:solidFill>
                  <a:srgbClr val="FF0000"/>
                </a:solidFill>
              </a:rPr>
              <a:t>depends on the order of access</a:t>
            </a:r>
            <a:r>
              <a:rPr lang="en-US" sz="3600"/>
              <a:t>.</a:t>
            </a:r>
            <a:endParaRPr sz="3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5dd4f71f1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Critical Section</a:t>
            </a:r>
            <a:endParaRPr/>
          </a:p>
        </p:txBody>
      </p:sp>
      <p:sp>
        <p:nvSpPr>
          <p:cNvPr id="273" name="Google Shape;273;g75dd4f71f1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Each process has </a:t>
            </a:r>
            <a:r>
              <a:rPr lang="en-US" sz="3600" i="1">
                <a:solidFill>
                  <a:srgbClr val="FF0000"/>
                </a:solidFill>
              </a:rPr>
              <a:t>a segment of  code</a:t>
            </a:r>
            <a:r>
              <a:rPr lang="en-US" sz="3600">
                <a:solidFill>
                  <a:srgbClr val="FF0000"/>
                </a:solidFill>
              </a:rPr>
              <a:t>, called </a:t>
            </a:r>
            <a:r>
              <a:rPr lang="en-US" sz="3600" b="1">
                <a:solidFill>
                  <a:srgbClr val="FF0000"/>
                </a:solidFill>
              </a:rPr>
              <a:t>critical section</a:t>
            </a:r>
            <a:r>
              <a:rPr lang="en-US" sz="3600"/>
              <a:t>, in which the process may be changing shared data.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5c7ecfce5_0_4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Critical Section (2)</a:t>
            </a:r>
            <a:endParaRPr/>
          </a:p>
        </p:txBody>
      </p:sp>
      <p:sp>
        <p:nvSpPr>
          <p:cNvPr id="279" name="Google Shape;279;g75c7ecfce5_0_484"/>
          <p:cNvSpPr txBox="1">
            <a:spLocks noGrp="1"/>
          </p:cNvSpPr>
          <p:nvPr>
            <p:ph type="body" idx="1"/>
          </p:nvPr>
        </p:nvSpPr>
        <p:spPr>
          <a:xfrm>
            <a:off x="838200" y="1634872"/>
            <a:ext cx="10515600" cy="48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Processes access shared resources </a:t>
            </a:r>
            <a:r>
              <a:rPr lang="en-US" u="sng"/>
              <a:t>only at a specific part of their codes</a:t>
            </a:r>
            <a:r>
              <a:rPr lang="en-US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Typical sequences are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Data  = Read( 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Results = Process( data 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Write( Results, </a:t>
            </a:r>
            <a:r>
              <a:rPr lang="en-US" sz="2800">
                <a:solidFill>
                  <a:srgbClr val="FF0000"/>
                </a:solidFill>
              </a:rPr>
              <a:t>shared_locations</a:t>
            </a:r>
            <a:r>
              <a:rPr lang="en-US" sz="2800"/>
              <a:t> )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800"/>
              <a:t>Or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Data = Access( </a:t>
            </a:r>
            <a:r>
              <a:rPr lang="en-US" sz="2800">
                <a:solidFill>
                  <a:srgbClr val="FF0000"/>
                </a:solidFill>
              </a:rPr>
              <a:t>shared_locations</a:t>
            </a:r>
            <a:r>
              <a:rPr lang="en-US" sz="2800"/>
              <a:t> 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Results = Process( Data 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Print( Results 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Avoiding race conditions...</a:t>
            </a:r>
            <a:endParaRPr/>
          </a:p>
        </p:txBody>
      </p:sp>
      <p:sp>
        <p:nvSpPr>
          <p:cNvPr id="285" name="Google Shape;28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 avoid race conditions we need to either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b="1"/>
              <a:t>Avoid</a:t>
            </a:r>
            <a:r>
              <a:rPr lang="en-US" sz="3200"/>
              <a:t> shared resources whenever possible</a:t>
            </a:r>
            <a:endParaRPr/>
          </a:p>
          <a:p>
            <a:pPr marL="68580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b="1"/>
              <a:t>Avoid</a:t>
            </a:r>
            <a:r>
              <a:rPr lang="en-US" sz="3200"/>
              <a:t> global variables</a:t>
            </a: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/>
              <a:t>Or</a:t>
            </a:r>
            <a:endParaRPr sz="36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b="1"/>
              <a:t>Protect</a:t>
            </a:r>
            <a:r>
              <a:rPr lang="en-US" sz="3200"/>
              <a:t> them: Apply </a:t>
            </a:r>
            <a:r>
              <a:rPr lang="en-US" sz="3200" i="1">
                <a:solidFill>
                  <a:srgbClr val="6666FF"/>
                </a:solidFill>
              </a:rPr>
              <a:t>locking</a:t>
            </a:r>
            <a:r>
              <a:rPr lang="en-US" sz="3200"/>
              <a:t> and </a:t>
            </a:r>
            <a:r>
              <a:rPr lang="en-US" sz="3200" i="1">
                <a:solidFill>
                  <a:srgbClr val="6666FF"/>
                </a:solidFill>
              </a:rPr>
              <a:t>mutual exclusion</a:t>
            </a:r>
            <a:r>
              <a:rPr lang="en-US" sz="3200"/>
              <a:t> principles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Avoiding Race Condition (cont.)</a:t>
            </a:r>
            <a:endParaRPr/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8485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order to avoid race condition: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If a process is in its critical section (using the shared resource), other processes should not be in their critical section (</a:t>
            </a:r>
            <a:r>
              <a:rPr lang="en-US" sz="2800">
                <a:solidFill>
                  <a:srgbClr val="FF0000"/>
                </a:solidFill>
              </a:rPr>
              <a:t>mutual exclusion</a:t>
            </a:r>
            <a:r>
              <a:rPr lang="en-US" sz="2800"/>
              <a:t>).</a:t>
            </a:r>
            <a:endParaRPr sz="2800"/>
          </a:p>
          <a:p>
            <a:pPr marL="2286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  <a:p>
            <a:pPr marL="228600" lvl="0" indent="-292100" algn="l" rtl="0"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mutual exclusion:</a:t>
            </a:r>
            <a:endParaRPr>
              <a:solidFill>
                <a:srgbClr val="FF0000"/>
              </a:solidFill>
            </a:endParaRPr>
          </a:p>
          <a:p>
            <a:pPr marL="685800" lvl="1" indent="-2921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>
                <a:solidFill>
                  <a:srgbClr val="000000"/>
                </a:solidFill>
              </a:rPr>
              <a:t>only one process can execute its critical section per time.</a:t>
            </a:r>
            <a:endParaRPr sz="2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80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6550" y="1719263"/>
            <a:ext cx="47625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5c7ecfce5_0_4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Avoiding Race Condition (cont.)</a:t>
            </a:r>
            <a:endParaRPr/>
          </a:p>
        </p:txBody>
      </p:sp>
      <p:sp>
        <p:nvSpPr>
          <p:cNvPr id="298" name="Google Shape;298;g75c7ecfce5_0_49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 process should be able to enter its critical section if no process is in its critical section.</a:t>
            </a:r>
            <a:endParaRPr sz="2800"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228600" lvl="0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process should wait indefinitely to enter its critical section (</a:t>
            </a:r>
            <a:r>
              <a:rPr lang="en-US" sz="2800">
                <a:solidFill>
                  <a:srgbClr val="FF0000"/>
                </a:solidFill>
              </a:rPr>
              <a:t>starvation</a:t>
            </a:r>
            <a:r>
              <a:rPr lang="en-US" sz="2800"/>
              <a:t>).</a:t>
            </a:r>
            <a:endParaRPr sz="2800"/>
          </a:p>
        </p:txBody>
      </p:sp>
      <p:pic>
        <p:nvPicPr>
          <p:cNvPr id="299" name="Google Shape;299;g75c7ecfce5_0_4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3558" y="3829050"/>
            <a:ext cx="5824891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Mutex</a:t>
            </a:r>
            <a:endParaRPr/>
          </a:p>
        </p:txBody>
      </p:sp>
      <p:sp>
        <p:nvSpPr>
          <p:cNvPr id="305" name="Google Shape;30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71631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rgbClr val="FF0000"/>
                </a:solidFill>
              </a:rPr>
              <a:t>Mutexes</a:t>
            </a:r>
            <a:r>
              <a:rPr lang="en-US" sz="3200"/>
              <a:t> are used to put a </a:t>
            </a:r>
            <a:r>
              <a:rPr lang="en-US" sz="3200">
                <a:solidFill>
                  <a:srgbClr val="FF0000"/>
                </a:solidFill>
              </a:rPr>
              <a:t>lock</a:t>
            </a:r>
            <a:r>
              <a:rPr lang="en-US" sz="3200"/>
              <a:t> on </a:t>
            </a:r>
            <a:r>
              <a:rPr lang="en-US" sz="3200" u="sng"/>
              <a:t>shared resources</a:t>
            </a:r>
            <a:r>
              <a:rPr lang="en-US" sz="3200"/>
              <a:t>.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When a resource is locked, any process trying to access it </a:t>
            </a:r>
            <a:r>
              <a:rPr lang="en-US" sz="3200" b="1" i="1" u="sng"/>
              <a:t>will be blocked</a:t>
            </a:r>
            <a:endParaRPr sz="3200" b="1" i="1" u="sng"/>
          </a:p>
        </p:txBody>
      </p:sp>
      <p:pic>
        <p:nvPicPr>
          <p:cNvPr id="306" name="Google Shape;3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9381" y="2009775"/>
            <a:ext cx="3481989" cy="41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5c7ecfce5_0_50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Mutex</a:t>
            </a:r>
            <a:endParaRPr/>
          </a:p>
        </p:txBody>
      </p:sp>
      <p:sp>
        <p:nvSpPr>
          <p:cNvPr id="312" name="Google Shape;312;g75c7ecfce5_0_50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1245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Locking and unlocking should be implemented </a:t>
            </a:r>
            <a:r>
              <a:rPr lang="en-US" sz="3200" i="1"/>
              <a:t>atomic operations</a:t>
            </a:r>
            <a:r>
              <a:rPr lang="en-US" sz="3200"/>
              <a:t> (there will be no context switching before the operation is complete)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Function lock(mutex) and unlock(mutex) are used to lock and unlock a shared resource respectively.</a:t>
            </a:r>
            <a:endParaRPr sz="3200"/>
          </a:p>
        </p:txBody>
      </p:sp>
      <p:pic>
        <p:nvPicPr>
          <p:cNvPr id="313" name="Google Shape;313;g75c7ecfce5_0_5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2700" y="2566988"/>
            <a:ext cx="5109474" cy="28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Mutex: Example</a:t>
            </a:r>
            <a:endParaRPr/>
          </a:p>
        </p:txBody>
      </p:sp>
      <p:sp>
        <p:nvSpPr>
          <p:cNvPr id="319" name="Google Shape;31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Assume a library client wants to borrow a book. The steps can be shown as:</a:t>
            </a:r>
            <a:endParaRPr/>
          </a:p>
          <a:p>
            <a:pPr marL="685800" lvl="1" indent="-2667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3000"/>
              <a:buChar char="•"/>
            </a:pPr>
            <a:r>
              <a:rPr lang="en-US" sz="3000" i="1">
                <a:solidFill>
                  <a:srgbClr val="434343"/>
                </a:solidFill>
              </a:rPr>
              <a:t>Mutex library</a:t>
            </a:r>
            <a:endParaRPr sz="3000" i="1">
              <a:solidFill>
                <a:srgbClr val="434343"/>
              </a:solidFill>
            </a:endParaRPr>
          </a:p>
          <a:p>
            <a:pPr marL="685800" lvl="1" indent="-2667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3000"/>
              <a:buChar char="•"/>
            </a:pPr>
            <a:r>
              <a:rPr lang="en-US" sz="3000" i="1">
                <a:solidFill>
                  <a:srgbClr val="434343"/>
                </a:solidFill>
              </a:rPr>
              <a:t>BookList = GetList( )</a:t>
            </a:r>
            <a:endParaRPr sz="3000" i="1">
              <a:solidFill>
                <a:srgbClr val="434343"/>
              </a:solidFill>
            </a:endParaRPr>
          </a:p>
          <a:p>
            <a:pPr marL="685800" lvl="1" indent="-2667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3000"/>
              <a:buChar char="•"/>
            </a:pPr>
            <a:r>
              <a:rPr lang="en-US" sz="3000" i="1">
                <a:solidFill>
                  <a:srgbClr val="434343"/>
                </a:solidFill>
              </a:rPr>
              <a:t>Item = Examine( BookList )</a:t>
            </a:r>
            <a:endParaRPr sz="3000" i="1">
              <a:solidFill>
                <a:srgbClr val="434343"/>
              </a:solidFill>
            </a:endParaRPr>
          </a:p>
          <a:p>
            <a:pPr marL="685800" lvl="1" indent="-2667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3000"/>
              <a:buChar char="•"/>
            </a:pPr>
            <a:r>
              <a:rPr lang="en-US" sz="3000" i="1">
                <a:solidFill>
                  <a:srgbClr val="434343"/>
                </a:solidFill>
              </a:rPr>
              <a:t>If available ( Item )</a:t>
            </a:r>
            <a:endParaRPr sz="3000" i="1">
              <a:solidFill>
                <a:srgbClr val="434343"/>
              </a:solidFill>
            </a:endParaRPr>
          </a:p>
          <a:p>
            <a:pPr marL="1143000" lvl="2" indent="-2921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3000"/>
              <a:buChar char="•"/>
            </a:pPr>
            <a:r>
              <a:rPr lang="en-US" sz="3000" i="1">
                <a:solidFill>
                  <a:srgbClr val="434343"/>
                </a:solidFill>
              </a:rPr>
              <a:t>Borrow ( Item)</a:t>
            </a:r>
            <a:endParaRPr sz="3000" i="1">
              <a:solidFill>
                <a:srgbClr val="434343"/>
              </a:solidFill>
            </a:endParaRPr>
          </a:p>
          <a:p>
            <a:pPr marL="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is the shared resource here?</a:t>
            </a:r>
            <a:endParaRPr/>
          </a:p>
          <a:p>
            <a:pPr marL="228600" lvl="0" indent="-1651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what is the critical section?</a:t>
            </a:r>
            <a:endParaRPr/>
          </a:p>
          <a:p>
            <a:pPr marL="685800" lvl="1" indent="-762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c7ecfce5_0_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Threads Communication</a:t>
            </a:r>
            <a:endParaRPr/>
          </a:p>
        </p:txBody>
      </p:sp>
      <p:sp>
        <p:nvSpPr>
          <p:cNvPr id="102" name="Google Shape;102;g75c7ecfce5_0_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5dd4f71f1_0_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Mutex: Example</a:t>
            </a:r>
            <a:endParaRPr/>
          </a:p>
        </p:txBody>
      </p:sp>
      <p:sp>
        <p:nvSpPr>
          <p:cNvPr id="325" name="Google Shape;325;g75dd4f71f1_0_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Assume a library client wants to borrow a book. The steps can be shown as:</a:t>
            </a:r>
            <a:endParaRPr/>
          </a:p>
          <a:p>
            <a:pPr marL="685800" lvl="1" indent="-2667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3000"/>
              <a:buChar char="•"/>
            </a:pPr>
            <a:r>
              <a:rPr lang="en-US" sz="3000" i="1">
                <a:solidFill>
                  <a:srgbClr val="434343"/>
                </a:solidFill>
              </a:rPr>
              <a:t>Mutex library</a:t>
            </a:r>
            <a:endParaRPr sz="3000" i="1">
              <a:solidFill>
                <a:srgbClr val="434343"/>
              </a:solidFill>
            </a:endParaRPr>
          </a:p>
          <a:p>
            <a:pPr marL="685800" lvl="1" indent="-2667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3000"/>
              <a:buChar char="•"/>
            </a:pPr>
            <a:r>
              <a:rPr lang="en-US" sz="3000" i="1">
                <a:solidFill>
                  <a:srgbClr val="434343"/>
                </a:solidFill>
              </a:rPr>
              <a:t>BookList = GetList( )</a:t>
            </a:r>
            <a:endParaRPr sz="3000" i="1">
              <a:solidFill>
                <a:srgbClr val="434343"/>
              </a:solidFill>
            </a:endParaRPr>
          </a:p>
          <a:p>
            <a:pPr marL="685800" lvl="1" indent="-2667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3000"/>
              <a:buChar char="•"/>
            </a:pPr>
            <a:r>
              <a:rPr lang="en-US" sz="3000" i="1">
                <a:solidFill>
                  <a:srgbClr val="434343"/>
                </a:solidFill>
              </a:rPr>
              <a:t>Item = Examine( BookList )</a:t>
            </a:r>
            <a:endParaRPr sz="3000" i="1">
              <a:solidFill>
                <a:srgbClr val="434343"/>
              </a:solidFill>
            </a:endParaRPr>
          </a:p>
          <a:p>
            <a:pPr marL="685800" lvl="1" indent="-2667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3000"/>
              <a:buChar char="•"/>
            </a:pPr>
            <a:r>
              <a:rPr lang="en-US" sz="3000" b="1" i="1">
                <a:solidFill>
                  <a:srgbClr val="FF0000"/>
                </a:solidFill>
              </a:rPr>
              <a:t>If available ( Item )</a:t>
            </a:r>
            <a:endParaRPr sz="3000" b="1" i="1">
              <a:solidFill>
                <a:srgbClr val="FF0000"/>
              </a:solidFill>
            </a:endParaRPr>
          </a:p>
          <a:p>
            <a:pPr marL="1143000" lvl="2" indent="-2921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3000"/>
              <a:buChar char="•"/>
            </a:pPr>
            <a:r>
              <a:rPr lang="en-US" sz="3000" b="1" i="1">
                <a:solidFill>
                  <a:srgbClr val="FF0000"/>
                </a:solidFill>
              </a:rPr>
              <a:t>Borrow ( Item)</a:t>
            </a:r>
            <a:endParaRPr sz="3000" b="1" i="1">
              <a:solidFill>
                <a:srgbClr val="FF0000"/>
              </a:solidFill>
            </a:endParaRPr>
          </a:p>
          <a:p>
            <a:pPr marL="685800" lvl="1" indent="-762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can we protect the critical section?</a:t>
            </a:r>
            <a:endParaRPr/>
          </a:p>
          <a:p>
            <a:pPr marL="685800" lvl="1" indent="-762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5dd4f71f1_0_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Mutex: Example</a:t>
            </a:r>
            <a:endParaRPr/>
          </a:p>
        </p:txBody>
      </p:sp>
      <p:sp>
        <p:nvSpPr>
          <p:cNvPr id="331" name="Google Shape;331;g75dd4f71f1_0_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Assume a library client wants to borrow a book. The steps can be shown as:</a:t>
            </a:r>
            <a:endParaRPr/>
          </a:p>
          <a:p>
            <a:pPr marL="685800" lvl="1" indent="-2667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3000"/>
              <a:buChar char="•"/>
            </a:pPr>
            <a:r>
              <a:rPr lang="en-US" sz="3000" i="1">
                <a:solidFill>
                  <a:srgbClr val="434343"/>
                </a:solidFill>
              </a:rPr>
              <a:t>Mutex library</a:t>
            </a:r>
            <a:endParaRPr sz="3000" i="1">
              <a:solidFill>
                <a:srgbClr val="434343"/>
              </a:solidFill>
            </a:endParaRPr>
          </a:p>
          <a:p>
            <a:pPr marL="685800" lvl="1" indent="-2667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3000"/>
              <a:buChar char="•"/>
            </a:pPr>
            <a:r>
              <a:rPr lang="en-US" sz="3000" i="1">
                <a:solidFill>
                  <a:srgbClr val="434343"/>
                </a:solidFill>
              </a:rPr>
              <a:t>BookList = GetList( )</a:t>
            </a:r>
            <a:endParaRPr sz="3000" i="1">
              <a:solidFill>
                <a:srgbClr val="434343"/>
              </a:solidFill>
            </a:endParaRPr>
          </a:p>
          <a:p>
            <a:pPr marL="685800" lvl="1" indent="-2667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3000"/>
              <a:buChar char="•"/>
            </a:pPr>
            <a:r>
              <a:rPr lang="en-US" sz="3000" i="1">
                <a:solidFill>
                  <a:srgbClr val="434343"/>
                </a:solidFill>
              </a:rPr>
              <a:t>Item = Examine( BookList )</a:t>
            </a:r>
            <a:endParaRPr sz="3000" i="1">
              <a:solidFill>
                <a:srgbClr val="434343"/>
              </a:solidFill>
            </a:endParaRPr>
          </a:p>
          <a:p>
            <a:pPr marL="685800" lvl="1" indent="-2667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3000"/>
              <a:buChar char="•"/>
            </a:pPr>
            <a:r>
              <a:rPr lang="en-US" sz="3000" b="1" i="1">
                <a:solidFill>
                  <a:srgbClr val="FF0000"/>
                </a:solidFill>
              </a:rPr>
              <a:t>Lock ( library )</a:t>
            </a:r>
            <a:endParaRPr sz="3000" b="1" i="1">
              <a:solidFill>
                <a:srgbClr val="FF0000"/>
              </a:solidFill>
            </a:endParaRPr>
          </a:p>
          <a:p>
            <a:pPr marL="685800" lvl="1" indent="-2667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3000"/>
              <a:buChar char="•"/>
            </a:pPr>
            <a:r>
              <a:rPr lang="en-US" sz="3000" i="1">
                <a:solidFill>
                  <a:srgbClr val="FF0000"/>
                </a:solidFill>
              </a:rPr>
              <a:t>If available ( Item )</a:t>
            </a:r>
            <a:endParaRPr sz="3000" i="1">
              <a:solidFill>
                <a:srgbClr val="FF0000"/>
              </a:solidFill>
            </a:endParaRPr>
          </a:p>
          <a:p>
            <a:pPr marL="1143000" lvl="2" indent="-2921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3000"/>
              <a:buChar char="•"/>
            </a:pPr>
            <a:r>
              <a:rPr lang="en-US" sz="3000" i="1">
                <a:solidFill>
                  <a:srgbClr val="FF0000"/>
                </a:solidFill>
              </a:rPr>
              <a:t>Borrow ( Item)</a:t>
            </a:r>
            <a:endParaRPr sz="3000" i="1">
              <a:solidFill>
                <a:srgbClr val="FF0000"/>
              </a:solidFill>
            </a:endParaRPr>
          </a:p>
          <a:p>
            <a:pPr marL="685800" lvl="1" indent="-2667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3000"/>
              <a:buChar char="•"/>
            </a:pPr>
            <a:r>
              <a:rPr lang="en-US" sz="3000" b="1" i="1">
                <a:solidFill>
                  <a:srgbClr val="FF0000"/>
                </a:solidFill>
              </a:rPr>
              <a:t>Unlock ( library )</a:t>
            </a:r>
            <a:endParaRPr sz="3000" b="1" i="1">
              <a:solidFill>
                <a:srgbClr val="FF0000"/>
              </a:solidFill>
            </a:endParaRPr>
          </a:p>
          <a:p>
            <a:pPr marL="685800" lvl="1" indent="-762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can we protect the critical section?</a:t>
            </a:r>
            <a:endParaRPr/>
          </a:p>
          <a:p>
            <a:pPr marL="685800" lvl="1" indent="-762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5c7ecfce5_0_5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to apply</a:t>
            </a:r>
            <a:endParaRPr/>
          </a:p>
        </p:txBody>
      </p:sp>
      <p:sp>
        <p:nvSpPr>
          <p:cNvPr id="338" name="Google Shape;338;g75c7ecfce5_0_52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Exercises Week 4: A , B. Follow the instructions from the exercises document.</a:t>
            </a:r>
            <a:endParaRPr/>
          </a:p>
        </p:txBody>
      </p:sp>
      <p:pic>
        <p:nvPicPr>
          <p:cNvPr id="339" name="Google Shape;339;g75c7ecfce5_0_5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525" y="1181100"/>
            <a:ext cx="561975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5c7ecfce5_0_2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Communication: Message Passing</a:t>
            </a:r>
            <a:endParaRPr/>
          </a:p>
        </p:txBody>
      </p:sp>
      <p:sp>
        <p:nvSpPr>
          <p:cNvPr id="345" name="Google Shape;345;g75c7ecfce5_0_2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In some concurrent environments, Shared-memory communication is not very effective.</a:t>
            </a: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22860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For example, the standard programming model of Unix (Linux, etc.) was based on </a:t>
            </a:r>
            <a:r>
              <a:rPr lang="en-US" sz="3200" b="1">
                <a:solidFill>
                  <a:srgbClr val="1808E2"/>
                </a:solidFill>
              </a:rPr>
              <a:t>processes</a:t>
            </a:r>
            <a:r>
              <a:rPr lang="en-US" sz="3200"/>
              <a:t> rather than threads.</a:t>
            </a:r>
            <a:endParaRPr sz="3200"/>
          </a:p>
          <a:p>
            <a:pPr marL="685800" lvl="1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Comparing to Windows-based systems, creating and running processes was cheaper</a:t>
            </a:r>
            <a:endParaRPr sz="3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5c7ecfce5_0_3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Communication: Message Passing</a:t>
            </a:r>
            <a:endParaRPr/>
          </a:p>
        </p:txBody>
      </p:sp>
      <p:sp>
        <p:nvSpPr>
          <p:cNvPr id="351" name="Google Shape;351;g75c7ecfce5_0_3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The major difference is that processes do not share any state.</a:t>
            </a:r>
            <a:endParaRPr sz="3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Instead we can take the other major approach to manage concurrency, called </a:t>
            </a:r>
            <a:r>
              <a:rPr lang="en-US" sz="3200" b="1">
                <a:solidFill>
                  <a:srgbClr val="1808E2"/>
                </a:solidFill>
              </a:rPr>
              <a:t>message-passing</a:t>
            </a:r>
            <a:r>
              <a:rPr lang="en-US" sz="3200"/>
              <a:t>. </a:t>
            </a:r>
            <a:endParaRPr sz="3200"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75c7ecfce5_0_3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Communication: Message Passing</a:t>
            </a:r>
            <a:endParaRPr/>
          </a:p>
        </p:txBody>
      </p:sp>
      <p:sp>
        <p:nvSpPr>
          <p:cNvPr id="357" name="Google Shape;357;g75c7ecfce5_0_3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In Week 2 we have discussed general message passing techniques between processes. </a:t>
            </a:r>
            <a:endParaRPr sz="3200"/>
          </a:p>
          <a:p>
            <a:pPr marL="914400" lvl="1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Can you name some?</a:t>
            </a: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200"/>
          </a:p>
          <a:p>
            <a: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Threads also can use message passing technique.</a:t>
            </a:r>
            <a:endParaRPr sz="3200"/>
          </a:p>
          <a:p>
            <a:pPr marL="914400" lvl="1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Programmers may need to implement and manage this technique.</a:t>
            </a:r>
            <a:endParaRPr sz="3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5c7ecfce5_0_2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Message Passing: How? </a:t>
            </a:r>
            <a:endParaRPr/>
          </a:p>
        </p:txBody>
      </p:sp>
      <p:sp>
        <p:nvSpPr>
          <p:cNvPr id="363" name="Google Shape;363;g75c7ecfce5_0_26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Two primary mechanisms are needed in a message-passing system: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A method of creating and specifying communication </a:t>
            </a:r>
            <a:r>
              <a:rPr lang="en-US" sz="3200">
                <a:solidFill>
                  <a:srgbClr val="1808E2"/>
                </a:solidFill>
              </a:rPr>
              <a:t>channels</a:t>
            </a:r>
            <a:r>
              <a:rPr lang="en-US" sz="3200"/>
              <a:t>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A method of </a:t>
            </a:r>
            <a:r>
              <a:rPr lang="en-US" sz="3200">
                <a:solidFill>
                  <a:srgbClr val="1808E2"/>
                </a:solidFill>
              </a:rPr>
              <a:t>sending</a:t>
            </a:r>
            <a:r>
              <a:rPr lang="en-US" sz="3200"/>
              <a:t> and </a:t>
            </a:r>
            <a:r>
              <a:rPr lang="en-US" sz="3200">
                <a:solidFill>
                  <a:srgbClr val="1808E2"/>
                </a:solidFill>
              </a:rPr>
              <a:t>receiving</a:t>
            </a:r>
            <a:r>
              <a:rPr lang="en-US" sz="3200"/>
              <a:t> messages</a:t>
            </a:r>
            <a:endParaRPr sz="3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5c7ecfce5_0_2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Channel Specification</a:t>
            </a:r>
            <a:endParaRPr/>
          </a:p>
        </p:txBody>
      </p:sp>
      <p:sp>
        <p:nvSpPr>
          <p:cNvPr id="369" name="Google Shape;369;g75c7ecfce5_0_265"/>
          <p:cNvSpPr txBox="1">
            <a:spLocks noGrp="1"/>
          </p:cNvSpPr>
          <p:nvPr>
            <p:ph type="body" idx="1"/>
          </p:nvPr>
        </p:nvSpPr>
        <p:spPr>
          <a:xfrm>
            <a:off x="838200" y="1429500"/>
            <a:ext cx="10515600" cy="51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Direct naming: Sender and receiver directly name each other</a:t>
            </a:r>
            <a:endParaRPr>
              <a:solidFill>
                <a:srgbClr val="FF0000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Simple but less powerful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Not suitable for specification of client-server systems</a:t>
            </a:r>
            <a:endParaRPr/>
          </a:p>
          <a:p>
            <a:pPr marL="6858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destination of messages are known in advance.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 Pipes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Port naming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Server use a single port to receive client requests</a:t>
            </a:r>
            <a:endParaRPr/>
          </a:p>
          <a:p>
            <a:pPr marL="6858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Sender and receiver do not need to know each other in advance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Simple, suitable for single server, multiple client systems</a:t>
            </a:r>
            <a:endParaRPr/>
          </a:p>
          <a:p>
            <a:pPr marL="6858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Example: Sockets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Global naming (mailbox)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Suitable for multiple server, multiple client systems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75c11c1cde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Message Passing: Producer-Consumer </a:t>
            </a:r>
            <a:endParaRPr/>
          </a:p>
        </p:txBody>
      </p:sp>
      <p:sp>
        <p:nvSpPr>
          <p:cNvPr id="376" name="Google Shape;376;g75c11c1cde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21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Producer - Consumer: is a well-known model for message passing between threads.</a:t>
            </a:r>
            <a:endParaRPr/>
          </a:p>
          <a:p>
            <a:pPr marL="4572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 a </a:t>
            </a:r>
            <a:r>
              <a:rPr lang="en-US">
                <a:solidFill>
                  <a:srgbClr val="0000FF"/>
                </a:solidFill>
              </a:rPr>
              <a:t>channel</a:t>
            </a:r>
            <a:r>
              <a:rPr lang="en-US"/>
              <a:t>: usually a buffer (a data structure)</a:t>
            </a:r>
            <a:endParaRPr/>
          </a:p>
          <a:p>
            <a:pPr marL="4572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Operations for </a:t>
            </a:r>
            <a:r>
              <a:rPr lang="en-US">
                <a:solidFill>
                  <a:srgbClr val="0000FF"/>
                </a:solidFill>
              </a:rPr>
              <a:t>send / receive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7" name="Google Shape;377;g75c11c1cd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625" y="3932250"/>
            <a:ext cx="6178576" cy="23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g75c11c1cde_0_0"/>
          <p:cNvSpPr txBox="1"/>
          <p:nvPr/>
        </p:nvSpPr>
        <p:spPr>
          <a:xfrm>
            <a:off x="5472263" y="3395475"/>
            <a:ext cx="8313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buffer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9" name="Google Shape;379;g75c11c1cde_0_0"/>
          <p:cNvCxnSpPr>
            <a:stCxn id="378" idx="2"/>
          </p:cNvCxnSpPr>
          <p:nvPr/>
        </p:nvCxnSpPr>
        <p:spPr>
          <a:xfrm>
            <a:off x="5887913" y="3840375"/>
            <a:ext cx="900" cy="681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0" name="Google Shape;380;g75c11c1cde_0_0"/>
          <p:cNvSpPr txBox="1"/>
          <p:nvPr/>
        </p:nvSpPr>
        <p:spPr>
          <a:xfrm>
            <a:off x="1541675" y="5529075"/>
            <a:ext cx="16377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produce , send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1" name="Google Shape;381;g75c11c1cde_0_0"/>
          <p:cNvCxnSpPr>
            <a:stCxn id="380" idx="3"/>
          </p:cNvCxnSpPr>
          <p:nvPr/>
        </p:nvCxnSpPr>
        <p:spPr>
          <a:xfrm rot="10800000" flipH="1">
            <a:off x="3179375" y="5594925"/>
            <a:ext cx="561600" cy="156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2" name="Google Shape;382;g75c11c1cde_0_0"/>
          <p:cNvSpPr txBox="1"/>
          <p:nvPr/>
        </p:nvSpPr>
        <p:spPr>
          <a:xfrm>
            <a:off x="8552075" y="5681475"/>
            <a:ext cx="19257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receive ,consume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3" name="Google Shape;383;g75c11c1cde_0_0"/>
          <p:cNvCxnSpPr>
            <a:stCxn id="382" idx="1"/>
          </p:cNvCxnSpPr>
          <p:nvPr/>
        </p:nvCxnSpPr>
        <p:spPr>
          <a:xfrm rot="10800000">
            <a:off x="8209175" y="5629425"/>
            <a:ext cx="342900" cy="274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5c7ecfce5_0_3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Message Passing: Producer-Consumer </a:t>
            </a:r>
            <a:endParaRPr/>
          </a:p>
        </p:txBody>
      </p:sp>
      <p:sp>
        <p:nvSpPr>
          <p:cNvPr id="390" name="Google Shape;390;g75c7ecfce5_0_36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21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Producer thread inserts (send/put/add) the data in the buffer.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Consumer thread takes (receive/take/remove) the data to use</a:t>
            </a:r>
            <a:endParaRPr/>
          </a:p>
        </p:txBody>
      </p:sp>
      <p:pic>
        <p:nvPicPr>
          <p:cNvPr id="391" name="Google Shape;391;g75c7ecfce5_0_3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625" y="3932250"/>
            <a:ext cx="6178576" cy="23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g75c7ecfce5_0_361"/>
          <p:cNvSpPr txBox="1"/>
          <p:nvPr/>
        </p:nvSpPr>
        <p:spPr>
          <a:xfrm>
            <a:off x="5472263" y="3395475"/>
            <a:ext cx="8313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buffer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3" name="Google Shape;393;g75c7ecfce5_0_361"/>
          <p:cNvCxnSpPr>
            <a:stCxn id="392" idx="2"/>
          </p:cNvCxnSpPr>
          <p:nvPr/>
        </p:nvCxnSpPr>
        <p:spPr>
          <a:xfrm>
            <a:off x="5887913" y="3840375"/>
            <a:ext cx="900" cy="681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4" name="Google Shape;394;g75c7ecfce5_0_361"/>
          <p:cNvSpPr txBox="1"/>
          <p:nvPr/>
        </p:nvSpPr>
        <p:spPr>
          <a:xfrm>
            <a:off x="1541675" y="5529075"/>
            <a:ext cx="16377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produce , send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5" name="Google Shape;395;g75c7ecfce5_0_361"/>
          <p:cNvCxnSpPr>
            <a:stCxn id="394" idx="3"/>
          </p:cNvCxnSpPr>
          <p:nvPr/>
        </p:nvCxnSpPr>
        <p:spPr>
          <a:xfrm rot="10800000" flipH="1">
            <a:off x="3179375" y="5594925"/>
            <a:ext cx="561600" cy="156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6" name="Google Shape;396;g75c7ecfce5_0_361"/>
          <p:cNvSpPr txBox="1"/>
          <p:nvPr/>
        </p:nvSpPr>
        <p:spPr>
          <a:xfrm>
            <a:off x="8552075" y="5681475"/>
            <a:ext cx="19257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receive ,consume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7" name="Google Shape;397;g75c7ecfce5_0_361"/>
          <p:cNvCxnSpPr>
            <a:stCxn id="396" idx="1"/>
          </p:cNvCxnSpPr>
          <p:nvPr/>
        </p:nvCxnSpPr>
        <p:spPr>
          <a:xfrm rot="10800000">
            <a:off x="8209175" y="5629425"/>
            <a:ext cx="342900" cy="274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Concurrency (recap)</a:t>
            </a:r>
            <a:endParaRPr sz="5400"/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</a:t>
            </a:r>
            <a:r>
              <a:rPr lang="en-US" i="1">
                <a:solidFill>
                  <a:srgbClr val="1808E2"/>
                </a:solidFill>
              </a:rPr>
              <a:t>concurrent program </a:t>
            </a:r>
            <a:r>
              <a:rPr lang="en-US"/>
              <a:t>consists of a finite set of (sequential) processes.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processes are written using a finite set of </a:t>
            </a:r>
            <a:r>
              <a:rPr lang="en-US" i="1">
                <a:solidFill>
                  <a:srgbClr val="1808E2"/>
                </a:solidFill>
              </a:rPr>
              <a:t>statements</a:t>
            </a:r>
            <a:r>
              <a:rPr lang="en-US"/>
              <a:t>.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</a:t>
            </a:r>
            <a:r>
              <a:rPr lang="en-US">
                <a:solidFill>
                  <a:srgbClr val="0000FF"/>
                </a:solidFill>
              </a:rPr>
              <a:t> execution of a concurrent program </a:t>
            </a:r>
            <a:r>
              <a:rPr lang="en-US"/>
              <a:t>proceeds by executing a sequence of the statements obtained by </a:t>
            </a:r>
            <a:r>
              <a:rPr lang="en-US" i="1">
                <a:solidFill>
                  <a:srgbClr val="1808E2"/>
                </a:solidFill>
              </a:rPr>
              <a:t>arbitrarily interleaving</a:t>
            </a:r>
            <a:r>
              <a:rPr lang="en-US" i="1"/>
              <a:t> </a:t>
            </a:r>
            <a:r>
              <a:rPr lang="en-US"/>
              <a:t>the statements from the processes.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5c7ecfce5_0_3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Producer-Consumer: Example </a:t>
            </a:r>
            <a:endParaRPr/>
          </a:p>
        </p:txBody>
      </p:sp>
      <p:sp>
        <p:nvSpPr>
          <p:cNvPr id="404" name="Google Shape;404;g75c7ecfce5_0_37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16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Translating documents:</a:t>
            </a:r>
            <a:endParaRPr/>
          </a:p>
          <a:p>
            <a:pPr marL="4572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set of documents to be translated</a:t>
            </a:r>
            <a:endParaRPr/>
          </a:p>
          <a:p>
            <a:pPr marL="4572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Functionalities: collecting, reading, language detection, translating, storing.</a:t>
            </a:r>
            <a:endParaRPr/>
          </a:p>
        </p:txBody>
      </p:sp>
      <p:sp>
        <p:nvSpPr>
          <p:cNvPr id="405" name="Google Shape;405;g75c7ecfce5_0_374"/>
          <p:cNvSpPr/>
          <p:nvPr/>
        </p:nvSpPr>
        <p:spPr>
          <a:xfrm>
            <a:off x="838200" y="3499325"/>
            <a:ext cx="1223000" cy="6581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Doc.#x</a:t>
            </a:r>
            <a:endParaRPr sz="1800"/>
          </a:p>
        </p:txBody>
      </p:sp>
      <p:sp>
        <p:nvSpPr>
          <p:cNvPr id="406" name="Google Shape;406;g75c7ecfce5_0_374"/>
          <p:cNvSpPr/>
          <p:nvPr/>
        </p:nvSpPr>
        <p:spPr>
          <a:xfrm>
            <a:off x="838200" y="4489925"/>
            <a:ext cx="1223000" cy="6581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Doc.#y</a:t>
            </a:r>
            <a:endParaRPr sz="1800"/>
          </a:p>
        </p:txBody>
      </p:sp>
      <p:sp>
        <p:nvSpPr>
          <p:cNvPr id="407" name="Google Shape;407;g75c7ecfce5_0_374"/>
          <p:cNvSpPr/>
          <p:nvPr/>
        </p:nvSpPr>
        <p:spPr>
          <a:xfrm>
            <a:off x="838200" y="5480525"/>
            <a:ext cx="1223000" cy="6581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Doc.#z</a:t>
            </a:r>
            <a:endParaRPr sz="1800"/>
          </a:p>
        </p:txBody>
      </p:sp>
      <p:sp>
        <p:nvSpPr>
          <p:cNvPr id="408" name="Google Shape;408;g75c7ecfce5_0_374"/>
          <p:cNvSpPr/>
          <p:nvPr/>
        </p:nvSpPr>
        <p:spPr>
          <a:xfrm>
            <a:off x="3505200" y="4489925"/>
            <a:ext cx="1223000" cy="6581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Doc.#n-2</a:t>
            </a:r>
            <a:endParaRPr sz="1800"/>
          </a:p>
        </p:txBody>
      </p:sp>
      <p:sp>
        <p:nvSpPr>
          <p:cNvPr id="409" name="Google Shape;409;g75c7ecfce5_0_374"/>
          <p:cNvSpPr/>
          <p:nvPr/>
        </p:nvSpPr>
        <p:spPr>
          <a:xfrm>
            <a:off x="4953000" y="4489925"/>
            <a:ext cx="1223000" cy="6581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Doc.#n-1</a:t>
            </a:r>
            <a:endParaRPr sz="1800"/>
          </a:p>
        </p:txBody>
      </p:sp>
      <p:sp>
        <p:nvSpPr>
          <p:cNvPr id="410" name="Google Shape;410;g75c7ecfce5_0_374"/>
          <p:cNvSpPr/>
          <p:nvPr/>
        </p:nvSpPr>
        <p:spPr>
          <a:xfrm>
            <a:off x="6400800" y="4489925"/>
            <a:ext cx="1223000" cy="6581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Doc.#n</a:t>
            </a:r>
            <a:endParaRPr sz="1800"/>
          </a:p>
        </p:txBody>
      </p:sp>
      <p:sp>
        <p:nvSpPr>
          <p:cNvPr id="411" name="Google Shape;411;g75c7ecfce5_0_374"/>
          <p:cNvSpPr txBox="1"/>
          <p:nvPr/>
        </p:nvSpPr>
        <p:spPr>
          <a:xfrm>
            <a:off x="3252700" y="4122850"/>
            <a:ext cx="5074200" cy="1325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2" name="Google Shape;412;g75c7ecfce5_0_374"/>
          <p:cNvCxnSpPr>
            <a:stCxn id="405" idx="3"/>
          </p:cNvCxnSpPr>
          <p:nvPr/>
        </p:nvCxnSpPr>
        <p:spPr>
          <a:xfrm>
            <a:off x="2061200" y="3828413"/>
            <a:ext cx="900600" cy="6234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3" name="Google Shape;413;g75c7ecfce5_0_374"/>
          <p:cNvCxnSpPr>
            <a:stCxn id="406" idx="3"/>
            <a:endCxn id="411" idx="1"/>
          </p:cNvCxnSpPr>
          <p:nvPr/>
        </p:nvCxnSpPr>
        <p:spPr>
          <a:xfrm rot="10800000" flipH="1">
            <a:off x="2061200" y="4785713"/>
            <a:ext cx="1191600" cy="333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4" name="Google Shape;414;g75c7ecfce5_0_374"/>
          <p:cNvCxnSpPr>
            <a:stCxn id="407" idx="3"/>
          </p:cNvCxnSpPr>
          <p:nvPr/>
        </p:nvCxnSpPr>
        <p:spPr>
          <a:xfrm rot="10800000" flipH="1">
            <a:off x="2061200" y="5127413"/>
            <a:ext cx="935100" cy="6822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5" name="Google Shape;415;g75c7ecfce5_0_374"/>
          <p:cNvSpPr/>
          <p:nvPr/>
        </p:nvSpPr>
        <p:spPr>
          <a:xfrm>
            <a:off x="9753600" y="3499325"/>
            <a:ext cx="1223000" cy="6581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Doc.#1</a:t>
            </a:r>
            <a:endParaRPr sz="1800"/>
          </a:p>
        </p:txBody>
      </p:sp>
      <p:sp>
        <p:nvSpPr>
          <p:cNvPr id="416" name="Google Shape;416;g75c7ecfce5_0_374"/>
          <p:cNvSpPr/>
          <p:nvPr/>
        </p:nvSpPr>
        <p:spPr>
          <a:xfrm>
            <a:off x="9753600" y="4489925"/>
            <a:ext cx="1223000" cy="6581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Doc.#2</a:t>
            </a:r>
            <a:endParaRPr sz="1800"/>
          </a:p>
        </p:txBody>
      </p:sp>
      <p:sp>
        <p:nvSpPr>
          <p:cNvPr id="417" name="Google Shape;417;g75c7ecfce5_0_374"/>
          <p:cNvSpPr/>
          <p:nvPr/>
        </p:nvSpPr>
        <p:spPr>
          <a:xfrm>
            <a:off x="9753600" y="5480525"/>
            <a:ext cx="1223000" cy="6581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Doc.#3</a:t>
            </a:r>
            <a:endParaRPr sz="1800"/>
          </a:p>
        </p:txBody>
      </p:sp>
      <p:cxnSp>
        <p:nvCxnSpPr>
          <p:cNvPr id="418" name="Google Shape;418;g75c7ecfce5_0_374"/>
          <p:cNvCxnSpPr>
            <a:stCxn id="411" idx="3"/>
            <a:endCxn id="415" idx="1"/>
          </p:cNvCxnSpPr>
          <p:nvPr/>
        </p:nvCxnSpPr>
        <p:spPr>
          <a:xfrm rot="10800000" flipH="1">
            <a:off x="8326900" y="3828400"/>
            <a:ext cx="1426800" cy="9573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9" name="Google Shape;419;g75c7ecfce5_0_374"/>
          <p:cNvCxnSpPr>
            <a:stCxn id="411" idx="3"/>
            <a:endCxn id="416" idx="1"/>
          </p:cNvCxnSpPr>
          <p:nvPr/>
        </p:nvCxnSpPr>
        <p:spPr>
          <a:xfrm>
            <a:off x="8326900" y="4785700"/>
            <a:ext cx="1426800" cy="333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0" name="Google Shape;420;g75c7ecfce5_0_374"/>
          <p:cNvCxnSpPr>
            <a:stCxn id="411" idx="3"/>
            <a:endCxn id="417" idx="1"/>
          </p:cNvCxnSpPr>
          <p:nvPr/>
        </p:nvCxnSpPr>
        <p:spPr>
          <a:xfrm>
            <a:off x="8326900" y="4785700"/>
            <a:ext cx="1426800" cy="10239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1" name="Google Shape;421;g75c7ecfce5_0_374"/>
          <p:cNvSpPr txBox="1"/>
          <p:nvPr/>
        </p:nvSpPr>
        <p:spPr>
          <a:xfrm>
            <a:off x="502575" y="6273775"/>
            <a:ext cx="3706200" cy="431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Collecting from different sources, Reading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g75c7ecfce5_0_374"/>
          <p:cNvSpPr txBox="1"/>
          <p:nvPr/>
        </p:nvSpPr>
        <p:spPr>
          <a:xfrm>
            <a:off x="4839050" y="6273775"/>
            <a:ext cx="2376000" cy="431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waiting to be processed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g75c7ecfce5_0_374"/>
          <p:cNvSpPr txBox="1"/>
          <p:nvPr/>
        </p:nvSpPr>
        <p:spPr>
          <a:xfrm>
            <a:off x="8326900" y="6273775"/>
            <a:ext cx="3307800" cy="431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Language detection, Translations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75c7ecfce5_0_40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Producer-Consumer: Example </a:t>
            </a:r>
            <a:endParaRPr/>
          </a:p>
        </p:txBody>
      </p:sp>
      <p:sp>
        <p:nvSpPr>
          <p:cNvPr id="430" name="Google Shape;430;g75c7ecfce5_0_40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16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Depending on the requirements and specification, we may consider more than just one solution:</a:t>
            </a:r>
            <a:endParaRPr/>
          </a:p>
          <a:p>
            <a:pPr marL="4572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Multiple-Documents, Multiple-Translators</a:t>
            </a:r>
            <a:endParaRPr/>
          </a:p>
          <a:p>
            <a:pPr marL="4572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Multiple-Documents, One-Translator</a:t>
            </a:r>
            <a:endParaRPr/>
          </a:p>
        </p:txBody>
      </p:sp>
      <p:sp>
        <p:nvSpPr>
          <p:cNvPr id="431" name="Google Shape;431;g75c7ecfce5_0_406"/>
          <p:cNvSpPr/>
          <p:nvPr/>
        </p:nvSpPr>
        <p:spPr>
          <a:xfrm>
            <a:off x="838200" y="3499325"/>
            <a:ext cx="1223000" cy="6581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Doc.#x</a:t>
            </a:r>
            <a:endParaRPr sz="1800"/>
          </a:p>
        </p:txBody>
      </p:sp>
      <p:sp>
        <p:nvSpPr>
          <p:cNvPr id="432" name="Google Shape;432;g75c7ecfce5_0_406"/>
          <p:cNvSpPr/>
          <p:nvPr/>
        </p:nvSpPr>
        <p:spPr>
          <a:xfrm>
            <a:off x="838200" y="4489925"/>
            <a:ext cx="1223000" cy="6581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Doc.#y</a:t>
            </a:r>
            <a:endParaRPr sz="1800"/>
          </a:p>
        </p:txBody>
      </p:sp>
      <p:sp>
        <p:nvSpPr>
          <p:cNvPr id="433" name="Google Shape;433;g75c7ecfce5_0_406"/>
          <p:cNvSpPr/>
          <p:nvPr/>
        </p:nvSpPr>
        <p:spPr>
          <a:xfrm>
            <a:off x="838200" y="5480525"/>
            <a:ext cx="1223000" cy="6581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Doc.#z</a:t>
            </a:r>
            <a:endParaRPr sz="1800"/>
          </a:p>
        </p:txBody>
      </p:sp>
      <p:sp>
        <p:nvSpPr>
          <p:cNvPr id="434" name="Google Shape;434;g75c7ecfce5_0_406"/>
          <p:cNvSpPr/>
          <p:nvPr/>
        </p:nvSpPr>
        <p:spPr>
          <a:xfrm>
            <a:off x="3505200" y="4489925"/>
            <a:ext cx="1223000" cy="6581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Doc.#n-2</a:t>
            </a:r>
            <a:endParaRPr sz="1800"/>
          </a:p>
        </p:txBody>
      </p:sp>
      <p:sp>
        <p:nvSpPr>
          <p:cNvPr id="435" name="Google Shape;435;g75c7ecfce5_0_406"/>
          <p:cNvSpPr/>
          <p:nvPr/>
        </p:nvSpPr>
        <p:spPr>
          <a:xfrm>
            <a:off x="4953000" y="4489925"/>
            <a:ext cx="1223000" cy="6581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Doc.#n-1</a:t>
            </a:r>
            <a:endParaRPr sz="1800"/>
          </a:p>
        </p:txBody>
      </p:sp>
      <p:sp>
        <p:nvSpPr>
          <p:cNvPr id="436" name="Google Shape;436;g75c7ecfce5_0_406"/>
          <p:cNvSpPr/>
          <p:nvPr/>
        </p:nvSpPr>
        <p:spPr>
          <a:xfrm>
            <a:off x="6400800" y="4489925"/>
            <a:ext cx="1223000" cy="6581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Doc.#n</a:t>
            </a:r>
            <a:endParaRPr sz="1800"/>
          </a:p>
        </p:txBody>
      </p:sp>
      <p:sp>
        <p:nvSpPr>
          <p:cNvPr id="437" name="Google Shape;437;g75c7ecfce5_0_406"/>
          <p:cNvSpPr txBox="1"/>
          <p:nvPr/>
        </p:nvSpPr>
        <p:spPr>
          <a:xfrm>
            <a:off x="3252700" y="4122850"/>
            <a:ext cx="5074200" cy="1325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8" name="Google Shape;438;g75c7ecfce5_0_406"/>
          <p:cNvCxnSpPr>
            <a:stCxn id="431" idx="3"/>
          </p:cNvCxnSpPr>
          <p:nvPr/>
        </p:nvCxnSpPr>
        <p:spPr>
          <a:xfrm>
            <a:off x="2061200" y="3828413"/>
            <a:ext cx="900600" cy="6234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9" name="Google Shape;439;g75c7ecfce5_0_406"/>
          <p:cNvCxnSpPr>
            <a:stCxn id="432" idx="3"/>
            <a:endCxn id="437" idx="1"/>
          </p:cNvCxnSpPr>
          <p:nvPr/>
        </p:nvCxnSpPr>
        <p:spPr>
          <a:xfrm rot="10800000" flipH="1">
            <a:off x="2061200" y="4785713"/>
            <a:ext cx="1191600" cy="333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" name="Google Shape;440;g75c7ecfce5_0_406"/>
          <p:cNvCxnSpPr>
            <a:stCxn id="433" idx="3"/>
          </p:cNvCxnSpPr>
          <p:nvPr/>
        </p:nvCxnSpPr>
        <p:spPr>
          <a:xfrm rot="10800000" flipH="1">
            <a:off x="2061200" y="5127413"/>
            <a:ext cx="935100" cy="6822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1" name="Google Shape;441;g75c7ecfce5_0_406"/>
          <p:cNvSpPr/>
          <p:nvPr/>
        </p:nvSpPr>
        <p:spPr>
          <a:xfrm>
            <a:off x="9753600" y="3499325"/>
            <a:ext cx="1223000" cy="6581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Doc.#1</a:t>
            </a:r>
            <a:endParaRPr sz="1800"/>
          </a:p>
        </p:txBody>
      </p:sp>
      <p:sp>
        <p:nvSpPr>
          <p:cNvPr id="442" name="Google Shape;442;g75c7ecfce5_0_406"/>
          <p:cNvSpPr/>
          <p:nvPr/>
        </p:nvSpPr>
        <p:spPr>
          <a:xfrm>
            <a:off x="9753600" y="4489925"/>
            <a:ext cx="1223000" cy="6581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Doc.#2</a:t>
            </a:r>
            <a:endParaRPr sz="1800"/>
          </a:p>
        </p:txBody>
      </p:sp>
      <p:sp>
        <p:nvSpPr>
          <p:cNvPr id="443" name="Google Shape;443;g75c7ecfce5_0_406"/>
          <p:cNvSpPr/>
          <p:nvPr/>
        </p:nvSpPr>
        <p:spPr>
          <a:xfrm>
            <a:off x="9753600" y="5480525"/>
            <a:ext cx="1223000" cy="6581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Doc.#3</a:t>
            </a:r>
            <a:endParaRPr sz="1800"/>
          </a:p>
        </p:txBody>
      </p:sp>
      <p:cxnSp>
        <p:nvCxnSpPr>
          <p:cNvPr id="444" name="Google Shape;444;g75c7ecfce5_0_406"/>
          <p:cNvCxnSpPr>
            <a:stCxn id="437" idx="3"/>
            <a:endCxn id="441" idx="1"/>
          </p:cNvCxnSpPr>
          <p:nvPr/>
        </p:nvCxnSpPr>
        <p:spPr>
          <a:xfrm rot="10800000" flipH="1">
            <a:off x="8326900" y="3828400"/>
            <a:ext cx="1426800" cy="9573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5" name="Google Shape;445;g75c7ecfce5_0_406"/>
          <p:cNvCxnSpPr>
            <a:stCxn id="437" idx="3"/>
            <a:endCxn id="442" idx="1"/>
          </p:cNvCxnSpPr>
          <p:nvPr/>
        </p:nvCxnSpPr>
        <p:spPr>
          <a:xfrm>
            <a:off x="8326900" y="4785700"/>
            <a:ext cx="1426800" cy="333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6" name="Google Shape;446;g75c7ecfce5_0_406"/>
          <p:cNvCxnSpPr>
            <a:stCxn id="437" idx="3"/>
            <a:endCxn id="443" idx="1"/>
          </p:cNvCxnSpPr>
          <p:nvPr/>
        </p:nvCxnSpPr>
        <p:spPr>
          <a:xfrm>
            <a:off x="8326900" y="4785700"/>
            <a:ext cx="1426800" cy="10239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7" name="Google Shape;447;g75c7ecfce5_0_406"/>
          <p:cNvSpPr txBox="1"/>
          <p:nvPr/>
        </p:nvSpPr>
        <p:spPr>
          <a:xfrm>
            <a:off x="502575" y="6273775"/>
            <a:ext cx="3706200" cy="431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Collecting from different sources, Reading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g75c7ecfce5_0_406"/>
          <p:cNvSpPr txBox="1"/>
          <p:nvPr/>
        </p:nvSpPr>
        <p:spPr>
          <a:xfrm>
            <a:off x="4839050" y="6273775"/>
            <a:ext cx="2376000" cy="431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waiting to be processed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g75c7ecfce5_0_406"/>
          <p:cNvSpPr txBox="1"/>
          <p:nvPr/>
        </p:nvSpPr>
        <p:spPr>
          <a:xfrm>
            <a:off x="8326900" y="6273775"/>
            <a:ext cx="3307800" cy="431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Language detection, Translations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75c11c1cde_0_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Producer-Consumer Problem</a:t>
            </a:r>
            <a:endParaRPr/>
          </a:p>
        </p:txBody>
      </p:sp>
      <p:sp>
        <p:nvSpPr>
          <p:cNvPr id="456" name="Google Shape;456;g75c11c1cde_0_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Consider multiple producers and multiple consumers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Any producer’s output can be processed by any consumer</a:t>
            </a:r>
            <a:endParaRPr/>
          </a:p>
          <a:p>
            <a:pPr marL="228600" lvl="0" indent="-5080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/>
              <a:t>How producers and consumers are related?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port naming </a:t>
            </a:r>
            <a:endParaRPr>
              <a:solidFill>
                <a:srgbClr val="FF0000"/>
              </a:solidFill>
            </a:endParaRPr>
          </a:p>
          <a:p>
            <a:pPr marL="685800" lvl="1" indent="-29210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process has a port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Won’t work since each producer needs to decide which consumer the produced item should be sent to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Not conform to the spec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u="sng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75c7ecfce5_0_4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Producer-Consumer Problem</a:t>
            </a:r>
            <a:endParaRPr/>
          </a:p>
        </p:txBody>
      </p:sp>
      <p:sp>
        <p:nvSpPr>
          <p:cNvPr id="463" name="Google Shape;463;g75c7ecfce5_0_4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Consider multiple producers and multiple consumers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Any producer’s output can be processed by any consumer</a:t>
            </a:r>
            <a:endParaRPr/>
          </a:p>
          <a:p>
            <a:pPr marL="228600" lvl="0" indent="-5080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i="1"/>
              <a:t>How producers and consumers are related? </a:t>
            </a:r>
            <a:endParaRPr i="1"/>
          </a:p>
          <a:p>
            <a:pPr marL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a buffer manager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Assume only port naming is available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manager manage a shared buffer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/>
              <a:t>Similar to mailbox, but implements shared queue</a:t>
            </a:r>
            <a:endParaRPr u="sng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75c11c1cde_0_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Producer-Consumer Problem</a:t>
            </a:r>
            <a:endParaRPr/>
          </a:p>
        </p:txBody>
      </p:sp>
      <p:sp>
        <p:nvSpPr>
          <p:cNvPr id="470" name="Google Shape;470;g75c11c1cde_0_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Assume the solution based on buffer manager and port naming: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800"/>
              <a:t>Challenge 1: </a:t>
            </a:r>
            <a:r>
              <a:rPr lang="en-US" sz="2800" b="1"/>
              <a:t>Synchronization</a:t>
            </a:r>
            <a:endParaRPr b="1"/>
          </a:p>
          <a:p>
            <a:pPr marL="457200" lvl="1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228600" lvl="0" indent="-2921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How to synchronize the producers and consumers with the bounded buffer</a:t>
            </a:r>
            <a:endParaRPr/>
          </a:p>
          <a:p>
            <a:pPr marL="685800" lvl="1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i="1"/>
              <a:t>Buffer </a:t>
            </a:r>
            <a:r>
              <a:rPr lang="en-US" sz="2400" b="1" i="1"/>
              <a:t>full</a:t>
            </a:r>
            <a:r>
              <a:rPr lang="en-US" sz="2400"/>
              <a:t>:  Stop </a:t>
            </a:r>
            <a:r>
              <a:rPr lang="en-US"/>
              <a:t>putting</a:t>
            </a:r>
            <a:r>
              <a:rPr lang="en-US" sz="2400"/>
              <a:t> messages from producers</a:t>
            </a:r>
            <a:endParaRPr/>
          </a:p>
          <a:p>
            <a:pPr marL="685800" lvl="1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i="1"/>
              <a:t>Buffer </a:t>
            </a:r>
            <a:r>
              <a:rPr lang="en-US" sz="2400" b="1" i="1"/>
              <a:t>empty</a:t>
            </a:r>
            <a:r>
              <a:rPr lang="en-US" sz="2400"/>
              <a:t>: Stop receiving messages from consumers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75c11c1cde_0_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Producer-Consumer Problem</a:t>
            </a:r>
            <a:endParaRPr/>
          </a:p>
        </p:txBody>
      </p:sp>
      <p:sp>
        <p:nvSpPr>
          <p:cNvPr id="476" name="Google Shape;476;g75c11c1cde_0_19"/>
          <p:cNvSpPr txBox="1">
            <a:spLocks noGrp="1"/>
          </p:cNvSpPr>
          <p:nvPr>
            <p:ph type="body" idx="1"/>
          </p:nvPr>
        </p:nvSpPr>
        <p:spPr>
          <a:xfrm>
            <a:off x="838200" y="1578736"/>
            <a:ext cx="10515600" cy="5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Solution based on buffer manager and port naming: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800"/>
              <a:t>Challenge 2: </a:t>
            </a:r>
            <a:r>
              <a:rPr lang="en-US" b="1"/>
              <a:t>M</a:t>
            </a:r>
            <a:r>
              <a:rPr lang="en-US" sz="2800" b="1"/>
              <a:t>anaging the buffer</a:t>
            </a:r>
            <a:endParaRPr b="1"/>
          </a:p>
          <a:p>
            <a:pPr marL="685800" lvl="1" indent="-762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i="1"/>
              <a:t>(model solution, implementations might differ)</a:t>
            </a:r>
            <a:endParaRPr i="1"/>
          </a:p>
          <a:p>
            <a:pPr marL="0" lvl="1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i="1"/>
          </a:p>
          <a:p>
            <a:pPr marL="228600" lvl="0" indent="-2921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Manager needs two ports, one for consumers, one for producers</a:t>
            </a:r>
            <a:endParaRPr/>
          </a:p>
          <a:p>
            <a:pPr marL="685800" lvl="1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Otherwise, cannot block only consumers or only producers</a:t>
            </a:r>
            <a:endParaRPr/>
          </a:p>
          <a:p>
            <a:pPr marL="685800" lvl="1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Still have problem: How to read from two ports</a:t>
            </a:r>
            <a:endParaRPr/>
          </a:p>
          <a:p>
            <a:pPr marL="228600" lvl="0" indent="-2921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Solution 1: Use </a:t>
            </a:r>
            <a:r>
              <a:rPr lang="en-US" sz="2800" b="1"/>
              <a:t>blocking</a:t>
            </a:r>
            <a:r>
              <a:rPr lang="en-US" sz="2800"/>
              <a:t> </a:t>
            </a:r>
            <a:r>
              <a:rPr lang="en-US" sz="2800" i="1"/>
              <a:t>receive()</a:t>
            </a:r>
            <a:r>
              <a:rPr lang="en-US" sz="2800"/>
              <a:t> and two threads</a:t>
            </a:r>
            <a:endParaRPr/>
          </a:p>
          <a:p>
            <a:pPr marL="685800" lvl="1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Manager cannot do blocked receive on both ports</a:t>
            </a:r>
            <a:endParaRPr/>
          </a:p>
          <a:p>
            <a:pPr marL="228600" lvl="0" indent="-2921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Solution 2: Use </a:t>
            </a:r>
            <a:r>
              <a:rPr lang="en-US" sz="2800" b="1"/>
              <a:t>non-blocking</a:t>
            </a:r>
            <a:r>
              <a:rPr lang="en-US" sz="2800"/>
              <a:t> </a:t>
            </a:r>
            <a:r>
              <a:rPr lang="en-US" sz="2800" i="1"/>
              <a:t>receive()</a:t>
            </a:r>
            <a:endParaRPr i="1"/>
          </a:p>
          <a:p>
            <a:pPr marL="685800" lvl="1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Poll two ports using BSNR (blocking send, non blocking receive)</a:t>
            </a:r>
            <a:endParaRPr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75dd4f71f1_0_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Producer-Consumer: A Sample algorithm</a:t>
            </a:r>
            <a:endParaRPr/>
          </a:p>
        </p:txBody>
      </p:sp>
      <p:sp>
        <p:nvSpPr>
          <p:cNvPr id="483" name="Google Shape;483;g75dd4f71f1_0_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/>
              <a:t>Producer Process:</a:t>
            </a:r>
            <a:endParaRPr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1"/>
              <a:t>    repeat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produce </a:t>
            </a:r>
            <a:r>
              <a:rPr lang="en-US" sz="2400" i="1"/>
              <a:t>item</a:t>
            </a:r>
            <a:r>
              <a:rPr lang="en-US" sz="2400"/>
              <a:t>;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i="1"/>
              <a:t>send</a:t>
            </a:r>
            <a:r>
              <a:rPr lang="en-US" sz="2400"/>
              <a:t> (</a:t>
            </a:r>
            <a:r>
              <a:rPr lang="en-US" sz="2400" i="1"/>
              <a:t>dataport</a:t>
            </a:r>
            <a:r>
              <a:rPr lang="en-US" sz="2400"/>
              <a:t>, </a:t>
            </a:r>
            <a:r>
              <a:rPr lang="en-US" sz="2400" i="1"/>
              <a:t>item</a:t>
            </a:r>
            <a:r>
              <a:rPr lang="en-US" sz="2400"/>
              <a:t>);</a:t>
            </a:r>
            <a:endParaRPr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1"/>
              <a:t>    until</a:t>
            </a:r>
            <a:r>
              <a:rPr lang="en-US" sz="2800"/>
              <a:t> </a:t>
            </a:r>
            <a:r>
              <a:rPr lang="en-US" sz="2800" i="1"/>
              <a:t>false</a:t>
            </a:r>
            <a:r>
              <a:rPr lang="en-US" sz="2800"/>
              <a:t>; </a:t>
            </a:r>
            <a:endParaRPr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g75dd4f71f1_0_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/>
              <a:t>Consumer Process:</a:t>
            </a:r>
            <a:endParaRPr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/>
              <a:t>    repeat</a:t>
            </a:r>
            <a:endParaRPr sz="2800"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i="1"/>
              <a:t>send</a:t>
            </a:r>
            <a:r>
              <a:rPr lang="en-US" sz="2400"/>
              <a:t> (</a:t>
            </a:r>
            <a:r>
              <a:rPr lang="en-US" sz="2400" i="1"/>
              <a:t>reqport</a:t>
            </a:r>
            <a:r>
              <a:rPr lang="en-US" sz="2400"/>
              <a:t>, </a:t>
            </a:r>
            <a:r>
              <a:rPr lang="en-US" sz="2400" i="1"/>
              <a:t>localport</a:t>
            </a:r>
            <a:r>
              <a:rPr lang="en-US" sz="2400"/>
              <a:t>);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/>
              <a:t>while not</a:t>
            </a:r>
            <a:r>
              <a:rPr lang="en-US" sz="2400"/>
              <a:t> </a:t>
            </a:r>
            <a:r>
              <a:rPr lang="en-US" sz="2400" i="1"/>
              <a:t>receive</a:t>
            </a:r>
            <a:r>
              <a:rPr lang="en-US" sz="2400"/>
              <a:t> (</a:t>
            </a:r>
            <a:r>
              <a:rPr lang="en-US" sz="2400" i="1"/>
              <a:t>localport</a:t>
            </a:r>
            <a:r>
              <a:rPr lang="en-US" sz="2400"/>
              <a:t>, </a:t>
            </a:r>
            <a:r>
              <a:rPr lang="en-US" sz="2400" i="1"/>
              <a:t>item</a:t>
            </a:r>
            <a:r>
              <a:rPr lang="en-US" sz="2400"/>
              <a:t>) </a:t>
            </a:r>
            <a:r>
              <a:rPr lang="en-US" sz="2400" b="1"/>
              <a:t>do</a:t>
            </a:r>
            <a:r>
              <a:rPr lang="en-US" sz="2400"/>
              <a:t> nothing;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consume </a:t>
            </a:r>
            <a:r>
              <a:rPr lang="en-US" sz="2400" i="1"/>
              <a:t>item</a:t>
            </a:r>
            <a:r>
              <a:rPr lang="en-US" sz="2400"/>
              <a:t>;</a:t>
            </a:r>
            <a:endParaRPr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/>
              <a:t>    until</a:t>
            </a:r>
            <a:r>
              <a:rPr lang="en-US" sz="2800"/>
              <a:t> </a:t>
            </a:r>
            <a:r>
              <a:rPr lang="en-US" sz="2800" i="1"/>
              <a:t>false</a:t>
            </a:r>
            <a:r>
              <a:rPr lang="en-US" sz="2800"/>
              <a:t>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75c11c1cde_0_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Producer-Consumer Problem</a:t>
            </a:r>
            <a:endParaRPr/>
          </a:p>
        </p:txBody>
      </p:sp>
      <p:sp>
        <p:nvSpPr>
          <p:cNvPr id="491" name="Google Shape;491;g75c11c1cde_0_36"/>
          <p:cNvSpPr txBox="1">
            <a:spLocks noGrp="1"/>
          </p:cNvSpPr>
          <p:nvPr>
            <p:ph type="body" idx="1"/>
          </p:nvPr>
        </p:nvSpPr>
        <p:spPr>
          <a:xfrm>
            <a:off x="838200" y="1514728"/>
            <a:ext cx="10515600" cy="5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1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None/>
            </a:pPr>
            <a:r>
              <a:rPr lang="en-US" sz="2590"/>
              <a:t>Manager Process (blocking solution):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None/>
            </a:pPr>
            <a:r>
              <a:rPr lang="en-US" sz="2590" b="1"/>
              <a:t>    </a:t>
            </a:r>
            <a:r>
              <a:rPr lang="en-US" sz="1850" b="1"/>
              <a:t>repeat forever</a:t>
            </a:r>
            <a:endParaRPr sz="1850"/>
          </a:p>
          <a:p>
            <a:pPr marL="114300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None/>
            </a:pPr>
            <a:r>
              <a:rPr lang="en-US" sz="1850" b="1"/>
              <a:t>if</a:t>
            </a:r>
            <a:r>
              <a:rPr lang="en-US" sz="1850"/>
              <a:t> </a:t>
            </a:r>
            <a:r>
              <a:rPr lang="en-US" sz="1850" i="1"/>
              <a:t>count</a:t>
            </a:r>
            <a:r>
              <a:rPr lang="en-US" sz="1850"/>
              <a:t> = 0 </a:t>
            </a:r>
            <a:r>
              <a:rPr lang="en-US" sz="1850" b="1"/>
              <a:t>then</a:t>
            </a:r>
            <a:endParaRPr sz="1850"/>
          </a:p>
          <a:p>
            <a:pPr marL="114300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None/>
            </a:pPr>
            <a:r>
              <a:rPr lang="en-US" sz="1850"/>
              <a:t>{  </a:t>
            </a:r>
            <a:r>
              <a:rPr lang="en-US" sz="1850" b="1"/>
              <a:t>while not </a:t>
            </a:r>
            <a:r>
              <a:rPr lang="en-US" sz="1850" i="1"/>
              <a:t>receive</a:t>
            </a:r>
            <a:r>
              <a:rPr lang="en-US" sz="1850"/>
              <a:t> (</a:t>
            </a:r>
            <a:r>
              <a:rPr lang="en-US" sz="1850" i="1"/>
              <a:t>dataport</a:t>
            </a:r>
            <a:r>
              <a:rPr lang="en-US" sz="1850"/>
              <a:t>, </a:t>
            </a:r>
            <a:r>
              <a:rPr lang="en-US" sz="1850" i="1"/>
              <a:t>item</a:t>
            </a:r>
            <a:r>
              <a:rPr lang="en-US" sz="1850"/>
              <a:t>) </a:t>
            </a:r>
            <a:r>
              <a:rPr lang="en-US" sz="1850" b="1"/>
              <a:t>do</a:t>
            </a:r>
            <a:r>
              <a:rPr lang="en-US" sz="1850"/>
              <a:t> nothing;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None/>
            </a:pPr>
            <a:r>
              <a:rPr lang="en-US" sz="1850"/>
              <a:t>    put </a:t>
            </a:r>
            <a:r>
              <a:rPr lang="en-US" sz="1850" i="1"/>
              <a:t>item</a:t>
            </a:r>
            <a:r>
              <a:rPr lang="en-US" sz="1850"/>
              <a:t> in the queue;  </a:t>
            </a:r>
            <a:r>
              <a:rPr lang="en-US" sz="1850" i="1"/>
              <a:t>count</a:t>
            </a:r>
            <a:r>
              <a:rPr lang="en-US" sz="1850"/>
              <a:t> := </a:t>
            </a:r>
            <a:r>
              <a:rPr lang="en-US" sz="1850" i="1"/>
              <a:t>count</a:t>
            </a:r>
            <a:r>
              <a:rPr lang="en-US" sz="1850"/>
              <a:t> + 1;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None/>
            </a:pPr>
            <a:r>
              <a:rPr lang="en-US" sz="1850"/>
              <a:t>}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None/>
            </a:pPr>
            <a:r>
              <a:rPr lang="en-US" sz="1850" b="1"/>
              <a:t>else if</a:t>
            </a:r>
            <a:r>
              <a:rPr lang="en-US" sz="1850"/>
              <a:t> </a:t>
            </a:r>
            <a:r>
              <a:rPr lang="en-US" sz="1850" i="1"/>
              <a:t>count</a:t>
            </a:r>
            <a:r>
              <a:rPr lang="en-US" sz="1850"/>
              <a:t> = </a:t>
            </a:r>
            <a:r>
              <a:rPr lang="en-US" sz="1850" i="1"/>
              <a:t>N</a:t>
            </a:r>
            <a:r>
              <a:rPr lang="en-US" sz="1850"/>
              <a:t> </a:t>
            </a:r>
            <a:r>
              <a:rPr lang="en-US" sz="1850" b="1"/>
              <a:t>then</a:t>
            </a:r>
            <a:endParaRPr sz="1850"/>
          </a:p>
          <a:p>
            <a:pPr marL="114300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None/>
            </a:pPr>
            <a:r>
              <a:rPr lang="en-US" sz="1850"/>
              <a:t>{  </a:t>
            </a:r>
            <a:r>
              <a:rPr lang="en-US" sz="1850" b="1"/>
              <a:t>while not </a:t>
            </a:r>
            <a:r>
              <a:rPr lang="en-US" sz="1850" i="1"/>
              <a:t>receive</a:t>
            </a:r>
            <a:r>
              <a:rPr lang="en-US" sz="1850"/>
              <a:t> (</a:t>
            </a:r>
            <a:r>
              <a:rPr lang="en-US" sz="1850" i="1"/>
              <a:t>reqport</a:t>
            </a:r>
            <a:r>
              <a:rPr lang="en-US" sz="1850"/>
              <a:t>, </a:t>
            </a:r>
            <a:r>
              <a:rPr lang="en-US" sz="1850" i="1"/>
              <a:t>port</a:t>
            </a:r>
            <a:r>
              <a:rPr lang="en-US" sz="1850"/>
              <a:t>) </a:t>
            </a:r>
            <a:r>
              <a:rPr lang="en-US" sz="1850" b="1"/>
              <a:t>do</a:t>
            </a:r>
            <a:r>
              <a:rPr lang="en-US" sz="1850"/>
              <a:t> nothing;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None/>
            </a:pPr>
            <a:r>
              <a:rPr lang="en-US" sz="1850"/>
              <a:t>    take </a:t>
            </a:r>
            <a:r>
              <a:rPr lang="en-US" sz="1850" i="1"/>
              <a:t>item</a:t>
            </a:r>
            <a:r>
              <a:rPr lang="en-US" sz="1850"/>
              <a:t> from queue;  </a:t>
            </a:r>
            <a:r>
              <a:rPr lang="en-US" sz="1850" i="1"/>
              <a:t>count</a:t>
            </a:r>
            <a:r>
              <a:rPr lang="en-US" sz="1850"/>
              <a:t> := </a:t>
            </a:r>
            <a:r>
              <a:rPr lang="en-US" sz="1850" i="1"/>
              <a:t>count</a:t>
            </a:r>
            <a:r>
              <a:rPr lang="en-US" sz="1850"/>
              <a:t> - 1;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None/>
            </a:pPr>
            <a:r>
              <a:rPr lang="en-US" sz="1850" i="1"/>
              <a:t>    send</a:t>
            </a:r>
            <a:r>
              <a:rPr lang="en-US" sz="1850"/>
              <a:t> (</a:t>
            </a:r>
            <a:r>
              <a:rPr lang="en-US" sz="1850" i="1"/>
              <a:t>port</a:t>
            </a:r>
            <a:r>
              <a:rPr lang="en-US" sz="1850"/>
              <a:t>, </a:t>
            </a:r>
            <a:r>
              <a:rPr lang="en-US" sz="1850" i="1"/>
              <a:t>item</a:t>
            </a:r>
            <a:r>
              <a:rPr lang="en-US" sz="1850"/>
              <a:t>);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None/>
            </a:pPr>
            <a:r>
              <a:rPr lang="en-US" sz="1850"/>
              <a:t>}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None/>
            </a:pPr>
            <a:r>
              <a:rPr lang="en-US" sz="1850" b="1"/>
              <a:t>else</a:t>
            </a:r>
            <a:r>
              <a:rPr lang="en-US" sz="1850"/>
              <a:t> </a:t>
            </a:r>
            <a:endParaRPr sz="1850"/>
          </a:p>
          <a:p>
            <a:pPr marL="114300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None/>
            </a:pPr>
            <a:r>
              <a:rPr lang="en-US" sz="1850"/>
              <a:t>{  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None/>
            </a:pPr>
            <a:r>
              <a:rPr lang="en-US" sz="1850" b="1"/>
              <a:t>        if</a:t>
            </a:r>
            <a:r>
              <a:rPr lang="en-US" sz="1850"/>
              <a:t> </a:t>
            </a:r>
            <a:r>
              <a:rPr lang="en-US" sz="1850" i="1"/>
              <a:t>receive</a:t>
            </a:r>
            <a:r>
              <a:rPr lang="en-US" sz="1850"/>
              <a:t> (</a:t>
            </a:r>
            <a:r>
              <a:rPr lang="en-US" sz="1850" i="1"/>
              <a:t>dataport</a:t>
            </a:r>
            <a:r>
              <a:rPr lang="en-US" sz="1850"/>
              <a:t>, </a:t>
            </a:r>
            <a:r>
              <a:rPr lang="en-US" sz="1850" i="1"/>
              <a:t>item</a:t>
            </a:r>
            <a:r>
              <a:rPr lang="en-US" sz="1850"/>
              <a:t>) </a:t>
            </a:r>
            <a:r>
              <a:rPr lang="en-US" sz="1850" b="1"/>
              <a:t>then</a:t>
            </a:r>
            <a:endParaRPr/>
          </a:p>
          <a:p>
            <a:pPr marL="1600200" lvl="3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libri"/>
              <a:buNone/>
            </a:pPr>
            <a:r>
              <a:rPr lang="en-US" sz="1850"/>
              <a:t>{  put </a:t>
            </a:r>
            <a:r>
              <a:rPr lang="en-US" sz="1850" i="1"/>
              <a:t>item</a:t>
            </a:r>
            <a:r>
              <a:rPr lang="en-US" sz="1850"/>
              <a:t> in the queue;  </a:t>
            </a:r>
            <a:r>
              <a:rPr lang="en-US" sz="1850" i="1"/>
              <a:t>count</a:t>
            </a:r>
            <a:r>
              <a:rPr lang="en-US" sz="1850"/>
              <a:t> := </a:t>
            </a:r>
            <a:r>
              <a:rPr lang="en-US" sz="1850" i="1"/>
              <a:t>count</a:t>
            </a:r>
            <a:r>
              <a:rPr lang="en-US" sz="1850"/>
              <a:t> + 1; }</a:t>
            </a:r>
            <a:endParaRPr/>
          </a:p>
          <a:p>
            <a:pPr marL="1600200" lvl="3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libri"/>
              <a:buNone/>
            </a:pPr>
            <a:r>
              <a:rPr lang="en-US" sz="1850" b="1"/>
              <a:t>if </a:t>
            </a:r>
            <a:r>
              <a:rPr lang="en-US" sz="1850" i="1"/>
              <a:t>receive</a:t>
            </a:r>
            <a:r>
              <a:rPr lang="en-US" sz="1850"/>
              <a:t> (</a:t>
            </a:r>
            <a:r>
              <a:rPr lang="en-US" sz="1850" i="1"/>
              <a:t>reqport</a:t>
            </a:r>
            <a:r>
              <a:rPr lang="en-US" sz="1850"/>
              <a:t>, </a:t>
            </a:r>
            <a:r>
              <a:rPr lang="en-US" sz="1850" i="1"/>
              <a:t>port</a:t>
            </a:r>
            <a:r>
              <a:rPr lang="en-US" sz="1850"/>
              <a:t>) </a:t>
            </a:r>
            <a:r>
              <a:rPr lang="en-US" sz="1850" b="1"/>
              <a:t>then</a:t>
            </a:r>
            <a:endParaRPr sz="1850"/>
          </a:p>
          <a:p>
            <a:pPr marL="1600200" lvl="3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libri"/>
              <a:buNone/>
            </a:pPr>
            <a:r>
              <a:rPr lang="en-US" sz="1850"/>
              <a:t>{  take </a:t>
            </a:r>
            <a:r>
              <a:rPr lang="en-US" sz="1850" i="1"/>
              <a:t>item</a:t>
            </a:r>
            <a:r>
              <a:rPr lang="en-US" sz="1850"/>
              <a:t> from queue;  </a:t>
            </a:r>
            <a:r>
              <a:rPr lang="en-US" sz="1850" i="1"/>
              <a:t>count</a:t>
            </a:r>
            <a:r>
              <a:rPr lang="en-US" sz="1850"/>
              <a:t> := </a:t>
            </a:r>
            <a:r>
              <a:rPr lang="en-US" sz="1850" i="1"/>
              <a:t>count</a:t>
            </a:r>
            <a:r>
              <a:rPr lang="en-US" sz="1850"/>
              <a:t> - 1;</a:t>
            </a:r>
            <a:endParaRPr/>
          </a:p>
          <a:p>
            <a:pPr marL="1600200" lvl="3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libri"/>
              <a:buNone/>
            </a:pPr>
            <a:r>
              <a:rPr lang="en-US" sz="1850" i="1"/>
              <a:t>       send</a:t>
            </a:r>
            <a:r>
              <a:rPr lang="en-US" sz="1850"/>
              <a:t> (</a:t>
            </a:r>
            <a:r>
              <a:rPr lang="en-US" sz="1850" i="1"/>
              <a:t>port</a:t>
            </a:r>
            <a:r>
              <a:rPr lang="en-US" sz="1850"/>
              <a:t>, </a:t>
            </a:r>
            <a:r>
              <a:rPr lang="en-US" sz="1850" i="1"/>
              <a:t>item</a:t>
            </a:r>
            <a:r>
              <a:rPr lang="en-US" sz="1850"/>
              <a:t>);</a:t>
            </a:r>
            <a:endParaRPr/>
          </a:p>
          <a:p>
            <a:pPr marL="1600200" lvl="3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libri"/>
              <a:buNone/>
            </a:pPr>
            <a:r>
              <a:rPr lang="en-US" sz="1850"/>
              <a:t>} 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Calibri"/>
              <a:buNone/>
            </a:pPr>
            <a:r>
              <a:rPr lang="en-US" sz="2220"/>
              <a:t>}</a:t>
            </a:r>
            <a:endParaRPr/>
          </a:p>
          <a:p>
            <a:pPr marL="1600200" lvl="3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Calibri"/>
              <a:buNone/>
            </a:pPr>
            <a:endParaRPr sz="1665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75d0f86a5d_0_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to apply</a:t>
            </a:r>
            <a:endParaRPr/>
          </a:p>
        </p:txBody>
      </p:sp>
      <p:sp>
        <p:nvSpPr>
          <p:cNvPr id="498" name="Google Shape;498;g75d0f86a5d_0_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Exercises Week 4: C , D, E. Follow the instructions from the exercises document.</a:t>
            </a:r>
            <a:endParaRPr/>
          </a:p>
        </p:txBody>
      </p:sp>
      <p:pic>
        <p:nvPicPr>
          <p:cNvPr id="499" name="Google Shape;499;g75d0f86a5d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525" y="1181100"/>
            <a:ext cx="561975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5c11c1cde_0_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Communication</a:t>
            </a:r>
            <a:endParaRPr/>
          </a:p>
        </p:txBody>
      </p:sp>
      <p:sp>
        <p:nvSpPr>
          <p:cNvPr id="115" name="Google Shape;115;g75c11c1cde_0_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What we have practiced so far was only with: 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rgbClr val="0000FF"/>
                </a:solidFill>
              </a:rPr>
              <a:t>disjoint threads</a:t>
            </a:r>
            <a:r>
              <a:rPr lang="en-US"/>
              <a:t>: threads that do not communicate with each other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This week we will practice with threads communicating with each other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5c7ecfce5_0_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Communication</a:t>
            </a:r>
            <a:endParaRPr/>
          </a:p>
        </p:txBody>
      </p:sp>
      <p:sp>
        <p:nvSpPr>
          <p:cNvPr id="121" name="Google Shape;121;g75c7ecfce5_0_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342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Concurrent processes</a:t>
            </a:r>
            <a:r>
              <a:rPr lang="en-US" baseline="30000"/>
              <a:t>*</a:t>
            </a:r>
            <a:r>
              <a:rPr lang="en-US"/>
              <a:t> need to communicate: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>
                <a:solidFill>
                  <a:srgbClr val="000000"/>
                </a:solidFill>
              </a:rPr>
              <a:t>share intermediate results</a:t>
            </a:r>
            <a:endParaRPr>
              <a:solidFill>
                <a:srgbClr val="00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>
                <a:solidFill>
                  <a:srgbClr val="000000"/>
                </a:solidFill>
              </a:rPr>
              <a:t>convey messages</a:t>
            </a:r>
            <a:endParaRPr/>
          </a:p>
        </p:txBody>
      </p:sp>
      <p:sp>
        <p:nvSpPr>
          <p:cNvPr id="122" name="Google Shape;122;g75c7ecfce5_0_6"/>
          <p:cNvSpPr txBox="1"/>
          <p:nvPr/>
        </p:nvSpPr>
        <p:spPr>
          <a:xfrm>
            <a:off x="897425" y="5425175"/>
            <a:ext cx="8049600" cy="7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  A process here is a general concept: A thread is a light weight process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5c7ecfce5_0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Communication</a:t>
            </a:r>
            <a:endParaRPr/>
          </a:p>
        </p:txBody>
      </p:sp>
      <p:sp>
        <p:nvSpPr>
          <p:cNvPr id="128" name="Google Shape;128;g75c7ecfce5_0_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7000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most common ways of communication:</a:t>
            </a:r>
            <a:endParaRPr/>
          </a:p>
          <a:p>
            <a:pPr marL="685800" lvl="0" indent="-76200" algn="l" rtl="0">
              <a:spcBef>
                <a:spcPts val="500"/>
              </a:spcBef>
              <a:spcAft>
                <a:spcPts val="0"/>
              </a:spcAft>
              <a:buNone/>
            </a:pPr>
            <a:endParaRPr sz="2400"/>
          </a:p>
          <a:p>
            <a:pPr marL="685800" lvl="1" indent="-266700" algn="l" rtl="0">
              <a:spcBef>
                <a:spcPts val="500"/>
              </a:spcBef>
              <a:spcAft>
                <a:spcPts val="0"/>
              </a:spcAft>
              <a:buClr>
                <a:srgbClr val="1808E2"/>
              </a:buClr>
              <a:buSzPts val="2400"/>
              <a:buChar char="•"/>
            </a:pPr>
            <a:r>
              <a:rPr lang="en-US">
                <a:solidFill>
                  <a:srgbClr val="1808E2"/>
                </a:solidFill>
              </a:rPr>
              <a:t>Shared memory</a:t>
            </a:r>
            <a:r>
              <a:rPr lang="en-US"/>
              <a:t>: Parts of the memory is shared between processes</a:t>
            </a:r>
            <a:endParaRPr/>
          </a:p>
          <a:p>
            <a:pPr marL="1143000" lvl="2" indent="-228600" algn="l" rtl="0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Main memory, a file, ...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/>
          </a:p>
          <a:p>
            <a:pPr marL="685800" lvl="1" indent="-266700" algn="l" rtl="0">
              <a:spcBef>
                <a:spcPts val="500"/>
              </a:spcBef>
              <a:spcAft>
                <a:spcPts val="0"/>
              </a:spcAft>
              <a:buClr>
                <a:srgbClr val="1808E2"/>
              </a:buClr>
              <a:buSzPts val="2400"/>
              <a:buChar char="•"/>
            </a:pPr>
            <a:r>
              <a:rPr lang="en-US">
                <a:solidFill>
                  <a:srgbClr val="1808E2"/>
                </a:solidFill>
              </a:rPr>
              <a:t>Message Passing</a:t>
            </a:r>
            <a:r>
              <a:rPr lang="en-US"/>
              <a:t>: Processes inform each other by communicating messages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129" name="Google Shape;129;g75c7ecfce5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300" y="1062025"/>
            <a:ext cx="3003125" cy="2782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75c7ecfce5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9928" y="4747775"/>
            <a:ext cx="5715099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5c7ecfce5_0_5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Communication</a:t>
            </a:r>
            <a:endParaRPr/>
          </a:p>
        </p:txBody>
      </p:sp>
      <p:sp>
        <p:nvSpPr>
          <p:cNvPr id="136" name="Google Shape;136;g75c7ecfce5_0_5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70002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First, we focus on shared memory and then, we will discuss message passing …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Shared memory: </a:t>
            </a:r>
            <a:endParaRPr/>
          </a:p>
          <a:p>
            <a:pPr marL="457200" lvl="0" indent="-342900" algn="l" rtl="0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how to achieve?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challenges?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solutions?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137" name="Google Shape;137;g75c7ecfce5_0_5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5700" y="2128825"/>
            <a:ext cx="3003125" cy="2782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5c7ecfce5_0_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Shared Memory</a:t>
            </a:r>
            <a:endParaRPr/>
          </a:p>
        </p:txBody>
      </p:sp>
      <p:sp>
        <p:nvSpPr>
          <p:cNvPr id="144" name="Google Shape;144;g75c7ecfce5_0_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70074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Multiple </a:t>
            </a:r>
            <a:r>
              <a:rPr lang="en-US" sz="3200">
                <a:solidFill>
                  <a:srgbClr val="1808E2"/>
                </a:solidFill>
              </a:rPr>
              <a:t>explicit threads</a:t>
            </a:r>
            <a:r>
              <a:rPr lang="en-US" sz="3200">
                <a:solidFill>
                  <a:srgbClr val="000000"/>
                </a:solidFill>
              </a:rPr>
              <a:t>, each thread has access to:</a:t>
            </a:r>
            <a:endParaRPr sz="3600">
              <a:solidFill>
                <a:srgbClr val="000000"/>
              </a:solidFill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private (pc, stack, local vars): </a:t>
            </a:r>
            <a:endParaRPr sz="3200"/>
          </a:p>
          <a:p>
            <a:pPr marL="685800" lvl="1" indent="-317500" algn="l" rtl="0">
              <a:spcBef>
                <a:spcPts val="50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no access to other thread’s privates (local variables)</a:t>
            </a:r>
            <a:endParaRPr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shared (heap): </a:t>
            </a:r>
            <a:endParaRPr sz="3200"/>
          </a:p>
          <a:p>
            <a:pPr marL="685800" lvl="1" indent="-317500" algn="l" rtl="0">
              <a:spcBef>
                <a:spcPts val="50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threads can share objects</a:t>
            </a:r>
            <a:endParaRPr sz="3200"/>
          </a:p>
          <a:p>
            <a:pPr marL="685800" lvl="1" indent="-317500" algn="l" rtl="0">
              <a:spcBef>
                <a:spcPts val="50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static fields are shared among objects.</a:t>
            </a:r>
            <a:endParaRPr sz="3200"/>
          </a:p>
        </p:txBody>
      </p:sp>
      <p:pic>
        <p:nvPicPr>
          <p:cNvPr id="145" name="Google Shape;145;g75c7ecfce5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1575" y="2314807"/>
            <a:ext cx="4538450" cy="3862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1D38479CF1284AB14EEEADF777FC66" ma:contentTypeVersion="11" ma:contentTypeDescription="Create a new document." ma:contentTypeScope="" ma:versionID="941f1eb4607a178cd57938b09d6c2155">
  <xsd:schema xmlns:xsd="http://www.w3.org/2001/XMLSchema" xmlns:xs="http://www.w3.org/2001/XMLSchema" xmlns:p="http://schemas.microsoft.com/office/2006/metadata/properties" xmlns:ns2="5253ff8e-556d-4aba-b397-f64a94df6b20" xmlns:ns3="a61cdf47-0dca-4d52-8419-2a266ac4e71b" targetNamespace="http://schemas.microsoft.com/office/2006/metadata/properties" ma:root="true" ma:fieldsID="8501c6220152423b1a6eb1eec5d61da2" ns2:_="" ns3:_="">
    <xsd:import namespace="5253ff8e-556d-4aba-b397-f64a94df6b20"/>
    <xsd:import namespace="a61cdf47-0dca-4d52-8419-2a266ac4e7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53ff8e-556d-4aba-b397-f64a94df6b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1cdf47-0dca-4d52-8419-2a266ac4e71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0C51B5-4078-4F0B-9AC7-EADE9971F202}"/>
</file>

<file path=customXml/itemProps2.xml><?xml version="1.0" encoding="utf-8"?>
<ds:datastoreItem xmlns:ds="http://schemas.openxmlformats.org/officeDocument/2006/customXml" ds:itemID="{412B3C7F-BB53-49EB-92FB-AB1C61EB568D}"/>
</file>

<file path=customXml/itemProps3.xml><?xml version="1.0" encoding="utf-8"?>
<ds:datastoreItem xmlns:ds="http://schemas.openxmlformats.org/officeDocument/2006/customXml" ds:itemID="{46B04683-E8FA-4C7C-897C-49993A83418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2199</Words>
  <Application>Microsoft Macintosh PowerPoint</Application>
  <PresentationFormat>Widescreen</PresentationFormat>
  <Paragraphs>379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Noto Sans Symbols</vt:lpstr>
      <vt:lpstr>Office Theme</vt:lpstr>
      <vt:lpstr>Concurrency </vt:lpstr>
      <vt:lpstr>Topics </vt:lpstr>
      <vt:lpstr>Threads Communication</vt:lpstr>
      <vt:lpstr>Concurrency (recap)</vt:lpstr>
      <vt:lpstr>Communication</vt:lpstr>
      <vt:lpstr>Communication</vt:lpstr>
      <vt:lpstr>Communication</vt:lpstr>
      <vt:lpstr>Communication</vt:lpstr>
      <vt:lpstr>Shared Memory</vt:lpstr>
      <vt:lpstr>Shared Memory</vt:lpstr>
      <vt:lpstr>Shared Memory</vt:lpstr>
      <vt:lpstr>Shared resources need protection ...</vt:lpstr>
      <vt:lpstr>Concurrency Pitfall</vt:lpstr>
      <vt:lpstr>Example 1</vt:lpstr>
      <vt:lpstr>Example 1 (cont.)</vt:lpstr>
      <vt:lpstr>Example 1 (cont.)</vt:lpstr>
      <vt:lpstr>Example 1 (cont.)</vt:lpstr>
      <vt:lpstr>Example 2</vt:lpstr>
      <vt:lpstr>Example 3</vt:lpstr>
      <vt:lpstr>Example 3 (cont.)</vt:lpstr>
      <vt:lpstr>Race Condition</vt:lpstr>
      <vt:lpstr>Critical Section</vt:lpstr>
      <vt:lpstr>Critical Section (2)</vt:lpstr>
      <vt:lpstr>Avoiding race conditions...</vt:lpstr>
      <vt:lpstr>Avoiding Race Condition (cont.)</vt:lpstr>
      <vt:lpstr>Avoiding Race Condition (cont.)</vt:lpstr>
      <vt:lpstr>Mutex</vt:lpstr>
      <vt:lpstr>Mutex</vt:lpstr>
      <vt:lpstr>Mutex: Example</vt:lpstr>
      <vt:lpstr>Mutex: Example</vt:lpstr>
      <vt:lpstr>Mutex: Example</vt:lpstr>
      <vt:lpstr>Time to apply</vt:lpstr>
      <vt:lpstr>Communication: Message Passing</vt:lpstr>
      <vt:lpstr>Communication: Message Passing</vt:lpstr>
      <vt:lpstr>Communication: Message Passing</vt:lpstr>
      <vt:lpstr>Message Passing: How? </vt:lpstr>
      <vt:lpstr>Channel Specification</vt:lpstr>
      <vt:lpstr>Message Passing: Producer-Consumer </vt:lpstr>
      <vt:lpstr>Message Passing: Producer-Consumer </vt:lpstr>
      <vt:lpstr>Producer-Consumer: Example </vt:lpstr>
      <vt:lpstr>Producer-Consumer: Example </vt:lpstr>
      <vt:lpstr>Producer-Consumer Problem</vt:lpstr>
      <vt:lpstr>Producer-Consumer Problem</vt:lpstr>
      <vt:lpstr>Producer-Consumer Problem</vt:lpstr>
      <vt:lpstr>Producer-Consumer Problem</vt:lpstr>
      <vt:lpstr>Producer-Consumer: A Sample algorithm</vt:lpstr>
      <vt:lpstr>Producer-Consumer Problem</vt:lpstr>
      <vt:lpstr>Time to apply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 </dc:title>
  <dc:creator>Zare Hassanpour, R.</dc:creator>
  <cp:lastModifiedBy>Microsoft Office User</cp:lastModifiedBy>
  <cp:revision>1</cp:revision>
  <dcterms:created xsi:type="dcterms:W3CDTF">2019-09-28T09:47:51Z</dcterms:created>
  <dcterms:modified xsi:type="dcterms:W3CDTF">2019-12-09T14:44:51Z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0x0101002C1D38479CF1284AB14EEEADF777FC66</vt:lpwstr>
  </property>
</Properties>
</file>