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3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VzA3Y5cRUZ09il4Vd961juv5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3"/>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Semaphore_(programming)#cite_note-5" TargetMode="External"/><Relationship Id="rId3" Type="http://schemas.openxmlformats.org/officeDocument/2006/relationships/hyperlink" Target="https://en.wikipedia.org/wiki/Dutch_language" TargetMode="External"/><Relationship Id="rId7" Type="http://schemas.openxmlformats.org/officeDocument/2006/relationships/hyperlink" Target="https://en.wikipedia.org/wiki/Semaphore_(programming)#cite_note-4"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Portmanteau" TargetMode="External"/><Relationship Id="rId5" Type="http://schemas.openxmlformats.org/officeDocument/2006/relationships/hyperlink" Target="https://en.wikipedia.org/wiki/Semaphore_(programming)#cite_note-ReferenceA-1" TargetMode="External"/><Relationship Id="rId10" Type="http://schemas.openxmlformats.org/officeDocument/2006/relationships/hyperlink" Target="https://en.wikipedia.org/wiki/Semaphore_(programming)#cite_note-7" TargetMode="External"/><Relationship Id="rId4" Type="http://schemas.openxmlformats.org/officeDocument/2006/relationships/hyperlink" Target="https://en.wikipedia.org/wiki/Semaphore_(programming)#cite_note-3" TargetMode="External"/><Relationship Id="rId9" Type="http://schemas.openxmlformats.org/officeDocument/2006/relationships/hyperlink" Target="https://en.wikipedia.org/wiki/Semaphore_(programming)#cite_note-try-and-6"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emaphore_(programming)#cite_note-5" TargetMode="External"/><Relationship Id="rId3" Type="http://schemas.openxmlformats.org/officeDocument/2006/relationships/hyperlink" Target="https://en.wikipedia.org/wiki/Dutch_language" TargetMode="External"/><Relationship Id="rId7" Type="http://schemas.openxmlformats.org/officeDocument/2006/relationships/hyperlink" Target="https://en.wikipedia.org/wiki/Semaphore_(programming)#cite_note-4"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Portmanteau" TargetMode="External"/><Relationship Id="rId5" Type="http://schemas.openxmlformats.org/officeDocument/2006/relationships/hyperlink" Target="https://en.wikipedia.org/wiki/Semaphore_(programming)#cite_note-ReferenceA-1" TargetMode="External"/><Relationship Id="rId10" Type="http://schemas.openxmlformats.org/officeDocument/2006/relationships/hyperlink" Target="https://en.wikipedia.org/wiki/Semaphore_(programming)#cite_note-7" TargetMode="External"/><Relationship Id="rId4" Type="http://schemas.openxmlformats.org/officeDocument/2006/relationships/hyperlink" Target="https://en.wikipedia.org/wiki/Semaphore_(programming)#cite_note-3" TargetMode="External"/><Relationship Id="rId9" Type="http://schemas.openxmlformats.org/officeDocument/2006/relationships/hyperlink" Target="https://en.wikipedia.org/wiki/Semaphore_(programming)#cite_note-try-and-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7082f3e6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c7082f3e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c7082f3e6_0_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47" name="Google Shape;147;g6c7082f3e6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g6c7082f3e6_0_6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c7082f3e6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c7082f3e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c7082f3e6_0_1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c7082f3e6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6c7082f3e6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6c7082f3e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7082f3e6_0_1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c7082f3e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c7082f3e6_0_2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c7082f3e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c7082f3e6_0_2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6c7082f3e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c7082f3e6_0_2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c7082f3e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c7082f3e6_0_2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c7082f3e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c7082f3e6_0_2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c7082f3e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c7082f3e6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c7082f3e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c7082f3e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c7082f3e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Please note that the definition is valid for threads as well</a:t>
            </a:r>
            <a:endParaRPr/>
          </a:p>
        </p:txBody>
      </p:sp>
      <p:sp>
        <p:nvSpPr>
          <p:cNvPr id="263" name="Google Shape;26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c7082f3e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c7082f3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6c7082f3e6_0_2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6c7082f3e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c7082f3e6_0_2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c7082f3e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5ce485fa9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rgbClr val="222222"/>
                </a:solidFill>
                <a:highlight>
                  <a:srgbClr val="FFFFFF"/>
                </a:highlight>
              </a:rPr>
              <a:t>The canonical names V and P come from the initials of </a:t>
            </a:r>
            <a:r>
              <a:rPr lang="en-US" sz="1050">
                <a:solidFill>
                  <a:srgbClr val="0B0080"/>
                </a:solidFill>
                <a:highlight>
                  <a:srgbClr val="FFFFFF"/>
                </a:highlight>
                <a:uFill>
                  <a:noFill/>
                </a:uFill>
                <a:hlinkClick r:id="rId3"/>
              </a:rPr>
              <a:t>Dutch</a:t>
            </a:r>
            <a:r>
              <a:rPr lang="en-US" sz="1050">
                <a:solidFill>
                  <a:srgbClr val="222222"/>
                </a:solidFill>
                <a:highlight>
                  <a:srgbClr val="FFFFFF"/>
                </a:highlight>
              </a:rPr>
              <a:t> words. V is generally explained as </a:t>
            </a:r>
            <a:r>
              <a:rPr lang="en-US" sz="1050" i="1">
                <a:solidFill>
                  <a:srgbClr val="222222"/>
                </a:solidFill>
                <a:highlight>
                  <a:srgbClr val="FFFFFF"/>
                </a:highlight>
              </a:rPr>
              <a:t>verhogen</a:t>
            </a:r>
            <a:r>
              <a:rPr lang="en-US" sz="1050">
                <a:solidFill>
                  <a:srgbClr val="222222"/>
                </a:solidFill>
                <a:highlight>
                  <a:srgbClr val="FFFFFF"/>
                </a:highlight>
              </a:rPr>
              <a:t> ("increase"). Several explanations have been offered for P, including </a:t>
            </a:r>
            <a:r>
              <a:rPr lang="en-US" sz="1050" i="1">
                <a:solidFill>
                  <a:srgbClr val="222222"/>
                </a:solidFill>
                <a:highlight>
                  <a:srgbClr val="FFFFFF"/>
                </a:highlight>
              </a:rPr>
              <a:t>proberen</a:t>
            </a:r>
            <a:r>
              <a:rPr lang="en-US" sz="1050">
                <a:solidFill>
                  <a:srgbClr val="222222"/>
                </a:solidFill>
                <a:highlight>
                  <a:srgbClr val="FFFFFF"/>
                </a:highlight>
              </a:rPr>
              <a:t> ("to test" or "to try"),</a:t>
            </a:r>
            <a:r>
              <a:rPr lang="en-US" sz="1400" baseline="30000">
                <a:solidFill>
                  <a:srgbClr val="0B0080"/>
                </a:solidFill>
                <a:highlight>
                  <a:srgbClr val="FFFFFF"/>
                </a:highlight>
                <a:uFill>
                  <a:noFill/>
                </a:uFill>
                <a:hlinkClick r:id="rId4"/>
              </a:rPr>
              <a:t>[3]</a:t>
            </a:r>
            <a:r>
              <a:rPr lang="en-US" sz="1050">
                <a:solidFill>
                  <a:srgbClr val="222222"/>
                </a:solidFill>
                <a:highlight>
                  <a:srgbClr val="FFFFFF"/>
                </a:highlight>
              </a:rPr>
              <a:t> </a:t>
            </a:r>
            <a:r>
              <a:rPr lang="en-US" sz="1050" i="1">
                <a:solidFill>
                  <a:srgbClr val="222222"/>
                </a:solidFill>
                <a:highlight>
                  <a:srgbClr val="FFFFFF"/>
                </a:highlight>
              </a:rPr>
              <a:t>passeren</a:t>
            </a:r>
            <a:r>
              <a:rPr lang="en-US" sz="1050">
                <a:solidFill>
                  <a:srgbClr val="222222"/>
                </a:solidFill>
                <a:highlight>
                  <a:srgbClr val="FFFFFF"/>
                </a:highlight>
              </a:rPr>
              <a:t> ("pass"), and </a:t>
            </a:r>
            <a:r>
              <a:rPr lang="en-US" sz="1050" i="1">
                <a:solidFill>
                  <a:srgbClr val="222222"/>
                </a:solidFill>
                <a:highlight>
                  <a:srgbClr val="FFFFFF"/>
                </a:highlight>
              </a:rPr>
              <a:t>pakken</a:t>
            </a:r>
            <a:r>
              <a:rPr lang="en-US" sz="1050">
                <a:solidFill>
                  <a:srgbClr val="222222"/>
                </a:solidFill>
                <a:highlight>
                  <a:srgbClr val="FFFFFF"/>
                </a:highlight>
              </a:rPr>
              <a:t> ("grab"). Dijkstra's earliest paper on the subject</a:t>
            </a:r>
            <a:r>
              <a:rPr lang="en-US" sz="1400" baseline="30000">
                <a:solidFill>
                  <a:srgbClr val="0B0080"/>
                </a:solidFill>
                <a:highlight>
                  <a:srgbClr val="FFFFFF"/>
                </a:highlight>
                <a:uFill>
                  <a:noFill/>
                </a:uFill>
                <a:hlinkClick r:id="rId5"/>
              </a:rPr>
              <a:t>[1]</a:t>
            </a:r>
            <a:r>
              <a:rPr lang="en-US" sz="1050">
                <a:solidFill>
                  <a:srgbClr val="222222"/>
                </a:solidFill>
                <a:highlight>
                  <a:srgbClr val="FFFFFF"/>
                </a:highlight>
              </a:rPr>
              <a:t> gives </a:t>
            </a:r>
            <a:r>
              <a:rPr lang="en-US" sz="1050" i="1">
                <a:solidFill>
                  <a:srgbClr val="222222"/>
                </a:solidFill>
                <a:highlight>
                  <a:srgbClr val="FFFFFF"/>
                </a:highlight>
              </a:rPr>
              <a:t>passering</a:t>
            </a:r>
            <a:r>
              <a:rPr lang="en-US" sz="1050">
                <a:solidFill>
                  <a:srgbClr val="222222"/>
                </a:solidFill>
                <a:highlight>
                  <a:srgbClr val="FFFFFF"/>
                </a:highlight>
              </a:rPr>
              <a:t> ("passing") as the meaning for </a:t>
            </a:r>
            <a:r>
              <a:rPr lang="en-US" sz="1050" i="1">
                <a:solidFill>
                  <a:srgbClr val="222222"/>
                </a:solidFill>
                <a:highlight>
                  <a:srgbClr val="FFFFFF"/>
                </a:highlight>
              </a:rPr>
              <a:t>P</a:t>
            </a:r>
            <a:r>
              <a:rPr lang="en-US" sz="1050">
                <a:solidFill>
                  <a:srgbClr val="222222"/>
                </a:solidFill>
                <a:highlight>
                  <a:srgbClr val="FFFFFF"/>
                </a:highlight>
              </a:rPr>
              <a:t>, and </a:t>
            </a:r>
            <a:r>
              <a:rPr lang="en-US" sz="1050" i="1">
                <a:solidFill>
                  <a:srgbClr val="222222"/>
                </a:solidFill>
                <a:highlight>
                  <a:srgbClr val="FFFFFF"/>
                </a:highlight>
              </a:rPr>
              <a:t>vrijgave</a:t>
            </a:r>
            <a:r>
              <a:rPr lang="en-US" sz="1050">
                <a:solidFill>
                  <a:srgbClr val="222222"/>
                </a:solidFill>
                <a:highlight>
                  <a:srgbClr val="FFFFFF"/>
                </a:highlight>
              </a:rPr>
              <a:t> ("release") as the meaning for V. It also mentions that the terminology is taken from that used in railroad signals. Dijkstra subsequently wrote that he intended </a:t>
            </a:r>
            <a:r>
              <a:rPr lang="en-US" sz="1050" i="1">
                <a:solidFill>
                  <a:srgbClr val="222222"/>
                </a:solidFill>
                <a:highlight>
                  <a:srgbClr val="FFFFFF"/>
                </a:highlight>
              </a:rPr>
              <a:t>P</a:t>
            </a:r>
            <a:r>
              <a:rPr lang="en-US" sz="1050">
                <a:solidFill>
                  <a:srgbClr val="222222"/>
                </a:solidFill>
                <a:highlight>
                  <a:srgbClr val="FFFFFF"/>
                </a:highlight>
              </a:rPr>
              <a:t> to stand for the </a:t>
            </a:r>
            <a:r>
              <a:rPr lang="en-US" sz="1050">
                <a:solidFill>
                  <a:srgbClr val="0B0080"/>
                </a:solidFill>
                <a:highlight>
                  <a:srgbClr val="FFFFFF"/>
                </a:highlight>
                <a:uFill>
                  <a:noFill/>
                </a:uFill>
                <a:hlinkClick r:id="rId6"/>
              </a:rPr>
              <a:t>portmanteau</a:t>
            </a:r>
            <a:r>
              <a:rPr lang="en-US" sz="1050">
                <a:solidFill>
                  <a:srgbClr val="222222"/>
                </a:solidFill>
                <a:highlight>
                  <a:srgbClr val="FFFFFF"/>
                </a:highlight>
              </a:rPr>
              <a:t> </a:t>
            </a:r>
            <a:r>
              <a:rPr lang="en-US" sz="1050" i="1">
                <a:solidFill>
                  <a:srgbClr val="222222"/>
                </a:solidFill>
                <a:highlight>
                  <a:srgbClr val="FFFFFF"/>
                </a:highlight>
              </a:rPr>
              <a:t>prolaag</a:t>
            </a:r>
            <a:r>
              <a:rPr lang="en-US" sz="1050">
                <a:solidFill>
                  <a:srgbClr val="222222"/>
                </a:solidFill>
                <a:highlight>
                  <a:srgbClr val="FFFFFF"/>
                </a:highlight>
              </a:rPr>
              <a:t>,</a:t>
            </a:r>
            <a:r>
              <a:rPr lang="en-US" sz="1400" baseline="30000">
                <a:solidFill>
                  <a:srgbClr val="0B0080"/>
                </a:solidFill>
                <a:highlight>
                  <a:srgbClr val="FFFFFF"/>
                </a:highlight>
                <a:uFill>
                  <a:noFill/>
                </a:uFill>
                <a:hlinkClick r:id="rId7"/>
              </a:rPr>
              <a:t>[4]</a:t>
            </a:r>
            <a:r>
              <a:rPr lang="en-US" sz="1050">
                <a:solidFill>
                  <a:srgbClr val="222222"/>
                </a:solidFill>
                <a:highlight>
                  <a:srgbClr val="FFFFFF"/>
                </a:highlight>
              </a:rPr>
              <a:t> short for </a:t>
            </a:r>
            <a:r>
              <a:rPr lang="en-US" sz="1050" i="1">
                <a:solidFill>
                  <a:srgbClr val="222222"/>
                </a:solidFill>
                <a:highlight>
                  <a:srgbClr val="FFFFFF"/>
                </a:highlight>
              </a:rPr>
              <a:t>probeer te verlagen</a:t>
            </a:r>
            <a:r>
              <a:rPr lang="en-US" sz="1050">
                <a:solidFill>
                  <a:srgbClr val="222222"/>
                </a:solidFill>
                <a:highlight>
                  <a:srgbClr val="FFFFFF"/>
                </a:highlight>
              </a:rPr>
              <a:t>, literally "try to reduce", or to parallel the terms used in the other case, "try to decrease".</a:t>
            </a:r>
            <a:r>
              <a:rPr lang="en-US" sz="1400" baseline="30000">
                <a:solidFill>
                  <a:srgbClr val="0B0080"/>
                </a:solidFill>
                <a:highlight>
                  <a:srgbClr val="FFFFFF"/>
                </a:highlight>
                <a:uFill>
                  <a:noFill/>
                </a:uFill>
                <a:hlinkClick r:id="rId8"/>
              </a:rPr>
              <a:t>[5]</a:t>
            </a:r>
            <a:r>
              <a:rPr lang="en-US" sz="1400" baseline="30000">
                <a:solidFill>
                  <a:srgbClr val="0B0080"/>
                </a:solidFill>
                <a:highlight>
                  <a:srgbClr val="FFFFFF"/>
                </a:highlight>
                <a:uFill>
                  <a:noFill/>
                </a:uFill>
                <a:hlinkClick r:id="rId9"/>
              </a:rPr>
              <a:t>[6]</a:t>
            </a:r>
            <a:r>
              <a:rPr lang="en-US" sz="1400" baseline="30000">
                <a:solidFill>
                  <a:srgbClr val="0B0080"/>
                </a:solidFill>
                <a:highlight>
                  <a:srgbClr val="FFFFFF"/>
                </a:highlight>
                <a:uFill>
                  <a:noFill/>
                </a:uFill>
                <a:hlinkClick r:id="rId10"/>
              </a:rPr>
              <a:t>[7]</a:t>
            </a:r>
            <a:endParaRPr/>
          </a:p>
        </p:txBody>
      </p:sp>
      <p:sp>
        <p:nvSpPr>
          <p:cNvPr id="100" name="Google Shape;100;g75ce485fa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c7082f3e6_0_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a:solidFill>
                  <a:srgbClr val="222222"/>
                </a:solidFill>
                <a:highlight>
                  <a:srgbClr val="FFFFFF"/>
                </a:highlight>
              </a:rPr>
              <a:t>The canonical names V and P come from the initials of </a:t>
            </a:r>
            <a:r>
              <a:rPr lang="en-US" sz="1050">
                <a:solidFill>
                  <a:srgbClr val="0B0080"/>
                </a:solidFill>
                <a:highlight>
                  <a:srgbClr val="FFFFFF"/>
                </a:highlight>
                <a:uFill>
                  <a:noFill/>
                </a:uFill>
                <a:hlinkClick r:id="rId3"/>
              </a:rPr>
              <a:t>Dutch</a:t>
            </a:r>
            <a:r>
              <a:rPr lang="en-US" sz="1050">
                <a:solidFill>
                  <a:srgbClr val="222222"/>
                </a:solidFill>
                <a:highlight>
                  <a:srgbClr val="FFFFFF"/>
                </a:highlight>
              </a:rPr>
              <a:t> words. V is generally explained as </a:t>
            </a:r>
            <a:r>
              <a:rPr lang="en-US" sz="1050" i="1">
                <a:solidFill>
                  <a:srgbClr val="222222"/>
                </a:solidFill>
                <a:highlight>
                  <a:srgbClr val="FFFFFF"/>
                </a:highlight>
              </a:rPr>
              <a:t>verhogen</a:t>
            </a:r>
            <a:r>
              <a:rPr lang="en-US" sz="1050">
                <a:solidFill>
                  <a:srgbClr val="222222"/>
                </a:solidFill>
                <a:highlight>
                  <a:srgbClr val="FFFFFF"/>
                </a:highlight>
              </a:rPr>
              <a:t> ("increase"). Several explanations have been offered for P, including </a:t>
            </a:r>
            <a:r>
              <a:rPr lang="en-US" sz="1050" i="1">
                <a:solidFill>
                  <a:srgbClr val="222222"/>
                </a:solidFill>
                <a:highlight>
                  <a:srgbClr val="FFFFFF"/>
                </a:highlight>
              </a:rPr>
              <a:t>proberen</a:t>
            </a:r>
            <a:r>
              <a:rPr lang="en-US" sz="1050">
                <a:solidFill>
                  <a:srgbClr val="222222"/>
                </a:solidFill>
                <a:highlight>
                  <a:srgbClr val="FFFFFF"/>
                </a:highlight>
              </a:rPr>
              <a:t> ("to test" or "to try"),</a:t>
            </a:r>
            <a:r>
              <a:rPr lang="en-US" sz="1400" baseline="30000">
                <a:solidFill>
                  <a:srgbClr val="0B0080"/>
                </a:solidFill>
                <a:highlight>
                  <a:srgbClr val="FFFFFF"/>
                </a:highlight>
                <a:uFill>
                  <a:noFill/>
                </a:uFill>
                <a:hlinkClick r:id="rId4"/>
              </a:rPr>
              <a:t>[3]</a:t>
            </a:r>
            <a:r>
              <a:rPr lang="en-US" sz="1050">
                <a:solidFill>
                  <a:srgbClr val="222222"/>
                </a:solidFill>
                <a:highlight>
                  <a:srgbClr val="FFFFFF"/>
                </a:highlight>
              </a:rPr>
              <a:t> </a:t>
            </a:r>
            <a:r>
              <a:rPr lang="en-US" sz="1050" i="1">
                <a:solidFill>
                  <a:srgbClr val="222222"/>
                </a:solidFill>
                <a:highlight>
                  <a:srgbClr val="FFFFFF"/>
                </a:highlight>
              </a:rPr>
              <a:t>passeren</a:t>
            </a:r>
            <a:r>
              <a:rPr lang="en-US" sz="1050">
                <a:solidFill>
                  <a:srgbClr val="222222"/>
                </a:solidFill>
                <a:highlight>
                  <a:srgbClr val="FFFFFF"/>
                </a:highlight>
              </a:rPr>
              <a:t> ("pass"), and </a:t>
            </a:r>
            <a:r>
              <a:rPr lang="en-US" sz="1050" i="1">
                <a:solidFill>
                  <a:srgbClr val="222222"/>
                </a:solidFill>
                <a:highlight>
                  <a:srgbClr val="FFFFFF"/>
                </a:highlight>
              </a:rPr>
              <a:t>pakken</a:t>
            </a:r>
            <a:r>
              <a:rPr lang="en-US" sz="1050">
                <a:solidFill>
                  <a:srgbClr val="222222"/>
                </a:solidFill>
                <a:highlight>
                  <a:srgbClr val="FFFFFF"/>
                </a:highlight>
              </a:rPr>
              <a:t> ("grab"). Dijkstra's earliest paper on the subject</a:t>
            </a:r>
            <a:r>
              <a:rPr lang="en-US" sz="1400" baseline="30000">
                <a:solidFill>
                  <a:srgbClr val="0B0080"/>
                </a:solidFill>
                <a:highlight>
                  <a:srgbClr val="FFFFFF"/>
                </a:highlight>
                <a:uFill>
                  <a:noFill/>
                </a:uFill>
                <a:hlinkClick r:id="rId5"/>
              </a:rPr>
              <a:t>[1]</a:t>
            </a:r>
            <a:r>
              <a:rPr lang="en-US" sz="1050">
                <a:solidFill>
                  <a:srgbClr val="222222"/>
                </a:solidFill>
                <a:highlight>
                  <a:srgbClr val="FFFFFF"/>
                </a:highlight>
              </a:rPr>
              <a:t> gives </a:t>
            </a:r>
            <a:r>
              <a:rPr lang="en-US" sz="1050" i="1">
                <a:solidFill>
                  <a:srgbClr val="222222"/>
                </a:solidFill>
                <a:highlight>
                  <a:srgbClr val="FFFFFF"/>
                </a:highlight>
              </a:rPr>
              <a:t>passering</a:t>
            </a:r>
            <a:r>
              <a:rPr lang="en-US" sz="1050">
                <a:solidFill>
                  <a:srgbClr val="222222"/>
                </a:solidFill>
                <a:highlight>
                  <a:srgbClr val="FFFFFF"/>
                </a:highlight>
              </a:rPr>
              <a:t> ("passing") as the meaning for </a:t>
            </a:r>
            <a:r>
              <a:rPr lang="en-US" sz="1050" i="1">
                <a:solidFill>
                  <a:srgbClr val="222222"/>
                </a:solidFill>
                <a:highlight>
                  <a:srgbClr val="FFFFFF"/>
                </a:highlight>
              </a:rPr>
              <a:t>P</a:t>
            </a:r>
            <a:r>
              <a:rPr lang="en-US" sz="1050">
                <a:solidFill>
                  <a:srgbClr val="222222"/>
                </a:solidFill>
                <a:highlight>
                  <a:srgbClr val="FFFFFF"/>
                </a:highlight>
              </a:rPr>
              <a:t>, and </a:t>
            </a:r>
            <a:r>
              <a:rPr lang="en-US" sz="1050" i="1">
                <a:solidFill>
                  <a:srgbClr val="222222"/>
                </a:solidFill>
                <a:highlight>
                  <a:srgbClr val="FFFFFF"/>
                </a:highlight>
              </a:rPr>
              <a:t>vrijgave</a:t>
            </a:r>
            <a:r>
              <a:rPr lang="en-US" sz="1050">
                <a:solidFill>
                  <a:srgbClr val="222222"/>
                </a:solidFill>
                <a:highlight>
                  <a:srgbClr val="FFFFFF"/>
                </a:highlight>
              </a:rPr>
              <a:t> ("release") as the meaning for V. It also mentions that the terminology is taken from that used in railroad signals. Dijkstra subsequently wrote that he intended </a:t>
            </a:r>
            <a:r>
              <a:rPr lang="en-US" sz="1050" i="1">
                <a:solidFill>
                  <a:srgbClr val="222222"/>
                </a:solidFill>
                <a:highlight>
                  <a:srgbClr val="FFFFFF"/>
                </a:highlight>
              </a:rPr>
              <a:t>P</a:t>
            </a:r>
            <a:r>
              <a:rPr lang="en-US" sz="1050">
                <a:solidFill>
                  <a:srgbClr val="222222"/>
                </a:solidFill>
                <a:highlight>
                  <a:srgbClr val="FFFFFF"/>
                </a:highlight>
              </a:rPr>
              <a:t> to stand for the </a:t>
            </a:r>
            <a:r>
              <a:rPr lang="en-US" sz="1050">
                <a:solidFill>
                  <a:srgbClr val="0B0080"/>
                </a:solidFill>
                <a:highlight>
                  <a:srgbClr val="FFFFFF"/>
                </a:highlight>
                <a:uFill>
                  <a:noFill/>
                </a:uFill>
                <a:hlinkClick r:id="rId6"/>
              </a:rPr>
              <a:t>portmanteau</a:t>
            </a:r>
            <a:r>
              <a:rPr lang="en-US" sz="1050">
                <a:solidFill>
                  <a:srgbClr val="222222"/>
                </a:solidFill>
                <a:highlight>
                  <a:srgbClr val="FFFFFF"/>
                </a:highlight>
              </a:rPr>
              <a:t> </a:t>
            </a:r>
            <a:r>
              <a:rPr lang="en-US" sz="1050" i="1">
                <a:solidFill>
                  <a:srgbClr val="222222"/>
                </a:solidFill>
                <a:highlight>
                  <a:srgbClr val="FFFFFF"/>
                </a:highlight>
              </a:rPr>
              <a:t>prolaag</a:t>
            </a:r>
            <a:r>
              <a:rPr lang="en-US" sz="1050">
                <a:solidFill>
                  <a:srgbClr val="222222"/>
                </a:solidFill>
                <a:highlight>
                  <a:srgbClr val="FFFFFF"/>
                </a:highlight>
              </a:rPr>
              <a:t>,</a:t>
            </a:r>
            <a:r>
              <a:rPr lang="en-US" sz="1400" baseline="30000">
                <a:solidFill>
                  <a:srgbClr val="0B0080"/>
                </a:solidFill>
                <a:highlight>
                  <a:srgbClr val="FFFFFF"/>
                </a:highlight>
                <a:uFill>
                  <a:noFill/>
                </a:uFill>
                <a:hlinkClick r:id="rId7"/>
              </a:rPr>
              <a:t>[4]</a:t>
            </a:r>
            <a:r>
              <a:rPr lang="en-US" sz="1050">
                <a:solidFill>
                  <a:srgbClr val="222222"/>
                </a:solidFill>
                <a:highlight>
                  <a:srgbClr val="FFFFFF"/>
                </a:highlight>
              </a:rPr>
              <a:t> short for </a:t>
            </a:r>
            <a:r>
              <a:rPr lang="en-US" sz="1050" i="1">
                <a:solidFill>
                  <a:srgbClr val="222222"/>
                </a:solidFill>
                <a:highlight>
                  <a:srgbClr val="FFFFFF"/>
                </a:highlight>
              </a:rPr>
              <a:t>probeer te verlagen</a:t>
            </a:r>
            <a:r>
              <a:rPr lang="en-US" sz="1050">
                <a:solidFill>
                  <a:srgbClr val="222222"/>
                </a:solidFill>
                <a:highlight>
                  <a:srgbClr val="FFFFFF"/>
                </a:highlight>
              </a:rPr>
              <a:t>, literally "try to reduce", or to parallel the terms used in the other case, "try to decrease".</a:t>
            </a:r>
            <a:r>
              <a:rPr lang="en-US" sz="1400" baseline="30000">
                <a:solidFill>
                  <a:srgbClr val="0B0080"/>
                </a:solidFill>
                <a:highlight>
                  <a:srgbClr val="FFFFFF"/>
                </a:highlight>
                <a:uFill>
                  <a:noFill/>
                </a:uFill>
                <a:hlinkClick r:id="rId8"/>
              </a:rPr>
              <a:t>[5]</a:t>
            </a:r>
            <a:r>
              <a:rPr lang="en-US" sz="1400" baseline="30000">
                <a:solidFill>
                  <a:srgbClr val="0B0080"/>
                </a:solidFill>
                <a:highlight>
                  <a:srgbClr val="FFFFFF"/>
                </a:highlight>
                <a:uFill>
                  <a:noFill/>
                </a:uFill>
                <a:hlinkClick r:id="rId9"/>
              </a:rPr>
              <a:t>[6]</a:t>
            </a:r>
            <a:r>
              <a:rPr lang="en-US" sz="1400" baseline="30000">
                <a:solidFill>
                  <a:srgbClr val="0B0080"/>
                </a:solidFill>
                <a:highlight>
                  <a:srgbClr val="FFFFFF"/>
                </a:highlight>
                <a:uFill>
                  <a:noFill/>
                </a:uFill>
                <a:hlinkClick r:id="rId10"/>
              </a:rPr>
              <a:t>[7]</a:t>
            </a:r>
            <a:endParaRPr/>
          </a:p>
        </p:txBody>
      </p:sp>
      <p:sp>
        <p:nvSpPr>
          <p:cNvPr id="106" name="Google Shape;106;g6c7082f3e6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c7082f3e6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6c7082f3e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5ce485fa9_0_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75ce485fa9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5ce485fa9_0_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Discussion: Other processes trying to enter their critical section will wait indefinitely. Although this implementation satisfies mutual exclusion, starvation problem is not satisfied. Therefore, it is better to read the reservation list before entering the critical section and update it inside the critical section (after making sure that it has not been changed, as we did last week with Mutex). The important point here is that the critical section should be as small as possible with no I/O or blocking operations. </a:t>
            </a:r>
            <a:endParaRPr/>
          </a:p>
        </p:txBody>
      </p:sp>
      <p:sp>
        <p:nvSpPr>
          <p:cNvPr id="127" name="Google Shape;127;g75ce485fa9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5ce485fa9_0_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5ce485fa9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Concurrency </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Semaphores</a:t>
            </a:r>
            <a:endParaRPr/>
          </a:p>
          <a:p>
            <a:pPr marL="0" lvl="0" indent="0" algn="ctr" rtl="0">
              <a:lnSpc>
                <a:spcPct val="90000"/>
              </a:lnSpc>
              <a:spcBef>
                <a:spcPts val="0"/>
              </a:spcBef>
              <a:spcAft>
                <a:spcPts val="0"/>
              </a:spcAft>
              <a:buClr>
                <a:schemeClr val="dk1"/>
              </a:buClr>
              <a:buSzPts val="2400"/>
              <a:buNone/>
            </a:pPr>
            <a:r>
              <a:rPr lang="en-US"/>
              <a:t>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6c7082f3e6_0_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143" name="Google Shape;143;g6c7082f3e6_0_3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Remember: Producers and Consumers sharing a buffer …</a:t>
            </a:r>
            <a:endParaRPr/>
          </a:p>
          <a:p>
            <a:pPr marL="457200" lvl="0" indent="-342900" algn="l" rtl="0">
              <a:spcBef>
                <a:spcPts val="1000"/>
              </a:spcBef>
              <a:spcAft>
                <a:spcPts val="0"/>
              </a:spcAft>
              <a:buSzPts val="1800"/>
              <a:buChar char="•"/>
            </a:pPr>
            <a:r>
              <a:rPr lang="en-US"/>
              <a:t>How can Producers and Consumers inform each other about the state of the buffer?</a:t>
            </a:r>
            <a:endParaRPr/>
          </a:p>
          <a:p>
            <a:pPr marL="457200" lvl="0" indent="-342900" algn="l" rtl="0">
              <a:spcBef>
                <a:spcPts val="0"/>
              </a:spcBef>
              <a:spcAft>
                <a:spcPts val="0"/>
              </a:spcAft>
              <a:buSzPts val="1800"/>
              <a:buChar char="•"/>
            </a:pPr>
            <a:r>
              <a:rPr lang="en-US"/>
              <a:t>Consumer prefers to pick the item when it is ready, otherwise iteratively it has to check the buffer </a:t>
            </a:r>
            <a:endParaRPr/>
          </a:p>
        </p:txBody>
      </p:sp>
      <p:pic>
        <p:nvPicPr>
          <p:cNvPr id="144" name="Google Shape;144;g6c7082f3e6_0_36"/>
          <p:cNvPicPr preferRelativeResize="0"/>
          <p:nvPr/>
        </p:nvPicPr>
        <p:blipFill>
          <a:blip r:embed="rId3">
            <a:alphaModFix/>
          </a:blip>
          <a:stretch>
            <a:fillRect/>
          </a:stretch>
        </p:blipFill>
        <p:spPr>
          <a:xfrm>
            <a:off x="6303825" y="4541850"/>
            <a:ext cx="5143225" cy="196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6c7082f3e6_0_6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a:t>Producer-Consumer: Example </a:t>
            </a:r>
            <a:endParaRPr/>
          </a:p>
        </p:txBody>
      </p:sp>
      <p:sp>
        <p:nvSpPr>
          <p:cNvPr id="151" name="Google Shape;151;g6c7082f3e6_0_69"/>
          <p:cNvSpPr txBox="1">
            <a:spLocks noGrp="1"/>
          </p:cNvSpPr>
          <p:nvPr>
            <p:ph type="body" idx="1"/>
          </p:nvPr>
        </p:nvSpPr>
        <p:spPr>
          <a:xfrm>
            <a:off x="838200" y="1825625"/>
            <a:ext cx="10515600" cy="16737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a:t>Translating documents:</a:t>
            </a:r>
            <a:endParaRPr/>
          </a:p>
          <a:p>
            <a:pPr marL="457200" lvl="0" indent="-342900" algn="l" rtl="0">
              <a:lnSpc>
                <a:spcPct val="80000"/>
              </a:lnSpc>
              <a:spcBef>
                <a:spcPts val="0"/>
              </a:spcBef>
              <a:spcAft>
                <a:spcPts val="0"/>
              </a:spcAft>
              <a:buSzPts val="1800"/>
              <a:buChar char="•"/>
            </a:pPr>
            <a:r>
              <a:rPr lang="en-US"/>
              <a:t>Translator threads need to be informed when a document is ready for translation </a:t>
            </a:r>
            <a:endParaRPr/>
          </a:p>
        </p:txBody>
      </p:sp>
      <p:sp>
        <p:nvSpPr>
          <p:cNvPr id="152" name="Google Shape;152;g6c7082f3e6_0_69"/>
          <p:cNvSpPr/>
          <p:nvPr/>
        </p:nvSpPr>
        <p:spPr>
          <a:xfrm>
            <a:off x="838200" y="34993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Doc.#x</a:t>
            </a:r>
            <a:endParaRPr sz="1800"/>
          </a:p>
        </p:txBody>
      </p:sp>
      <p:sp>
        <p:nvSpPr>
          <p:cNvPr id="153" name="Google Shape;153;g6c7082f3e6_0_69"/>
          <p:cNvSpPr/>
          <p:nvPr/>
        </p:nvSpPr>
        <p:spPr>
          <a:xfrm>
            <a:off x="838200" y="44899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Doc.#y</a:t>
            </a:r>
            <a:endParaRPr sz="1800"/>
          </a:p>
        </p:txBody>
      </p:sp>
      <p:sp>
        <p:nvSpPr>
          <p:cNvPr id="154" name="Google Shape;154;g6c7082f3e6_0_69"/>
          <p:cNvSpPr/>
          <p:nvPr/>
        </p:nvSpPr>
        <p:spPr>
          <a:xfrm>
            <a:off x="838200" y="54805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Doc.#z</a:t>
            </a:r>
            <a:endParaRPr sz="1800"/>
          </a:p>
        </p:txBody>
      </p:sp>
      <p:sp>
        <p:nvSpPr>
          <p:cNvPr id="155" name="Google Shape;155;g6c7082f3e6_0_69"/>
          <p:cNvSpPr/>
          <p:nvPr/>
        </p:nvSpPr>
        <p:spPr>
          <a:xfrm>
            <a:off x="3505200" y="44899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Doc.#n-2</a:t>
            </a:r>
            <a:endParaRPr sz="1800"/>
          </a:p>
        </p:txBody>
      </p:sp>
      <p:sp>
        <p:nvSpPr>
          <p:cNvPr id="156" name="Google Shape;156;g6c7082f3e6_0_69"/>
          <p:cNvSpPr/>
          <p:nvPr/>
        </p:nvSpPr>
        <p:spPr>
          <a:xfrm>
            <a:off x="4953000" y="44899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Doc.#n-1</a:t>
            </a:r>
            <a:endParaRPr sz="1800"/>
          </a:p>
        </p:txBody>
      </p:sp>
      <p:sp>
        <p:nvSpPr>
          <p:cNvPr id="157" name="Google Shape;157;g6c7082f3e6_0_69"/>
          <p:cNvSpPr/>
          <p:nvPr/>
        </p:nvSpPr>
        <p:spPr>
          <a:xfrm>
            <a:off x="6400800" y="44899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Doc.#n</a:t>
            </a:r>
            <a:endParaRPr sz="1800"/>
          </a:p>
        </p:txBody>
      </p:sp>
      <p:sp>
        <p:nvSpPr>
          <p:cNvPr id="158" name="Google Shape;158;g6c7082f3e6_0_69"/>
          <p:cNvSpPr txBox="1"/>
          <p:nvPr/>
        </p:nvSpPr>
        <p:spPr>
          <a:xfrm>
            <a:off x="3252700" y="4122850"/>
            <a:ext cx="5074200" cy="1325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cxnSp>
        <p:nvCxnSpPr>
          <p:cNvPr id="159" name="Google Shape;159;g6c7082f3e6_0_69"/>
          <p:cNvCxnSpPr>
            <a:stCxn id="152" idx="3"/>
          </p:cNvCxnSpPr>
          <p:nvPr/>
        </p:nvCxnSpPr>
        <p:spPr>
          <a:xfrm>
            <a:off x="2061200" y="3828413"/>
            <a:ext cx="900600" cy="623400"/>
          </a:xfrm>
          <a:prstGeom prst="straightConnector1">
            <a:avLst/>
          </a:prstGeom>
          <a:noFill/>
          <a:ln w="19050" cap="flat" cmpd="sng">
            <a:solidFill>
              <a:srgbClr val="0000FF"/>
            </a:solidFill>
            <a:prstDash val="solid"/>
            <a:round/>
            <a:headEnd type="none" w="med" len="med"/>
            <a:tailEnd type="triangle" w="med" len="med"/>
          </a:ln>
        </p:spPr>
      </p:cxnSp>
      <p:cxnSp>
        <p:nvCxnSpPr>
          <p:cNvPr id="160" name="Google Shape;160;g6c7082f3e6_0_69"/>
          <p:cNvCxnSpPr>
            <a:stCxn id="153" idx="3"/>
            <a:endCxn id="158" idx="1"/>
          </p:cNvCxnSpPr>
          <p:nvPr/>
        </p:nvCxnSpPr>
        <p:spPr>
          <a:xfrm rot="10800000" flipH="1">
            <a:off x="2061200" y="4785713"/>
            <a:ext cx="1191600" cy="33300"/>
          </a:xfrm>
          <a:prstGeom prst="straightConnector1">
            <a:avLst/>
          </a:prstGeom>
          <a:noFill/>
          <a:ln w="19050" cap="flat" cmpd="sng">
            <a:solidFill>
              <a:srgbClr val="0000FF"/>
            </a:solidFill>
            <a:prstDash val="solid"/>
            <a:round/>
            <a:headEnd type="none" w="med" len="med"/>
            <a:tailEnd type="triangle" w="med" len="med"/>
          </a:ln>
        </p:spPr>
      </p:cxnSp>
      <p:cxnSp>
        <p:nvCxnSpPr>
          <p:cNvPr id="161" name="Google Shape;161;g6c7082f3e6_0_69"/>
          <p:cNvCxnSpPr>
            <a:stCxn id="154" idx="3"/>
          </p:cNvCxnSpPr>
          <p:nvPr/>
        </p:nvCxnSpPr>
        <p:spPr>
          <a:xfrm rot="10800000" flipH="1">
            <a:off x="2061200" y="5127413"/>
            <a:ext cx="935100" cy="682200"/>
          </a:xfrm>
          <a:prstGeom prst="straightConnector1">
            <a:avLst/>
          </a:prstGeom>
          <a:noFill/>
          <a:ln w="19050" cap="flat" cmpd="sng">
            <a:solidFill>
              <a:srgbClr val="0000FF"/>
            </a:solidFill>
            <a:prstDash val="solid"/>
            <a:round/>
            <a:headEnd type="none" w="med" len="med"/>
            <a:tailEnd type="triangle" w="med" len="med"/>
          </a:ln>
        </p:spPr>
      </p:cxnSp>
      <p:sp>
        <p:nvSpPr>
          <p:cNvPr id="162" name="Google Shape;162;g6c7082f3e6_0_69"/>
          <p:cNvSpPr/>
          <p:nvPr/>
        </p:nvSpPr>
        <p:spPr>
          <a:xfrm>
            <a:off x="9753600" y="34993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Doc.#1</a:t>
            </a:r>
            <a:endParaRPr sz="1800"/>
          </a:p>
        </p:txBody>
      </p:sp>
      <p:sp>
        <p:nvSpPr>
          <p:cNvPr id="163" name="Google Shape;163;g6c7082f3e6_0_69"/>
          <p:cNvSpPr/>
          <p:nvPr/>
        </p:nvSpPr>
        <p:spPr>
          <a:xfrm>
            <a:off x="9753600" y="44899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Doc.#2</a:t>
            </a:r>
            <a:endParaRPr sz="1800"/>
          </a:p>
        </p:txBody>
      </p:sp>
      <p:sp>
        <p:nvSpPr>
          <p:cNvPr id="164" name="Google Shape;164;g6c7082f3e6_0_69"/>
          <p:cNvSpPr/>
          <p:nvPr/>
        </p:nvSpPr>
        <p:spPr>
          <a:xfrm>
            <a:off x="9753600" y="5480525"/>
            <a:ext cx="1223000" cy="65817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Doc.#3</a:t>
            </a:r>
            <a:endParaRPr sz="1800"/>
          </a:p>
        </p:txBody>
      </p:sp>
      <p:cxnSp>
        <p:nvCxnSpPr>
          <p:cNvPr id="165" name="Google Shape;165;g6c7082f3e6_0_69"/>
          <p:cNvCxnSpPr>
            <a:stCxn id="158" idx="3"/>
            <a:endCxn id="162" idx="1"/>
          </p:cNvCxnSpPr>
          <p:nvPr/>
        </p:nvCxnSpPr>
        <p:spPr>
          <a:xfrm rot="10800000" flipH="1">
            <a:off x="8326900" y="3828400"/>
            <a:ext cx="1426800" cy="957300"/>
          </a:xfrm>
          <a:prstGeom prst="straightConnector1">
            <a:avLst/>
          </a:prstGeom>
          <a:noFill/>
          <a:ln w="19050" cap="flat" cmpd="sng">
            <a:solidFill>
              <a:srgbClr val="0000FF"/>
            </a:solidFill>
            <a:prstDash val="solid"/>
            <a:round/>
            <a:headEnd type="none" w="med" len="med"/>
            <a:tailEnd type="triangle" w="med" len="med"/>
          </a:ln>
        </p:spPr>
      </p:cxnSp>
      <p:cxnSp>
        <p:nvCxnSpPr>
          <p:cNvPr id="166" name="Google Shape;166;g6c7082f3e6_0_69"/>
          <p:cNvCxnSpPr>
            <a:stCxn id="158" idx="3"/>
            <a:endCxn id="163" idx="1"/>
          </p:cNvCxnSpPr>
          <p:nvPr/>
        </p:nvCxnSpPr>
        <p:spPr>
          <a:xfrm>
            <a:off x="8326900" y="4785700"/>
            <a:ext cx="1426800" cy="33300"/>
          </a:xfrm>
          <a:prstGeom prst="straightConnector1">
            <a:avLst/>
          </a:prstGeom>
          <a:noFill/>
          <a:ln w="19050" cap="flat" cmpd="sng">
            <a:solidFill>
              <a:srgbClr val="0000FF"/>
            </a:solidFill>
            <a:prstDash val="solid"/>
            <a:round/>
            <a:headEnd type="none" w="med" len="med"/>
            <a:tailEnd type="triangle" w="med" len="med"/>
          </a:ln>
        </p:spPr>
      </p:cxnSp>
      <p:cxnSp>
        <p:nvCxnSpPr>
          <p:cNvPr id="167" name="Google Shape;167;g6c7082f3e6_0_69"/>
          <p:cNvCxnSpPr>
            <a:stCxn id="158" idx="3"/>
            <a:endCxn id="164" idx="1"/>
          </p:cNvCxnSpPr>
          <p:nvPr/>
        </p:nvCxnSpPr>
        <p:spPr>
          <a:xfrm>
            <a:off x="8326900" y="4785700"/>
            <a:ext cx="1426800" cy="1023900"/>
          </a:xfrm>
          <a:prstGeom prst="straightConnector1">
            <a:avLst/>
          </a:prstGeom>
          <a:noFill/>
          <a:ln w="19050" cap="flat" cmpd="sng">
            <a:solidFill>
              <a:srgbClr val="0000FF"/>
            </a:solidFill>
            <a:prstDash val="solid"/>
            <a:round/>
            <a:headEnd type="none" w="med" len="med"/>
            <a:tailEnd type="triangle" w="med" len="med"/>
          </a:ln>
        </p:spPr>
      </p:cxnSp>
      <p:sp>
        <p:nvSpPr>
          <p:cNvPr id="168" name="Google Shape;168;g6c7082f3e6_0_69"/>
          <p:cNvSpPr txBox="1"/>
          <p:nvPr/>
        </p:nvSpPr>
        <p:spPr>
          <a:xfrm>
            <a:off x="502575" y="6273775"/>
            <a:ext cx="3706200" cy="431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latin typeface="Calibri"/>
                <a:ea typeface="Calibri"/>
                <a:cs typeface="Calibri"/>
                <a:sym typeface="Calibri"/>
              </a:rPr>
              <a:t>Collecting from different sources, Reading</a:t>
            </a:r>
            <a:endParaRPr>
              <a:solidFill>
                <a:srgbClr val="FF0000"/>
              </a:solidFill>
              <a:latin typeface="Calibri"/>
              <a:ea typeface="Calibri"/>
              <a:cs typeface="Calibri"/>
              <a:sym typeface="Calibri"/>
            </a:endParaRPr>
          </a:p>
        </p:txBody>
      </p:sp>
      <p:sp>
        <p:nvSpPr>
          <p:cNvPr id="169" name="Google Shape;169;g6c7082f3e6_0_69"/>
          <p:cNvSpPr txBox="1"/>
          <p:nvPr/>
        </p:nvSpPr>
        <p:spPr>
          <a:xfrm>
            <a:off x="4839050" y="6273775"/>
            <a:ext cx="2376000" cy="431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latin typeface="Calibri"/>
                <a:ea typeface="Calibri"/>
                <a:cs typeface="Calibri"/>
                <a:sym typeface="Calibri"/>
              </a:rPr>
              <a:t>waiting to be processed</a:t>
            </a:r>
            <a:endParaRPr>
              <a:solidFill>
                <a:srgbClr val="FF0000"/>
              </a:solidFill>
              <a:latin typeface="Calibri"/>
              <a:ea typeface="Calibri"/>
              <a:cs typeface="Calibri"/>
              <a:sym typeface="Calibri"/>
            </a:endParaRPr>
          </a:p>
        </p:txBody>
      </p:sp>
      <p:sp>
        <p:nvSpPr>
          <p:cNvPr id="170" name="Google Shape;170;g6c7082f3e6_0_69"/>
          <p:cNvSpPr txBox="1"/>
          <p:nvPr/>
        </p:nvSpPr>
        <p:spPr>
          <a:xfrm>
            <a:off x="8326900" y="6273775"/>
            <a:ext cx="3307800" cy="4317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0000"/>
                </a:solidFill>
                <a:latin typeface="Calibri"/>
                <a:ea typeface="Calibri"/>
                <a:cs typeface="Calibri"/>
                <a:sym typeface="Calibri"/>
              </a:rPr>
              <a:t>Language detection, Translations</a:t>
            </a:r>
            <a:endParaRPr>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c7082f3e6_0_16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176" name="Google Shape;176;g6c7082f3e6_0_16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See how semaphores can help us …</a:t>
            </a:r>
            <a:endParaRPr/>
          </a:p>
          <a:p>
            <a:pPr marL="457200" lvl="0" indent="-381000" algn="l" rtl="0">
              <a:spcBef>
                <a:spcPts val="1000"/>
              </a:spcBef>
              <a:spcAft>
                <a:spcPts val="0"/>
              </a:spcAft>
              <a:buSzPts val="2400"/>
              <a:buChar char="•"/>
            </a:pPr>
            <a:r>
              <a:rPr lang="en-US" sz="2400"/>
              <a:t>Assume a shared buffer with only one empty space</a:t>
            </a:r>
            <a:endParaRPr sz="2400"/>
          </a:p>
          <a:p>
            <a:pPr marL="457200" lvl="0" indent="-381000" algn="l" rtl="0">
              <a:spcBef>
                <a:spcPts val="0"/>
              </a:spcBef>
              <a:spcAft>
                <a:spcPts val="0"/>
              </a:spcAft>
              <a:buSzPts val="2400"/>
              <a:buChar char="•"/>
            </a:pPr>
            <a:r>
              <a:rPr lang="en-US" sz="2400"/>
              <a:t>Define two semaphores: </a:t>
            </a:r>
            <a:r>
              <a:rPr lang="en-US" sz="2400" i="1"/>
              <a:t>p</a:t>
            </a:r>
            <a:r>
              <a:rPr lang="en-US" sz="2400"/>
              <a:t>s and </a:t>
            </a:r>
            <a:r>
              <a:rPr lang="en-US" sz="2400" i="1"/>
              <a:t>c</a:t>
            </a:r>
            <a:r>
              <a:rPr lang="en-US" sz="2400"/>
              <a:t>s</a:t>
            </a:r>
            <a:endParaRPr sz="2400"/>
          </a:p>
          <a:p>
            <a:pPr marL="457200" lvl="0" indent="-381000" algn="l" rtl="0">
              <a:spcBef>
                <a:spcPts val="0"/>
              </a:spcBef>
              <a:spcAft>
                <a:spcPts val="0"/>
              </a:spcAft>
              <a:buSzPts val="2400"/>
              <a:buChar char="•"/>
            </a:pPr>
            <a:r>
              <a:rPr lang="en-US" sz="2400"/>
              <a:t>Initialize ps=1 and cs=0</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6c7082f3e6_0_17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182" name="Google Shape;182;g6c7082f3e6_0_176"/>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183" name="Google Shape;183;g6c7082f3e6_0_176"/>
          <p:cNvSpPr txBox="1"/>
          <p:nvPr/>
        </p:nvSpPr>
        <p:spPr>
          <a:xfrm>
            <a:off x="949375" y="2860200"/>
            <a:ext cx="37377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a:t>Process Producer</a:t>
            </a:r>
            <a:endParaRPr sz="2400"/>
          </a:p>
          <a:p>
            <a:pPr marL="0" lvl="0" indent="0" algn="l" rtl="0">
              <a:spcBef>
                <a:spcPts val="0"/>
              </a:spcBef>
              <a:spcAft>
                <a:spcPts val="0"/>
              </a:spcAft>
              <a:buNone/>
            </a:pPr>
            <a:r>
              <a:rPr lang="en-US" sz="2400">
                <a:solidFill>
                  <a:srgbClr val="0000FF"/>
                </a:solidFill>
              </a:rPr>
              <a:t>loop:</a:t>
            </a:r>
            <a:endParaRPr sz="2400">
              <a:solidFill>
                <a:srgbClr val="0000FF"/>
              </a:solidFill>
            </a:endParaRPr>
          </a:p>
          <a:p>
            <a:pPr marL="0" lvl="0" indent="0" algn="l" rtl="0">
              <a:spcBef>
                <a:spcPts val="0"/>
              </a:spcBef>
              <a:spcAft>
                <a:spcPts val="0"/>
              </a:spcAft>
              <a:buNone/>
            </a:pPr>
            <a:r>
              <a:rPr lang="en-US" sz="2400">
                <a:solidFill>
                  <a:srgbClr val="0000FF"/>
                </a:solidFill>
              </a:rPr>
              <a:t>     data = Produce()</a:t>
            </a:r>
            <a:endParaRPr sz="2400">
              <a:solidFill>
                <a:srgbClr val="0000FF"/>
              </a:solidFill>
            </a:endParaRPr>
          </a:p>
          <a:p>
            <a:pPr marL="0" lvl="0" indent="0" algn="l" rtl="0">
              <a:spcBef>
                <a:spcPts val="0"/>
              </a:spcBef>
              <a:spcAft>
                <a:spcPts val="0"/>
              </a:spcAft>
              <a:buNone/>
            </a:pPr>
            <a:endParaRPr sz="2400">
              <a:solidFill>
                <a:srgbClr val="0000FF"/>
              </a:solidFill>
            </a:endParaRPr>
          </a:p>
          <a:p>
            <a:pPr marL="0" lvl="0" indent="0" algn="l" rtl="0">
              <a:spcBef>
                <a:spcPts val="0"/>
              </a:spcBef>
              <a:spcAft>
                <a:spcPts val="0"/>
              </a:spcAft>
              <a:buNone/>
            </a:pPr>
            <a:r>
              <a:rPr lang="en-US" sz="2400">
                <a:solidFill>
                  <a:srgbClr val="0000FF"/>
                </a:solidFill>
              </a:rPr>
              <a:t>     P(</a:t>
            </a:r>
            <a:r>
              <a:rPr lang="en-US" sz="2400">
                <a:solidFill>
                  <a:srgbClr val="85200C"/>
                </a:solidFill>
              </a:rPr>
              <a:t>ps</a:t>
            </a:r>
            <a:r>
              <a:rPr lang="en-US" sz="2400">
                <a:solidFill>
                  <a:srgbClr val="0000FF"/>
                </a:solidFill>
              </a:rPr>
              <a:t>)  </a:t>
            </a:r>
            <a:endParaRPr sz="2400">
              <a:solidFill>
                <a:srgbClr val="0000FF"/>
              </a:solidFill>
            </a:endParaRPr>
          </a:p>
          <a:p>
            <a:pPr marL="0" lvl="0" indent="0" algn="l" rtl="0">
              <a:spcBef>
                <a:spcPts val="0"/>
              </a:spcBef>
              <a:spcAft>
                <a:spcPts val="0"/>
              </a:spcAft>
              <a:buNone/>
            </a:pPr>
            <a:r>
              <a:rPr lang="en-US" sz="2400">
                <a:solidFill>
                  <a:srgbClr val="0000FF"/>
                </a:solidFill>
              </a:rPr>
              <a:t>           </a:t>
            </a:r>
            <a:r>
              <a:rPr lang="en-US" sz="2400">
                <a:solidFill>
                  <a:srgbClr val="FF0000"/>
                </a:solidFill>
              </a:rPr>
              <a:t>buffer.Put( data )</a:t>
            </a:r>
            <a:endParaRPr sz="2400">
              <a:solidFill>
                <a:srgbClr val="FF0000"/>
              </a:solidFill>
            </a:endParaRPr>
          </a:p>
          <a:p>
            <a:pPr marL="0" lvl="0" indent="0" algn="l" rtl="0">
              <a:spcBef>
                <a:spcPts val="0"/>
              </a:spcBef>
              <a:spcAft>
                <a:spcPts val="0"/>
              </a:spcAft>
              <a:buNone/>
            </a:pPr>
            <a:r>
              <a:rPr lang="en-US" sz="2400">
                <a:solidFill>
                  <a:srgbClr val="0000FF"/>
                </a:solidFill>
              </a:rPr>
              <a:t>     V(</a:t>
            </a:r>
            <a:r>
              <a:rPr lang="en-US" sz="2400">
                <a:solidFill>
                  <a:srgbClr val="FF00FF"/>
                </a:solidFill>
              </a:rPr>
              <a:t>cs</a:t>
            </a:r>
            <a:r>
              <a:rPr lang="en-US" sz="2400">
                <a:solidFill>
                  <a:srgbClr val="0000FF"/>
                </a:solidFill>
              </a:rPr>
              <a:t>)</a:t>
            </a:r>
            <a:endParaRPr sz="2400">
              <a:solidFill>
                <a:srgbClr val="0000FF"/>
              </a:solidFill>
            </a:endParaRPr>
          </a:p>
          <a:p>
            <a:pPr marL="0" lvl="0" indent="0" algn="l" rtl="0">
              <a:spcBef>
                <a:spcPts val="0"/>
              </a:spcBef>
              <a:spcAft>
                <a:spcPts val="0"/>
              </a:spcAft>
              <a:buNone/>
            </a:pPr>
            <a:endParaRPr sz="2400">
              <a:solidFill>
                <a:srgbClr val="0000FF"/>
              </a:solidFill>
            </a:endParaRPr>
          </a:p>
        </p:txBody>
      </p:sp>
      <p:sp>
        <p:nvSpPr>
          <p:cNvPr id="184" name="Google Shape;184;g6c7082f3e6_0_176"/>
          <p:cNvSpPr txBox="1"/>
          <p:nvPr/>
        </p:nvSpPr>
        <p:spPr>
          <a:xfrm>
            <a:off x="6892975" y="2860200"/>
            <a:ext cx="41979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a:t>Process Consumer</a:t>
            </a:r>
            <a:endParaRPr sz="2400"/>
          </a:p>
          <a:p>
            <a:pPr marL="0" lvl="0" indent="0" algn="l" rtl="0">
              <a:spcBef>
                <a:spcPts val="0"/>
              </a:spcBef>
              <a:spcAft>
                <a:spcPts val="0"/>
              </a:spcAft>
              <a:buNone/>
            </a:pPr>
            <a:r>
              <a:rPr lang="en-US" sz="2400">
                <a:solidFill>
                  <a:srgbClr val="0000FF"/>
                </a:solidFill>
              </a:rPr>
              <a:t>loop:</a:t>
            </a:r>
            <a:endParaRPr sz="2400">
              <a:solidFill>
                <a:srgbClr val="0000FF"/>
              </a:solidFill>
            </a:endParaRPr>
          </a:p>
          <a:p>
            <a:pPr marL="0" lvl="0" indent="0" algn="l" rtl="0">
              <a:spcBef>
                <a:spcPts val="0"/>
              </a:spcBef>
              <a:spcAft>
                <a:spcPts val="0"/>
              </a:spcAft>
              <a:buNone/>
            </a:pPr>
            <a:r>
              <a:rPr lang="en-US" sz="2400">
                <a:solidFill>
                  <a:srgbClr val="0000FF"/>
                </a:solidFill>
              </a:rPr>
              <a:t>     P(</a:t>
            </a:r>
            <a:r>
              <a:rPr lang="en-US" sz="2400">
                <a:solidFill>
                  <a:srgbClr val="FF00FF"/>
                </a:solidFill>
              </a:rPr>
              <a:t>cs</a:t>
            </a:r>
            <a:r>
              <a:rPr lang="en-US" sz="2400">
                <a:solidFill>
                  <a:srgbClr val="0000FF"/>
                </a:solidFill>
              </a:rPr>
              <a:t>)  </a:t>
            </a:r>
            <a:endParaRPr sz="2400">
              <a:solidFill>
                <a:srgbClr val="0000FF"/>
              </a:solidFill>
            </a:endParaRPr>
          </a:p>
          <a:p>
            <a:pPr marL="0" lvl="0" indent="0" algn="l" rtl="0">
              <a:spcBef>
                <a:spcPts val="0"/>
              </a:spcBef>
              <a:spcAft>
                <a:spcPts val="0"/>
              </a:spcAft>
              <a:buNone/>
            </a:pPr>
            <a:r>
              <a:rPr lang="en-US" sz="2400">
                <a:solidFill>
                  <a:srgbClr val="0000FF"/>
                </a:solidFill>
              </a:rPr>
              <a:t>           </a:t>
            </a:r>
            <a:r>
              <a:rPr lang="en-US" sz="2400">
                <a:solidFill>
                  <a:srgbClr val="FF0000"/>
                </a:solidFill>
              </a:rPr>
              <a:t>value = buffer.Take( )</a:t>
            </a:r>
            <a:endParaRPr sz="2400">
              <a:solidFill>
                <a:srgbClr val="FF0000"/>
              </a:solidFill>
            </a:endParaRPr>
          </a:p>
          <a:p>
            <a:pPr marL="0" lvl="0" indent="0" algn="l" rtl="0">
              <a:spcBef>
                <a:spcPts val="0"/>
              </a:spcBef>
              <a:spcAft>
                <a:spcPts val="0"/>
              </a:spcAft>
              <a:buNone/>
            </a:pPr>
            <a:r>
              <a:rPr lang="en-US" sz="2400">
                <a:solidFill>
                  <a:srgbClr val="0000FF"/>
                </a:solidFill>
              </a:rPr>
              <a:t>     V(</a:t>
            </a:r>
            <a:r>
              <a:rPr lang="en-US" sz="2400">
                <a:solidFill>
                  <a:srgbClr val="85200C"/>
                </a:solidFill>
              </a:rPr>
              <a:t>ps</a:t>
            </a:r>
            <a:r>
              <a:rPr lang="en-US" sz="2400">
                <a:solidFill>
                  <a:srgbClr val="0000FF"/>
                </a:solidFill>
              </a:rPr>
              <a:t>)</a:t>
            </a:r>
            <a:endParaRPr sz="2400">
              <a:solidFill>
                <a:srgbClr val="0000FF"/>
              </a:solidFill>
            </a:endParaRPr>
          </a:p>
          <a:p>
            <a:pPr marL="0" lvl="0" indent="0" algn="l" rtl="0">
              <a:spcBef>
                <a:spcPts val="0"/>
              </a:spcBef>
              <a:spcAft>
                <a:spcPts val="0"/>
              </a:spcAft>
              <a:buNone/>
            </a:pPr>
            <a:endParaRPr sz="2400">
              <a:solidFill>
                <a:srgbClr val="0000FF"/>
              </a:solidFill>
            </a:endParaRPr>
          </a:p>
          <a:p>
            <a:pPr marL="0" lvl="0" indent="0" algn="l" rtl="0">
              <a:spcBef>
                <a:spcPts val="0"/>
              </a:spcBef>
              <a:spcAft>
                <a:spcPts val="0"/>
              </a:spcAft>
              <a:buNone/>
            </a:pPr>
            <a:r>
              <a:rPr lang="en-US" sz="2400">
                <a:solidFill>
                  <a:srgbClr val="0000FF"/>
                </a:solidFill>
              </a:rPr>
              <a:t>     Consume(value)</a:t>
            </a:r>
            <a:endParaRPr sz="2400">
              <a:solidFill>
                <a:srgbClr val="0000FF"/>
              </a:solidFill>
            </a:endParaRPr>
          </a:p>
          <a:p>
            <a:pPr marL="0" lvl="0" indent="0" algn="l" rtl="0">
              <a:spcBef>
                <a:spcPts val="0"/>
              </a:spcBef>
              <a:spcAft>
                <a:spcPts val="0"/>
              </a:spcAft>
              <a:buNone/>
            </a:pPr>
            <a:endParaRPr sz="24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6c7082f3e6_0_18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190" name="Google Shape;190;g6c7082f3e6_0_184"/>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191" name="Google Shape;191;g6c7082f3e6_0_184"/>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192" name="Google Shape;192;g6c7082f3e6_0_184"/>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193" name="Google Shape;193;g6c7082f3e6_0_184"/>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Scenarios:</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Start: buffer is empty,</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if the consumer is faster, it has to wait in P(cs) . </a:t>
            </a:r>
            <a:r>
              <a:rPr lang="en-US" sz="2000" b="1" u="sng">
                <a:latin typeface="Calibri"/>
                <a:ea typeface="Calibri"/>
                <a:cs typeface="Calibri"/>
                <a:sym typeface="Calibri"/>
              </a:rPr>
              <a:t>Why?</a:t>
            </a:r>
            <a:endParaRPr sz="2000" b="1" u="sng">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6c7082f3e6_0_19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199" name="Google Shape;199;g6c7082f3e6_0_192"/>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200" name="Google Shape;200;g6c7082f3e6_0_192"/>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01" name="Google Shape;201;g6c7082f3e6_0_192"/>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02" name="Google Shape;202;g6c7082f3e6_0_192"/>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Scenarios:</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buffer is empty,</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if the consumer is faster, it has to wait in P(cs) . Why?</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There will be a point where a producer will produce a data and ...</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6c7082f3e6_0_20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208" name="Google Shape;208;g6c7082f3e6_0_200"/>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209" name="Google Shape;209;g6c7082f3e6_0_200"/>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10" name="Google Shape;210;g6c7082f3e6_0_200"/>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11" name="Google Shape;211;g6c7082f3e6_0_200"/>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Scenarios:</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buffer is empty,</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if the consumer is faster, it has to wait in P(cs) . Why?</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 it will be the first one to enter to the critical section. </a:t>
            </a:r>
            <a:r>
              <a:rPr lang="en-US" sz="2000" b="1" u="sng">
                <a:latin typeface="Calibri"/>
                <a:ea typeface="Calibri"/>
                <a:cs typeface="Calibri"/>
                <a:sym typeface="Calibri"/>
              </a:rPr>
              <a:t>Why?</a:t>
            </a:r>
            <a:endParaRPr sz="2000" b="1" u="sng">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6c7082f3e6_0_20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217" name="Google Shape;217;g6c7082f3e6_0_208"/>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218" name="Google Shape;218;g6c7082f3e6_0_208"/>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19" name="Google Shape;219;g6c7082f3e6_0_208"/>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20" name="Google Shape;220;g6c7082f3e6_0_208"/>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Scenarios:</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buffer is empty,</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if the consumer is faster, it has to wait in P(cs) . Why?</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 when there is one producer in the critical section, other producers and all the consumers have to wait. </a:t>
            </a:r>
            <a:r>
              <a:rPr lang="en-US" sz="2000" b="1" u="sng">
                <a:latin typeface="Calibri"/>
                <a:ea typeface="Calibri"/>
                <a:cs typeface="Calibri"/>
                <a:sym typeface="Calibri"/>
              </a:rPr>
              <a:t>Why?</a:t>
            </a:r>
            <a:endParaRPr sz="2000" b="1" u="sng">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6c7082f3e6_0_2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226" name="Google Shape;226;g6c7082f3e6_0_216"/>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227" name="Google Shape;227;g6c7082f3e6_0_216"/>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28" name="Google Shape;228;g6c7082f3e6_0_216"/>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29" name="Google Shape;229;g6c7082f3e6_0_216"/>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 </a:t>
            </a:r>
            <a:r>
              <a:rPr lang="en-US" sz="2000" u="sng">
                <a:latin typeface="Calibri"/>
                <a:ea typeface="Calibri"/>
                <a:cs typeface="Calibri"/>
                <a:sym typeface="Calibri"/>
              </a:rPr>
              <a:t>when there is one producer in the critical section</a:t>
            </a:r>
            <a:r>
              <a:rPr lang="en-US" sz="2000">
                <a:latin typeface="Calibri"/>
                <a:ea typeface="Calibri"/>
                <a:cs typeface="Calibri"/>
                <a:sym typeface="Calibri"/>
              </a:rPr>
              <a:t>, other producers and all the consumers have to wait. </a:t>
            </a:r>
            <a:r>
              <a:rPr lang="en-US" sz="2000" b="1" u="sng">
                <a:latin typeface="Calibri"/>
                <a:ea typeface="Calibri"/>
                <a:cs typeface="Calibri"/>
                <a:sym typeface="Calibri"/>
              </a:rPr>
              <a:t>Why?</a:t>
            </a:r>
            <a:endParaRPr sz="2000" b="1" u="sng">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The producer finishes Put(). It executes V(cs).</a:t>
            </a:r>
            <a:br>
              <a:rPr lang="en-US" sz="2000">
                <a:latin typeface="Calibri"/>
                <a:ea typeface="Calibri"/>
                <a:cs typeface="Calibri"/>
                <a:sym typeface="Calibri"/>
              </a:rPr>
            </a:br>
            <a:r>
              <a:rPr lang="en-US" sz="2000">
                <a:latin typeface="Calibri"/>
                <a:ea typeface="Calibri"/>
                <a:cs typeface="Calibri"/>
                <a:sym typeface="Calibri"/>
              </a:rPr>
              <a:t>The waiting consumer will enter the critical section. </a:t>
            </a:r>
            <a:r>
              <a:rPr lang="en-US" sz="2000" b="1" u="sng">
                <a:latin typeface="Calibri"/>
                <a:ea typeface="Calibri"/>
                <a:cs typeface="Calibri"/>
                <a:sym typeface="Calibri"/>
              </a:rPr>
              <a:t>Why?</a:t>
            </a:r>
            <a:endParaRPr sz="2000" b="1" u="sng">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6c7082f3e6_0_2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235" name="Google Shape;235;g6c7082f3e6_0_224"/>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236" name="Google Shape;236;g6c7082f3e6_0_224"/>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37" name="Google Shape;237;g6c7082f3e6_0_224"/>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38" name="Google Shape;238;g6c7082f3e6_0_224"/>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 </a:t>
            </a:r>
            <a:r>
              <a:rPr lang="en-US" sz="2000" u="sng">
                <a:latin typeface="Calibri"/>
                <a:ea typeface="Calibri"/>
                <a:cs typeface="Calibri"/>
                <a:sym typeface="Calibri"/>
              </a:rPr>
              <a:t>when there is one consumer in the critical section</a:t>
            </a:r>
            <a:r>
              <a:rPr lang="en-US" sz="2000">
                <a:latin typeface="Calibri"/>
                <a:ea typeface="Calibri"/>
                <a:cs typeface="Calibri"/>
                <a:sym typeface="Calibri"/>
              </a:rPr>
              <a:t>, other consumers and all the producers have to wait. </a:t>
            </a:r>
            <a:r>
              <a:rPr lang="en-US" sz="2000" b="1" u="sng">
                <a:latin typeface="Calibri"/>
                <a:ea typeface="Calibri"/>
                <a:cs typeface="Calibri"/>
                <a:sym typeface="Calibri"/>
              </a:rPr>
              <a:t>Why?</a:t>
            </a:r>
            <a:endParaRPr sz="2000" b="1" u="sng">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The consumer finishes Take(). It executes V(ps). The waiting producer can enter the critical section. </a:t>
            </a:r>
            <a:r>
              <a:rPr lang="en-US" sz="2000" b="1" u="sng">
                <a:latin typeface="Calibri"/>
                <a:ea typeface="Calibri"/>
                <a:cs typeface="Calibri"/>
                <a:sym typeface="Calibri"/>
              </a:rPr>
              <a:t>Why?</a:t>
            </a:r>
            <a:endParaRPr sz="2000" b="1" u="sng">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Topics</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Managing Critical Section</a:t>
            </a:r>
            <a:endParaRPr/>
          </a:p>
          <a:p>
            <a:pPr marL="685800" lvl="1" indent="-228600" algn="l" rtl="0">
              <a:lnSpc>
                <a:spcPct val="90000"/>
              </a:lnSpc>
              <a:spcBef>
                <a:spcPts val="0"/>
              </a:spcBef>
              <a:spcAft>
                <a:spcPts val="0"/>
              </a:spcAft>
              <a:buSzPts val="1800"/>
              <a:buChar char="•"/>
            </a:pPr>
            <a:r>
              <a:rPr lang="en-US"/>
              <a:t>Mutex (discussed last week)</a:t>
            </a:r>
            <a:endParaRPr/>
          </a:p>
          <a:p>
            <a:pPr marL="685800" lvl="1" indent="-292100" algn="l" rtl="0">
              <a:lnSpc>
                <a:spcPct val="90000"/>
              </a:lnSpc>
              <a:spcBef>
                <a:spcPts val="0"/>
              </a:spcBef>
              <a:spcAft>
                <a:spcPts val="0"/>
              </a:spcAft>
              <a:buClr>
                <a:schemeClr val="dk1"/>
              </a:buClr>
              <a:buSzPts val="2800"/>
              <a:buChar char="•"/>
            </a:pPr>
            <a:r>
              <a:rPr lang="en-US"/>
              <a:t>Semaphores</a:t>
            </a:r>
            <a:endParaRPr/>
          </a:p>
          <a:p>
            <a:pPr marL="228600" marR="0" lvl="0" indent="-228600" algn="l" rtl="0">
              <a:lnSpc>
                <a:spcPct val="90000"/>
              </a:lnSpc>
              <a:spcBef>
                <a:spcPts val="0"/>
              </a:spcBef>
              <a:spcAft>
                <a:spcPts val="0"/>
              </a:spcAft>
              <a:buSzPts val="2800"/>
              <a:buChar char="•"/>
            </a:pPr>
            <a:r>
              <a:rPr lang="en-US"/>
              <a:t>Deadlocks</a:t>
            </a:r>
            <a:endParaRPr/>
          </a:p>
          <a:p>
            <a:pPr marL="685800" marR="0" lvl="1" indent="-228600" algn="l" rtl="0">
              <a:lnSpc>
                <a:spcPct val="90000"/>
              </a:lnSpc>
              <a:spcBef>
                <a:spcPts val="0"/>
              </a:spcBef>
              <a:spcAft>
                <a:spcPts val="0"/>
              </a:spcAft>
              <a:buSzPts val="1800"/>
              <a:buChar char="•"/>
            </a:pPr>
            <a:r>
              <a:rPr lang="en-US"/>
              <a:t>Definition</a:t>
            </a:r>
            <a:endParaRPr/>
          </a:p>
          <a:p>
            <a:pPr marL="685800" marR="0" lvl="1" indent="-228600" algn="l" rtl="0">
              <a:lnSpc>
                <a:spcPct val="90000"/>
              </a:lnSpc>
              <a:spcBef>
                <a:spcPts val="0"/>
              </a:spcBef>
              <a:spcAft>
                <a:spcPts val="0"/>
              </a:spcAft>
              <a:buSzPts val="1800"/>
              <a:buChar char="•"/>
            </a:pPr>
            <a:r>
              <a:rPr lang="en-US"/>
              <a:t>Deadlocks with Mutex</a:t>
            </a:r>
            <a:endParaRPr/>
          </a:p>
          <a:p>
            <a:pPr marL="685800" marR="0" lvl="1" indent="-228600" algn="l" rtl="0">
              <a:lnSpc>
                <a:spcPct val="90000"/>
              </a:lnSpc>
              <a:spcBef>
                <a:spcPts val="0"/>
              </a:spcBef>
              <a:spcAft>
                <a:spcPts val="0"/>
              </a:spcAft>
              <a:buSzPts val="1800"/>
              <a:buChar char="•"/>
            </a:pPr>
            <a:r>
              <a:rPr lang="en-US"/>
              <a:t>Deadlocks With Semaphores</a:t>
            </a:r>
            <a:endParaRPr/>
          </a:p>
          <a:p>
            <a:pPr marL="228600" marR="0" lvl="0" indent="-228600" algn="l" rtl="0">
              <a:lnSpc>
                <a:spcPct val="90000"/>
              </a:lnSpc>
              <a:spcBef>
                <a:spcPts val="0"/>
              </a:spcBef>
              <a:spcAft>
                <a:spcPts val="0"/>
              </a:spcAft>
              <a:buSzPts val="1800"/>
              <a:buChar char="•"/>
            </a:pPr>
            <a:r>
              <a:rPr lang="en-US"/>
              <a:t>Practical Exercises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6c7082f3e6_0_2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Producer-Consumer</a:t>
            </a:r>
            <a:endParaRPr/>
          </a:p>
        </p:txBody>
      </p:sp>
      <p:sp>
        <p:nvSpPr>
          <p:cNvPr id="244" name="Google Shape;244;g6c7082f3e6_0_232"/>
          <p:cNvSpPr txBox="1">
            <a:spLocks noGrp="1"/>
          </p:cNvSpPr>
          <p:nvPr>
            <p:ph type="body" idx="1"/>
          </p:nvPr>
        </p:nvSpPr>
        <p:spPr>
          <a:xfrm>
            <a:off x="838200" y="1825625"/>
            <a:ext cx="10515600" cy="1125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Assume a shared buffer with only one empty space, we have two semaphores: ps and cs, Initializations are ps=1 and cs=0 ...</a:t>
            </a:r>
            <a:endParaRPr sz="2400"/>
          </a:p>
        </p:txBody>
      </p:sp>
      <p:sp>
        <p:nvSpPr>
          <p:cNvPr id="245" name="Google Shape;245;g6c7082f3e6_0_232"/>
          <p:cNvSpPr txBox="1"/>
          <p:nvPr/>
        </p:nvSpPr>
        <p:spPr>
          <a:xfrm>
            <a:off x="8731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Producer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data = Produce()</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85200C"/>
                </a:solidFill>
              </a:rPr>
              <a:t>ps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buffer.Put( data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FF00FF"/>
                </a:solidFill>
              </a:rPr>
              <a:t>cs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46" name="Google Shape;246;g6c7082f3e6_0_232"/>
          <p:cNvSpPr txBox="1"/>
          <p:nvPr/>
        </p:nvSpPr>
        <p:spPr>
          <a:xfrm>
            <a:off x="7578775" y="2860200"/>
            <a:ext cx="3421500" cy="33975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u="sng"/>
              <a:t>Process Consumer</a:t>
            </a:r>
            <a:endParaRPr sz="2000" u="sng"/>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loop:</a:t>
            </a:r>
            <a:endParaRPr sz="2000">
              <a:solidFill>
                <a:srgbClr val="0000FF"/>
              </a:solidFill>
            </a:endParaRPr>
          </a:p>
          <a:p>
            <a:pPr marL="0" lvl="0" indent="0" algn="l" rtl="0">
              <a:spcBef>
                <a:spcPts val="0"/>
              </a:spcBef>
              <a:spcAft>
                <a:spcPts val="0"/>
              </a:spcAft>
              <a:buNone/>
            </a:pPr>
            <a:r>
              <a:rPr lang="en-US" sz="2000">
                <a:solidFill>
                  <a:srgbClr val="0000FF"/>
                </a:solidFill>
              </a:rPr>
              <a:t>     P(</a:t>
            </a:r>
            <a:r>
              <a:rPr lang="en-US" sz="2000">
                <a:solidFill>
                  <a:srgbClr val="FF00FF"/>
                </a:solidFill>
              </a:rPr>
              <a:t>cs</a:t>
            </a:r>
            <a:r>
              <a:rPr lang="en-US" sz="2000">
                <a:solidFill>
                  <a:srgbClr val="0000FF"/>
                </a:solidFill>
              </a:rPr>
              <a:t>)  </a:t>
            </a:r>
            <a:endParaRPr sz="2000">
              <a:solidFill>
                <a:srgbClr val="0000FF"/>
              </a:solidFill>
            </a:endParaRPr>
          </a:p>
          <a:p>
            <a:pPr marL="0" lvl="0" indent="0" algn="l" rtl="0">
              <a:spcBef>
                <a:spcPts val="0"/>
              </a:spcBef>
              <a:spcAft>
                <a:spcPts val="0"/>
              </a:spcAft>
              <a:buNone/>
            </a:pPr>
            <a:r>
              <a:rPr lang="en-US" sz="2000">
                <a:solidFill>
                  <a:srgbClr val="0000FF"/>
                </a:solidFill>
              </a:rPr>
              <a:t>           </a:t>
            </a:r>
            <a:r>
              <a:rPr lang="en-US" sz="2000">
                <a:solidFill>
                  <a:srgbClr val="FF0000"/>
                </a:solidFill>
              </a:rPr>
              <a:t>value = buffer.Take( )</a:t>
            </a:r>
            <a:endParaRPr sz="2000">
              <a:solidFill>
                <a:srgbClr val="FF0000"/>
              </a:solidFill>
            </a:endParaRPr>
          </a:p>
          <a:p>
            <a:pPr marL="0" lvl="0" indent="0" algn="l" rtl="0">
              <a:spcBef>
                <a:spcPts val="0"/>
              </a:spcBef>
              <a:spcAft>
                <a:spcPts val="0"/>
              </a:spcAft>
              <a:buNone/>
            </a:pPr>
            <a:r>
              <a:rPr lang="en-US" sz="2000">
                <a:solidFill>
                  <a:srgbClr val="0000FF"/>
                </a:solidFill>
              </a:rPr>
              <a:t>     V(</a:t>
            </a:r>
            <a:r>
              <a:rPr lang="en-US" sz="2000">
                <a:solidFill>
                  <a:srgbClr val="85200C"/>
                </a:solidFill>
              </a:rPr>
              <a:t>ps</a:t>
            </a:r>
            <a:r>
              <a:rPr lang="en-US" sz="2000">
                <a:solidFill>
                  <a:srgbClr val="0000FF"/>
                </a:solidFill>
              </a:rPr>
              <a:t>)</a:t>
            </a:r>
            <a:endParaRPr sz="2000">
              <a:solidFill>
                <a:srgbClr val="0000FF"/>
              </a:solidFill>
            </a:endParaRPr>
          </a:p>
          <a:p>
            <a:pPr marL="0" lvl="0" indent="0" algn="l" rtl="0">
              <a:spcBef>
                <a:spcPts val="0"/>
              </a:spcBef>
              <a:spcAft>
                <a:spcPts val="0"/>
              </a:spcAft>
              <a:buNone/>
            </a:pPr>
            <a:endParaRPr sz="2000">
              <a:solidFill>
                <a:srgbClr val="0000FF"/>
              </a:solidFill>
            </a:endParaRPr>
          </a:p>
          <a:p>
            <a:pPr marL="0" lvl="0" indent="0" algn="l" rtl="0">
              <a:spcBef>
                <a:spcPts val="0"/>
              </a:spcBef>
              <a:spcAft>
                <a:spcPts val="0"/>
              </a:spcAft>
              <a:buNone/>
            </a:pPr>
            <a:r>
              <a:rPr lang="en-US" sz="2000">
                <a:solidFill>
                  <a:srgbClr val="0000FF"/>
                </a:solidFill>
              </a:rPr>
              <a:t>     Consume(value)</a:t>
            </a:r>
            <a:endParaRPr sz="2000">
              <a:solidFill>
                <a:srgbClr val="0000FF"/>
              </a:solidFill>
            </a:endParaRPr>
          </a:p>
          <a:p>
            <a:pPr marL="0" lvl="0" indent="0" algn="l" rtl="0">
              <a:spcBef>
                <a:spcPts val="0"/>
              </a:spcBef>
              <a:spcAft>
                <a:spcPts val="0"/>
              </a:spcAft>
              <a:buNone/>
            </a:pPr>
            <a:endParaRPr sz="2000">
              <a:solidFill>
                <a:srgbClr val="0000FF"/>
              </a:solidFill>
            </a:endParaRPr>
          </a:p>
        </p:txBody>
      </p:sp>
      <p:sp>
        <p:nvSpPr>
          <p:cNvPr id="247" name="Google Shape;247;g6c7082f3e6_0_232"/>
          <p:cNvSpPr txBox="1"/>
          <p:nvPr/>
        </p:nvSpPr>
        <p:spPr>
          <a:xfrm>
            <a:off x="4427075" y="2856375"/>
            <a:ext cx="2999400" cy="3397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Calibri"/>
                <a:ea typeface="Calibri"/>
                <a:cs typeface="Calibri"/>
                <a:sym typeface="Calibri"/>
              </a:rPr>
              <a:t>What if the buffer has more than one empty slot?</a:t>
            </a:r>
            <a:endParaRPr sz="2000">
              <a:latin typeface="Calibri"/>
              <a:ea typeface="Calibri"/>
              <a:cs typeface="Calibri"/>
              <a:sym typeface="Calibri"/>
            </a:endParaRPr>
          </a:p>
          <a:p>
            <a:pPr marL="0" lvl="0" indent="0" algn="l" rtl="0">
              <a:spcBef>
                <a:spcPts val="0"/>
              </a:spcBef>
              <a:spcAft>
                <a:spcPts val="0"/>
              </a:spcAft>
              <a:buNone/>
            </a:pPr>
            <a:r>
              <a:rPr lang="en-US" sz="2000">
                <a:latin typeface="Calibri"/>
                <a:ea typeface="Calibri"/>
                <a:cs typeface="Calibri"/>
                <a:sym typeface="Calibri"/>
              </a:rPr>
              <a:t>Check the exercises ...</a:t>
            </a:r>
            <a:endParaRPr sz="2000">
              <a:latin typeface="Calibri"/>
              <a:ea typeface="Calibri"/>
              <a:cs typeface="Calibri"/>
              <a:sym typeface="Calibri"/>
            </a:endParaRPr>
          </a:p>
          <a:p>
            <a:pPr marL="0" lvl="0" indent="0" algn="l" rtl="0">
              <a:spcBef>
                <a:spcPts val="0"/>
              </a:spcBef>
              <a:spcAft>
                <a:spcPts val="0"/>
              </a:spcAft>
              <a:buNone/>
            </a:pP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6c7082f3e6_0_31"/>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Time to Apply</a:t>
            </a:r>
            <a:endParaRPr/>
          </a:p>
        </p:txBody>
      </p:sp>
      <p:sp>
        <p:nvSpPr>
          <p:cNvPr id="253" name="Google Shape;253;g6c7082f3e6_0_31"/>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Week 5: Exercise A (all of it).</a:t>
            </a:r>
            <a:endParaRPr/>
          </a:p>
        </p:txBody>
      </p:sp>
      <p:pic>
        <p:nvPicPr>
          <p:cNvPr id="254" name="Google Shape;254;g6c7082f3e6_0_31"/>
          <p:cNvPicPr preferRelativeResize="0"/>
          <p:nvPr/>
        </p:nvPicPr>
        <p:blipFill>
          <a:blip r:embed="rId3">
            <a:alphaModFix/>
          </a:blip>
          <a:stretch>
            <a:fillRect/>
          </a:stretch>
        </p:blipFill>
        <p:spPr>
          <a:xfrm>
            <a:off x="3438525" y="1181100"/>
            <a:ext cx="5619750" cy="22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6c7082f3e6_0_14"/>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Deadlocks</a:t>
            </a:r>
            <a:endParaRPr/>
          </a:p>
        </p:txBody>
      </p:sp>
      <p:sp>
        <p:nvSpPr>
          <p:cNvPr id="260" name="Google Shape;260;g6c7082f3e6_0_14"/>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a:t>Deadlocks</a:t>
            </a:r>
            <a:endParaRPr sz="6000"/>
          </a:p>
        </p:txBody>
      </p:sp>
      <p:sp>
        <p:nvSpPr>
          <p:cNvPr id="266" name="Google Shape;266;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each process holds a resource needed by the other process, each process relies on the other process to make a progress.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This situation when no progress is made, is called a </a:t>
            </a:r>
            <a:r>
              <a:rPr lang="en-US" b="1"/>
              <a:t>deadlock</a:t>
            </a:r>
            <a:r>
              <a:rPr lang="en-US"/>
              <a:t> condition.</a:t>
            </a:r>
            <a:endParaRPr/>
          </a:p>
          <a:p>
            <a:pPr marL="228600" lvl="0" indent="-50800" algn="l" rtl="0">
              <a:lnSpc>
                <a:spcPct val="90000"/>
              </a:lnSpc>
              <a:spcBef>
                <a:spcPts val="1000"/>
              </a:spcBef>
              <a:spcAft>
                <a:spcPts val="0"/>
              </a:spcAft>
              <a:buClr>
                <a:schemeClr val="dk1"/>
              </a:buClr>
              <a:buSzPts val="2800"/>
              <a:buNone/>
            </a:pPr>
            <a:endParaRPr/>
          </a:p>
        </p:txBody>
      </p:sp>
      <p:pic>
        <p:nvPicPr>
          <p:cNvPr id="267" name="Google Shape;267;p11"/>
          <p:cNvPicPr preferRelativeResize="0"/>
          <p:nvPr/>
        </p:nvPicPr>
        <p:blipFill rotWithShape="1">
          <a:blip r:embed="rId3">
            <a:alphaModFix/>
          </a:blip>
          <a:srcRect/>
          <a:stretch/>
        </p:blipFill>
        <p:spPr>
          <a:xfrm>
            <a:off x="4461407" y="4209426"/>
            <a:ext cx="3612709" cy="24382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1</a:t>
            </a:r>
            <a:endParaRPr/>
          </a:p>
        </p:txBody>
      </p:sp>
      <p:sp>
        <p:nvSpPr>
          <p:cNvPr id="273" name="Google Shape;27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are resources here?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Who is waiting for what?</a:t>
            </a:r>
            <a:endParaRPr/>
          </a:p>
        </p:txBody>
      </p:sp>
      <p:pic>
        <p:nvPicPr>
          <p:cNvPr id="274" name="Google Shape;274;p12" descr="Image result for reallife deadlock examples"/>
          <p:cNvPicPr preferRelativeResize="0"/>
          <p:nvPr/>
        </p:nvPicPr>
        <p:blipFill rotWithShape="1">
          <a:blip r:embed="rId3">
            <a:alphaModFix/>
          </a:blip>
          <a:srcRect/>
          <a:stretch/>
        </p:blipFill>
        <p:spPr>
          <a:xfrm>
            <a:off x="5898007" y="1496836"/>
            <a:ext cx="5056505" cy="500891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2</a:t>
            </a:r>
            <a:endParaRPr/>
          </a:p>
        </p:txBody>
      </p:sp>
      <p:sp>
        <p:nvSpPr>
          <p:cNvPr id="280" name="Google Shape;280;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are resources here?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Who is waiting for what?</a:t>
            </a:r>
            <a:endParaRPr/>
          </a:p>
        </p:txBody>
      </p:sp>
      <p:pic>
        <p:nvPicPr>
          <p:cNvPr id="281" name="Google Shape;281;p13"/>
          <p:cNvPicPr preferRelativeResize="0"/>
          <p:nvPr/>
        </p:nvPicPr>
        <p:blipFill rotWithShape="1">
          <a:blip r:embed="rId3">
            <a:alphaModFix/>
          </a:blip>
          <a:srcRect/>
          <a:stretch/>
        </p:blipFill>
        <p:spPr>
          <a:xfrm>
            <a:off x="6296406" y="1515046"/>
            <a:ext cx="5775464" cy="48674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3</a:t>
            </a:r>
            <a:endParaRPr/>
          </a:p>
        </p:txBody>
      </p:sp>
      <p:sp>
        <p:nvSpPr>
          <p:cNvPr id="287" name="Google Shape;28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are resources here?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Who is waiting for what?</a:t>
            </a:r>
            <a:endParaRPr/>
          </a:p>
          <a:p>
            <a:pPr marL="228600" lvl="0" indent="-50800" algn="l" rtl="0">
              <a:lnSpc>
                <a:spcPct val="90000"/>
              </a:lnSpc>
              <a:spcBef>
                <a:spcPts val="1000"/>
              </a:spcBef>
              <a:spcAft>
                <a:spcPts val="0"/>
              </a:spcAft>
              <a:buClr>
                <a:schemeClr val="dk1"/>
              </a:buClr>
              <a:buSzPts val="2800"/>
              <a:buNone/>
            </a:pPr>
            <a:endParaRPr/>
          </a:p>
        </p:txBody>
      </p:sp>
      <p:pic>
        <p:nvPicPr>
          <p:cNvPr id="288" name="Google Shape;288;p14" descr="Related image"/>
          <p:cNvPicPr preferRelativeResize="0"/>
          <p:nvPr/>
        </p:nvPicPr>
        <p:blipFill rotWithShape="1">
          <a:blip r:embed="rId3">
            <a:alphaModFix/>
          </a:blip>
          <a:srcRect/>
          <a:stretch/>
        </p:blipFill>
        <p:spPr>
          <a:xfrm>
            <a:off x="5331078" y="1217104"/>
            <a:ext cx="6783813" cy="53482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838200" y="999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a:t>Conditions to Have a Deadlock</a:t>
            </a:r>
            <a:endParaRPr sz="6000"/>
          </a:p>
        </p:txBody>
      </p:sp>
      <p:sp>
        <p:nvSpPr>
          <p:cNvPr id="294" name="Google Shape;294;p15"/>
          <p:cNvSpPr txBox="1">
            <a:spLocks noGrp="1"/>
          </p:cNvSpPr>
          <p:nvPr>
            <p:ph type="body" idx="1"/>
          </p:nvPr>
        </p:nvSpPr>
        <p:spPr>
          <a:xfrm>
            <a:off x="838200" y="1560448"/>
            <a:ext cx="10515600" cy="4876927"/>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The four deadlock conditions are:</a:t>
            </a:r>
            <a:endParaRPr/>
          </a:p>
          <a:p>
            <a:pPr marL="685800" lvl="1" indent="-76200" algn="l" rtl="0">
              <a:lnSpc>
                <a:spcPct val="80000"/>
              </a:lnSpc>
              <a:spcBef>
                <a:spcPts val="500"/>
              </a:spcBef>
              <a:spcAft>
                <a:spcPts val="0"/>
              </a:spcAft>
              <a:buClr>
                <a:schemeClr val="dk1"/>
              </a:buClr>
              <a:buSzPts val="2400"/>
              <a:buNone/>
            </a:pPr>
            <a:endParaRPr/>
          </a:p>
          <a:p>
            <a:pPr marL="685800" lvl="1" indent="-228600" algn="l" rtl="0">
              <a:lnSpc>
                <a:spcPct val="80000"/>
              </a:lnSpc>
              <a:spcBef>
                <a:spcPts val="500"/>
              </a:spcBef>
              <a:spcAft>
                <a:spcPts val="0"/>
              </a:spcAft>
              <a:buClr>
                <a:srgbClr val="FF0000"/>
              </a:buClr>
              <a:buSzPts val="2400"/>
              <a:buChar char="•"/>
            </a:pPr>
            <a:r>
              <a:rPr lang="en-US">
                <a:solidFill>
                  <a:srgbClr val="FF0000"/>
                </a:solidFill>
              </a:rPr>
              <a:t>Exclusive</a:t>
            </a:r>
            <a:r>
              <a:rPr lang="en-US"/>
              <a:t> resource access; </a:t>
            </a:r>
            <a:r>
              <a:rPr lang="en-US">
                <a:solidFill>
                  <a:srgbClr val="7030A0"/>
                </a:solidFill>
              </a:rPr>
              <a:t>no simultaneous sharing (only sequentially reusable)</a:t>
            </a:r>
            <a:r>
              <a:rPr lang="en-US"/>
              <a:t>.</a:t>
            </a:r>
            <a:endParaRPr/>
          </a:p>
          <a:p>
            <a:pPr marL="685800" lvl="1" indent="-76200" algn="l" rtl="0">
              <a:lnSpc>
                <a:spcPct val="80000"/>
              </a:lnSpc>
              <a:spcBef>
                <a:spcPts val="500"/>
              </a:spcBef>
              <a:spcAft>
                <a:spcPts val="0"/>
              </a:spcAft>
              <a:buClr>
                <a:schemeClr val="dk1"/>
              </a:buClr>
              <a:buSzPts val="2400"/>
              <a:buNone/>
            </a:pPr>
            <a:endParaRPr/>
          </a:p>
          <a:p>
            <a:pPr marL="685800" lvl="1" indent="-228600" algn="l" rtl="0">
              <a:lnSpc>
                <a:spcPct val="80000"/>
              </a:lnSpc>
              <a:spcBef>
                <a:spcPts val="500"/>
              </a:spcBef>
              <a:spcAft>
                <a:spcPts val="0"/>
              </a:spcAft>
              <a:buClr>
                <a:srgbClr val="FF0000"/>
              </a:buClr>
              <a:buSzPts val="2400"/>
              <a:buChar char="•"/>
            </a:pPr>
            <a:r>
              <a:rPr lang="en-US">
                <a:solidFill>
                  <a:srgbClr val="FF0000"/>
                </a:solidFill>
              </a:rPr>
              <a:t>Incremental allocation</a:t>
            </a:r>
            <a:r>
              <a:rPr lang="en-US"/>
              <a:t>: processes do not request all resources together (</a:t>
            </a:r>
            <a:r>
              <a:rPr lang="en-US">
                <a:solidFill>
                  <a:srgbClr val="7030A0"/>
                </a:solidFill>
              </a:rPr>
              <a:t>hold and wait</a:t>
            </a:r>
            <a:r>
              <a:rPr lang="en-US"/>
              <a:t>).</a:t>
            </a:r>
            <a:endParaRPr/>
          </a:p>
          <a:p>
            <a:pPr marL="685800" lvl="1" indent="-76200" algn="l" rtl="0">
              <a:lnSpc>
                <a:spcPct val="80000"/>
              </a:lnSpc>
              <a:spcBef>
                <a:spcPts val="500"/>
              </a:spcBef>
              <a:spcAft>
                <a:spcPts val="0"/>
              </a:spcAft>
              <a:buClr>
                <a:schemeClr val="dk1"/>
              </a:buClr>
              <a:buSzPts val="2400"/>
              <a:buNone/>
            </a:pPr>
            <a:endParaRPr/>
          </a:p>
          <a:p>
            <a:pPr marL="685800" lvl="1" indent="-228600" algn="l" rtl="0">
              <a:lnSpc>
                <a:spcPct val="80000"/>
              </a:lnSpc>
              <a:spcBef>
                <a:spcPts val="500"/>
              </a:spcBef>
              <a:spcAft>
                <a:spcPts val="0"/>
              </a:spcAft>
              <a:buClr>
                <a:srgbClr val="FF0000"/>
              </a:buClr>
              <a:buSzPts val="2400"/>
              <a:buChar char="•"/>
            </a:pPr>
            <a:r>
              <a:rPr lang="en-US">
                <a:solidFill>
                  <a:srgbClr val="FF0000"/>
                </a:solidFill>
              </a:rPr>
              <a:t>Circular waiting </a:t>
            </a:r>
            <a:r>
              <a:rPr lang="en-US"/>
              <a:t>for resources.</a:t>
            </a:r>
            <a:endParaRPr/>
          </a:p>
          <a:p>
            <a:pPr marL="685800" lvl="1" indent="-76200" algn="l" rtl="0">
              <a:lnSpc>
                <a:spcPct val="80000"/>
              </a:lnSpc>
              <a:spcBef>
                <a:spcPts val="500"/>
              </a:spcBef>
              <a:spcAft>
                <a:spcPts val="0"/>
              </a:spcAft>
              <a:buClr>
                <a:schemeClr val="dk1"/>
              </a:buClr>
              <a:buSzPts val="2400"/>
              <a:buNone/>
            </a:pPr>
            <a:endParaRPr/>
          </a:p>
          <a:p>
            <a:pPr marL="685800" lvl="1" indent="-228600" algn="l" rtl="0">
              <a:lnSpc>
                <a:spcPct val="80000"/>
              </a:lnSpc>
              <a:spcBef>
                <a:spcPts val="500"/>
              </a:spcBef>
              <a:spcAft>
                <a:spcPts val="0"/>
              </a:spcAft>
              <a:buClr>
                <a:schemeClr val="dk1"/>
              </a:buClr>
              <a:buSzPts val="2400"/>
              <a:buChar char="•"/>
            </a:pPr>
            <a:r>
              <a:rPr lang="en-US"/>
              <a:t>No resource </a:t>
            </a:r>
            <a:r>
              <a:rPr lang="en-US">
                <a:solidFill>
                  <a:srgbClr val="FF0000"/>
                </a:solidFill>
              </a:rPr>
              <a:t>preemption</a:t>
            </a:r>
            <a:r>
              <a:rPr lang="en-US"/>
              <a:t>.</a:t>
            </a:r>
            <a:endParaRPr/>
          </a:p>
          <a:p>
            <a:pPr marL="228600" lvl="0" indent="-5080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Char char="•"/>
            </a:pPr>
            <a:r>
              <a:rPr lang="en-US"/>
              <a:t>These are necessary conditions; if any is missing, deadlock can’t occur.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2 (Revised)</a:t>
            </a:r>
            <a:endParaRPr/>
          </a:p>
        </p:txBody>
      </p:sp>
      <p:sp>
        <p:nvSpPr>
          <p:cNvPr id="300" name="Google Shape;300;p16"/>
          <p:cNvSpPr txBox="1">
            <a:spLocks noGrp="1"/>
          </p:cNvSpPr>
          <p:nvPr>
            <p:ph type="body" idx="1"/>
          </p:nvPr>
        </p:nvSpPr>
        <p:spPr>
          <a:xfrm>
            <a:off x="838200" y="1825625"/>
            <a:ext cx="524256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Each process holds a resource and is waiting for the next resource.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Before allocating resources, the manager should make sure that a circular waiting will not be created. </a:t>
            </a:r>
            <a:r>
              <a:rPr lang="en-US">
                <a:solidFill>
                  <a:srgbClr val="7030A0"/>
                </a:solidFill>
              </a:rPr>
              <a:t>How?</a:t>
            </a:r>
            <a:endParaRPr>
              <a:solidFill>
                <a:srgbClr val="7030A0"/>
              </a:solidFill>
            </a:endParaRPr>
          </a:p>
        </p:txBody>
      </p:sp>
      <p:pic>
        <p:nvPicPr>
          <p:cNvPr id="301" name="Google Shape;301;p16"/>
          <p:cNvPicPr preferRelativeResize="0"/>
          <p:nvPr/>
        </p:nvPicPr>
        <p:blipFill rotWithShape="1">
          <a:blip r:embed="rId3">
            <a:alphaModFix/>
          </a:blip>
          <a:srcRect/>
          <a:stretch/>
        </p:blipFill>
        <p:spPr>
          <a:xfrm>
            <a:off x="6296406" y="1515046"/>
            <a:ext cx="5775464" cy="486746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a:t>Discuss</a:t>
            </a:r>
            <a:endParaRPr sz="6000"/>
          </a:p>
        </p:txBody>
      </p:sp>
      <p:sp>
        <p:nvSpPr>
          <p:cNvPr id="307" name="Google Shape;307;p17"/>
          <p:cNvSpPr txBox="1">
            <a:spLocks noGrp="1"/>
          </p:cNvSpPr>
          <p:nvPr>
            <p:ph type="body" idx="1"/>
          </p:nvPr>
        </p:nvSpPr>
        <p:spPr>
          <a:xfrm>
            <a:off x="838200" y="1883663"/>
            <a:ext cx="4117848" cy="42932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US" sz="3600"/>
              <a:t>How can we avoid deadlocks here?</a:t>
            </a:r>
            <a:endParaRPr sz="3600"/>
          </a:p>
        </p:txBody>
      </p:sp>
      <p:pic>
        <p:nvPicPr>
          <p:cNvPr id="308" name="Google Shape;308;p17" descr="Related image"/>
          <p:cNvPicPr preferRelativeResize="0"/>
          <p:nvPr/>
        </p:nvPicPr>
        <p:blipFill rotWithShape="1">
          <a:blip r:embed="rId3">
            <a:alphaModFix/>
          </a:blip>
          <a:srcRect/>
          <a:stretch/>
        </p:blipFill>
        <p:spPr>
          <a:xfrm>
            <a:off x="4892166" y="1463992"/>
            <a:ext cx="6783813" cy="5348288"/>
          </a:xfrm>
          <a:prstGeom prst="rect">
            <a:avLst/>
          </a:prstGeom>
          <a:noFill/>
          <a:ln>
            <a:noFill/>
          </a:ln>
        </p:spPr>
      </p:pic>
      <p:pic>
        <p:nvPicPr>
          <p:cNvPr id="309" name="Google Shape;309;p17"/>
          <p:cNvPicPr preferRelativeResize="0"/>
          <p:nvPr/>
        </p:nvPicPr>
        <p:blipFill rotWithShape="1">
          <a:blip r:embed="rId4">
            <a:alphaModFix/>
          </a:blip>
          <a:srcRect/>
          <a:stretch/>
        </p:blipFill>
        <p:spPr>
          <a:xfrm>
            <a:off x="8759952" y="21575"/>
            <a:ext cx="3355848" cy="14424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6c7082f3e6_0_0"/>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Semaphores</a:t>
            </a:r>
            <a:endParaRPr/>
          </a:p>
        </p:txBody>
      </p:sp>
      <p:sp>
        <p:nvSpPr>
          <p:cNvPr id="97" name="Google Shape;97;g6c7082f3e6_0_0"/>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Deadlock with Semaphores</a:t>
            </a:r>
            <a:endParaRPr/>
          </a:p>
        </p:txBody>
      </p:sp>
      <p:sp>
        <p:nvSpPr>
          <p:cNvPr id="315" name="Google Shape;315;p18"/>
          <p:cNvSpPr txBox="1">
            <a:spLocks noGrp="1"/>
          </p:cNvSpPr>
          <p:nvPr>
            <p:ph type="body" idx="1"/>
          </p:nvPr>
        </p:nvSpPr>
        <p:spPr>
          <a:xfrm>
            <a:off x="838200" y="1690688"/>
            <a:ext cx="10515600" cy="49752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a:t>A semaphore may be viewed as a resource counter.</a:t>
            </a:r>
            <a:endParaRPr/>
          </a:p>
          <a:p>
            <a:pPr marL="228600" lvl="0" indent="-25400" algn="l" rtl="0">
              <a:lnSpc>
                <a:spcPct val="90000"/>
              </a:lnSpc>
              <a:spcBef>
                <a:spcPts val="1000"/>
              </a:spcBef>
              <a:spcAft>
                <a:spcPts val="0"/>
              </a:spcAft>
              <a:buClr>
                <a:schemeClr val="dk1"/>
              </a:buClr>
              <a:buSzPts val="3200"/>
              <a:buNone/>
            </a:pPr>
            <a:endParaRPr sz="3200"/>
          </a:p>
          <a:p>
            <a:pPr marL="228600" lvl="0" indent="-25400" algn="l" rtl="0">
              <a:lnSpc>
                <a:spcPct val="90000"/>
              </a:lnSpc>
              <a:spcBef>
                <a:spcPts val="1000"/>
              </a:spcBef>
              <a:spcAft>
                <a:spcPts val="0"/>
              </a:spcAft>
              <a:buClr>
                <a:schemeClr val="dk1"/>
              </a:buClr>
              <a:buSzPts val="3200"/>
              <a:buNone/>
            </a:pPr>
            <a:endParaRPr sz="3200"/>
          </a:p>
          <a:p>
            <a:pPr marL="228600" lvl="0" indent="-25400" algn="l" rtl="0">
              <a:lnSpc>
                <a:spcPct val="90000"/>
              </a:lnSpc>
              <a:spcBef>
                <a:spcPts val="1000"/>
              </a:spcBef>
              <a:spcAft>
                <a:spcPts val="0"/>
              </a:spcAft>
              <a:buClr>
                <a:schemeClr val="dk1"/>
              </a:buClr>
              <a:buSzPts val="3200"/>
              <a:buNone/>
            </a:pPr>
            <a:endParaRPr sz="3200"/>
          </a:p>
          <a:p>
            <a:pPr marL="228600" lvl="0" indent="-25400" algn="l" rtl="0">
              <a:lnSpc>
                <a:spcPct val="90000"/>
              </a:lnSpc>
              <a:spcBef>
                <a:spcPts val="1000"/>
              </a:spcBef>
              <a:spcAft>
                <a:spcPts val="0"/>
              </a:spcAft>
              <a:buClr>
                <a:schemeClr val="dk1"/>
              </a:buClr>
              <a:buSzPts val="3200"/>
              <a:buNone/>
            </a:pPr>
            <a:endParaRPr sz="3200"/>
          </a:p>
          <a:p>
            <a:pPr marL="228600" lvl="0" indent="-228600" algn="l" rtl="0">
              <a:lnSpc>
                <a:spcPct val="90000"/>
              </a:lnSpc>
              <a:spcBef>
                <a:spcPts val="1000"/>
              </a:spcBef>
              <a:spcAft>
                <a:spcPts val="0"/>
              </a:spcAft>
              <a:buClr>
                <a:schemeClr val="dk1"/>
              </a:buClr>
              <a:buSzPts val="3200"/>
              <a:buChar char="•"/>
            </a:pPr>
            <a:r>
              <a:rPr lang="en-US" sz="3200"/>
              <a:t>For instance, a semaphore can be used to represent printers.</a:t>
            </a:r>
            <a:endParaRPr/>
          </a:p>
          <a:p>
            <a:pPr marL="228600" lvl="0" indent="-25400" algn="l" rtl="0">
              <a:lnSpc>
                <a:spcPct val="90000"/>
              </a:lnSpc>
              <a:spcBef>
                <a:spcPts val="1000"/>
              </a:spcBef>
              <a:spcAft>
                <a:spcPts val="0"/>
              </a:spcAft>
              <a:buClr>
                <a:schemeClr val="dk1"/>
              </a:buClr>
              <a:buSzPts val="3200"/>
              <a:buNone/>
            </a:pPr>
            <a:endParaRPr sz="3200"/>
          </a:p>
          <a:p>
            <a:pPr marL="228600" lvl="0" indent="-228600" algn="l" rtl="0">
              <a:lnSpc>
                <a:spcPct val="90000"/>
              </a:lnSpc>
              <a:spcBef>
                <a:spcPts val="1000"/>
              </a:spcBef>
              <a:spcAft>
                <a:spcPts val="0"/>
              </a:spcAft>
              <a:buClr>
                <a:schemeClr val="dk1"/>
              </a:buClr>
              <a:buSzPts val="3200"/>
              <a:buChar char="•"/>
            </a:pPr>
            <a:r>
              <a:rPr lang="en-US" sz="3200"/>
              <a:t>If we have two printers, the initial value of the semaphore will be 2.</a:t>
            </a:r>
            <a:endParaRPr sz="3200"/>
          </a:p>
        </p:txBody>
      </p:sp>
      <p:pic>
        <p:nvPicPr>
          <p:cNvPr id="316" name="Google Shape;316;p18"/>
          <p:cNvPicPr preferRelativeResize="0"/>
          <p:nvPr/>
        </p:nvPicPr>
        <p:blipFill rotWithShape="1">
          <a:blip r:embed="rId3">
            <a:alphaModFix/>
          </a:blip>
          <a:srcRect/>
          <a:stretch/>
        </p:blipFill>
        <p:spPr>
          <a:xfrm>
            <a:off x="3328225" y="2156841"/>
            <a:ext cx="4654487" cy="24900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a:t>Deadlock with Semaphores</a:t>
            </a:r>
            <a:endParaRPr sz="4800"/>
          </a:p>
        </p:txBody>
      </p:sp>
      <p:sp>
        <p:nvSpPr>
          <p:cNvPr id="322" name="Google Shape;32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US" sz="3600"/>
              <a:t>Assume processes P and Q are going to use resources R1 and R2.</a:t>
            </a:r>
            <a:endParaRPr/>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P requests the resources in R2, R1 order</a:t>
            </a:r>
            <a:endParaRPr/>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Q requests the resources in R1, R2 order</a:t>
            </a:r>
            <a:endParaRPr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a:picLocks noGrp="1"/>
          </p:cNvPicPr>
          <p:nvPr>
            <p:ph type="body" idx="1"/>
          </p:nvPr>
        </p:nvPicPr>
        <p:blipFill rotWithShape="1">
          <a:blip r:embed="rId3">
            <a:alphaModFix/>
          </a:blip>
          <a:srcRect/>
          <a:stretch/>
        </p:blipFill>
        <p:spPr>
          <a:xfrm>
            <a:off x="2028668" y="124841"/>
            <a:ext cx="6777004" cy="664094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a:t>Discuss </a:t>
            </a:r>
            <a:endParaRPr sz="6000"/>
          </a:p>
        </p:txBody>
      </p:sp>
      <p:sp>
        <p:nvSpPr>
          <p:cNvPr id="333" name="Google Shape;333;p21"/>
          <p:cNvSpPr txBox="1">
            <a:spLocks noGrp="1"/>
          </p:cNvSpPr>
          <p:nvPr>
            <p:ph type="body" idx="1"/>
          </p:nvPr>
        </p:nvSpPr>
        <p:spPr>
          <a:xfrm>
            <a:off x="839788" y="1443419"/>
            <a:ext cx="5157787" cy="61398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a:t>Semaphore S1=1, S2=1</a:t>
            </a:r>
            <a:endParaRPr/>
          </a:p>
        </p:txBody>
      </p:sp>
      <p:sp>
        <p:nvSpPr>
          <p:cNvPr id="334" name="Google Shape;334;p21"/>
          <p:cNvSpPr txBox="1">
            <a:spLocks noGrp="1"/>
          </p:cNvSpPr>
          <p:nvPr>
            <p:ph type="body" idx="2"/>
          </p:nvPr>
        </p:nvSpPr>
        <p:spPr>
          <a:xfrm>
            <a:off x="839788" y="2138458"/>
            <a:ext cx="5157787" cy="3684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030A0"/>
              </a:buClr>
              <a:buSzPts val="2800"/>
              <a:buNone/>
            </a:pPr>
            <a:r>
              <a:rPr lang="en-US">
                <a:solidFill>
                  <a:srgbClr val="7030A0"/>
                </a:solidFill>
              </a:rPr>
              <a:t>Process P</a:t>
            </a:r>
            <a:endParaRPr/>
          </a:p>
          <a:p>
            <a:pPr marL="0" lvl="0" indent="0" algn="l" rtl="0">
              <a:lnSpc>
                <a:spcPct val="90000"/>
              </a:lnSpc>
              <a:spcBef>
                <a:spcPts val="1000"/>
              </a:spcBef>
              <a:spcAft>
                <a:spcPts val="0"/>
              </a:spcAft>
              <a:buClr>
                <a:schemeClr val="dk1"/>
              </a:buClr>
              <a:buSzPts val="2800"/>
              <a:buNone/>
            </a:pPr>
            <a:r>
              <a:rPr lang="en-US"/>
              <a:t>P(S1)</a:t>
            </a:r>
            <a:endParaRPr/>
          </a:p>
          <a:p>
            <a:pPr marL="0" lvl="0" indent="0" algn="l" rtl="0">
              <a:lnSpc>
                <a:spcPct val="90000"/>
              </a:lnSpc>
              <a:spcBef>
                <a:spcPts val="1000"/>
              </a:spcBef>
              <a:spcAft>
                <a:spcPts val="0"/>
              </a:spcAft>
              <a:buClr>
                <a:schemeClr val="dk1"/>
              </a:buClr>
              <a:buSzPts val="2800"/>
              <a:buNone/>
            </a:pPr>
            <a:r>
              <a:rPr lang="en-US"/>
              <a:t>P(S2)</a:t>
            </a:r>
            <a:endParaRPr/>
          </a:p>
          <a:p>
            <a:pPr marL="0" lvl="0" indent="0" algn="l" rtl="0">
              <a:lnSpc>
                <a:spcPct val="90000"/>
              </a:lnSpc>
              <a:spcBef>
                <a:spcPts val="1000"/>
              </a:spcBef>
              <a:spcAft>
                <a:spcPts val="0"/>
              </a:spcAft>
              <a:buClr>
                <a:schemeClr val="dk1"/>
              </a:buClr>
              <a:buSzPts val="2800"/>
              <a:buNone/>
            </a:pPr>
            <a:r>
              <a:rPr lang="en-US"/>
              <a:t>   Run_critical_section_code()</a:t>
            </a:r>
            <a:endParaRPr/>
          </a:p>
          <a:p>
            <a:pPr marL="0" lvl="0" indent="0" algn="l" rtl="0">
              <a:lnSpc>
                <a:spcPct val="90000"/>
              </a:lnSpc>
              <a:spcBef>
                <a:spcPts val="1000"/>
              </a:spcBef>
              <a:spcAft>
                <a:spcPts val="0"/>
              </a:spcAft>
              <a:buClr>
                <a:schemeClr val="dk1"/>
              </a:buClr>
              <a:buSzPts val="2800"/>
              <a:buNone/>
            </a:pPr>
            <a:r>
              <a:rPr lang="en-US"/>
              <a:t>V(S2)</a:t>
            </a:r>
            <a:endParaRPr/>
          </a:p>
          <a:p>
            <a:pPr marL="0" lvl="0" indent="0" algn="l" rtl="0">
              <a:lnSpc>
                <a:spcPct val="90000"/>
              </a:lnSpc>
              <a:spcBef>
                <a:spcPts val="1000"/>
              </a:spcBef>
              <a:spcAft>
                <a:spcPts val="0"/>
              </a:spcAft>
              <a:buClr>
                <a:schemeClr val="dk1"/>
              </a:buClr>
              <a:buSzPts val="2800"/>
              <a:buNone/>
            </a:pPr>
            <a:r>
              <a:rPr lang="en-US"/>
              <a:t>V(S1)</a:t>
            </a:r>
            <a:endParaRPr/>
          </a:p>
        </p:txBody>
      </p:sp>
      <p:sp>
        <p:nvSpPr>
          <p:cNvPr id="335" name="Google Shape;335;p21"/>
          <p:cNvSpPr txBox="1">
            <a:spLocks noGrp="1"/>
          </p:cNvSpPr>
          <p:nvPr>
            <p:ph type="body" idx="3"/>
          </p:nvPr>
        </p:nvSpPr>
        <p:spPr>
          <a:xfrm>
            <a:off x="620332" y="5591875"/>
            <a:ext cx="11010836" cy="109994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n-US"/>
              <a:t>It is likely to have a deadlock running the above example. Why we are not sure if a deadlock will happen or not?</a:t>
            </a:r>
            <a:endParaRPr/>
          </a:p>
          <a:p>
            <a:pPr marL="0" lvl="0" indent="0" algn="l" rtl="0">
              <a:lnSpc>
                <a:spcPct val="90000"/>
              </a:lnSpc>
              <a:spcBef>
                <a:spcPts val="1000"/>
              </a:spcBef>
              <a:spcAft>
                <a:spcPts val="0"/>
              </a:spcAft>
              <a:buClr>
                <a:schemeClr val="dk1"/>
              </a:buClr>
              <a:buSzPts val="2400"/>
              <a:buNone/>
            </a:pPr>
            <a:endParaRPr/>
          </a:p>
        </p:txBody>
      </p:sp>
      <p:sp>
        <p:nvSpPr>
          <p:cNvPr id="336" name="Google Shape;336;p21"/>
          <p:cNvSpPr txBox="1">
            <a:spLocks noGrp="1"/>
          </p:cNvSpPr>
          <p:nvPr>
            <p:ph type="body" idx="4"/>
          </p:nvPr>
        </p:nvSpPr>
        <p:spPr>
          <a:xfrm>
            <a:off x="6172200" y="2138458"/>
            <a:ext cx="5183188" cy="3684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030A0"/>
              </a:buClr>
              <a:buSzPts val="2800"/>
              <a:buNone/>
            </a:pPr>
            <a:r>
              <a:rPr lang="en-US">
                <a:solidFill>
                  <a:srgbClr val="7030A0"/>
                </a:solidFill>
              </a:rPr>
              <a:t>Process Q</a:t>
            </a:r>
            <a:endParaRPr/>
          </a:p>
          <a:p>
            <a:pPr marL="0" lvl="0" indent="0" algn="l" rtl="0">
              <a:lnSpc>
                <a:spcPct val="90000"/>
              </a:lnSpc>
              <a:spcBef>
                <a:spcPts val="1000"/>
              </a:spcBef>
              <a:spcAft>
                <a:spcPts val="0"/>
              </a:spcAft>
              <a:buClr>
                <a:schemeClr val="dk1"/>
              </a:buClr>
              <a:buSzPts val="2800"/>
              <a:buNone/>
            </a:pPr>
            <a:r>
              <a:rPr lang="en-US"/>
              <a:t>P(S2)</a:t>
            </a:r>
            <a:endParaRPr/>
          </a:p>
          <a:p>
            <a:pPr marL="0" lvl="0" indent="0" algn="l" rtl="0">
              <a:lnSpc>
                <a:spcPct val="90000"/>
              </a:lnSpc>
              <a:spcBef>
                <a:spcPts val="1000"/>
              </a:spcBef>
              <a:spcAft>
                <a:spcPts val="0"/>
              </a:spcAft>
              <a:buClr>
                <a:schemeClr val="dk1"/>
              </a:buClr>
              <a:buSzPts val="2800"/>
              <a:buNone/>
            </a:pPr>
            <a:r>
              <a:rPr lang="en-US"/>
              <a:t>P(S1)</a:t>
            </a:r>
            <a:endParaRPr/>
          </a:p>
          <a:p>
            <a:pPr marL="0" lvl="0" indent="0" algn="l" rtl="0">
              <a:lnSpc>
                <a:spcPct val="90000"/>
              </a:lnSpc>
              <a:spcBef>
                <a:spcPts val="1000"/>
              </a:spcBef>
              <a:spcAft>
                <a:spcPts val="0"/>
              </a:spcAft>
              <a:buClr>
                <a:schemeClr val="dk1"/>
              </a:buClr>
              <a:buSzPts val="2800"/>
              <a:buNone/>
            </a:pPr>
            <a:r>
              <a:rPr lang="en-US"/>
              <a:t>   Run_critical_section_code()</a:t>
            </a:r>
            <a:endParaRPr/>
          </a:p>
          <a:p>
            <a:pPr marL="0" lvl="0" indent="0" algn="l" rtl="0">
              <a:lnSpc>
                <a:spcPct val="90000"/>
              </a:lnSpc>
              <a:spcBef>
                <a:spcPts val="1000"/>
              </a:spcBef>
              <a:spcAft>
                <a:spcPts val="0"/>
              </a:spcAft>
              <a:buClr>
                <a:schemeClr val="dk1"/>
              </a:buClr>
              <a:buSzPts val="2800"/>
              <a:buNone/>
            </a:pPr>
            <a:r>
              <a:rPr lang="en-US"/>
              <a:t>V(S1)</a:t>
            </a:r>
            <a:endParaRPr/>
          </a:p>
          <a:p>
            <a:pPr marL="0" lvl="0" indent="0" algn="l" rtl="0">
              <a:lnSpc>
                <a:spcPct val="90000"/>
              </a:lnSpc>
              <a:spcBef>
                <a:spcPts val="1000"/>
              </a:spcBef>
              <a:spcAft>
                <a:spcPts val="0"/>
              </a:spcAft>
              <a:buClr>
                <a:schemeClr val="dk1"/>
              </a:buClr>
              <a:buSzPts val="2800"/>
              <a:buNone/>
            </a:pPr>
            <a:r>
              <a:rPr lang="en-US"/>
              <a:t>V(S2)</a:t>
            </a:r>
            <a:endParaRPr/>
          </a:p>
          <a:p>
            <a:pPr marL="228600" lvl="0" indent="-50800" algn="l" rtl="0">
              <a:lnSpc>
                <a:spcPct val="90000"/>
              </a:lnSpc>
              <a:spcBef>
                <a:spcPts val="1000"/>
              </a:spcBef>
              <a:spcAft>
                <a:spcPts val="0"/>
              </a:spcAft>
              <a:buClr>
                <a:schemeClr val="dk1"/>
              </a:buClr>
              <a:buSzPts val="2800"/>
              <a:buNone/>
            </a:pPr>
            <a:endParaRPr/>
          </a:p>
        </p:txBody>
      </p:sp>
      <p:pic>
        <p:nvPicPr>
          <p:cNvPr id="337" name="Google Shape;337;p21"/>
          <p:cNvPicPr preferRelativeResize="0"/>
          <p:nvPr/>
        </p:nvPicPr>
        <p:blipFill rotWithShape="1">
          <a:blip r:embed="rId3">
            <a:alphaModFix/>
          </a:blip>
          <a:srcRect/>
          <a:stretch/>
        </p:blipFill>
        <p:spPr>
          <a:xfrm>
            <a:off x="7970711" y="21575"/>
            <a:ext cx="4145090" cy="18929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Mutex and Deadlock</a:t>
            </a:r>
            <a:endParaRPr/>
          </a:p>
        </p:txBody>
      </p:sp>
      <p:sp>
        <p:nvSpPr>
          <p:cNvPr id="343" name="Google Shape;3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3200"/>
              <a:buChar char="•"/>
            </a:pPr>
            <a:r>
              <a:rPr lang="en-US" sz="3200"/>
              <a:t>Deadlocks can happen with Mutex (or Lock) as well</a:t>
            </a:r>
            <a:endParaRPr/>
          </a:p>
          <a:p>
            <a:pPr marL="228600" lvl="0" indent="-25400" algn="l" rtl="0">
              <a:lnSpc>
                <a:spcPct val="90000"/>
              </a:lnSpc>
              <a:spcBef>
                <a:spcPts val="1000"/>
              </a:spcBef>
              <a:spcAft>
                <a:spcPts val="0"/>
              </a:spcAft>
              <a:buClr>
                <a:schemeClr val="dk1"/>
              </a:buClr>
              <a:buSzPts val="3200"/>
              <a:buNone/>
            </a:pPr>
            <a:endParaRPr sz="3200"/>
          </a:p>
          <a:p>
            <a:pPr marL="228600" lvl="0" indent="-228600" algn="l" rtl="0">
              <a:lnSpc>
                <a:spcPct val="90000"/>
              </a:lnSpc>
              <a:spcBef>
                <a:spcPts val="1000"/>
              </a:spcBef>
              <a:spcAft>
                <a:spcPts val="0"/>
              </a:spcAft>
              <a:buClr>
                <a:schemeClr val="dk1"/>
              </a:buClr>
              <a:buSzPts val="3200"/>
              <a:buChar char="•"/>
            </a:pPr>
            <a:r>
              <a:rPr lang="en-US" sz="3200"/>
              <a:t>A Mutex is a lock which can have one of the two states (locked/unlocked)</a:t>
            </a:r>
            <a:endParaRPr/>
          </a:p>
          <a:p>
            <a:pPr marL="228600" lvl="0" indent="-25400" algn="l" rtl="0">
              <a:lnSpc>
                <a:spcPct val="90000"/>
              </a:lnSpc>
              <a:spcBef>
                <a:spcPts val="1000"/>
              </a:spcBef>
              <a:spcAft>
                <a:spcPts val="0"/>
              </a:spcAft>
              <a:buClr>
                <a:schemeClr val="dk1"/>
              </a:buClr>
              <a:buSzPts val="3200"/>
              <a:buNone/>
            </a:pPr>
            <a:endParaRPr sz="3200"/>
          </a:p>
          <a:p>
            <a:pPr marL="228600" lvl="0" indent="-228600" algn="l" rtl="0">
              <a:lnSpc>
                <a:spcPct val="90000"/>
              </a:lnSpc>
              <a:spcBef>
                <a:spcPts val="1000"/>
              </a:spcBef>
              <a:spcAft>
                <a:spcPts val="0"/>
              </a:spcAft>
              <a:buClr>
                <a:schemeClr val="dk1"/>
              </a:buClr>
              <a:buSzPts val="3200"/>
              <a:buChar char="•"/>
            </a:pPr>
            <a:r>
              <a:rPr lang="en-US" sz="3200"/>
              <a:t>Only the process that locks a Mutex can open it.</a:t>
            </a:r>
            <a:endParaRPr/>
          </a:p>
          <a:p>
            <a:pPr marL="228600" lvl="0" indent="-25400" algn="l" rtl="0">
              <a:lnSpc>
                <a:spcPct val="90000"/>
              </a:lnSpc>
              <a:spcBef>
                <a:spcPts val="1000"/>
              </a:spcBef>
              <a:spcAft>
                <a:spcPts val="0"/>
              </a:spcAft>
              <a:buClr>
                <a:schemeClr val="dk1"/>
              </a:buClr>
              <a:buSzPts val="3200"/>
              <a:buNone/>
            </a:pPr>
            <a:endParaRPr sz="3200"/>
          </a:p>
          <a:p>
            <a:pPr marL="228600" lvl="0" indent="-228600" algn="l" rtl="0">
              <a:lnSpc>
                <a:spcPct val="90000"/>
              </a:lnSpc>
              <a:spcBef>
                <a:spcPts val="1000"/>
              </a:spcBef>
              <a:spcAft>
                <a:spcPts val="0"/>
              </a:spcAft>
              <a:buClr>
                <a:schemeClr val="dk1"/>
              </a:buClr>
              <a:buSzPts val="3200"/>
              <a:buChar char="•"/>
            </a:pPr>
            <a:r>
              <a:rPr lang="en-US" sz="3200"/>
              <a:t>A process trying to lock an already locked Mutex is </a:t>
            </a:r>
            <a:r>
              <a:rPr lang="en-US" sz="3200" b="1">
                <a:solidFill>
                  <a:srgbClr val="FF0000"/>
                </a:solidFill>
              </a:rPr>
              <a:t>blocked</a:t>
            </a:r>
            <a:endParaRPr sz="3200"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Mutex and Deadlock</a:t>
            </a:r>
            <a:endParaRPr/>
          </a:p>
        </p:txBody>
      </p:sp>
      <p:sp>
        <p:nvSpPr>
          <p:cNvPr id="349" name="Google Shape;349;p23"/>
          <p:cNvSpPr txBox="1">
            <a:spLocks noGrp="1"/>
          </p:cNvSpPr>
          <p:nvPr>
            <p:ph type="body" idx="1"/>
          </p:nvPr>
        </p:nvSpPr>
        <p:spPr>
          <a:xfrm>
            <a:off x="362712" y="1690688"/>
            <a:ext cx="9147048" cy="510330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Assume Mutex M is used to enforce exclusive access to a resource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Process P locks Mutex M</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Then P tries to lock it again.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But because M is already locked, P will wait until M is unlocked</a:t>
            </a:r>
            <a:endParaRPr/>
          </a:p>
        </p:txBody>
      </p:sp>
      <p:pic>
        <p:nvPicPr>
          <p:cNvPr id="350" name="Google Shape;350;p23"/>
          <p:cNvPicPr preferRelativeResize="0"/>
          <p:nvPr/>
        </p:nvPicPr>
        <p:blipFill rotWithShape="1">
          <a:blip r:embed="rId3">
            <a:alphaModFix/>
          </a:blip>
          <a:srcRect/>
          <a:stretch/>
        </p:blipFill>
        <p:spPr>
          <a:xfrm>
            <a:off x="5267706" y="2327148"/>
            <a:ext cx="723900" cy="1143000"/>
          </a:xfrm>
          <a:prstGeom prst="rect">
            <a:avLst/>
          </a:prstGeom>
          <a:noFill/>
          <a:ln>
            <a:noFill/>
          </a:ln>
        </p:spPr>
      </p:pic>
      <p:pic>
        <p:nvPicPr>
          <p:cNvPr id="351" name="Google Shape;351;p23"/>
          <p:cNvPicPr preferRelativeResize="0"/>
          <p:nvPr/>
        </p:nvPicPr>
        <p:blipFill rotWithShape="1">
          <a:blip r:embed="rId3">
            <a:alphaModFix/>
          </a:blip>
          <a:srcRect/>
          <a:stretch/>
        </p:blipFill>
        <p:spPr>
          <a:xfrm>
            <a:off x="5267706" y="3417570"/>
            <a:ext cx="723900" cy="1143000"/>
          </a:xfrm>
          <a:prstGeom prst="rect">
            <a:avLst/>
          </a:prstGeom>
          <a:noFill/>
          <a:ln>
            <a:noFill/>
          </a:ln>
        </p:spPr>
      </p:pic>
      <p:pic>
        <p:nvPicPr>
          <p:cNvPr id="352" name="Google Shape;352;p23"/>
          <p:cNvPicPr preferRelativeResize="0"/>
          <p:nvPr/>
        </p:nvPicPr>
        <p:blipFill rotWithShape="1">
          <a:blip r:embed="rId4">
            <a:alphaModFix/>
          </a:blip>
          <a:srcRect/>
          <a:stretch/>
        </p:blipFill>
        <p:spPr>
          <a:xfrm>
            <a:off x="8985885" y="1231773"/>
            <a:ext cx="1047750" cy="1095375"/>
          </a:xfrm>
          <a:prstGeom prst="rect">
            <a:avLst/>
          </a:prstGeom>
          <a:noFill/>
          <a:ln>
            <a:noFill/>
          </a:ln>
        </p:spPr>
      </p:pic>
      <p:pic>
        <p:nvPicPr>
          <p:cNvPr id="353" name="Google Shape;353;p23"/>
          <p:cNvPicPr preferRelativeResize="0"/>
          <p:nvPr/>
        </p:nvPicPr>
        <p:blipFill rotWithShape="1">
          <a:blip r:embed="rId5">
            <a:alphaModFix/>
          </a:blip>
          <a:srcRect b="8349"/>
          <a:stretch/>
        </p:blipFill>
        <p:spPr>
          <a:xfrm>
            <a:off x="8985875" y="4237875"/>
            <a:ext cx="2826800" cy="2412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b="1"/>
              <a:t>Discuss</a:t>
            </a:r>
            <a:endParaRPr sz="6000" b="1"/>
          </a:p>
        </p:txBody>
      </p:sp>
      <p:sp>
        <p:nvSpPr>
          <p:cNvPr id="359" name="Google Shape;359;p24"/>
          <p:cNvSpPr txBox="1">
            <a:spLocks noGrp="1"/>
          </p:cNvSpPr>
          <p:nvPr>
            <p:ph type="body" idx="1"/>
          </p:nvPr>
        </p:nvSpPr>
        <p:spPr>
          <a:xfrm>
            <a:off x="838200" y="3108515"/>
            <a:ext cx="10515600" cy="343858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US" sz="3600"/>
              <a:t>How long will process P wait? Why?</a:t>
            </a:r>
            <a:endParaRPr/>
          </a:p>
          <a:p>
            <a:pPr marL="228600" lvl="0" indent="0" algn="l" rtl="0">
              <a:lnSpc>
                <a:spcPct val="90000"/>
              </a:lnSpc>
              <a:spcBef>
                <a:spcPts val="1000"/>
              </a:spcBef>
              <a:spcAft>
                <a:spcPts val="0"/>
              </a:spcAft>
              <a:buClr>
                <a:schemeClr val="dk1"/>
              </a:buClr>
              <a:buSzPts val="3600"/>
              <a:buNone/>
            </a:pPr>
            <a:endParaRPr sz="3600"/>
          </a:p>
          <a:p>
            <a:pPr marL="22860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n-US" sz="3600"/>
              <a:t>What solutions do you suggest?</a:t>
            </a:r>
            <a:endParaRPr sz="3600"/>
          </a:p>
          <a:p>
            <a:pPr marL="228600" lvl="0" indent="0" algn="l" rtl="0">
              <a:lnSpc>
                <a:spcPct val="90000"/>
              </a:lnSpc>
              <a:spcBef>
                <a:spcPts val="1000"/>
              </a:spcBef>
              <a:spcAft>
                <a:spcPts val="0"/>
              </a:spcAft>
              <a:buClr>
                <a:schemeClr val="dk1"/>
              </a:buClr>
              <a:buSzPts val="3600"/>
              <a:buNone/>
            </a:pPr>
            <a:endParaRPr sz="3600"/>
          </a:p>
        </p:txBody>
      </p:sp>
      <p:pic>
        <p:nvPicPr>
          <p:cNvPr id="360" name="Google Shape;360;p24"/>
          <p:cNvPicPr preferRelativeResize="0"/>
          <p:nvPr/>
        </p:nvPicPr>
        <p:blipFill rotWithShape="1">
          <a:blip r:embed="rId3">
            <a:alphaModFix/>
          </a:blip>
          <a:srcRect/>
          <a:stretch/>
        </p:blipFill>
        <p:spPr>
          <a:xfrm>
            <a:off x="8046910" y="0"/>
            <a:ext cx="4145090" cy="18929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Deadlock Avoidance</a:t>
            </a:r>
            <a:endParaRPr/>
          </a:p>
        </p:txBody>
      </p:sp>
      <p:sp>
        <p:nvSpPr>
          <p:cNvPr id="366" name="Google Shape;3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If any one of the four required deadlock conditions is violated, deadlock will not happen.</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In practice we cannot change the type of resource.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only condition that the resource manager can control is allocating in a way that circular hold-and-wait queues are not created.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6c7082f3e6_0_24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Dining Philosopher</a:t>
            </a:r>
            <a:endParaRPr/>
          </a:p>
        </p:txBody>
      </p:sp>
      <p:sp>
        <p:nvSpPr>
          <p:cNvPr id="372" name="Google Shape;372;g6c7082f3e6_0_24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Dining Philosophers is another classical problem which studies Deadlocks …</a:t>
            </a:r>
            <a:endParaRPr/>
          </a:p>
          <a:p>
            <a:pPr marL="457200" lvl="0" indent="-342900" algn="l" rtl="0">
              <a:spcBef>
                <a:spcPts val="1000"/>
              </a:spcBef>
              <a:spcAft>
                <a:spcPts val="0"/>
              </a:spcAft>
              <a:buSzPts val="1800"/>
              <a:buChar char="•"/>
            </a:pPr>
            <a:r>
              <a:rPr lang="en-US"/>
              <a:t>When can a deadlock happen?</a:t>
            </a:r>
            <a:endParaRPr/>
          </a:p>
          <a:p>
            <a:pPr marL="457200" lvl="0" indent="-342900" algn="l" rtl="0">
              <a:spcBef>
                <a:spcPts val="0"/>
              </a:spcBef>
              <a:spcAft>
                <a:spcPts val="0"/>
              </a:spcAft>
              <a:buSzPts val="1800"/>
              <a:buChar char="•"/>
            </a:pPr>
            <a:r>
              <a:rPr lang="en-US"/>
              <a:t>Are you interested in implementing it? Then ...</a:t>
            </a:r>
            <a:endParaRPr/>
          </a:p>
        </p:txBody>
      </p:sp>
      <p:pic>
        <p:nvPicPr>
          <p:cNvPr id="373" name="Google Shape;373;g6c7082f3e6_0_249"/>
          <p:cNvPicPr preferRelativeResize="0"/>
          <p:nvPr/>
        </p:nvPicPr>
        <p:blipFill>
          <a:blip r:embed="rId3">
            <a:alphaModFix/>
          </a:blip>
          <a:stretch>
            <a:fillRect/>
          </a:stretch>
        </p:blipFill>
        <p:spPr>
          <a:xfrm>
            <a:off x="8020050" y="2571750"/>
            <a:ext cx="3284050" cy="3403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6c7082f3e6_0_255"/>
          <p:cNvSpPr txBox="1">
            <a:spLocks noGrp="1"/>
          </p:cNvSpPr>
          <p:nvPr>
            <p:ph type="title"/>
          </p:nvPr>
        </p:nvSpPr>
        <p:spPr>
          <a:xfrm>
            <a:off x="831850" y="1709738"/>
            <a:ext cx="10515600" cy="2852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Time to Apply</a:t>
            </a:r>
            <a:endParaRPr/>
          </a:p>
        </p:txBody>
      </p:sp>
      <p:sp>
        <p:nvSpPr>
          <p:cNvPr id="379" name="Google Shape;379;g6c7082f3e6_0_255"/>
          <p:cNvSpPr txBox="1">
            <a:spLocks noGrp="1"/>
          </p:cNvSpPr>
          <p:nvPr>
            <p:ph type="body" idx="1"/>
          </p:nvPr>
        </p:nvSpPr>
        <p:spPr>
          <a:xfrm>
            <a:off x="831850" y="4589463"/>
            <a:ext cx="10515600" cy="1500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Week 5: Exercise B, C.</a:t>
            </a:r>
            <a:endParaRPr/>
          </a:p>
        </p:txBody>
      </p:sp>
      <p:pic>
        <p:nvPicPr>
          <p:cNvPr id="380" name="Google Shape;380;g6c7082f3e6_0_255"/>
          <p:cNvPicPr preferRelativeResize="0"/>
          <p:nvPr/>
        </p:nvPicPr>
        <p:blipFill>
          <a:blip r:embed="rId3">
            <a:alphaModFix/>
          </a:blip>
          <a:stretch>
            <a:fillRect/>
          </a:stretch>
        </p:blipFill>
        <p:spPr>
          <a:xfrm>
            <a:off x="3438525" y="1181100"/>
            <a:ext cx="5619750" cy="22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75ce485fa9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Semaphore </a:t>
            </a:r>
            <a:r>
              <a:rPr lang="en-US" b="1">
                <a:solidFill>
                  <a:srgbClr val="FF0000"/>
                </a:solidFill>
              </a:rPr>
              <a:t>P()</a:t>
            </a:r>
            <a:endParaRPr b="1">
              <a:solidFill>
                <a:srgbClr val="FF0000"/>
              </a:solidFill>
            </a:endParaRPr>
          </a:p>
        </p:txBody>
      </p:sp>
      <p:sp>
        <p:nvSpPr>
          <p:cNvPr id="103" name="Google Shape;103;g75ce485fa9_0_0"/>
          <p:cNvSpPr txBox="1">
            <a:spLocks noGrp="1"/>
          </p:cNvSpPr>
          <p:nvPr>
            <p:ph type="body" idx="1"/>
          </p:nvPr>
        </p:nvSpPr>
        <p:spPr>
          <a:xfrm>
            <a:off x="838200" y="1569592"/>
            <a:ext cx="10783800" cy="484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3600" i="1">
                <a:solidFill>
                  <a:srgbClr val="4A86E8"/>
                </a:solidFill>
              </a:rPr>
              <a:t>Semaphore</a:t>
            </a:r>
            <a:r>
              <a:rPr lang="en-US" sz="3600"/>
              <a:t>:  an integer combined with P and V operations</a:t>
            </a:r>
            <a:endParaRPr/>
          </a:p>
          <a:p>
            <a:pPr marL="457200" lvl="0" indent="-419100" algn="l" rtl="0">
              <a:lnSpc>
                <a:spcPct val="90000"/>
              </a:lnSpc>
              <a:spcBef>
                <a:spcPts val="500"/>
              </a:spcBef>
              <a:spcAft>
                <a:spcPts val="0"/>
              </a:spcAft>
              <a:buSzPts val="3000"/>
              <a:buChar char="•"/>
            </a:pPr>
            <a:r>
              <a:rPr lang="en-US" sz="3000"/>
              <a:t>Call P to enter a critical section</a:t>
            </a:r>
            <a:endParaRPr sz="3000"/>
          </a:p>
          <a:p>
            <a:pPr marL="914400" lvl="1" indent="-419100" algn="l" rtl="0">
              <a:lnSpc>
                <a:spcPct val="90000"/>
              </a:lnSpc>
              <a:spcBef>
                <a:spcPts val="0"/>
              </a:spcBef>
              <a:spcAft>
                <a:spcPts val="0"/>
              </a:spcAft>
              <a:buSzPts val="3000"/>
              <a:buChar char="•"/>
            </a:pPr>
            <a:r>
              <a:rPr lang="en-US" sz="3000"/>
              <a:t>(Proberen, or Passeren, or Pakken).</a:t>
            </a:r>
            <a:endParaRPr sz="3000"/>
          </a:p>
          <a:p>
            <a:pPr marL="457200" lvl="0" indent="-419100" algn="l" rtl="0">
              <a:spcBef>
                <a:spcPts val="0"/>
              </a:spcBef>
              <a:spcAft>
                <a:spcPts val="0"/>
              </a:spcAft>
              <a:buSzPts val="3000"/>
              <a:buChar char="•"/>
            </a:pPr>
            <a:r>
              <a:rPr lang="en-US" sz="3000"/>
              <a:t>It is also known as </a:t>
            </a:r>
            <a:r>
              <a:rPr lang="en-US" sz="3000" u="sng"/>
              <a:t>wait operation</a:t>
            </a:r>
            <a:endParaRPr sz="3000"/>
          </a:p>
          <a:p>
            <a:pPr marL="457200" lvl="0" indent="0" algn="l" rtl="0">
              <a:lnSpc>
                <a:spcPct val="90000"/>
              </a:lnSpc>
              <a:spcBef>
                <a:spcPts val="500"/>
              </a:spcBef>
              <a:spcAft>
                <a:spcPts val="0"/>
              </a:spcAft>
              <a:buNone/>
            </a:pPr>
            <a:endParaRPr sz="3000"/>
          </a:p>
          <a:p>
            <a:pPr marL="457200" lvl="0" indent="-419100" algn="l" rtl="0">
              <a:lnSpc>
                <a:spcPct val="90000"/>
              </a:lnSpc>
              <a:spcBef>
                <a:spcPts val="500"/>
              </a:spcBef>
              <a:spcAft>
                <a:spcPts val="0"/>
              </a:spcAft>
              <a:buSzPts val="3000"/>
              <a:buChar char="•"/>
            </a:pPr>
            <a:r>
              <a:rPr lang="en-US" sz="3000" b="1"/>
              <a:t>If semaphore value &gt; 0, it can be decremented by one</a:t>
            </a:r>
            <a:endParaRPr sz="3000" b="1"/>
          </a:p>
          <a:p>
            <a:pPr marL="914400" lvl="1" indent="-419100" algn="l" rtl="0">
              <a:lnSpc>
                <a:spcPct val="90000"/>
              </a:lnSpc>
              <a:spcBef>
                <a:spcPts val="0"/>
              </a:spcBef>
              <a:spcAft>
                <a:spcPts val="0"/>
              </a:spcAft>
              <a:buSzPts val="3000"/>
              <a:buChar char="•"/>
            </a:pPr>
            <a:r>
              <a:rPr lang="en-US" sz="3000"/>
              <a:t>Atomic decrement</a:t>
            </a:r>
            <a:endParaRPr sz="3000"/>
          </a:p>
          <a:p>
            <a:pPr marL="457200" marR="0" lvl="0" indent="-419100" algn="l" rtl="0">
              <a:lnSpc>
                <a:spcPct val="90000"/>
              </a:lnSpc>
              <a:spcBef>
                <a:spcPts val="0"/>
              </a:spcBef>
              <a:spcAft>
                <a:spcPts val="0"/>
              </a:spcAft>
              <a:buSzPts val="3000"/>
              <a:buChar char="•"/>
            </a:pPr>
            <a:r>
              <a:rPr lang="en-US" sz="3000"/>
              <a:t>If semaphore value == 0, calling P will cause the process to wait (blocks the process/thread)</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6c7082f3e6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Semaphore </a:t>
            </a:r>
            <a:r>
              <a:rPr lang="en-US" b="1">
                <a:solidFill>
                  <a:srgbClr val="FF0000"/>
                </a:solidFill>
              </a:rPr>
              <a:t>V()</a:t>
            </a:r>
            <a:endParaRPr b="1">
              <a:solidFill>
                <a:srgbClr val="FF0000"/>
              </a:solidFill>
            </a:endParaRPr>
          </a:p>
        </p:txBody>
      </p:sp>
      <p:sp>
        <p:nvSpPr>
          <p:cNvPr id="109" name="Google Shape;109;g6c7082f3e6_0_25"/>
          <p:cNvSpPr txBox="1">
            <a:spLocks noGrp="1"/>
          </p:cNvSpPr>
          <p:nvPr>
            <p:ph type="body" idx="1"/>
          </p:nvPr>
        </p:nvSpPr>
        <p:spPr>
          <a:xfrm>
            <a:off x="838200" y="1569592"/>
            <a:ext cx="10783800" cy="4840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3600" i="1">
                <a:solidFill>
                  <a:srgbClr val="4A86E8"/>
                </a:solidFill>
              </a:rPr>
              <a:t>Semaphore</a:t>
            </a:r>
            <a:r>
              <a:rPr lang="en-US" sz="3600"/>
              <a:t>:  an integer combined with P and V operations</a:t>
            </a:r>
            <a:endParaRPr/>
          </a:p>
          <a:p>
            <a:pPr marL="457200" marR="0" lvl="0" indent="-419100" algn="l" rtl="0">
              <a:lnSpc>
                <a:spcPct val="90000"/>
              </a:lnSpc>
              <a:spcBef>
                <a:spcPts val="500"/>
              </a:spcBef>
              <a:spcAft>
                <a:spcPts val="0"/>
              </a:spcAft>
              <a:buSzPts val="3000"/>
              <a:buChar char="•"/>
            </a:pPr>
            <a:r>
              <a:rPr lang="en-US" sz="3000"/>
              <a:t>Call V to exit a critical section</a:t>
            </a:r>
            <a:endParaRPr sz="3000"/>
          </a:p>
          <a:p>
            <a:pPr marL="914400" marR="0" lvl="1" indent="-419100" algn="l" rtl="0">
              <a:lnSpc>
                <a:spcPct val="90000"/>
              </a:lnSpc>
              <a:spcBef>
                <a:spcPts val="0"/>
              </a:spcBef>
              <a:spcAft>
                <a:spcPts val="0"/>
              </a:spcAft>
              <a:buSzPts val="3000"/>
              <a:buChar char="•"/>
            </a:pPr>
            <a:r>
              <a:rPr lang="en-US" sz="3000"/>
              <a:t>(Verhogen, Vrijgave)</a:t>
            </a:r>
            <a:endParaRPr sz="3000"/>
          </a:p>
          <a:p>
            <a:pPr marL="457200" lvl="0" indent="-419100" algn="l" rtl="0">
              <a:spcBef>
                <a:spcPts val="0"/>
              </a:spcBef>
              <a:spcAft>
                <a:spcPts val="0"/>
              </a:spcAft>
              <a:buSzPts val="3000"/>
              <a:buChar char="•"/>
            </a:pPr>
            <a:r>
              <a:rPr lang="en-US" sz="3000"/>
              <a:t>It is also known as </a:t>
            </a:r>
            <a:r>
              <a:rPr lang="en-US" sz="3000" u="sng"/>
              <a:t>signal operation</a:t>
            </a:r>
            <a:endParaRPr sz="3000" u="sng"/>
          </a:p>
          <a:p>
            <a:pPr marL="457200" marR="0" lvl="0" indent="-419100" algn="l" rtl="0">
              <a:lnSpc>
                <a:spcPct val="90000"/>
              </a:lnSpc>
              <a:spcBef>
                <a:spcPts val="0"/>
              </a:spcBef>
              <a:spcAft>
                <a:spcPts val="0"/>
              </a:spcAft>
              <a:buSzPts val="3000"/>
              <a:buChar char="•"/>
            </a:pPr>
            <a:r>
              <a:rPr lang="en-US" sz="3000" b="1"/>
              <a:t>Increments</a:t>
            </a:r>
            <a:r>
              <a:rPr lang="en-US" sz="3000"/>
              <a:t> the value of the semaphore by one</a:t>
            </a:r>
            <a:endParaRPr sz="3000"/>
          </a:p>
          <a:p>
            <a:pPr marL="457200" marR="0" lvl="0" indent="-419100" algn="l" rtl="0">
              <a:lnSpc>
                <a:spcPct val="90000"/>
              </a:lnSpc>
              <a:spcBef>
                <a:spcPts val="0"/>
              </a:spcBef>
              <a:spcAft>
                <a:spcPts val="0"/>
              </a:spcAft>
              <a:buSzPts val="3000"/>
              <a:buChar char="•"/>
            </a:pPr>
            <a:r>
              <a:rPr lang="en-US" sz="3000" u="sng"/>
              <a:t>Allows the process that is waiting on V to continue</a:t>
            </a:r>
            <a:endParaRPr sz="3000" u="sng"/>
          </a:p>
          <a:p>
            <a:pPr marL="0" lvl="0" indent="0" algn="l" rtl="0">
              <a:lnSpc>
                <a:spcPct val="90000"/>
              </a:lnSpc>
              <a:spcBef>
                <a:spcPts val="1000"/>
              </a:spcBef>
              <a:spcAft>
                <a:spcPts val="0"/>
              </a:spcAft>
              <a:buClr>
                <a:schemeClr val="dk1"/>
              </a:buClr>
              <a:buSzPts val="3600"/>
              <a:buNone/>
            </a:pP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6c7082f3e6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Semaphore</a:t>
            </a:r>
            <a:endParaRPr/>
          </a:p>
        </p:txBody>
      </p:sp>
      <p:sp>
        <p:nvSpPr>
          <p:cNvPr id="115" name="Google Shape;115;g6c7082f3e6_0_5"/>
          <p:cNvSpPr txBox="1">
            <a:spLocks noGrp="1"/>
          </p:cNvSpPr>
          <p:nvPr>
            <p:ph type="body" idx="1"/>
          </p:nvPr>
        </p:nvSpPr>
        <p:spPr>
          <a:xfrm>
            <a:off x="838200" y="1569595"/>
            <a:ext cx="10783800" cy="2113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sz="3600" i="1">
                <a:solidFill>
                  <a:srgbClr val="4A86E8"/>
                </a:solidFill>
              </a:rPr>
              <a:t>Semaphore</a:t>
            </a:r>
            <a:r>
              <a:rPr lang="en-US" sz="3600"/>
              <a:t>:  an </a:t>
            </a:r>
            <a:r>
              <a:rPr lang="en-US" sz="3600" b="1"/>
              <a:t>integer</a:t>
            </a:r>
            <a:r>
              <a:rPr lang="en-US" sz="3600"/>
              <a:t> combined with P and V operations</a:t>
            </a:r>
            <a:endParaRPr/>
          </a:p>
          <a:p>
            <a:pPr marL="685800" lvl="1" indent="-228600" algn="l" rtl="0">
              <a:lnSpc>
                <a:spcPct val="90000"/>
              </a:lnSpc>
              <a:spcBef>
                <a:spcPts val="500"/>
              </a:spcBef>
              <a:spcAft>
                <a:spcPts val="0"/>
              </a:spcAft>
              <a:buClr>
                <a:schemeClr val="dk1"/>
              </a:buClr>
              <a:buSzPts val="3200"/>
              <a:buChar char="•"/>
            </a:pPr>
            <a:r>
              <a:rPr lang="en-US" sz="3200"/>
              <a:t>For mutual exclusions problems, semaphore values are initialized to 1: </a:t>
            </a:r>
            <a:r>
              <a:rPr lang="en-US" sz="3200" u="sng"/>
              <a:t>called binary semaphore</a:t>
            </a:r>
            <a:endParaRPr sz="3200" u="sng"/>
          </a:p>
          <a:p>
            <a:pPr marL="228600" lvl="0" indent="0" algn="l" rtl="0">
              <a:lnSpc>
                <a:spcPct val="90000"/>
              </a:lnSpc>
              <a:spcBef>
                <a:spcPts val="1000"/>
              </a:spcBef>
              <a:spcAft>
                <a:spcPts val="0"/>
              </a:spcAft>
              <a:buClr>
                <a:schemeClr val="dk1"/>
              </a:buClr>
              <a:buSzPts val="3600"/>
              <a:buNone/>
            </a:pPr>
            <a:endParaRPr sz="3600"/>
          </a:p>
        </p:txBody>
      </p:sp>
      <p:sp>
        <p:nvSpPr>
          <p:cNvPr id="116" name="Google Shape;116;g6c7082f3e6_0_5"/>
          <p:cNvSpPr txBox="1"/>
          <p:nvPr/>
        </p:nvSpPr>
        <p:spPr>
          <a:xfrm>
            <a:off x="1635175" y="3759175"/>
            <a:ext cx="4087200" cy="28032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a:t>Process P</a:t>
            </a:r>
            <a:endParaRPr sz="2400"/>
          </a:p>
          <a:p>
            <a:pPr marL="0" lvl="0" indent="0" algn="l" rtl="0">
              <a:spcBef>
                <a:spcPts val="0"/>
              </a:spcBef>
              <a:spcAft>
                <a:spcPts val="0"/>
              </a:spcAft>
              <a:buNone/>
            </a:pPr>
            <a:r>
              <a:rPr lang="en-US" sz="2400">
                <a:solidFill>
                  <a:srgbClr val="0000FF"/>
                </a:solidFill>
              </a:rPr>
              <a:t>// some code</a:t>
            </a:r>
            <a:endParaRPr sz="2400">
              <a:solidFill>
                <a:srgbClr val="0000FF"/>
              </a:solidFill>
            </a:endParaRPr>
          </a:p>
          <a:p>
            <a:pPr marL="0" lvl="0" indent="0" algn="l" rtl="0">
              <a:spcBef>
                <a:spcPts val="0"/>
              </a:spcBef>
              <a:spcAft>
                <a:spcPts val="0"/>
              </a:spcAft>
              <a:buClr>
                <a:schemeClr val="dk1"/>
              </a:buClr>
              <a:buSzPts val="1100"/>
              <a:buFont typeface="Arial"/>
              <a:buNone/>
            </a:pPr>
            <a:r>
              <a:rPr lang="en-US" sz="2400">
                <a:solidFill>
                  <a:srgbClr val="0000FF"/>
                </a:solidFill>
              </a:rPr>
              <a:t>//  s is a semaphore</a:t>
            </a:r>
            <a:endParaRPr sz="2400">
              <a:solidFill>
                <a:srgbClr val="0000FF"/>
              </a:solidFill>
            </a:endParaRPr>
          </a:p>
          <a:p>
            <a:pPr marL="0" lvl="0" indent="0" algn="l" rtl="0">
              <a:spcBef>
                <a:spcPts val="0"/>
              </a:spcBef>
              <a:spcAft>
                <a:spcPts val="0"/>
              </a:spcAft>
              <a:buNone/>
            </a:pPr>
            <a:r>
              <a:rPr lang="en-US" sz="2400">
                <a:solidFill>
                  <a:srgbClr val="0000FF"/>
                </a:solidFill>
              </a:rPr>
              <a:t>P(s);   </a:t>
            </a:r>
            <a:endParaRPr sz="2400">
              <a:solidFill>
                <a:srgbClr val="0000FF"/>
              </a:solidFill>
            </a:endParaRPr>
          </a:p>
          <a:p>
            <a:pPr marL="0" lvl="0" indent="0" algn="l" rtl="0">
              <a:spcBef>
                <a:spcPts val="0"/>
              </a:spcBef>
              <a:spcAft>
                <a:spcPts val="0"/>
              </a:spcAft>
              <a:buNone/>
            </a:pPr>
            <a:r>
              <a:rPr lang="en-US" sz="2400">
                <a:solidFill>
                  <a:srgbClr val="0000FF"/>
                </a:solidFill>
              </a:rPr>
              <a:t>     </a:t>
            </a:r>
            <a:r>
              <a:rPr lang="en-US" sz="2400">
                <a:solidFill>
                  <a:srgbClr val="FF0000"/>
                </a:solidFill>
              </a:rPr>
              <a:t>// critical section</a:t>
            </a:r>
            <a:endParaRPr sz="2400">
              <a:solidFill>
                <a:srgbClr val="FF0000"/>
              </a:solidFill>
            </a:endParaRPr>
          </a:p>
          <a:p>
            <a:pPr marL="0" lvl="0" indent="0" algn="l" rtl="0">
              <a:spcBef>
                <a:spcPts val="0"/>
              </a:spcBef>
              <a:spcAft>
                <a:spcPts val="0"/>
              </a:spcAft>
              <a:buNone/>
            </a:pPr>
            <a:r>
              <a:rPr lang="en-US" sz="2400">
                <a:solidFill>
                  <a:srgbClr val="0000FF"/>
                </a:solidFill>
              </a:rPr>
              <a:t>V(s);</a:t>
            </a:r>
            <a:endParaRPr sz="2400">
              <a:solidFill>
                <a:srgbClr val="0000FF"/>
              </a:solidFill>
            </a:endParaRPr>
          </a:p>
          <a:p>
            <a:pPr marL="0" lvl="0" indent="0" algn="l" rtl="0">
              <a:spcBef>
                <a:spcPts val="0"/>
              </a:spcBef>
              <a:spcAft>
                <a:spcPts val="0"/>
              </a:spcAft>
              <a:buNone/>
            </a:pPr>
            <a:r>
              <a:rPr lang="en-US" sz="2400">
                <a:solidFill>
                  <a:srgbClr val="0000FF"/>
                </a:solidFill>
              </a:rPr>
              <a:t>// remainder section</a:t>
            </a:r>
            <a:endParaRPr sz="2400">
              <a:solidFill>
                <a:srgbClr val="0000FF"/>
              </a:solidFill>
            </a:endParaRPr>
          </a:p>
        </p:txBody>
      </p:sp>
      <p:sp>
        <p:nvSpPr>
          <p:cNvPr id="117" name="Google Shape;117;g6c7082f3e6_0_5"/>
          <p:cNvSpPr txBox="1"/>
          <p:nvPr/>
        </p:nvSpPr>
        <p:spPr>
          <a:xfrm>
            <a:off x="5749975" y="3759175"/>
            <a:ext cx="4087200" cy="28032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a:t>Process Q</a:t>
            </a:r>
            <a:endParaRPr sz="2400"/>
          </a:p>
          <a:p>
            <a:pPr marL="0" lvl="0" indent="0" algn="l" rtl="0">
              <a:spcBef>
                <a:spcPts val="0"/>
              </a:spcBef>
              <a:spcAft>
                <a:spcPts val="0"/>
              </a:spcAft>
              <a:buNone/>
            </a:pPr>
            <a:r>
              <a:rPr lang="en-US" sz="2400">
                <a:solidFill>
                  <a:srgbClr val="0000FF"/>
                </a:solidFill>
              </a:rPr>
              <a:t>// some code</a:t>
            </a:r>
            <a:endParaRPr sz="2400">
              <a:solidFill>
                <a:srgbClr val="0000FF"/>
              </a:solidFill>
            </a:endParaRPr>
          </a:p>
          <a:p>
            <a:pPr marL="0" lvl="0" indent="0" algn="l" rtl="0">
              <a:spcBef>
                <a:spcPts val="0"/>
              </a:spcBef>
              <a:spcAft>
                <a:spcPts val="0"/>
              </a:spcAft>
              <a:buNone/>
            </a:pPr>
            <a:r>
              <a:rPr lang="en-US" sz="2400">
                <a:solidFill>
                  <a:srgbClr val="0000FF"/>
                </a:solidFill>
              </a:rPr>
              <a:t>//  s is a semaphore</a:t>
            </a:r>
            <a:endParaRPr sz="2400">
              <a:solidFill>
                <a:srgbClr val="0000FF"/>
              </a:solidFill>
            </a:endParaRPr>
          </a:p>
          <a:p>
            <a:pPr marL="0" lvl="0" indent="0" algn="l" rtl="0">
              <a:spcBef>
                <a:spcPts val="0"/>
              </a:spcBef>
              <a:spcAft>
                <a:spcPts val="0"/>
              </a:spcAft>
              <a:buNone/>
            </a:pPr>
            <a:r>
              <a:rPr lang="en-US" sz="2400">
                <a:solidFill>
                  <a:srgbClr val="0000FF"/>
                </a:solidFill>
              </a:rPr>
              <a:t>P(s);   </a:t>
            </a:r>
            <a:endParaRPr sz="2400">
              <a:solidFill>
                <a:srgbClr val="0000FF"/>
              </a:solidFill>
            </a:endParaRPr>
          </a:p>
          <a:p>
            <a:pPr marL="0" lvl="0" indent="0" algn="l" rtl="0">
              <a:spcBef>
                <a:spcPts val="0"/>
              </a:spcBef>
              <a:spcAft>
                <a:spcPts val="0"/>
              </a:spcAft>
              <a:buNone/>
            </a:pPr>
            <a:r>
              <a:rPr lang="en-US" sz="2400">
                <a:solidFill>
                  <a:srgbClr val="0000FF"/>
                </a:solidFill>
              </a:rPr>
              <a:t>     </a:t>
            </a:r>
            <a:r>
              <a:rPr lang="en-US" sz="2400">
                <a:solidFill>
                  <a:srgbClr val="FF0000"/>
                </a:solidFill>
              </a:rPr>
              <a:t>// critical section</a:t>
            </a:r>
            <a:endParaRPr sz="2400">
              <a:solidFill>
                <a:srgbClr val="FF0000"/>
              </a:solidFill>
            </a:endParaRPr>
          </a:p>
          <a:p>
            <a:pPr marL="0" lvl="0" indent="0" algn="l" rtl="0">
              <a:spcBef>
                <a:spcPts val="0"/>
              </a:spcBef>
              <a:spcAft>
                <a:spcPts val="0"/>
              </a:spcAft>
              <a:buNone/>
            </a:pPr>
            <a:r>
              <a:rPr lang="en-US" sz="2400">
                <a:solidFill>
                  <a:srgbClr val="0000FF"/>
                </a:solidFill>
              </a:rPr>
              <a:t>V(s);</a:t>
            </a:r>
            <a:endParaRPr sz="2400">
              <a:solidFill>
                <a:srgbClr val="0000FF"/>
              </a:solidFill>
            </a:endParaRPr>
          </a:p>
          <a:p>
            <a:pPr marL="0" lvl="0" indent="0" algn="l" rtl="0">
              <a:spcBef>
                <a:spcPts val="0"/>
              </a:spcBef>
              <a:spcAft>
                <a:spcPts val="0"/>
              </a:spcAft>
              <a:buNone/>
            </a:pPr>
            <a:r>
              <a:rPr lang="en-US" sz="2400">
                <a:solidFill>
                  <a:srgbClr val="0000FF"/>
                </a:solidFill>
              </a:rPr>
              <a:t>// remainder section</a:t>
            </a:r>
            <a:endParaRPr sz="24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75ce485fa9_0_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Example 1: Bridge</a:t>
            </a:r>
            <a:endParaRPr/>
          </a:p>
        </p:txBody>
      </p:sp>
      <p:sp>
        <p:nvSpPr>
          <p:cNvPr id="123" name="Google Shape;123;g75ce485fa9_0_5"/>
          <p:cNvSpPr txBox="1">
            <a:spLocks noGrp="1"/>
          </p:cNvSpPr>
          <p:nvPr>
            <p:ph type="body" idx="1"/>
          </p:nvPr>
        </p:nvSpPr>
        <p:spPr>
          <a:xfrm>
            <a:off x="838200" y="1825625"/>
            <a:ext cx="6816300" cy="43512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a:t>Remember Bridge problem from previous week?</a:t>
            </a:r>
            <a:endParaRPr/>
          </a:p>
          <a:p>
            <a:pPr marL="228600" lvl="0" indent="-228600" algn="l" rtl="0">
              <a:lnSpc>
                <a:spcPct val="80000"/>
              </a:lnSpc>
              <a:spcBef>
                <a:spcPts val="0"/>
              </a:spcBef>
              <a:spcAft>
                <a:spcPts val="0"/>
              </a:spcAft>
              <a:buClr>
                <a:schemeClr val="dk1"/>
              </a:buClr>
              <a:buSzPts val="2800"/>
              <a:buChar char="•"/>
            </a:pPr>
            <a:r>
              <a:rPr lang="en-US"/>
              <a:t>Assume two or more observers are counting events using a shared record named </a:t>
            </a:r>
            <a:r>
              <a:rPr lang="en-US">
                <a:solidFill>
                  <a:srgbClr val="FF0000"/>
                </a:solidFill>
              </a:rPr>
              <a:t>Total. </a:t>
            </a:r>
            <a:endParaRPr/>
          </a:p>
          <a:p>
            <a:pPr marL="228600" lvl="0" indent="-228600" algn="l" rtl="0">
              <a:lnSpc>
                <a:spcPct val="80000"/>
              </a:lnSpc>
              <a:spcBef>
                <a:spcPts val="1000"/>
              </a:spcBef>
              <a:spcAft>
                <a:spcPts val="0"/>
              </a:spcAft>
              <a:buClr>
                <a:schemeClr val="dk1"/>
              </a:buClr>
              <a:buSzPts val="2800"/>
              <a:buChar char="•"/>
            </a:pPr>
            <a:r>
              <a:rPr lang="en-US"/>
              <a:t>Observers use </a:t>
            </a:r>
            <a:r>
              <a:rPr lang="en-US">
                <a:solidFill>
                  <a:srgbClr val="FF0000"/>
                </a:solidFill>
              </a:rPr>
              <a:t>semaphores </a:t>
            </a:r>
            <a:r>
              <a:rPr lang="en-US"/>
              <a:t>to avoid </a:t>
            </a:r>
            <a:r>
              <a:rPr lang="en-US">
                <a:solidFill>
                  <a:srgbClr val="2E75B5"/>
                </a:solidFill>
              </a:rPr>
              <a:t>race conditions</a:t>
            </a:r>
            <a:endParaRPr/>
          </a:p>
          <a:p>
            <a:pPr marL="228600" lvl="0" indent="-228600" algn="l" rtl="0">
              <a:lnSpc>
                <a:spcPct val="80000"/>
              </a:lnSpc>
              <a:spcBef>
                <a:spcPts val="1000"/>
              </a:spcBef>
              <a:spcAft>
                <a:spcPts val="0"/>
              </a:spcAft>
              <a:buClr>
                <a:schemeClr val="dk1"/>
              </a:buClr>
              <a:buSzPts val="2800"/>
              <a:buChar char="•"/>
            </a:pPr>
            <a:r>
              <a:rPr lang="en-US"/>
              <a:t>Global </a:t>
            </a:r>
            <a:r>
              <a:rPr lang="en-US" i="1"/>
              <a:t>Semaphore S</a:t>
            </a:r>
            <a:r>
              <a:rPr lang="en-US"/>
              <a:t> = 1</a:t>
            </a:r>
            <a:endParaRPr/>
          </a:p>
          <a:p>
            <a:pPr marL="0" lvl="0" indent="0" algn="l" rtl="0">
              <a:lnSpc>
                <a:spcPct val="80000"/>
              </a:lnSpc>
              <a:spcBef>
                <a:spcPts val="1000"/>
              </a:spcBef>
              <a:spcAft>
                <a:spcPts val="0"/>
              </a:spcAft>
              <a:buNone/>
            </a:pPr>
            <a:endParaRPr/>
          </a:p>
          <a:p>
            <a:pPr marL="1143000" lvl="2" indent="-101600" algn="l" rtl="0">
              <a:lnSpc>
                <a:spcPct val="80000"/>
              </a:lnSpc>
              <a:spcBef>
                <a:spcPts val="500"/>
              </a:spcBef>
              <a:spcAft>
                <a:spcPts val="0"/>
              </a:spcAft>
              <a:buClr>
                <a:schemeClr val="dk1"/>
              </a:buClr>
              <a:buSzPts val="2000"/>
              <a:buNone/>
            </a:pPr>
            <a:endParaRPr/>
          </a:p>
          <a:p>
            <a:pPr marL="685800" lvl="1" indent="-76200" algn="l" rtl="0">
              <a:lnSpc>
                <a:spcPct val="80000"/>
              </a:lnSpc>
              <a:spcBef>
                <a:spcPts val="500"/>
              </a:spcBef>
              <a:spcAft>
                <a:spcPts val="0"/>
              </a:spcAft>
              <a:buClr>
                <a:schemeClr val="dk1"/>
              </a:buClr>
              <a:buSzPts val="2400"/>
              <a:buNone/>
            </a:pPr>
            <a:endParaRPr/>
          </a:p>
        </p:txBody>
      </p:sp>
      <p:sp>
        <p:nvSpPr>
          <p:cNvPr id="124" name="Google Shape;124;g75ce485fa9_0_5"/>
          <p:cNvSpPr txBox="1"/>
          <p:nvPr/>
        </p:nvSpPr>
        <p:spPr>
          <a:xfrm>
            <a:off x="7731175" y="1930375"/>
            <a:ext cx="4087200" cy="35898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a:t>Process Observer</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rgbClr val="0000FF"/>
                </a:solidFill>
              </a:rPr>
              <a:t>if Observed():</a:t>
            </a:r>
            <a:endParaRPr sz="2400">
              <a:solidFill>
                <a:srgbClr val="0000FF"/>
              </a:solidFill>
            </a:endParaRPr>
          </a:p>
          <a:p>
            <a:pPr marL="0" lvl="0" indent="0" algn="l" rtl="0">
              <a:spcBef>
                <a:spcPts val="0"/>
              </a:spcBef>
              <a:spcAft>
                <a:spcPts val="0"/>
              </a:spcAft>
              <a:buNone/>
            </a:pPr>
            <a:r>
              <a:rPr lang="en-US" sz="2400">
                <a:solidFill>
                  <a:srgbClr val="0000FF"/>
                </a:solidFill>
              </a:rPr>
              <a:t>    P(S);   </a:t>
            </a:r>
            <a:endParaRPr sz="2400">
              <a:solidFill>
                <a:srgbClr val="0000FF"/>
              </a:solidFill>
            </a:endParaRPr>
          </a:p>
          <a:p>
            <a:pPr marL="0" lvl="0" indent="0" algn="l" rtl="0">
              <a:spcBef>
                <a:spcPts val="0"/>
              </a:spcBef>
              <a:spcAft>
                <a:spcPts val="0"/>
              </a:spcAft>
              <a:buNone/>
            </a:pPr>
            <a:r>
              <a:rPr lang="en-US" sz="2400">
                <a:solidFill>
                  <a:srgbClr val="0000FF"/>
                </a:solidFill>
              </a:rPr>
              <a:t>        </a:t>
            </a:r>
            <a:r>
              <a:rPr lang="en-US" sz="2400">
                <a:solidFill>
                  <a:srgbClr val="FF0000"/>
                </a:solidFill>
              </a:rPr>
              <a:t>temp = Read(Total)</a:t>
            </a:r>
            <a:endParaRPr sz="2400">
              <a:solidFill>
                <a:srgbClr val="FF0000"/>
              </a:solidFill>
            </a:endParaRPr>
          </a:p>
          <a:p>
            <a:pPr marL="0" lvl="0" indent="0" algn="l" rtl="0">
              <a:spcBef>
                <a:spcPts val="0"/>
              </a:spcBef>
              <a:spcAft>
                <a:spcPts val="0"/>
              </a:spcAft>
              <a:buNone/>
            </a:pPr>
            <a:r>
              <a:rPr lang="en-US" sz="2400">
                <a:solidFill>
                  <a:srgbClr val="FF0000"/>
                </a:solidFill>
              </a:rPr>
              <a:t>        temp = temp + 1</a:t>
            </a:r>
            <a:endParaRPr sz="2400">
              <a:solidFill>
                <a:srgbClr val="FF0000"/>
              </a:solidFill>
            </a:endParaRPr>
          </a:p>
          <a:p>
            <a:pPr marL="0" lvl="0" indent="0" algn="l" rtl="0">
              <a:spcBef>
                <a:spcPts val="0"/>
              </a:spcBef>
              <a:spcAft>
                <a:spcPts val="0"/>
              </a:spcAft>
              <a:buNone/>
            </a:pPr>
            <a:r>
              <a:rPr lang="en-US" sz="2400">
                <a:solidFill>
                  <a:srgbClr val="FF0000"/>
                </a:solidFill>
              </a:rPr>
              <a:t>        Store(temp , Total)</a:t>
            </a:r>
            <a:endParaRPr sz="2400">
              <a:solidFill>
                <a:srgbClr val="FF0000"/>
              </a:solidFill>
            </a:endParaRPr>
          </a:p>
          <a:p>
            <a:pPr marL="0" lvl="0" indent="0" algn="l" rtl="0">
              <a:spcBef>
                <a:spcPts val="0"/>
              </a:spcBef>
              <a:spcAft>
                <a:spcPts val="0"/>
              </a:spcAft>
              <a:buNone/>
            </a:pPr>
            <a:r>
              <a:rPr lang="en-US" sz="2400">
                <a:solidFill>
                  <a:srgbClr val="0000FF"/>
                </a:solidFill>
              </a:rPr>
              <a:t>    V(S);</a:t>
            </a:r>
            <a:endParaRPr sz="2400">
              <a:solidFill>
                <a:srgbClr val="0000FF"/>
              </a:solidFill>
            </a:endParaRPr>
          </a:p>
          <a:p>
            <a:pPr marL="0" lvl="0" indent="0" algn="l" rtl="0">
              <a:spcBef>
                <a:spcPts val="0"/>
              </a:spcBef>
              <a:spcAft>
                <a:spcPts val="0"/>
              </a:spcAft>
              <a:buNone/>
            </a:pPr>
            <a:endParaRPr sz="24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75ce485fa9_0_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Example 2: Travel Agency</a:t>
            </a:r>
            <a:endParaRPr/>
          </a:p>
        </p:txBody>
      </p:sp>
      <p:sp>
        <p:nvSpPr>
          <p:cNvPr id="130" name="Google Shape;130;g75ce485fa9_0_1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A sales agent who is making a reservation for a flight should</a:t>
            </a:r>
            <a:endParaRPr/>
          </a:p>
          <a:p>
            <a:pPr marL="685800" lvl="1" indent="-228600" algn="l" rtl="0">
              <a:lnSpc>
                <a:spcPct val="90000"/>
              </a:lnSpc>
              <a:spcBef>
                <a:spcPts val="500"/>
              </a:spcBef>
              <a:spcAft>
                <a:spcPts val="0"/>
              </a:spcAft>
              <a:buClr>
                <a:schemeClr val="dk1"/>
              </a:buClr>
              <a:buSzPts val="2400"/>
              <a:buChar char="•"/>
            </a:pPr>
            <a:r>
              <a:rPr lang="en-US"/>
              <a:t>Decrement the value of a semaphore ( P )</a:t>
            </a:r>
            <a:endParaRPr/>
          </a:p>
          <a:p>
            <a:pPr marL="685800" lvl="1" indent="-228600" algn="l" rtl="0">
              <a:lnSpc>
                <a:spcPct val="90000"/>
              </a:lnSpc>
              <a:spcBef>
                <a:spcPts val="500"/>
              </a:spcBef>
              <a:spcAft>
                <a:spcPts val="0"/>
              </a:spcAft>
              <a:buClr>
                <a:schemeClr val="dk1"/>
              </a:buClr>
              <a:buSzPts val="2400"/>
              <a:buChar char="•"/>
            </a:pPr>
            <a:r>
              <a:rPr lang="en-US"/>
              <a:t>Read in the reservation list</a:t>
            </a:r>
            <a:endParaRPr/>
          </a:p>
          <a:p>
            <a:pPr marL="685800" lvl="1" indent="-228600" algn="l" rtl="0">
              <a:lnSpc>
                <a:spcPct val="90000"/>
              </a:lnSpc>
              <a:spcBef>
                <a:spcPts val="500"/>
              </a:spcBef>
              <a:spcAft>
                <a:spcPts val="0"/>
              </a:spcAft>
              <a:buClr>
                <a:schemeClr val="dk1"/>
              </a:buClr>
              <a:buSzPts val="2400"/>
              <a:buChar char="•"/>
            </a:pPr>
            <a:r>
              <a:rPr lang="en-US"/>
              <a:t>Update the list</a:t>
            </a:r>
            <a:endParaRPr/>
          </a:p>
          <a:p>
            <a:pPr marL="685800" lvl="1" indent="-228600" algn="l" rtl="0">
              <a:lnSpc>
                <a:spcPct val="90000"/>
              </a:lnSpc>
              <a:spcBef>
                <a:spcPts val="500"/>
              </a:spcBef>
              <a:spcAft>
                <a:spcPts val="0"/>
              </a:spcAft>
              <a:buClr>
                <a:schemeClr val="dk1"/>
              </a:buClr>
              <a:buSzPts val="2400"/>
              <a:buChar char="•"/>
            </a:pPr>
            <a:r>
              <a:rPr lang="en-US"/>
              <a:t>Increment the value of the semaphore ( V )</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What happens if the sales agent forgets to complete the reservation (stays inside its critical section)? Discuss. </a:t>
            </a:r>
            <a:endParaRPr/>
          </a:p>
          <a:p>
            <a:pPr marL="228600" lvl="0" indent="0" algn="l" rtl="0">
              <a:lnSpc>
                <a:spcPct val="90000"/>
              </a:lnSpc>
              <a:spcBef>
                <a:spcPts val="1000"/>
              </a:spcBef>
              <a:spcAft>
                <a:spcPts val="0"/>
              </a:spcAft>
              <a:buNone/>
            </a:pP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75ce485fa9_0_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Example 3: Printer Spool</a:t>
            </a:r>
            <a:endParaRPr/>
          </a:p>
        </p:txBody>
      </p:sp>
      <p:sp>
        <p:nvSpPr>
          <p:cNvPr id="136" name="Google Shape;136;g75ce485fa9_0_15"/>
          <p:cNvSpPr txBox="1">
            <a:spLocks noGrp="1"/>
          </p:cNvSpPr>
          <p:nvPr>
            <p:ph type="body" idx="1"/>
          </p:nvPr>
        </p:nvSpPr>
        <p:spPr>
          <a:xfrm>
            <a:off x="838200" y="1825625"/>
            <a:ext cx="69069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To add an item to the print spool a process uses the following code:</a:t>
            </a:r>
            <a:endParaRPr/>
          </a:p>
          <a:p>
            <a:pPr marL="228600" lvl="0" indent="-228600" algn="l" rtl="0">
              <a:lnSpc>
                <a:spcPct val="90000"/>
              </a:lnSpc>
              <a:spcBef>
                <a:spcPts val="1000"/>
              </a:spcBef>
              <a:spcAft>
                <a:spcPts val="0"/>
              </a:spcAft>
              <a:buClr>
                <a:schemeClr val="dk1"/>
              </a:buClr>
              <a:buSzPts val="2800"/>
              <a:buChar char="•"/>
            </a:pPr>
            <a:r>
              <a:rPr lang="en-US"/>
              <a:t>Global</a:t>
            </a:r>
            <a:r>
              <a:rPr lang="en-US" i="1"/>
              <a:t> Semaphore S</a:t>
            </a:r>
            <a:r>
              <a:rPr lang="en-US"/>
              <a:t> initialized with 1</a:t>
            </a:r>
            <a:endParaRPr/>
          </a:p>
          <a:p>
            <a:pPr marL="0" lvl="0" indent="0" algn="l" rtl="0">
              <a:lnSpc>
                <a:spcPct val="90000"/>
              </a:lnSpc>
              <a:spcBef>
                <a:spcPts val="1000"/>
              </a:spcBef>
              <a:spcAft>
                <a:spcPts val="0"/>
              </a:spcAft>
              <a:buNone/>
            </a:pPr>
            <a:endParaRPr/>
          </a:p>
        </p:txBody>
      </p:sp>
      <p:sp>
        <p:nvSpPr>
          <p:cNvPr id="137" name="Google Shape;137;g75ce485fa9_0_15"/>
          <p:cNvSpPr txBox="1"/>
          <p:nvPr/>
        </p:nvSpPr>
        <p:spPr>
          <a:xfrm>
            <a:off x="7654975" y="1930375"/>
            <a:ext cx="4087200" cy="28032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0000FF"/>
                </a:solidFill>
              </a:rPr>
              <a:t>Data = Prepare()</a:t>
            </a:r>
            <a:endParaRPr sz="2400">
              <a:solidFill>
                <a:srgbClr val="0000FF"/>
              </a:solidFill>
            </a:endParaRPr>
          </a:p>
          <a:p>
            <a:pPr marL="0" lvl="0" indent="0" algn="l" rtl="0">
              <a:spcBef>
                <a:spcPts val="0"/>
              </a:spcBef>
              <a:spcAft>
                <a:spcPts val="0"/>
              </a:spcAft>
              <a:buNone/>
            </a:pPr>
            <a:endParaRPr sz="2400">
              <a:solidFill>
                <a:srgbClr val="0000FF"/>
              </a:solidFill>
            </a:endParaRPr>
          </a:p>
          <a:p>
            <a:pPr marL="0" lvl="0" indent="0" algn="l" rtl="0">
              <a:spcBef>
                <a:spcPts val="0"/>
              </a:spcBef>
              <a:spcAft>
                <a:spcPts val="0"/>
              </a:spcAft>
              <a:buNone/>
            </a:pPr>
            <a:r>
              <a:rPr lang="en-US" sz="2400">
                <a:solidFill>
                  <a:srgbClr val="0000FF"/>
                </a:solidFill>
              </a:rPr>
              <a:t>P(S);   </a:t>
            </a:r>
            <a:endParaRPr sz="2400">
              <a:solidFill>
                <a:srgbClr val="0000FF"/>
              </a:solidFill>
            </a:endParaRPr>
          </a:p>
          <a:p>
            <a:pPr marL="0" lvl="0" indent="0" algn="l" rtl="0">
              <a:spcBef>
                <a:spcPts val="0"/>
              </a:spcBef>
              <a:spcAft>
                <a:spcPts val="0"/>
              </a:spcAft>
              <a:buNone/>
            </a:pPr>
            <a:r>
              <a:rPr lang="en-US" sz="2400">
                <a:solidFill>
                  <a:srgbClr val="FF0000"/>
                </a:solidFill>
              </a:rPr>
              <a:t>   Spool[in] = Data</a:t>
            </a:r>
            <a:endParaRPr sz="2400">
              <a:solidFill>
                <a:srgbClr val="FF0000"/>
              </a:solidFill>
            </a:endParaRPr>
          </a:p>
          <a:p>
            <a:pPr marL="0" lvl="0" indent="0" algn="l" rtl="0">
              <a:spcBef>
                <a:spcPts val="0"/>
              </a:spcBef>
              <a:spcAft>
                <a:spcPts val="0"/>
              </a:spcAft>
              <a:buNone/>
            </a:pPr>
            <a:r>
              <a:rPr lang="en-US" sz="2400">
                <a:solidFill>
                  <a:srgbClr val="FF0000"/>
                </a:solidFill>
              </a:rPr>
              <a:t>   in = in + 1</a:t>
            </a:r>
            <a:endParaRPr sz="2400">
              <a:solidFill>
                <a:srgbClr val="FF0000"/>
              </a:solidFill>
            </a:endParaRPr>
          </a:p>
          <a:p>
            <a:pPr marL="0" lvl="0" indent="0" algn="l" rtl="0">
              <a:spcBef>
                <a:spcPts val="0"/>
              </a:spcBef>
              <a:spcAft>
                <a:spcPts val="0"/>
              </a:spcAft>
              <a:buNone/>
            </a:pPr>
            <a:r>
              <a:rPr lang="en-US" sz="2400">
                <a:solidFill>
                  <a:srgbClr val="0000FF"/>
                </a:solidFill>
              </a:rPr>
              <a:t>V(s);</a:t>
            </a:r>
            <a:endParaRPr sz="2400">
              <a:solidFill>
                <a:srgbClr val="0000FF"/>
              </a:solidFill>
            </a:endParaRPr>
          </a:p>
          <a:p>
            <a:pPr marL="0" lvl="0" indent="0" algn="l" rtl="0">
              <a:spcBef>
                <a:spcPts val="0"/>
              </a:spcBef>
              <a:spcAft>
                <a:spcPts val="0"/>
              </a:spcAft>
              <a:buNone/>
            </a:pPr>
            <a:endParaRPr sz="2400">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1D38479CF1284AB14EEEADF777FC66" ma:contentTypeVersion="11" ma:contentTypeDescription="Create a new document." ma:contentTypeScope="" ma:versionID="941f1eb4607a178cd57938b09d6c2155">
  <xsd:schema xmlns:xsd="http://www.w3.org/2001/XMLSchema" xmlns:xs="http://www.w3.org/2001/XMLSchema" xmlns:p="http://schemas.microsoft.com/office/2006/metadata/properties" xmlns:ns2="5253ff8e-556d-4aba-b397-f64a94df6b20" xmlns:ns3="a61cdf47-0dca-4d52-8419-2a266ac4e71b" targetNamespace="http://schemas.microsoft.com/office/2006/metadata/properties" ma:root="true" ma:fieldsID="8501c6220152423b1a6eb1eec5d61da2" ns2:_="" ns3:_="">
    <xsd:import namespace="5253ff8e-556d-4aba-b397-f64a94df6b20"/>
    <xsd:import namespace="a61cdf47-0dca-4d52-8419-2a266ac4e71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53ff8e-556d-4aba-b397-f64a94df6b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1cdf47-0dca-4d52-8419-2a266ac4e7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2CCEEE-D250-4FDB-812F-B309B8BFC585}"/>
</file>

<file path=customXml/itemProps2.xml><?xml version="1.0" encoding="utf-8"?>
<ds:datastoreItem xmlns:ds="http://schemas.openxmlformats.org/officeDocument/2006/customXml" ds:itemID="{BA76A0A6-042F-4BC7-BF4B-425E8093F8AA}"/>
</file>

<file path=customXml/itemProps3.xml><?xml version="1.0" encoding="utf-8"?>
<ds:datastoreItem xmlns:ds="http://schemas.openxmlformats.org/officeDocument/2006/customXml" ds:itemID="{E15381CB-7F26-4B27-B1B5-806015535240}"/>
</file>

<file path=docProps/app.xml><?xml version="1.0" encoding="utf-8"?>
<Properties xmlns="http://schemas.openxmlformats.org/officeDocument/2006/extended-properties" xmlns:vt="http://schemas.openxmlformats.org/officeDocument/2006/docPropsVTypes">
  <TotalTime>0</TotalTime>
  <Words>2430</Words>
  <Application>Microsoft Macintosh PowerPoint</Application>
  <PresentationFormat>Widescreen</PresentationFormat>
  <Paragraphs>372</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Concurrency </vt:lpstr>
      <vt:lpstr>Topics</vt:lpstr>
      <vt:lpstr>Semaphores</vt:lpstr>
      <vt:lpstr>Semaphore P()</vt:lpstr>
      <vt:lpstr>Semaphore V()</vt:lpstr>
      <vt:lpstr>Semaphore</vt:lpstr>
      <vt:lpstr>Example 1: Bridge</vt:lpstr>
      <vt:lpstr>Example 2: Travel Agency</vt:lpstr>
      <vt:lpstr>Example 3: Printer Spool</vt:lpstr>
      <vt:lpstr>Producer-Consumer</vt:lpstr>
      <vt:lpstr>Producer-Consumer: Example </vt:lpstr>
      <vt:lpstr>Producer-Consumer</vt:lpstr>
      <vt:lpstr>Producer-Consumer</vt:lpstr>
      <vt:lpstr>Producer-Consumer</vt:lpstr>
      <vt:lpstr>Producer-Consumer</vt:lpstr>
      <vt:lpstr>Producer-Consumer</vt:lpstr>
      <vt:lpstr>Producer-Consumer</vt:lpstr>
      <vt:lpstr>Producer-Consumer</vt:lpstr>
      <vt:lpstr>Producer-Consumer</vt:lpstr>
      <vt:lpstr>Producer-Consumer</vt:lpstr>
      <vt:lpstr>Time to Apply</vt:lpstr>
      <vt:lpstr>Deadlocks</vt:lpstr>
      <vt:lpstr>Deadlocks</vt:lpstr>
      <vt:lpstr>Example 1</vt:lpstr>
      <vt:lpstr>Example 2</vt:lpstr>
      <vt:lpstr>Example 3</vt:lpstr>
      <vt:lpstr>Conditions to Have a Deadlock</vt:lpstr>
      <vt:lpstr>Example 2 (Revised)</vt:lpstr>
      <vt:lpstr>Discuss</vt:lpstr>
      <vt:lpstr>Deadlock with Semaphores</vt:lpstr>
      <vt:lpstr>Deadlock with Semaphores</vt:lpstr>
      <vt:lpstr>PowerPoint Presentation</vt:lpstr>
      <vt:lpstr>Discuss </vt:lpstr>
      <vt:lpstr>Mutex and Deadlock</vt:lpstr>
      <vt:lpstr>Mutex and Deadlock</vt:lpstr>
      <vt:lpstr>Discuss</vt:lpstr>
      <vt:lpstr>Deadlock Avoidance</vt:lpstr>
      <vt:lpstr>Dining Philosopher</vt:lpstr>
      <vt:lpstr>Time to Apply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dc:title>
  <dc:creator>Zare Hassanpour, R.</dc:creator>
  <cp:lastModifiedBy>Microsoft Office User</cp:lastModifiedBy>
  <cp:revision>1</cp:revision>
  <dcterms:created xsi:type="dcterms:W3CDTF">2019-11-07T10:39:44Z</dcterms:created>
  <dcterms:modified xsi:type="dcterms:W3CDTF">2019-12-16T13:21:39Z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0x0101002C1D38479CF1284AB14EEEADF777FC66</vt:lpwstr>
  </property>
</Properties>
</file>