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8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10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33" y="0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31200" y="5009494"/>
            <a:ext cx="11313600" cy="19689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None/>
              <a:defRPr sz="43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831333" y="2216467"/>
            <a:ext cx="14226300" cy="3319200"/>
          </a:xfrm>
          <a:prstGeom prst="rect">
            <a:avLst/>
          </a:prstGeom>
        </p:spPr>
        <p:txBody>
          <a:bodyPr anchorCtr="0" anchor="b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00"/>
              <a:buNone/>
              <a:defRPr sz="26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31200" y="5657133"/>
            <a:ext cx="14226300" cy="2513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">
  <p:cSld name="TITLE_AND_BODY_1">
    <p:bg>
      <p:bgPr>
        <a:solidFill>
          <a:srgbClr val="0747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381243" y="5407024"/>
            <a:ext cx="156216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b="1" i="0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381243" y="7241381"/>
            <a:ext cx="15621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Helvetica Neue"/>
              <a:buNone/>
              <a:defRPr b="0" i="0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rea with Supporting Text">
  <p:cSld name="Chart Area with Supporting Text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11021" y="3306937"/>
            <a:ext cx="77163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1711021" y="1035446"/>
            <a:ext cx="20828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SzPts val="3500"/>
              <a:buFont typeface="Helvetica Neue"/>
              <a:buNone/>
              <a:defRPr b="1" i="0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cxnSp>
        <p:nvCxnSpPr>
          <p:cNvPr id="67" name="Google Shape;67;p14"/>
          <p:cNvCxnSpPr/>
          <p:nvPr/>
        </p:nvCxnSpPr>
        <p:spPr>
          <a:xfrm>
            <a:off x="1775024" y="2544916"/>
            <a:ext cx="2541600" cy="0"/>
          </a:xfrm>
          <a:prstGeom prst="straightConnector1">
            <a:avLst/>
          </a:prstGeom>
          <a:noFill/>
          <a:ln cap="flat" cmpd="sng" w="101600">
            <a:solidFill>
              <a:srgbClr val="FFAB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1711021" y="6157988"/>
            <a:ext cx="79332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1711021" y="9076670"/>
            <a:ext cx="7716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cons_White">
  <p:cSld name="3 icons_White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378808" y="6474415"/>
            <a:ext cx="43809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9917810" y="6474415"/>
            <a:ext cx="4095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15466339" y="6474415"/>
            <a:ext cx="4524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60960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5"/>
          <p:cNvSpPr/>
          <p:nvPr>
            <p:ph idx="4" type="pic"/>
          </p:nvPr>
        </p:nvSpPr>
        <p:spPr>
          <a:xfrm>
            <a:off x="9984486" y="5772149"/>
            <a:ext cx="457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5"/>
          <p:cNvSpPr/>
          <p:nvPr>
            <p:ph idx="5" type="pic"/>
          </p:nvPr>
        </p:nvSpPr>
        <p:spPr>
          <a:xfrm>
            <a:off x="4426433" y="5835519"/>
            <a:ext cx="5553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5"/>
          <p:cNvSpPr/>
          <p:nvPr>
            <p:ph idx="6" type="pic"/>
          </p:nvPr>
        </p:nvSpPr>
        <p:spPr>
          <a:xfrm>
            <a:off x="15513964" y="5755622"/>
            <a:ext cx="41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0" lvl="0" marL="63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5000" lvl="1" marL="127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5000" lvl="2" marL="190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5000" lvl="3" marL="254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5000" lvl="4" marL="317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5000" lvl="5" marL="381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5000" lvl="6" marL="444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5000" lvl="7" marL="5080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5000" lvl="8" marL="5715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7" type="body"/>
          </p:nvPr>
        </p:nvSpPr>
        <p:spPr>
          <a:xfrm>
            <a:off x="4381499" y="3051600"/>
            <a:ext cx="15621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253858"/>
              </a:buClr>
              <a:buSzPts val="3500"/>
              <a:buFont typeface="Helvetica Neue"/>
              <a:buNone/>
              <a:defRPr b="1" i="0" sz="7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960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960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960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960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960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960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960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960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Char char="•"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1987441" y="11525250"/>
            <a:ext cx="399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28265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24384971" cy="1172841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31200" y="1439267"/>
            <a:ext cx="22721700" cy="34200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15041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17667"/>
            <a:ext cx="11503144" cy="1173181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333" y="0"/>
            <a:ext cx="11511877" cy="1172174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831267" y="1335800"/>
            <a:ext cx="9884100" cy="6690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385800" y="1335800"/>
            <a:ext cx="11110500" cy="109296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200" y="4015200"/>
            <a:ext cx="10666500" cy="820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2886400" y="4015200"/>
            <a:ext cx="10666500" cy="820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24384000" cy="340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31267" y="1335800"/>
            <a:ext cx="22721700" cy="16632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0383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1267" y="1335800"/>
            <a:ext cx="8340000" cy="4877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1200" y="6375067"/>
            <a:ext cx="8340000" cy="6128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Char char="●"/>
              <a:defRPr>
                <a:solidFill>
                  <a:schemeClr val="accent2"/>
                </a:solidFill>
              </a:defRPr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○"/>
              <a:defRPr>
                <a:solidFill>
                  <a:schemeClr val="accent2"/>
                </a:solidFill>
              </a:defRPr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Clr>
                <a:schemeClr val="accent2"/>
              </a:buClr>
              <a:buSzPts val="29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31133" y="2129600"/>
            <a:ext cx="16660800" cy="9456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830133" y="1335800"/>
            <a:ext cx="9878400" cy="54657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12800" y="7004600"/>
            <a:ext cx="9878400" cy="2471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010733" y="1335800"/>
            <a:ext cx="10544100" cy="10964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12750" lvl="1" marL="9144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430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430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430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4300"/>
              </a:spcBef>
              <a:spcAft>
                <a:spcPts val="430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1650667"/>
            <a:ext cx="24384000" cy="20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1200" y="12057067"/>
            <a:ext cx="21278400" cy="1227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Merriweather"/>
              <a:buNone/>
              <a:defRPr sz="75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oboto"/>
              <a:buChar char="●"/>
              <a:defRPr sz="3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12750" lvl="1" marL="914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12750" lvl="2" marL="1371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12750" lvl="3" marL="18288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12750" lvl="4" marL="22860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12750" lvl="5" marL="27432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12750" lvl="6" marL="32004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12750" lvl="7" marL="365760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○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12750" lvl="8" marL="411480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2900"/>
              <a:buFont typeface="Roboto"/>
              <a:buChar char="■"/>
              <a:defRPr sz="2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lvl="0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-scm.com" TargetMode="External"/><Relationship Id="rId4" Type="http://schemas.openxmlformats.org/officeDocument/2006/relationships/hyperlink" Target="https://guides.github.com" TargetMode="External"/><Relationship Id="rId5" Type="http://schemas.openxmlformats.org/officeDocument/2006/relationships/hyperlink" Target="https://learngitbranching.js.org/" TargetMode="External"/><Relationship Id="rId6" Type="http://schemas.openxmlformats.org/officeDocument/2006/relationships/hyperlink" Target="https://codeaholicguy.com/2015/11/06/github-mang-lai-cho-developer-nhung-gi/" TargetMode="External"/><Relationship Id="rId7" Type="http://schemas.openxmlformats.org/officeDocument/2006/relationships/hyperlink" Target="https://toidicodedao.com/2015/08/04/tutorial-huong-dan-tich-hop-visual-studio-voi-github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Relationship Id="rId5" Type="http://schemas.openxmlformats.org/officeDocument/2006/relationships/hyperlink" Target="https://git-scm.com/download/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onanak99/codedao-tv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1682825" y="3729699"/>
            <a:ext cx="207933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Từ gà đến pro Git &amp; Github </a:t>
            </a:r>
            <a:endParaRPr/>
          </a:p>
        </p:txBody>
      </p:sp>
      <p:pic>
        <p:nvPicPr>
          <p:cNvPr descr="HoangNguyen.jp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189" y="7862721"/>
            <a:ext cx="2433219" cy="2433218"/>
          </a:xfrm>
          <a:custGeom>
            <a:rect b="b" l="l" r="r" t="t"/>
            <a:pathLst>
              <a:path extrusionOk="0" h="120000" w="12000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v.jpg" id="86" name="Google Shape;86;p16"/>
          <p:cNvPicPr preferRelativeResize="0"/>
          <p:nvPr/>
        </p:nvPicPr>
        <p:blipFill rotWithShape="1">
          <a:blip r:embed="rId4">
            <a:alphaModFix/>
          </a:blip>
          <a:srcRect b="5" l="0" r="5" t="0"/>
          <a:stretch/>
        </p:blipFill>
        <p:spPr>
          <a:xfrm>
            <a:off x="9428103" y="7862969"/>
            <a:ext cx="2432845" cy="2432845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711021" y="3306937"/>
            <a:ext cx="20828000" cy="8940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init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clone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add và git add .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commit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log —decorate —graph —oneline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-remote-workflow.png"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2731" y="787608"/>
            <a:ext cx="13900686" cy="11715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Đưa code có sẵn lên Github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&amp; Merge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 LỆNH CƠ BẢN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711021" y="3306937"/>
            <a:ext cx="20828000" cy="3784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branch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checkout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merge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t/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rebase</a:t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4800"/>
              <a:buFont typeface="Helvetica Neue"/>
              <a:buChar char="•"/>
            </a:pPr>
            <a:r>
              <a:rPr lang="en-US" sz="4800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cherry-pick</a:t>
            </a:r>
            <a:endParaRPr sz="4800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itygitdiagram.png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608" y="4904413"/>
            <a:ext cx="15097120" cy="666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</a:t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 &amp; Pull Request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1711021" y="3306937"/>
            <a:ext cx="20828000" cy="2311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 giản chỉ là: Ê code nè, merge giùm đi!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Giúp commit ngắn gọn hơn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code review, ngăn code ẩu</a:t>
            </a:r>
            <a:endParaRPr/>
          </a:p>
        </p:txBody>
      </p:sp>
      <p:pic>
        <p:nvPicPr>
          <p:cNvPr descr="pasted-image.tiff" id="179" name="Google Shape;1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1875" y="6329557"/>
            <a:ext cx="11396820" cy="675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git site and tutorial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RESOURCES </a:t>
            </a:r>
            <a:endParaRPr/>
          </a:p>
        </p:txBody>
      </p:sp>
      <p:sp>
        <p:nvSpPr>
          <p:cNvPr id="186" name="Google Shape;186;p32"/>
          <p:cNvSpPr txBox="1"/>
          <p:nvPr>
            <p:ph idx="3" type="body"/>
          </p:nvPr>
        </p:nvSpPr>
        <p:spPr>
          <a:xfrm>
            <a:off x="1711025" y="6158008"/>
            <a:ext cx="20828100" cy="2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guides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4"/>
              </a:rPr>
              <a:t>https://guides.github.com</a:t>
            </a:r>
            <a:endParaRPr sz="3600" u="sng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lang="en-US" sz="3600" u="sng">
                <a:solidFill>
                  <a:schemeClr val="hlink"/>
                </a:solidFill>
                <a:hlinkClick r:id="rId5"/>
              </a:rPr>
              <a:t>https://learngitbranching.js.org</a:t>
            </a:r>
            <a:endParaRPr/>
          </a:p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1711021" y="9076670"/>
            <a:ext cx="20828000" cy="1930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https://codeaholicguy.com/2015/11/06/github-mang-lai-cho-developer-nhung-gi/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https://toidicodedao.com/2015/08/04/tutorial-huong-dan-tich-hop-visual-studio-voi-github/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18905" y="5533094"/>
            <a:ext cx="24255052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Cảm ơn các tềnh iu &lt;3</a:t>
            </a:r>
            <a:endParaRPr/>
          </a:p>
        </p:txBody>
      </p:sp>
      <p:pic>
        <p:nvPicPr>
          <p:cNvPr descr="HoangNguyen.jpg"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3189" y="7862721"/>
            <a:ext cx="2433219" cy="2433218"/>
          </a:xfrm>
          <a:custGeom>
            <a:rect b="b" l="l" r="r" t="t"/>
            <a:pathLst>
              <a:path extrusionOk="0" h="120000" w="120000">
                <a:moveTo>
                  <a:pt x="59988" y="0"/>
                </a:moveTo>
                <a:cubicBezTo>
                  <a:pt x="26855" y="0"/>
                  <a:pt x="0" y="26855"/>
                  <a:pt x="0" y="59988"/>
                </a:cubicBezTo>
                <a:cubicBezTo>
                  <a:pt x="0" y="93127"/>
                  <a:pt x="26855" y="120000"/>
                  <a:pt x="59988" y="120000"/>
                </a:cubicBezTo>
                <a:cubicBezTo>
                  <a:pt x="93127" y="120000"/>
                  <a:pt x="120000" y="93127"/>
                  <a:pt x="120000" y="59988"/>
                </a:cubicBezTo>
                <a:cubicBezTo>
                  <a:pt x="120000" y="26855"/>
                  <a:pt x="93127" y="0"/>
                  <a:pt x="5998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v.jpg" id="194" name="Google Shape;194;p33"/>
          <p:cNvPicPr preferRelativeResize="0"/>
          <p:nvPr/>
        </p:nvPicPr>
        <p:blipFill rotWithShape="1">
          <a:blip r:embed="rId4">
            <a:alphaModFix/>
          </a:blip>
          <a:srcRect b="5" l="0" r="5" t="0"/>
          <a:stretch/>
        </p:blipFill>
        <p:spPr>
          <a:xfrm>
            <a:off x="9428103" y="7862969"/>
            <a:ext cx="2432845" cy="2432845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711025" y="3306926"/>
            <a:ext cx="20828100" cy="79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 hiểu sơ về Version Control, Git &amp; Github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 đặt Git trên máy</a:t>
            </a:r>
            <a:endParaRPr/>
          </a:p>
          <a:p>
            <a:pPr indent="-254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bản: Tạo Github Repository &amp; Clone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&amp; Push </a:t>
            </a:r>
            <a:endParaRPr/>
          </a:p>
          <a:p>
            <a:pPr indent="-254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25385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 cao: Branch, Merge  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Resolving, Pull Request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HÔM NAY CHÚNG TA LÀM GÌ?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cái vẹo gì?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711021" y="3306937"/>
            <a:ext cx="20828001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Hệ thống giúp lưu trữ mọi thay đổi của source code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Hỗ trợ nhiều người làm việc cùng lúc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Xem đứa nào thay đổi code (Rất tiện khi cần tìm thằng đổ tội)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Revert các thay đổi, đưa code về version cũ hơn, không lo mất code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lang="en-US"/>
              <a:t>SOURCE CONTROL/</a:t>
            </a: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CONTROL LÀ VẸO GÌ?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711021" y="3306937"/>
            <a:ext cx="20828001" cy="23114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 đời năm 2005 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Tác giả Linus Torvald, hỗ trợ viết Linux kernel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Toàn bộ code và history được lưu trữ trên máy người dùng</a:t>
            </a:r>
            <a:endParaRPr>
              <a:solidFill>
                <a:srgbClr val="253858"/>
              </a:solidFill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3 khái niệm quan trọng: repo, commit, branch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LÀ GÌ?</a:t>
            </a:r>
            <a:endParaRPr/>
          </a:p>
        </p:txBody>
      </p:sp>
      <p:pic>
        <p:nvPicPr>
          <p:cNvPr descr="basic-remote-workflow.png"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020" y="7679377"/>
            <a:ext cx="6580200" cy="5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1711021" y="3306937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https://git-scm.com/download/mac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/>
          </a:p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1711021" y="6157988"/>
            <a:ext cx="20828001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https://git-scm.com/download/win</a:t>
            </a:r>
            <a:endParaRPr/>
          </a:p>
        </p:txBody>
      </p:sp>
      <p:sp>
        <p:nvSpPr>
          <p:cNvPr id="118" name="Google Shape;118;p21"/>
          <p:cNvSpPr txBox="1"/>
          <p:nvPr>
            <p:ph idx="4" type="body"/>
          </p:nvPr>
        </p:nvSpPr>
        <p:spPr>
          <a:xfrm>
            <a:off x="1711021" y="9076670"/>
            <a:ext cx="20828000" cy="13843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Font typeface="Helvetica Neue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https://git-scm.com/download/linux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83095" y="5407024"/>
            <a:ext cx="24217810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là gì? Ăn được không?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711025" y="3306925"/>
            <a:ext cx="21692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635000" lvl="0" marL="635000" rtl="0" algn="l"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lang="en-US">
                <a:solidFill>
                  <a:srgbClr val="253858"/>
                </a:solidFill>
              </a:rPr>
              <a:t>Dịch vụ lưu trữ Git Repository lớn nhất vịnh Bắc Bộ</a:t>
            </a:r>
            <a:endParaRPr>
              <a:solidFill>
                <a:schemeClr val="lt1"/>
              </a:solidFill>
            </a:endParaRPr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Biểu tượng là con bạch tuộc thần thánh trong phim h****i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chung chạ với mọi anh em trên thế giới</a:t>
            </a:r>
            <a:endParaRPr/>
          </a:p>
          <a:p>
            <a:pPr indent="-63500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858"/>
              </a:buClr>
              <a:buSzPts val="60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25385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Thêm một số tính năng cho Git.</a:t>
            </a:r>
            <a:r>
              <a:rPr lang="en-US">
                <a:solidFill>
                  <a:srgbClr val="253858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https://github.com/conanak99/codedao-tv</a:t>
            </a:r>
            <a:r>
              <a:rPr lang="en-US">
                <a:solidFill>
                  <a:srgbClr val="253858"/>
                </a:solidFill>
              </a:rPr>
              <a:t> </a:t>
            </a:r>
            <a:endParaRPr>
              <a:solidFill>
                <a:srgbClr val="253858"/>
              </a:solidFill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1711021" y="1035446"/>
            <a:ext cx="20828001" cy="83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7A6"/>
              </a:buClr>
              <a:buFont typeface="Helvetica Neue"/>
              <a:buNone/>
            </a:pP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</a:t>
            </a:r>
            <a:r>
              <a:rPr lang="en-US"/>
              <a:t>À CÁI CHI CHI</a:t>
            </a:r>
            <a:r>
              <a:rPr b="1" i="0" lang="en-US" sz="4800" u="none" cap="none" strike="noStrike">
                <a:solidFill>
                  <a:srgbClr val="0747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(</a:t>
            </a:r>
            <a:r>
              <a:rPr lang="en-US"/>
              <a:t>github.com)</a:t>
            </a:r>
            <a:endParaRPr/>
          </a:p>
        </p:txBody>
      </p:sp>
      <p:pic>
        <p:nvPicPr>
          <p:cNvPr descr="github-octocat.png" id="130" name="Google Shape;130;p23"/>
          <p:cNvPicPr preferRelativeResize="0"/>
          <p:nvPr/>
        </p:nvPicPr>
        <p:blipFill rotWithShape="1">
          <a:blip r:embed="rId4">
            <a:alphaModFix/>
          </a:blip>
          <a:srcRect b="0" l="23793" r="23588" t="0"/>
          <a:stretch/>
        </p:blipFill>
        <p:spPr>
          <a:xfrm>
            <a:off x="1711025" y="7303450"/>
            <a:ext cx="6057900" cy="6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381243" y="5407024"/>
            <a:ext cx="15621514" cy="1879601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1" i="0" lang="en-US" sz="1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</a:t>
            </a:r>
            <a:endParaRPr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381243" y="7241381"/>
            <a:ext cx="15621514" cy="7747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 đầu dự án với 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