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9" r:id="rId3"/>
    <p:sldId id="290" r:id="rId4"/>
    <p:sldId id="291" r:id="rId5"/>
    <p:sldId id="292" r:id="rId6"/>
    <p:sldId id="293" r:id="rId7"/>
    <p:sldId id="302" r:id="rId8"/>
    <p:sldId id="305" r:id="rId9"/>
    <p:sldId id="303" r:id="rId10"/>
    <p:sldId id="304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6" r:id="rId19"/>
    <p:sldId id="307" r:id="rId20"/>
    <p:sldId id="308" r:id="rId21"/>
    <p:sldId id="309" r:id="rId22"/>
    <p:sldId id="313" r:id="rId23"/>
    <p:sldId id="314" r:id="rId24"/>
    <p:sldId id="315" r:id="rId25"/>
    <p:sldId id="316" r:id="rId26"/>
    <p:sldId id="310" r:id="rId27"/>
    <p:sldId id="311" r:id="rId28"/>
    <p:sldId id="312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9231" autoAdjust="0"/>
  </p:normalViewPr>
  <p:slideViewPr>
    <p:cSldViewPr snapToGrid="0">
      <p:cViewPr varScale="1">
        <p:scale>
          <a:sx n="83" d="100"/>
          <a:sy n="83" d="100"/>
        </p:scale>
        <p:origin x="24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402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53558-946F-40AA-BE49-F3821E2DFF5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A610F-900F-49F7-BB3C-2715AA0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2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88D28-6AFE-46ED-ACD9-21FB3CCF834E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93B2C-FAE0-4D2D-9784-F7B099439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BCFE-FE81-4765-9405-51A0505B2D2D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1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982B-5A80-48E9-83A5-F6D2E0DF26E7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2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4A77-5939-45D1-A6A8-61A07586F82D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9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6C0-EAC3-473D-83D7-F0CCEC4FA097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75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5C1D-9BAD-4AF1-8074-ACDE6C94613E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5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C166E-F620-40D6-B551-521FEF392FDC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9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4C76-7C63-4841-9263-16830C2BA9F4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4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873C-B9E0-4582-A1F5-BA08350E29A3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4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5CE3-498C-4E3A-A2FB-5AC62E9B09B4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9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88977"/>
            <a:ext cx="8421624" cy="1326321"/>
          </a:xfrm>
        </p:spPr>
        <p:txBody>
          <a:bodyPr/>
          <a:lstStyle>
            <a:lvl1pPr algn="l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709928"/>
            <a:ext cx="8421624" cy="4379976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2" y="6194172"/>
            <a:ext cx="2057400" cy="365125"/>
          </a:xfrm>
        </p:spPr>
        <p:txBody>
          <a:bodyPr/>
          <a:lstStyle/>
          <a:p>
            <a:fld id="{8556B126-3F53-44C6-85E2-781A720BAC6B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46" y="6194172"/>
            <a:ext cx="5004649" cy="365125"/>
          </a:xfrm>
        </p:spPr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194172"/>
            <a:ext cx="56515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2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3B7C-E7BE-41BD-9CEB-0C789B066B7B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5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955B-03CA-4B0B-80E6-680326B8AB15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6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6E21-16DC-4357-B40D-D32EF10AFFC9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0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1D20-0129-493F-95C6-776F3194898E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CD7D-CA0D-4D2E-8EDB-95EE2938F4AB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7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0A60-9A7E-40FD-A8B0-42B535E7CD0B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09C-C96D-481B-93BF-A936C2B5E6D4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8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0327-9A14-40C7-B7EF-E91B02A30221}" type="datetime1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1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-fn5xiTAlKYejMxbxp3w8V6iOxLI31sP" TargetMode="External"/><Relationship Id="rId2" Type="http://schemas.openxmlformats.org/officeDocument/2006/relationships/hyperlink" Target="https://github.com/huynguyen82/C-4TNU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- TNUT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TS. Nguyễn Văn Huy, BM Công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smtClean="0"/>
              <a:t>Khoa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- </a:t>
            </a:r>
            <a:r>
              <a:rPr lang="en-US" dirty="0" err="1" smtClean="0"/>
              <a:t>Trường</a:t>
            </a:r>
            <a:r>
              <a:rPr lang="en-US" dirty="0" smtClean="0"/>
              <a:t> ĐH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r>
              <a:rPr lang="en-US" dirty="0" smtClean="0"/>
              <a:t>ĐH Thái </a:t>
            </a:r>
            <a:r>
              <a:rPr lang="en-US" dirty="0" err="1" smtClean="0"/>
              <a:t>Nguyên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github.com/huynguyen82/C-4TNUT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www.youtube.com/playlist?list=PL-fn5xiTAlKYejMxbxp3w8V6iOxLI31sP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Tin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II.2. </a:t>
            </a:r>
            <a:r>
              <a:rPr lang="en-US" dirty="0" err="1" smtClean="0">
                <a:effectLst/>
              </a:rPr>
              <a:t>cấu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trúc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chương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VD	</a:t>
            </a: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7916" y="2651530"/>
            <a:ext cx="7092751" cy="218521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dung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&lt;&lt;"Vi du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C++";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97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II.3. </a:t>
            </a:r>
            <a:r>
              <a:rPr lang="en-US" dirty="0" err="1" smtClean="0">
                <a:effectLst/>
              </a:rPr>
              <a:t>Kiểu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 smtClean="0">
                <a:effectLst/>
              </a:rPr>
              <a:t>Quy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định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tính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chất</a:t>
            </a:r>
            <a:r>
              <a:rPr lang="en-US" b="1" dirty="0" smtClean="0">
                <a:effectLst/>
              </a:rPr>
              <a:t> hay </a:t>
            </a:r>
            <a:r>
              <a:rPr lang="en-US" b="1" dirty="0" err="1" smtClean="0">
                <a:effectLst/>
              </a:rPr>
              <a:t>loại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giá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trị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của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biến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hoặc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hàm</a:t>
            </a:r>
            <a:endParaRPr lang="en-US" b="1" dirty="0" smtClean="0">
              <a:effectLst/>
            </a:endParaRPr>
          </a:p>
          <a:p>
            <a:pPr lvl="1"/>
            <a:r>
              <a:rPr lang="en-US" b="1" dirty="0" err="1" smtClean="0">
                <a:effectLst/>
              </a:rPr>
              <a:t>Quy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định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kích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thước</a:t>
            </a:r>
            <a:r>
              <a:rPr lang="en-US" b="1" dirty="0" smtClean="0">
                <a:effectLst/>
              </a:rPr>
              <a:t> hay </a:t>
            </a:r>
            <a:r>
              <a:rPr lang="en-US" b="1" dirty="0" err="1" smtClean="0">
                <a:effectLst/>
              </a:rPr>
              <a:t>phạm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ví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giá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trị</a:t>
            </a:r>
            <a:r>
              <a:rPr lang="en-US" b="1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Kích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thước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thường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là</a:t>
            </a:r>
            <a:r>
              <a:rPr lang="en-US" b="1" dirty="0" smtClean="0">
                <a:effectLst/>
              </a:rPr>
              <a:t> n-bytes. 1 byte = 8bit</a:t>
            </a:r>
          </a:p>
          <a:p>
            <a:pPr lvl="2"/>
            <a:endParaRPr lang="en-US" dirty="0" smtClean="0">
              <a:effectLst/>
            </a:endParaRPr>
          </a:p>
          <a:p>
            <a:pPr lvl="2"/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9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II.3. </a:t>
            </a:r>
            <a:r>
              <a:rPr lang="en-US" dirty="0" err="1" smtClean="0">
                <a:effectLst/>
              </a:rPr>
              <a:t>Kiểu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nguyên</a:t>
            </a:r>
            <a:r>
              <a:rPr lang="en-US" b="1" dirty="0" smtClean="0">
                <a:effectLst/>
              </a:rPr>
              <a:t>: </a:t>
            </a:r>
            <a:r>
              <a:rPr lang="en-US" b="1" dirty="0" err="1" smtClean="0">
                <a:effectLst/>
              </a:rPr>
              <a:t>Chỉ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lưu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hoặc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diễn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nguyên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không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dấu</a:t>
            </a:r>
            <a:r>
              <a:rPr lang="en-US" b="1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tập</a:t>
            </a:r>
            <a:r>
              <a:rPr lang="en-US" b="1" dirty="0" smtClean="0">
                <a:effectLst/>
              </a:rPr>
              <a:t> N) </a:t>
            </a:r>
            <a:r>
              <a:rPr lang="en-US" b="1" dirty="0" err="1" smtClean="0">
                <a:effectLst/>
              </a:rPr>
              <a:t>hoặc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có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dấu</a:t>
            </a:r>
            <a:r>
              <a:rPr lang="en-US" b="1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tập</a:t>
            </a:r>
            <a:r>
              <a:rPr lang="en-US" b="1" dirty="0" smtClean="0">
                <a:effectLst/>
              </a:rPr>
              <a:t> Z)</a:t>
            </a:r>
          </a:p>
          <a:p>
            <a:pPr lvl="1"/>
            <a:r>
              <a:rPr lang="en-US" dirty="0" err="1" smtClean="0">
                <a:effectLst/>
              </a:rPr>
              <a:t>Các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số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nguyên</a:t>
            </a:r>
            <a:r>
              <a:rPr lang="en-US" dirty="0" smtClean="0">
                <a:effectLst/>
              </a:rPr>
              <a:t>: </a:t>
            </a: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21" y="3395028"/>
            <a:ext cx="5786425" cy="25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7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II.3. </a:t>
            </a:r>
            <a:r>
              <a:rPr lang="en-US" dirty="0" err="1" smtClean="0">
                <a:effectLst/>
              </a:rPr>
              <a:t>Kiểu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 smtClean="0">
                <a:effectLst/>
              </a:rPr>
              <a:t>Tại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sao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phải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có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nhiều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nguyên</a:t>
            </a:r>
            <a:r>
              <a:rPr lang="en-US" b="1" dirty="0" smtClean="0">
                <a:effectLst/>
              </a:rPr>
              <a:t>?</a:t>
            </a:r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II.3. </a:t>
            </a:r>
            <a:r>
              <a:rPr lang="en-US" dirty="0" err="1" smtClean="0">
                <a:effectLst/>
              </a:rPr>
              <a:t>Kiểu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thực</a:t>
            </a:r>
            <a:r>
              <a:rPr lang="en-US" b="1" dirty="0" smtClean="0">
                <a:effectLst/>
              </a:rPr>
              <a:t>: 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diễn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hoặc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lưu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thực</a:t>
            </a:r>
            <a:r>
              <a:rPr lang="en-US" b="1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tập</a:t>
            </a:r>
            <a:r>
              <a:rPr lang="en-US" b="1" dirty="0" smtClean="0">
                <a:effectLst/>
              </a:rPr>
              <a:t> R)</a:t>
            </a:r>
          </a:p>
          <a:p>
            <a:pPr lvl="1"/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thực</a:t>
            </a:r>
            <a:r>
              <a:rPr lang="en-US" b="1" dirty="0" smtClean="0">
                <a:effectLst/>
              </a:rPr>
              <a:t>:</a:t>
            </a: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80289"/>
              </p:ext>
            </p:extLst>
          </p:nvPr>
        </p:nvGraphicFramePr>
        <p:xfrm>
          <a:off x="1571625" y="3110865"/>
          <a:ext cx="5816759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6462">
                  <a:extLst>
                    <a:ext uri="{9D8B030D-6E8A-4147-A177-3AD203B41FA5}">
                      <a16:colId xmlns:a16="http://schemas.microsoft.com/office/drawing/2014/main" val="1104983247"/>
                    </a:ext>
                  </a:extLst>
                </a:gridCol>
                <a:gridCol w="3245040">
                  <a:extLst>
                    <a:ext uri="{9D8B030D-6E8A-4147-A177-3AD203B41FA5}">
                      <a16:colId xmlns:a16="http://schemas.microsoft.com/office/drawing/2014/main" val="122140102"/>
                    </a:ext>
                  </a:extLst>
                </a:gridCol>
                <a:gridCol w="1135257">
                  <a:extLst>
                    <a:ext uri="{9D8B030D-6E8A-4147-A177-3AD203B41FA5}">
                      <a16:colId xmlns:a16="http://schemas.microsoft.com/office/drawing/2014/main" val="1608023700"/>
                    </a:ext>
                  </a:extLst>
                </a:gridCol>
              </a:tblGrid>
              <a:tr h="25558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Kiểu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Phạm vi biểu diễn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Kích thước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9600538"/>
                  </a:ext>
                </a:extLst>
              </a:tr>
              <a:tr h="5361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float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1.40129846432481707x10</a:t>
                      </a:r>
                      <a:r>
                        <a:rPr lang="en-US" sz="1300" baseline="30000">
                          <a:effectLst/>
                        </a:rPr>
                        <a:t>-45</a:t>
                      </a:r>
                      <a:r>
                        <a:rPr lang="en-US" sz="1300">
                          <a:effectLst/>
                        </a:rPr>
                        <a:t> to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3.40282346638528860x10</a:t>
                      </a:r>
                      <a:r>
                        <a:rPr lang="en-US" sz="1300" baseline="30000">
                          <a:effectLst/>
                        </a:rPr>
                        <a:t>38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byte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8966706"/>
                  </a:ext>
                </a:extLst>
              </a:tr>
              <a:tr h="5361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Double và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long double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4.94065645841246544x10</a:t>
                      </a:r>
                      <a:r>
                        <a:rPr lang="en-US" sz="1300" baseline="30000">
                          <a:effectLst/>
                        </a:rPr>
                        <a:t>-324</a:t>
                      </a:r>
                      <a:r>
                        <a:rPr lang="en-US" sz="1300">
                          <a:effectLst/>
                        </a:rPr>
                        <a:t> to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1.79769313486231570x10</a:t>
                      </a:r>
                      <a:r>
                        <a:rPr lang="en-US" sz="1300" baseline="30000">
                          <a:effectLst/>
                        </a:rPr>
                        <a:t>308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8 byte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705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II.3. </a:t>
            </a:r>
            <a:r>
              <a:rPr lang="en-US" dirty="0" err="1" smtClean="0">
                <a:effectLst/>
              </a:rPr>
              <a:t>Kiểu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thực</a:t>
            </a:r>
            <a:r>
              <a:rPr lang="en-US" b="1" dirty="0" smtClean="0">
                <a:effectLst/>
              </a:rPr>
              <a:t>: 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diễn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hoặc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lưu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thực</a:t>
            </a:r>
            <a:r>
              <a:rPr lang="en-US" b="1" dirty="0" smtClean="0">
                <a:effectLst/>
              </a:rPr>
              <a:t> (</a:t>
            </a:r>
            <a:r>
              <a:rPr lang="en-US" b="1" dirty="0" err="1" smtClean="0">
                <a:effectLst/>
              </a:rPr>
              <a:t>tập</a:t>
            </a:r>
            <a:r>
              <a:rPr lang="en-US" b="1" dirty="0" smtClean="0">
                <a:effectLst/>
              </a:rPr>
              <a:t> R)</a:t>
            </a:r>
          </a:p>
          <a:p>
            <a:pPr lvl="1"/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thực</a:t>
            </a:r>
            <a:r>
              <a:rPr lang="en-US" b="1" dirty="0" smtClean="0">
                <a:effectLst/>
              </a:rPr>
              <a:t>:</a:t>
            </a: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80289"/>
              </p:ext>
            </p:extLst>
          </p:nvPr>
        </p:nvGraphicFramePr>
        <p:xfrm>
          <a:off x="1571625" y="3110865"/>
          <a:ext cx="5816759" cy="13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6462">
                  <a:extLst>
                    <a:ext uri="{9D8B030D-6E8A-4147-A177-3AD203B41FA5}">
                      <a16:colId xmlns:a16="http://schemas.microsoft.com/office/drawing/2014/main" val="1104983247"/>
                    </a:ext>
                  </a:extLst>
                </a:gridCol>
                <a:gridCol w="3245040">
                  <a:extLst>
                    <a:ext uri="{9D8B030D-6E8A-4147-A177-3AD203B41FA5}">
                      <a16:colId xmlns:a16="http://schemas.microsoft.com/office/drawing/2014/main" val="122140102"/>
                    </a:ext>
                  </a:extLst>
                </a:gridCol>
                <a:gridCol w="1135257">
                  <a:extLst>
                    <a:ext uri="{9D8B030D-6E8A-4147-A177-3AD203B41FA5}">
                      <a16:colId xmlns:a16="http://schemas.microsoft.com/office/drawing/2014/main" val="1608023700"/>
                    </a:ext>
                  </a:extLst>
                </a:gridCol>
              </a:tblGrid>
              <a:tr h="25558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Kiểu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Phạm vi biểu diễn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Kích thước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9600538"/>
                  </a:ext>
                </a:extLst>
              </a:tr>
              <a:tr h="5361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float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1.40129846432481707x10</a:t>
                      </a:r>
                      <a:r>
                        <a:rPr lang="en-US" sz="1300" baseline="30000">
                          <a:effectLst/>
                        </a:rPr>
                        <a:t>-45</a:t>
                      </a:r>
                      <a:r>
                        <a:rPr lang="en-US" sz="1300">
                          <a:effectLst/>
                        </a:rPr>
                        <a:t> to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3.40282346638528860x10</a:t>
                      </a:r>
                      <a:r>
                        <a:rPr lang="en-US" sz="1300" baseline="30000">
                          <a:effectLst/>
                        </a:rPr>
                        <a:t>38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byte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8966706"/>
                  </a:ext>
                </a:extLst>
              </a:tr>
              <a:tr h="5361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Double và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long double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4.94065645841246544x10</a:t>
                      </a:r>
                      <a:r>
                        <a:rPr lang="en-US" sz="1300" baseline="30000">
                          <a:effectLst/>
                        </a:rPr>
                        <a:t>-324</a:t>
                      </a:r>
                      <a:r>
                        <a:rPr lang="en-US" sz="1300">
                          <a:effectLst/>
                        </a:rPr>
                        <a:t> to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1.79769313486231570x10</a:t>
                      </a:r>
                      <a:r>
                        <a:rPr lang="en-US" sz="1300" baseline="30000">
                          <a:effectLst/>
                        </a:rPr>
                        <a:t>308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8 byte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705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II.3. </a:t>
            </a:r>
            <a:r>
              <a:rPr lang="en-US" dirty="0" err="1" smtClean="0">
                <a:effectLst/>
              </a:rPr>
              <a:t>Kiểu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ký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tự</a:t>
            </a:r>
            <a:r>
              <a:rPr lang="en-US" b="1" dirty="0" smtClean="0">
                <a:effectLst/>
              </a:rPr>
              <a:t>: Lưu </a:t>
            </a:r>
            <a:r>
              <a:rPr lang="en-US" b="1" dirty="0" err="1" smtClean="0">
                <a:effectLst/>
              </a:rPr>
              <a:t>hoặc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diễn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mã</a:t>
            </a:r>
            <a:r>
              <a:rPr lang="en-US" b="1" dirty="0" smtClean="0">
                <a:effectLst/>
              </a:rPr>
              <a:t> ASCII </a:t>
            </a:r>
          </a:p>
          <a:p>
            <a:pPr lvl="1"/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ký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tự</a:t>
            </a:r>
            <a:r>
              <a:rPr lang="en-US" b="1" dirty="0" smtClean="0">
                <a:effectLst/>
              </a:rPr>
              <a:t>: </a:t>
            </a: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21554"/>
              </p:ext>
            </p:extLst>
          </p:nvPr>
        </p:nvGraphicFramePr>
        <p:xfrm>
          <a:off x="464832" y="3188411"/>
          <a:ext cx="4248323" cy="1234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364">
                  <a:extLst>
                    <a:ext uri="{9D8B030D-6E8A-4147-A177-3AD203B41FA5}">
                      <a16:colId xmlns:a16="http://schemas.microsoft.com/office/drawing/2014/main" val="2866505542"/>
                    </a:ext>
                  </a:extLst>
                </a:gridCol>
                <a:gridCol w="1254474">
                  <a:extLst>
                    <a:ext uri="{9D8B030D-6E8A-4147-A177-3AD203B41FA5}">
                      <a16:colId xmlns:a16="http://schemas.microsoft.com/office/drawing/2014/main" val="2308603630"/>
                    </a:ext>
                  </a:extLst>
                </a:gridCol>
                <a:gridCol w="645981">
                  <a:extLst>
                    <a:ext uri="{9D8B030D-6E8A-4147-A177-3AD203B41FA5}">
                      <a16:colId xmlns:a16="http://schemas.microsoft.com/office/drawing/2014/main" val="798013096"/>
                    </a:ext>
                  </a:extLst>
                </a:gridCol>
                <a:gridCol w="816253">
                  <a:extLst>
                    <a:ext uri="{9D8B030D-6E8A-4147-A177-3AD203B41FA5}">
                      <a16:colId xmlns:a16="http://schemas.microsoft.com/office/drawing/2014/main" val="1227716637"/>
                    </a:ext>
                  </a:extLst>
                </a:gridCol>
                <a:gridCol w="181251">
                  <a:extLst>
                    <a:ext uri="{9D8B030D-6E8A-4147-A177-3AD203B41FA5}">
                      <a16:colId xmlns:a16="http://schemas.microsoft.com/office/drawing/2014/main" val="2454166537"/>
                    </a:ext>
                  </a:extLst>
                </a:gridCol>
              </a:tblGrid>
              <a:tr h="2452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Kiểu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Phạm vi biểu diễn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Số ký tự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Kích thước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001595"/>
                  </a:ext>
                </a:extLst>
              </a:tr>
              <a:tr h="51389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char (signed char)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-128 </a:t>
                      </a:r>
                      <a:r>
                        <a:rPr lang="en-US" sz="1300" dirty="0" err="1">
                          <a:effectLst/>
                        </a:rPr>
                        <a:t>đến</a:t>
                      </a:r>
                      <a:r>
                        <a:rPr lang="en-US" sz="1300" dirty="0">
                          <a:effectLst/>
                        </a:rPr>
                        <a:t> 127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 byte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213024"/>
                  </a:ext>
                </a:extLst>
              </a:tr>
              <a:tr h="24521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unsigned char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 đến 255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256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 byte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31647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9" y="2663501"/>
            <a:ext cx="3987626" cy="351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II.4. </a:t>
            </a:r>
            <a:r>
              <a:rPr lang="en-US" dirty="0" err="1" smtClean="0">
                <a:effectLst/>
              </a:rPr>
              <a:t>Chuyển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đổi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liệu</a:t>
            </a:r>
            <a:r>
              <a:rPr lang="en-US" dirty="0" smtClean="0">
                <a:effectLst/>
              </a:rPr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 smtClean="0">
                <a:effectLst/>
              </a:rPr>
              <a:t>Nguyên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tắc</a:t>
            </a: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1: </a:t>
            </a:r>
            <a:r>
              <a:rPr lang="en-US" b="1" dirty="0" err="1" smtClean="0">
                <a:effectLst/>
              </a:rPr>
              <a:t>Với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endParaRPr lang="en-US" b="1" dirty="0" smtClean="0">
              <a:effectLst/>
            </a:endParaRPr>
          </a:p>
          <a:p>
            <a:pPr lvl="1"/>
            <a:r>
              <a:rPr lang="en-US" b="1" dirty="0" err="1" smtClean="0">
                <a:effectLst/>
              </a:rPr>
              <a:t>Xét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>
                <a:effectLst/>
              </a:rPr>
              <a:t>m</a:t>
            </a:r>
            <a:r>
              <a:rPr lang="en-US" b="1" dirty="0" err="1" smtClean="0">
                <a:effectLst/>
              </a:rPr>
              <a:t>ột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tổng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quát</a:t>
            </a:r>
            <a:r>
              <a:rPr lang="en-US" b="1" dirty="0" smtClean="0">
                <a:effectLst/>
              </a:rPr>
              <a:t>: x ? y ( </a:t>
            </a:r>
            <a:r>
              <a:rPr lang="en-US" b="1" dirty="0" err="1" smtClean="0">
                <a:effectLst/>
              </a:rPr>
              <a:t>trong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đó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x,y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hạng</a:t>
            </a:r>
            <a:r>
              <a:rPr lang="en-US" b="1" dirty="0" smtClean="0">
                <a:effectLst/>
              </a:rPr>
              <a:t>, ? </a:t>
            </a:r>
            <a:r>
              <a:rPr lang="en-US" b="1" dirty="0" err="1" smtClean="0">
                <a:effectLst/>
              </a:rPr>
              <a:t>Là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tử</a:t>
            </a:r>
            <a:r>
              <a:rPr lang="en-US" b="1" dirty="0" smtClean="0">
                <a:effectLst/>
              </a:rPr>
              <a:t>)</a:t>
            </a:r>
          </a:p>
          <a:p>
            <a:pPr lvl="1"/>
            <a:r>
              <a:rPr lang="en-US" b="1" dirty="0">
                <a:effectLst/>
              </a:rPr>
              <a:t>x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và</a:t>
            </a:r>
            <a:r>
              <a:rPr lang="en-US" b="1" dirty="0" smtClean="0">
                <a:effectLst/>
              </a:rPr>
              <a:t> y </a:t>
            </a:r>
            <a:r>
              <a:rPr lang="en-US" b="1" dirty="0" err="1" smtClean="0">
                <a:effectLst/>
              </a:rPr>
              <a:t>phải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cùng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nếu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không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cùng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thì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hạng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có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kích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thước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nhỏ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sẽ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động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được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ép</a:t>
            </a:r>
            <a:r>
              <a:rPr lang="en-US" b="1" dirty="0" smtClean="0">
                <a:effectLst/>
              </a:rPr>
              <a:t> sang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của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hạng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có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kích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thước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lớn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hơn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nếu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không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thể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trình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dịch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sẽ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báo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lỗi</a:t>
            </a:r>
            <a:r>
              <a:rPr lang="en-US" b="1" dirty="0" smtClean="0">
                <a:effectLst/>
              </a:rPr>
              <a:t>.</a:t>
            </a:r>
          </a:p>
          <a:p>
            <a:r>
              <a:rPr lang="en-US" b="1" dirty="0" err="1" smtClean="0">
                <a:effectLst/>
              </a:rPr>
              <a:t>Nguyên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tắc</a:t>
            </a:r>
            <a:r>
              <a:rPr lang="en-US" b="1" dirty="0" smtClean="0">
                <a:effectLst/>
              </a:rPr>
              <a:t> 2: </a:t>
            </a:r>
            <a:r>
              <a:rPr lang="en-US" b="1" dirty="0" err="1" smtClean="0">
                <a:effectLst/>
              </a:rPr>
              <a:t>Với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gán</a:t>
            </a:r>
            <a:r>
              <a:rPr lang="en-US" b="1" dirty="0" smtClean="0">
                <a:effectLst/>
              </a:rPr>
              <a:t> x=&lt;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thức</a:t>
            </a:r>
            <a:r>
              <a:rPr lang="en-US" b="1" dirty="0" smtClean="0">
                <a:effectLst/>
              </a:rPr>
              <a:t>&gt;;</a:t>
            </a:r>
          </a:p>
          <a:p>
            <a:pPr lvl="1"/>
            <a:r>
              <a:rPr lang="en-US" b="1" dirty="0" smtClean="0">
                <a:effectLst/>
              </a:rPr>
              <a:t>&lt;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thức</a:t>
            </a:r>
            <a:r>
              <a:rPr lang="en-US" b="1" dirty="0" smtClean="0">
                <a:effectLst/>
              </a:rPr>
              <a:t>&gt; </a:t>
            </a:r>
            <a:r>
              <a:rPr lang="en-US" b="1" dirty="0" err="1" smtClean="0">
                <a:effectLst/>
              </a:rPr>
              <a:t>phải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cùng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với</a:t>
            </a:r>
            <a:r>
              <a:rPr lang="en-US" b="1" dirty="0" smtClean="0">
                <a:effectLst/>
              </a:rPr>
              <a:t> x, </a:t>
            </a:r>
            <a:r>
              <a:rPr lang="en-US" b="1" dirty="0" err="1" smtClean="0">
                <a:effectLst/>
              </a:rPr>
              <a:t>trái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lại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giá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trị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sẽ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động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được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sang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của</a:t>
            </a:r>
            <a:r>
              <a:rPr lang="en-US" b="1" dirty="0" smtClean="0">
                <a:effectLst/>
              </a:rPr>
              <a:t> x </a:t>
            </a:r>
            <a:r>
              <a:rPr lang="en-US" b="1" dirty="0" err="1" smtClean="0">
                <a:effectLst/>
              </a:rPr>
              <a:t>nếu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được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nếu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không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trình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dịch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sẽ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báo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lỗi</a:t>
            </a:r>
            <a:r>
              <a:rPr lang="en-US" b="1" dirty="0" smtClean="0">
                <a:effectLst/>
              </a:rPr>
              <a:t>.</a:t>
            </a:r>
          </a:p>
          <a:p>
            <a:r>
              <a:rPr lang="en-US" b="1" dirty="0" err="1" smtClean="0">
                <a:effectLst/>
              </a:rPr>
              <a:t>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chủ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động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cú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pháp</a:t>
            </a:r>
            <a:r>
              <a:rPr lang="en-US" b="1" dirty="0" smtClean="0">
                <a:effectLst/>
              </a:rPr>
              <a:t>: &lt;</a:t>
            </a:r>
            <a:r>
              <a:rPr lang="en-US" b="1" dirty="0" err="1" smtClean="0">
                <a:effectLst/>
              </a:rPr>
              <a:t>tên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&gt; (&lt;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thức</a:t>
            </a:r>
            <a:r>
              <a:rPr lang="en-US" b="1" dirty="0" smtClean="0">
                <a:effectLst/>
              </a:rPr>
              <a:t>&gt;);</a:t>
            </a:r>
          </a:p>
          <a:p>
            <a:pPr lvl="1"/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2"/>
            <a:endParaRPr lang="en-US" b="1" dirty="0" smtClean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II.4. </a:t>
            </a:r>
            <a:r>
              <a:rPr lang="en-US" dirty="0" err="1" smtClean="0">
                <a:effectLst/>
              </a:rPr>
              <a:t>Chuyển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đổi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liệu</a:t>
            </a:r>
            <a:r>
              <a:rPr lang="en-US" dirty="0" smtClean="0">
                <a:effectLst/>
              </a:rPr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>
                <a:effectLst/>
              </a:rPr>
              <a:t>Nguyên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tắc</a:t>
            </a: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1: </a:t>
            </a:r>
            <a:r>
              <a:rPr lang="en-US" b="1" dirty="0" err="1" smtClean="0">
                <a:effectLst/>
              </a:rPr>
              <a:t>Với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endParaRPr lang="en-US" b="1" dirty="0" smtClean="0">
              <a:effectLst/>
            </a:endParaRPr>
          </a:p>
          <a:p>
            <a:pPr lvl="1"/>
            <a:r>
              <a:rPr lang="en-US" b="1" dirty="0" err="1" smtClean="0">
                <a:effectLst/>
              </a:rPr>
              <a:t>Xét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>
                <a:effectLst/>
              </a:rPr>
              <a:t>m</a:t>
            </a:r>
            <a:r>
              <a:rPr lang="en-US" b="1" dirty="0" err="1" smtClean="0">
                <a:effectLst/>
              </a:rPr>
              <a:t>ột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tổng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quát</a:t>
            </a:r>
            <a:r>
              <a:rPr lang="en-US" b="1" dirty="0" smtClean="0">
                <a:effectLst/>
              </a:rPr>
              <a:t>: x ? y ( </a:t>
            </a:r>
            <a:r>
              <a:rPr lang="en-US" b="1" dirty="0" err="1" smtClean="0">
                <a:effectLst/>
              </a:rPr>
              <a:t>trong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đó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x,y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hạng</a:t>
            </a:r>
            <a:r>
              <a:rPr lang="en-US" b="1" dirty="0" smtClean="0">
                <a:effectLst/>
              </a:rPr>
              <a:t>, ? </a:t>
            </a:r>
            <a:r>
              <a:rPr lang="en-US" b="1" dirty="0" err="1" smtClean="0">
                <a:effectLst/>
              </a:rPr>
              <a:t>Là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tử</a:t>
            </a:r>
            <a:r>
              <a:rPr lang="en-US" b="1" dirty="0" smtClean="0">
                <a:effectLst/>
              </a:rPr>
              <a:t>)</a:t>
            </a:r>
          </a:p>
          <a:p>
            <a:pPr lvl="1"/>
            <a:r>
              <a:rPr lang="en-US" b="1" dirty="0">
                <a:effectLst/>
              </a:rPr>
              <a:t>x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và</a:t>
            </a:r>
            <a:r>
              <a:rPr lang="en-US" b="1" dirty="0" smtClean="0">
                <a:effectLst/>
              </a:rPr>
              <a:t> y </a:t>
            </a:r>
            <a:r>
              <a:rPr lang="en-US" b="1" dirty="0" err="1" smtClean="0">
                <a:effectLst/>
              </a:rPr>
              <a:t>phải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cùng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nếu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không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cùng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thì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hạng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có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kích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thước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nhỏ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sẽ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động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được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ép</a:t>
            </a:r>
            <a:r>
              <a:rPr lang="en-US" b="1" dirty="0" smtClean="0">
                <a:effectLst/>
              </a:rPr>
              <a:t> sang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của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hạng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có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kích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thước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lớn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hơn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nếu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không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thể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trình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dịch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sẽ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báo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lỗi</a:t>
            </a:r>
            <a:r>
              <a:rPr lang="en-US" b="1" dirty="0" smtClean="0">
                <a:effectLst/>
              </a:rPr>
              <a:t>.</a:t>
            </a:r>
          </a:p>
          <a:p>
            <a:r>
              <a:rPr lang="en-US" b="1" dirty="0" smtClean="0">
                <a:effectLst/>
              </a:rPr>
              <a:t>VD:</a:t>
            </a:r>
          </a:p>
          <a:p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2"/>
            <a:endParaRPr lang="en-US" b="1" dirty="0" smtClean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II.4. </a:t>
            </a:r>
            <a:r>
              <a:rPr lang="en-US" dirty="0" err="1" smtClean="0">
                <a:effectLst/>
              </a:rPr>
              <a:t>Chuyển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đổi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liệu</a:t>
            </a:r>
            <a:r>
              <a:rPr lang="en-US" dirty="0" smtClean="0">
                <a:effectLst/>
              </a:rPr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effectLst/>
              </a:rPr>
              <a:t>Nguyên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tắc</a:t>
            </a:r>
            <a:r>
              <a:rPr lang="en-US" b="1" dirty="0" smtClean="0">
                <a:effectLst/>
              </a:rPr>
              <a:t> 2: </a:t>
            </a:r>
            <a:r>
              <a:rPr lang="en-US" b="1" dirty="0" err="1" smtClean="0">
                <a:effectLst/>
              </a:rPr>
              <a:t>Với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gán</a:t>
            </a:r>
            <a:r>
              <a:rPr lang="en-US" b="1" dirty="0" smtClean="0">
                <a:effectLst/>
              </a:rPr>
              <a:t> x=&lt;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thức</a:t>
            </a:r>
            <a:r>
              <a:rPr lang="en-US" b="1" dirty="0" smtClean="0">
                <a:effectLst/>
              </a:rPr>
              <a:t>&gt;;</a:t>
            </a:r>
          </a:p>
          <a:p>
            <a:pPr lvl="1"/>
            <a:r>
              <a:rPr lang="en-US" b="1" dirty="0" smtClean="0">
                <a:effectLst/>
              </a:rPr>
              <a:t>&lt;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thức</a:t>
            </a:r>
            <a:r>
              <a:rPr lang="en-US" b="1" dirty="0" smtClean="0">
                <a:effectLst/>
              </a:rPr>
              <a:t>&gt; </a:t>
            </a:r>
            <a:r>
              <a:rPr lang="en-US" b="1" dirty="0" err="1" smtClean="0">
                <a:effectLst/>
              </a:rPr>
              <a:t>phải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cùng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với</a:t>
            </a:r>
            <a:r>
              <a:rPr lang="en-US" b="1" dirty="0" smtClean="0">
                <a:effectLst/>
              </a:rPr>
              <a:t> x, </a:t>
            </a:r>
            <a:r>
              <a:rPr lang="en-US" b="1" dirty="0" err="1" smtClean="0">
                <a:effectLst/>
              </a:rPr>
              <a:t>trái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lại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giá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trị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sẽ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động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được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sang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của</a:t>
            </a:r>
            <a:r>
              <a:rPr lang="en-US" b="1" dirty="0" smtClean="0">
                <a:effectLst/>
              </a:rPr>
              <a:t> x </a:t>
            </a:r>
            <a:r>
              <a:rPr lang="en-US" b="1" dirty="0" err="1" smtClean="0">
                <a:effectLst/>
              </a:rPr>
              <a:t>nếu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được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nếu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không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trình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dịch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sẽ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báo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lỗi</a:t>
            </a:r>
            <a:r>
              <a:rPr lang="en-US" b="1" dirty="0" smtClean="0">
                <a:effectLst/>
              </a:rPr>
              <a:t>.</a:t>
            </a:r>
          </a:p>
          <a:p>
            <a:r>
              <a:rPr lang="en-US" b="1" dirty="0" smtClean="0">
                <a:effectLst/>
              </a:rPr>
              <a:t>VD:</a:t>
            </a:r>
          </a:p>
          <a:p>
            <a:pPr lvl="1"/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2"/>
            <a:endParaRPr lang="en-US" b="1" dirty="0" smtClean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22568"/>
              </p:ext>
            </p:extLst>
          </p:nvPr>
        </p:nvGraphicFramePr>
        <p:xfrm>
          <a:off x="685346" y="2138809"/>
          <a:ext cx="7765322" cy="3625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0573">
                  <a:extLst>
                    <a:ext uri="{9D8B030D-6E8A-4147-A177-3AD203B41FA5}">
                      <a16:colId xmlns:a16="http://schemas.microsoft.com/office/drawing/2014/main" val="4034450482"/>
                    </a:ext>
                  </a:extLst>
                </a:gridCol>
                <a:gridCol w="4733165">
                  <a:extLst>
                    <a:ext uri="{9D8B030D-6E8A-4147-A177-3AD203B41FA5}">
                      <a16:colId xmlns:a16="http://schemas.microsoft.com/office/drawing/2014/main" val="3141181772"/>
                    </a:ext>
                  </a:extLst>
                </a:gridCol>
                <a:gridCol w="2361584">
                  <a:extLst>
                    <a:ext uri="{9D8B030D-6E8A-4147-A177-3AD203B41FA5}">
                      <a16:colId xmlns:a16="http://schemas.microsoft.com/office/drawing/2014/main" val="1137404380"/>
                    </a:ext>
                  </a:extLst>
                </a:gridCol>
              </a:tblGrid>
              <a:tr h="31992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Nội dung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CĐR học phần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1669698"/>
                  </a:ext>
                </a:extLst>
              </a:tr>
              <a:tr h="67533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u="sng" strike="sngStrike" dirty="0" err="1">
                          <a:effectLst/>
                        </a:rPr>
                        <a:t>Chương</a:t>
                      </a:r>
                      <a:r>
                        <a:rPr lang="en-US" sz="1300" u="sng" strike="sngStrike" dirty="0">
                          <a:effectLst/>
                        </a:rPr>
                        <a:t> 1: </a:t>
                      </a:r>
                      <a:r>
                        <a:rPr lang="en-US" sz="1300" u="sng" strike="sngStrike" dirty="0" err="1">
                          <a:effectLst/>
                        </a:rPr>
                        <a:t>Cách</a:t>
                      </a:r>
                      <a:r>
                        <a:rPr lang="en-US" sz="1300" u="sng" strike="sngStrike" dirty="0">
                          <a:effectLst/>
                        </a:rPr>
                        <a:t> </a:t>
                      </a:r>
                      <a:r>
                        <a:rPr lang="en-US" sz="1300" u="sng" strike="sngStrike" dirty="0" err="1">
                          <a:effectLst/>
                        </a:rPr>
                        <a:t>sử</a:t>
                      </a:r>
                      <a:r>
                        <a:rPr lang="en-US" sz="1300" u="sng" strike="sngStrike" dirty="0">
                          <a:effectLst/>
                        </a:rPr>
                        <a:t> </a:t>
                      </a:r>
                      <a:r>
                        <a:rPr lang="en-US" sz="1300" u="sng" strike="sngStrike" dirty="0" err="1">
                          <a:effectLst/>
                        </a:rPr>
                        <a:t>dụng</a:t>
                      </a:r>
                      <a:r>
                        <a:rPr lang="en-US" sz="1300" u="sng" strike="sngStrike" dirty="0">
                          <a:effectLst/>
                        </a:rPr>
                        <a:t> Word, Excel, </a:t>
                      </a:r>
                      <a:r>
                        <a:rPr lang="en-US" sz="1300" u="sng" strike="sngStrike" dirty="0" err="1">
                          <a:effectLst/>
                        </a:rPr>
                        <a:t>Powerpoint</a:t>
                      </a:r>
                      <a:endParaRPr lang="en-US" sz="1000" u="sng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G1.1, G2.1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4711266"/>
                  </a:ext>
                </a:extLst>
              </a:tr>
              <a:tr h="31992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strike="sngStrike" dirty="0" err="1">
                          <a:effectLst/>
                        </a:rPr>
                        <a:t>Chương</a:t>
                      </a:r>
                      <a:r>
                        <a:rPr lang="en-US" sz="1300" strike="sngStrike" dirty="0">
                          <a:effectLst/>
                        </a:rPr>
                        <a:t> 2: </a:t>
                      </a:r>
                      <a:r>
                        <a:rPr lang="en-US" sz="1300" strike="sngStrike" dirty="0" err="1">
                          <a:effectLst/>
                        </a:rPr>
                        <a:t>Mở</a:t>
                      </a:r>
                      <a:r>
                        <a:rPr lang="en-US" sz="1300" strike="sngStrike" dirty="0">
                          <a:effectLst/>
                        </a:rPr>
                        <a:t> </a:t>
                      </a:r>
                      <a:r>
                        <a:rPr lang="en-US" sz="1300" strike="sngStrike" dirty="0" err="1">
                          <a:effectLst/>
                        </a:rPr>
                        <a:t>đầu</a:t>
                      </a:r>
                      <a:endParaRPr lang="en-US" sz="1000" strike="sngStrik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329766"/>
                  </a:ext>
                </a:extLst>
              </a:tr>
              <a:tr h="67507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Chương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3: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Các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thành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phần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các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kiểu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dữ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liệu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cơ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bản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và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các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phép</a:t>
                      </a:r>
                      <a:r>
                        <a:rPr lang="en-US" sz="1300" b="1" spc="-3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300" b="1" spc="-30" dirty="0" err="1">
                          <a:solidFill>
                            <a:srgbClr val="FF0000"/>
                          </a:solidFill>
                          <a:effectLst/>
                        </a:rPr>
                        <a:t>toán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070522"/>
                  </a:ext>
                </a:extLst>
              </a:tr>
              <a:tr h="31992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Chương 4: Các thao tác nhập xuất dữ liệu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1662145"/>
                  </a:ext>
                </a:extLst>
              </a:tr>
              <a:tr h="31992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Chương 5: Các cấu trúc điều khiển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6590490"/>
                  </a:ext>
                </a:extLst>
              </a:tr>
              <a:tr h="675339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Chương 6: Hàm trong C++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G1.2, G2.2, G2.3, G3.1,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8878437"/>
                  </a:ext>
                </a:extLst>
              </a:tr>
              <a:tr h="31992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>
                          <a:effectLst/>
                        </a:rPr>
                        <a:t>Chương 7: Các kiểu dữ liệu có cấu trúc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dirty="0">
                          <a:effectLst/>
                        </a:rPr>
                        <a:t>G1.2, G2.2, G2.3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63802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II.4. </a:t>
            </a:r>
            <a:r>
              <a:rPr lang="en-US" dirty="0" err="1" smtClean="0">
                <a:effectLst/>
              </a:rPr>
              <a:t>Chuyển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đổi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liệu</a:t>
            </a:r>
            <a:r>
              <a:rPr lang="en-US" dirty="0" smtClean="0">
                <a:effectLst/>
              </a:rPr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effectLst/>
              </a:rPr>
              <a:t>Nguyên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tắc</a:t>
            </a:r>
            <a:r>
              <a:rPr lang="en-US" b="1" dirty="0" smtClean="0">
                <a:effectLst/>
              </a:rPr>
              <a:t> 3: </a:t>
            </a:r>
            <a:r>
              <a:rPr lang="en-US" b="1" dirty="0" err="1" smtClean="0">
                <a:effectLst/>
              </a:rPr>
              <a:t>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chủ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động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cú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pháp</a:t>
            </a:r>
            <a:r>
              <a:rPr lang="en-US" b="1" dirty="0" smtClean="0">
                <a:effectLst/>
              </a:rPr>
              <a:t>: &lt;</a:t>
            </a:r>
            <a:r>
              <a:rPr lang="en-US" b="1" dirty="0" err="1" smtClean="0">
                <a:effectLst/>
              </a:rPr>
              <a:t>tên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kiểu</a:t>
            </a:r>
            <a:r>
              <a:rPr lang="en-US" b="1" dirty="0" smtClean="0">
                <a:effectLst/>
              </a:rPr>
              <a:t>&gt; (&lt;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thức</a:t>
            </a:r>
            <a:r>
              <a:rPr lang="en-US" b="1" dirty="0" smtClean="0">
                <a:effectLst/>
              </a:rPr>
              <a:t>&gt;);</a:t>
            </a:r>
          </a:p>
          <a:p>
            <a:r>
              <a:rPr lang="en-US" b="1" dirty="0" smtClean="0">
                <a:effectLst/>
              </a:rPr>
              <a:t>VD</a:t>
            </a:r>
          </a:p>
          <a:p>
            <a:pPr lvl="1"/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2"/>
            <a:endParaRPr lang="en-US" b="1" dirty="0" smtClean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II.5. </a:t>
            </a:r>
            <a:r>
              <a:rPr lang="en-US" dirty="0" err="1" smtClean="0">
                <a:effectLst/>
              </a:rPr>
              <a:t>Biểu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thức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và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các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phép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 smtClean="0">
                <a:effectLst/>
              </a:rPr>
              <a:t>:</a:t>
            </a:r>
          </a:p>
          <a:p>
            <a:pPr lvl="1"/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2"/>
            <a:endParaRPr lang="en-US" b="1" dirty="0" smtClean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6" y="2860809"/>
            <a:ext cx="8045052" cy="15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C++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II.6. </a:t>
            </a:r>
            <a:r>
              <a:rPr lang="en-US" dirty="0" err="1" smtClean="0">
                <a:effectLst/>
              </a:rPr>
              <a:t>Biến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và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khai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báo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lưu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trữ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giá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trị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trong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quá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trình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chạy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chương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trình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pPr lvl="1"/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C++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II.6. </a:t>
            </a:r>
            <a:r>
              <a:rPr lang="en-US" dirty="0" err="1" smtClean="0">
                <a:effectLst/>
              </a:rPr>
              <a:t>Biến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và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khai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báo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&gt; 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&gt;[=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];</a:t>
            </a:r>
          </a:p>
          <a:p>
            <a:r>
              <a:rPr lang="en-US" dirty="0" smtClean="0"/>
              <a:t>VD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C++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II.6. </a:t>
            </a:r>
            <a:r>
              <a:rPr lang="en-US" dirty="0" err="1" smtClean="0">
                <a:effectLst/>
              </a:rPr>
              <a:t>Biến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và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khai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báo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Phạm vi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Ở ĐÂU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Ở </a:t>
            </a:r>
            <a:r>
              <a:rPr lang="en-US" dirty="0" err="1" smtClean="0"/>
              <a:t>Đâu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…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C++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II.7. </a:t>
            </a:r>
            <a:r>
              <a:rPr lang="en-US" dirty="0" err="1" smtClean="0">
                <a:effectLst/>
              </a:rPr>
              <a:t>Khia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báo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hằng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khia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</a:t>
            </a:r>
          </a:p>
          <a:p>
            <a:r>
              <a:rPr lang="en-US" sz="2400" dirty="0" err="1" smtClean="0"/>
              <a:t>Dùng</a:t>
            </a:r>
            <a:r>
              <a:rPr lang="en-US" sz="2400" dirty="0" smtClean="0"/>
              <a:t> macro: </a:t>
            </a:r>
            <a:r>
              <a:rPr lang="en-US" sz="2400" dirty="0" smtClean="0">
                <a:solidFill>
                  <a:srgbClr val="FFFF00"/>
                </a:solidFill>
              </a:rPr>
              <a:t>#define &lt;</a:t>
            </a:r>
            <a:r>
              <a:rPr lang="en-US" sz="2400" dirty="0" err="1" smtClean="0">
                <a:solidFill>
                  <a:srgbClr val="FFFF00"/>
                </a:solidFill>
              </a:rPr>
              <a:t>tên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hằng</a:t>
            </a:r>
            <a:r>
              <a:rPr lang="en-US" sz="2400" dirty="0" smtClean="0">
                <a:solidFill>
                  <a:srgbClr val="FFFF00"/>
                </a:solidFill>
              </a:rPr>
              <a:t>&gt; &lt;</a:t>
            </a:r>
            <a:r>
              <a:rPr lang="en-US" sz="2400" dirty="0" err="1" smtClean="0">
                <a:solidFill>
                  <a:srgbClr val="FFFF00"/>
                </a:solidFill>
              </a:rPr>
              <a:t>giá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trị</a:t>
            </a:r>
            <a:r>
              <a:rPr lang="en-US" sz="2400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: </a:t>
            </a:r>
            <a:r>
              <a:rPr lang="en-US" sz="2400" dirty="0" err="1" smtClean="0"/>
              <a:t>const</a:t>
            </a:r>
            <a:r>
              <a:rPr lang="en-US" sz="2400" dirty="0" smtClean="0"/>
              <a:t> &lt;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&gt; &lt;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hằng</a:t>
            </a:r>
            <a:r>
              <a:rPr lang="en-US" sz="2400" dirty="0" smtClean="0"/>
              <a:t>&gt; = &lt;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&gt;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VD: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II.8. </a:t>
            </a:r>
            <a:r>
              <a:rPr lang="en-US" dirty="0" err="1" smtClean="0">
                <a:effectLst/>
              </a:rPr>
              <a:t>Biểu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thức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và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các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phép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 smtClean="0">
                <a:effectLst/>
              </a:rPr>
              <a:t>: VD</a:t>
            </a:r>
          </a:p>
          <a:p>
            <a:pPr lvl="1"/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2"/>
            <a:endParaRPr lang="en-US" b="1" dirty="0" smtClean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4" y="3106057"/>
            <a:ext cx="8546375" cy="165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II.8. </a:t>
            </a:r>
            <a:r>
              <a:rPr lang="en-US" dirty="0" err="1" smtClean="0">
                <a:effectLst/>
              </a:rPr>
              <a:t>Biểu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thức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và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các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phép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logic:</a:t>
            </a:r>
          </a:p>
          <a:p>
            <a:pPr lvl="1"/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2"/>
            <a:endParaRPr lang="en-US" b="1" dirty="0" smtClean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2805456"/>
            <a:ext cx="8539962" cy="13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II.8. </a:t>
            </a:r>
            <a:r>
              <a:rPr lang="en-US" dirty="0" err="1" smtClean="0">
                <a:effectLst/>
              </a:rPr>
              <a:t>Biểu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thức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và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các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phép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thức</a:t>
            </a:r>
            <a:r>
              <a:rPr lang="en-US" b="1" dirty="0" smtClean="0">
                <a:effectLst/>
              </a:rPr>
              <a:t>: </a:t>
            </a:r>
            <a:r>
              <a:rPr lang="en-US" b="1" dirty="0" err="1" smtClean="0">
                <a:effectLst/>
              </a:rPr>
              <a:t>là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sự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kết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hợp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giữa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tử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phép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ở </a:t>
            </a:r>
            <a:r>
              <a:rPr lang="en-US" b="1" dirty="0" err="1" smtClean="0">
                <a:effectLst/>
              </a:rPr>
              <a:t>trên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với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hạng</a:t>
            </a:r>
            <a:r>
              <a:rPr lang="en-US" b="1" dirty="0" smtClean="0">
                <a:effectLst/>
              </a:rPr>
              <a:t>. </a:t>
            </a:r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hạng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có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thể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biến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hàm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mảng</a:t>
            </a:r>
            <a:r>
              <a:rPr lang="en-US" b="1" dirty="0" smtClean="0">
                <a:effectLst/>
              </a:rPr>
              <a:t>, </a:t>
            </a:r>
            <a:r>
              <a:rPr lang="en-US" b="1" dirty="0" err="1" smtClean="0">
                <a:effectLst/>
              </a:rPr>
              <a:t>hằng</a:t>
            </a:r>
            <a:r>
              <a:rPr lang="en-US" b="1" dirty="0" smtClean="0">
                <a:effectLst/>
              </a:rPr>
              <a:t>,…</a:t>
            </a:r>
          </a:p>
          <a:p>
            <a:r>
              <a:rPr lang="en-US" b="1" dirty="0" smtClean="0">
                <a:effectLst/>
              </a:rPr>
              <a:t>VD</a:t>
            </a:r>
          </a:p>
          <a:p>
            <a:pPr lvl="1"/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2"/>
            <a:endParaRPr lang="en-US" b="1" dirty="0" smtClean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II.9. </a:t>
            </a:r>
            <a:r>
              <a:rPr lang="en-US" dirty="0" err="1" smtClean="0">
                <a:effectLst/>
              </a:rPr>
              <a:t>một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số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hàm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trong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2"/>
            <a:endParaRPr lang="en-US" b="1" dirty="0" smtClean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6" y="1709928"/>
            <a:ext cx="3884465" cy="4343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41" y="1709929"/>
            <a:ext cx="4407969" cy="18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II. CÁC </a:t>
            </a:r>
            <a:r>
              <a:rPr lang="en-US" dirty="0">
                <a:effectLst/>
              </a:rPr>
              <a:t>THÀNH PHẦN CƠ BẢN CỦA C</a:t>
            </a:r>
            <a:r>
              <a:rPr lang="en-US" dirty="0" smtClean="0">
                <a:effectLst/>
              </a:rPr>
              <a:t>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C++ (</a:t>
            </a:r>
            <a:r>
              <a:rPr lang="en-US" sz="1800" dirty="0" err="1" smtClean="0"/>
              <a:t>Nguồn</a:t>
            </a:r>
            <a:r>
              <a:rPr lang="en-US" sz="1800" dirty="0"/>
              <a:t>: https://www.geeksforgeeks.org/history-of-c/)</a:t>
            </a:r>
            <a:endParaRPr lang="en-US" sz="18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History of C++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33" y="2310095"/>
            <a:ext cx="6140042" cy="377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58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effectLst/>
              </a:rPr>
              <a:t>Chữa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bài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tập</a:t>
            </a:r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1"/>
            <a:endParaRPr lang="en-US" b="1" dirty="0" smtClean="0">
              <a:effectLst/>
            </a:endParaRPr>
          </a:p>
          <a:p>
            <a:pPr lvl="2"/>
            <a:endParaRPr lang="en-US" b="1" dirty="0" smtClean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marL="914400" lvl="2" indent="0">
              <a:buNone/>
            </a:pP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93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88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10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II.1. </a:t>
            </a:r>
            <a:r>
              <a:rPr lang="en-US" dirty="0" err="1" smtClean="0">
                <a:effectLst/>
              </a:rPr>
              <a:t>Các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thành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phấn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cơ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effectLst/>
              </a:rPr>
              <a:t>Bộ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ký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tự</a:t>
            </a:r>
            <a:r>
              <a:rPr lang="en-US" i="1" dirty="0">
                <a:effectLst/>
              </a:rPr>
              <a:t> (Character Set</a:t>
            </a:r>
            <a:r>
              <a:rPr lang="en-US" i="1" dirty="0" smtClean="0">
                <a:effectLst/>
              </a:rPr>
              <a:t>)</a:t>
            </a:r>
          </a:p>
          <a:p>
            <a:pPr lvl="1"/>
            <a:r>
              <a:rPr lang="pt-BR" dirty="0">
                <a:effectLst/>
              </a:rPr>
              <a:t>26 chữ cái hoa: A B C.. </a:t>
            </a:r>
            <a:r>
              <a:rPr lang="en-US" dirty="0">
                <a:effectLst/>
              </a:rPr>
              <a:t>Z	</a:t>
            </a:r>
          </a:p>
          <a:p>
            <a:pPr lvl="1"/>
            <a:r>
              <a:rPr lang="pl-PL" dirty="0">
                <a:effectLst/>
              </a:rPr>
              <a:t>26 chữ cái thường: a b c… z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10 </a:t>
            </a:r>
            <a:r>
              <a:rPr lang="en-US" dirty="0" err="1">
                <a:effectLst/>
              </a:rPr>
              <a:t>chữ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: 0 1 2… 9</a:t>
            </a:r>
          </a:p>
          <a:p>
            <a:pPr lvl="1"/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hiệu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toán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học</a:t>
            </a:r>
            <a:r>
              <a:rPr lang="en-US" dirty="0">
                <a:effectLst/>
              </a:rPr>
              <a:t>: + - * / =() </a:t>
            </a:r>
          </a:p>
          <a:p>
            <a:pPr lvl="1"/>
            <a:r>
              <a:rPr lang="en-US" dirty="0" err="1">
                <a:effectLst/>
              </a:rPr>
              <a:t>Ký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gạch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nối</a:t>
            </a:r>
            <a:r>
              <a:rPr lang="en-US" dirty="0">
                <a:effectLst/>
              </a:rPr>
              <a:t>: _</a:t>
            </a:r>
          </a:p>
          <a:p>
            <a:pPr lvl="1"/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tự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đặc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biệt</a:t>
            </a:r>
            <a:r>
              <a:rPr lang="en-US" dirty="0" smtClean="0">
                <a:effectLst/>
              </a:rPr>
              <a:t>:.,: </a:t>
            </a:r>
            <a:r>
              <a:rPr lang="en-US" dirty="0">
                <a:effectLst/>
              </a:rPr>
              <a:t>; [ ] {} ! \ &amp; % # $...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II.1. </a:t>
            </a:r>
            <a:r>
              <a:rPr lang="en-US" dirty="0" err="1" smtClean="0">
                <a:effectLst/>
              </a:rPr>
              <a:t>Các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thành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phấn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cơ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>
                <a:effectLst/>
              </a:rPr>
              <a:t>Tên</a:t>
            </a:r>
            <a:r>
              <a:rPr lang="en-US" b="1" dirty="0">
                <a:effectLst/>
              </a:rPr>
              <a:t> (Identifier</a:t>
            </a:r>
            <a:r>
              <a:rPr lang="en-US" b="1" dirty="0" smtClean="0">
                <a:effectLst/>
              </a:rPr>
              <a:t>): </a:t>
            </a:r>
            <a:r>
              <a:rPr lang="en-US" b="1" dirty="0" err="1" smtClean="0">
                <a:effectLst/>
              </a:rPr>
              <a:t>Định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danh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các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thành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phần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trong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chương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trình</a:t>
            </a:r>
            <a:endParaRPr lang="en-US" b="1" dirty="0" smtClean="0">
              <a:effectLst/>
            </a:endParaRPr>
          </a:p>
          <a:p>
            <a:pPr lvl="2"/>
            <a:r>
              <a:rPr lang="en-US" i="1" dirty="0" err="1">
                <a:effectLst/>
              </a:rPr>
              <a:t>tên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hằng</a:t>
            </a:r>
            <a:r>
              <a:rPr lang="en-US" i="1" dirty="0">
                <a:effectLst/>
              </a:rPr>
              <a:t>, </a:t>
            </a:r>
            <a:r>
              <a:rPr lang="en-US" i="1" dirty="0" err="1">
                <a:effectLst/>
              </a:rPr>
              <a:t>tên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biến</a:t>
            </a:r>
            <a:r>
              <a:rPr lang="en-US" i="1" dirty="0">
                <a:effectLst/>
              </a:rPr>
              <a:t>, </a:t>
            </a:r>
            <a:r>
              <a:rPr lang="en-US" i="1" dirty="0" err="1">
                <a:effectLst/>
              </a:rPr>
              <a:t>tên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mảng</a:t>
            </a:r>
            <a:r>
              <a:rPr lang="en-US" i="1" dirty="0">
                <a:effectLst/>
              </a:rPr>
              <a:t>, </a:t>
            </a:r>
            <a:r>
              <a:rPr lang="en-US" i="1" dirty="0" err="1">
                <a:effectLst/>
              </a:rPr>
              <a:t>tên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hàm</a:t>
            </a:r>
            <a:r>
              <a:rPr lang="en-US" i="1" dirty="0">
                <a:effectLst/>
              </a:rPr>
              <a:t>, </a:t>
            </a:r>
            <a:r>
              <a:rPr lang="en-US" i="1" dirty="0" err="1">
                <a:effectLst/>
              </a:rPr>
              <a:t>tên</a:t>
            </a:r>
            <a:r>
              <a:rPr lang="en-US" i="1" dirty="0">
                <a:effectLst/>
              </a:rPr>
              <a:t> con </a:t>
            </a:r>
            <a:r>
              <a:rPr lang="en-US" i="1" dirty="0" err="1">
                <a:effectLst/>
              </a:rPr>
              <a:t>trỏ</a:t>
            </a:r>
            <a:r>
              <a:rPr lang="en-US" i="1" dirty="0">
                <a:effectLst/>
              </a:rPr>
              <a:t>, </a:t>
            </a:r>
            <a:r>
              <a:rPr lang="en-US" i="1" dirty="0" err="1">
                <a:effectLst/>
              </a:rPr>
              <a:t>tên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cấu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trúc</a:t>
            </a:r>
            <a:r>
              <a:rPr lang="en-US" i="1" dirty="0">
                <a:effectLst/>
              </a:rPr>
              <a:t>, </a:t>
            </a:r>
            <a:r>
              <a:rPr lang="en-US" i="1" dirty="0" err="1">
                <a:effectLst/>
              </a:rPr>
              <a:t>tên</a:t>
            </a:r>
            <a:r>
              <a:rPr lang="en-US" i="1" dirty="0">
                <a:effectLst/>
              </a:rPr>
              <a:t/>
            </a:r>
            <a:br>
              <a:rPr lang="en-US" i="1" dirty="0">
                <a:effectLst/>
              </a:rPr>
            </a:br>
            <a:r>
              <a:rPr lang="en-US" i="1" dirty="0" err="1">
                <a:effectLst/>
              </a:rPr>
              <a:t>nhãn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vi-VN" dirty="0">
                <a:effectLst/>
              </a:rPr>
              <a:t>Định danh được đặt theo qui tắc sau</a:t>
            </a:r>
            <a:r>
              <a:rPr lang="vi-VN" dirty="0" smtClean="0">
                <a:effectLst/>
              </a:rPr>
              <a:t>: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Phân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biệt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hoa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và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chữ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thường</a:t>
            </a:r>
            <a:endParaRPr lang="en-US" dirty="0" smtClean="0">
              <a:effectLst/>
            </a:endParaRPr>
          </a:p>
          <a:p>
            <a:pPr lvl="3"/>
            <a:r>
              <a:rPr lang="vi-VN" dirty="0" smtClean="0">
                <a:effectLst/>
              </a:rPr>
              <a:t>- </a:t>
            </a:r>
            <a:r>
              <a:rPr lang="vi-VN" dirty="0">
                <a:effectLst/>
              </a:rPr>
              <a:t>Kí tự đầu tiên của </a:t>
            </a:r>
            <a:r>
              <a:rPr lang="vi-VN" dirty="0" smtClean="0">
                <a:effectLst/>
              </a:rPr>
              <a:t>định danh phải là một chữ cái hoặc kí tự gạch dưới ( _ )</a:t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- Định danh chỉ chứa kí tự số, kí tự chữ cái la tinh hoặc kí tự gạch dưới</a:t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- Không được trùng với từ khóa (bảng 2.1)</a:t>
            </a:r>
            <a:br>
              <a:rPr lang="vi-VN" dirty="0" smtClean="0">
                <a:effectLst/>
              </a:rPr>
            </a:br>
            <a:r>
              <a:rPr lang="vi-VN" dirty="0" smtClean="0">
                <a:effectLst/>
              </a:rPr>
              <a:t>- Chiều dài tối đa là 1024</a:t>
            </a:r>
            <a:r>
              <a:rPr lang="vi-VN" dirty="0" smtClean="0"/>
              <a:t> </a:t>
            </a: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6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II.1. </a:t>
            </a:r>
            <a:r>
              <a:rPr lang="en-US" dirty="0" err="1" smtClean="0">
                <a:effectLst/>
              </a:rPr>
              <a:t>Các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thành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phấn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cơ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vi-VN" b="1" dirty="0">
                <a:effectLst/>
              </a:rPr>
              <a:t>Từ khóa </a:t>
            </a:r>
            <a:r>
              <a:rPr lang="vi-VN" dirty="0">
                <a:effectLst/>
              </a:rPr>
              <a:t>là các từ được ngôn ngữ lập trình quy định sẵn và sử </a:t>
            </a:r>
            <a:r>
              <a:rPr lang="vi-VN" dirty="0" smtClean="0">
                <a:effectLst/>
              </a:rPr>
              <a:t>dụng</a:t>
            </a:r>
            <a:r>
              <a:rPr lang="en-US" dirty="0" smtClean="0">
                <a:effectLst/>
              </a:rPr>
              <a:t> =&gt; </a:t>
            </a:r>
            <a:r>
              <a:rPr lang="en-US" dirty="0" err="1" smtClean="0">
                <a:effectLst/>
              </a:rPr>
              <a:t>Không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đặt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tên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mới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trùng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với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từ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khóa</a:t>
            </a:r>
            <a:endParaRPr lang="en-US" dirty="0" smtClean="0">
              <a:effectLst/>
            </a:endParaRPr>
          </a:p>
          <a:p>
            <a:pPr lvl="2"/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57673"/>
              </p:ext>
            </p:extLst>
          </p:nvPr>
        </p:nvGraphicFramePr>
        <p:xfrm>
          <a:off x="2436495" y="3373755"/>
          <a:ext cx="4316730" cy="216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247620237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val="2526466110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338817204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1555488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asm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break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case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cdecl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477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const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continue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default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79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double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else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enum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418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extern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float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0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goto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huge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if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108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interrupt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long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near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pascal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259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register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return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short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signed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35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sizeof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static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struct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switch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020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tipedef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union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unsigned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void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100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volatile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while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67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44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II.1. </a:t>
            </a:r>
            <a:r>
              <a:rPr lang="en-US" dirty="0" err="1" smtClean="0">
                <a:effectLst/>
              </a:rPr>
              <a:t>Các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thành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phấn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cơ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 err="1" smtClean="0">
                <a:effectLst/>
              </a:rPr>
              <a:t>Câu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lệnh</a:t>
            </a:r>
            <a:r>
              <a:rPr lang="en-US" b="1" dirty="0" smtClean="0">
                <a:effectLst/>
              </a:rPr>
              <a:t>: </a:t>
            </a:r>
            <a:r>
              <a:rPr lang="en-US" b="1" dirty="0" err="1" smtClean="0">
                <a:effectLst/>
              </a:rPr>
              <a:t>là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một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lệnh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đúng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cú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pháp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của</a:t>
            </a:r>
            <a:r>
              <a:rPr lang="en-US" b="1" dirty="0" smtClean="0">
                <a:effectLst/>
              </a:rPr>
              <a:t> C++ </a:t>
            </a:r>
            <a:r>
              <a:rPr lang="en-US" b="1" dirty="0" err="1" smtClean="0">
                <a:effectLst/>
              </a:rPr>
              <a:t>và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kết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thúc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bằng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dấu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chấm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phẩy</a:t>
            </a:r>
            <a:r>
              <a:rPr lang="en-US" b="1" dirty="0" smtClean="0">
                <a:effectLst/>
              </a:rPr>
              <a:t> (;)</a:t>
            </a:r>
          </a:p>
          <a:p>
            <a:pPr lvl="2"/>
            <a:r>
              <a:rPr lang="en-US" b="1" dirty="0" smtClean="0">
                <a:effectLst/>
              </a:rPr>
              <a:t>VD: x=2+3; </a:t>
            </a:r>
            <a:r>
              <a:rPr lang="en-US" b="1" dirty="0" err="1" smtClean="0">
                <a:effectLst/>
              </a:rPr>
              <a:t>cout</a:t>
            </a:r>
            <a:r>
              <a:rPr lang="en-US" b="1" dirty="0" smtClean="0">
                <a:effectLst/>
              </a:rPr>
              <a:t>&lt;&lt;(sin(x);</a:t>
            </a:r>
          </a:p>
          <a:p>
            <a:pPr lvl="1"/>
            <a:r>
              <a:rPr lang="en-US" b="1" dirty="0" err="1" smtClean="0">
                <a:effectLst/>
              </a:rPr>
              <a:t>Câu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lệnh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gán</a:t>
            </a:r>
            <a:r>
              <a:rPr lang="en-US" b="1" dirty="0" smtClean="0">
                <a:effectLst/>
              </a:rPr>
              <a:t>: x=&lt;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thức</a:t>
            </a:r>
            <a:r>
              <a:rPr lang="en-US" b="1" dirty="0" smtClean="0">
                <a:effectLst/>
              </a:rPr>
              <a:t>&gt;, </a:t>
            </a:r>
            <a:r>
              <a:rPr lang="en-US" b="1" dirty="0" err="1" smtClean="0">
                <a:effectLst/>
              </a:rPr>
              <a:t>trong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đó</a:t>
            </a:r>
            <a:r>
              <a:rPr lang="en-US" b="1" dirty="0" smtClean="0">
                <a:effectLst/>
              </a:rPr>
              <a:t>:</a:t>
            </a:r>
          </a:p>
          <a:p>
            <a:pPr lvl="2"/>
            <a:r>
              <a:rPr lang="en-US" b="1" dirty="0" smtClean="0">
                <a:effectLst/>
              </a:rPr>
              <a:t>X </a:t>
            </a:r>
            <a:r>
              <a:rPr lang="en-US" b="1" dirty="0" err="1" smtClean="0">
                <a:effectLst/>
              </a:rPr>
              <a:t>là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biến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phải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được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khai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báo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trước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đó</a:t>
            </a:r>
            <a:endParaRPr lang="en-US" b="1" dirty="0" smtClean="0">
              <a:effectLst/>
            </a:endParaRPr>
          </a:p>
          <a:p>
            <a:pPr lvl="2"/>
            <a:r>
              <a:rPr lang="en-US" b="1" dirty="0" smtClean="0">
                <a:effectLst/>
              </a:rPr>
              <a:t>&lt;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thức</a:t>
            </a:r>
            <a:r>
              <a:rPr lang="en-US" b="1" dirty="0" smtClean="0">
                <a:effectLst/>
              </a:rPr>
              <a:t>&gt; </a:t>
            </a:r>
            <a:r>
              <a:rPr lang="en-US" b="1" dirty="0" err="1" smtClean="0">
                <a:effectLst/>
              </a:rPr>
              <a:t>là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biểu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thức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toán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đại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số</a:t>
            </a:r>
            <a:r>
              <a:rPr lang="en-US" b="1" dirty="0">
                <a:effectLst/>
              </a:rPr>
              <a:t> </a:t>
            </a:r>
            <a:r>
              <a:rPr lang="en-US" b="1" dirty="0" err="1" smtClean="0">
                <a:effectLst/>
              </a:rPr>
              <a:t>theo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cú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pháp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của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c++</a:t>
            </a:r>
            <a:endParaRPr lang="en-US" b="1" dirty="0" smtClean="0">
              <a:effectLst/>
            </a:endParaRPr>
          </a:p>
          <a:p>
            <a:pPr lvl="2"/>
            <a:r>
              <a:rPr lang="en-US" b="1" dirty="0" smtClean="0">
                <a:effectLst/>
              </a:rPr>
              <a:t>VD: x=y+3; y=</a:t>
            </a:r>
            <a:r>
              <a:rPr lang="en-US" b="1" dirty="0" err="1" smtClean="0">
                <a:effectLst/>
              </a:rPr>
              <a:t>sqrt</a:t>
            </a:r>
            <a:r>
              <a:rPr lang="en-US" b="1" dirty="0" smtClean="0">
                <a:effectLst/>
              </a:rPr>
              <a:t>(15*x)-6</a:t>
            </a:r>
          </a:p>
          <a:p>
            <a:pPr lvl="1"/>
            <a:r>
              <a:rPr lang="en-US" b="1" dirty="0" err="1" smtClean="0">
                <a:effectLst/>
              </a:rPr>
              <a:t>Lệnh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xuất</a:t>
            </a:r>
            <a:r>
              <a:rPr lang="en-US" b="1" dirty="0" smtClean="0">
                <a:effectLst/>
              </a:rPr>
              <a:t>/</a:t>
            </a:r>
            <a:r>
              <a:rPr lang="en-US" b="1" dirty="0" err="1" smtClean="0">
                <a:effectLst/>
              </a:rPr>
              <a:t>nhập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dữ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liệu</a:t>
            </a:r>
            <a:r>
              <a:rPr lang="en-US" b="1" dirty="0" smtClean="0">
                <a:effectLst/>
              </a:rPr>
              <a:t> </a:t>
            </a:r>
          </a:p>
          <a:p>
            <a:pPr lvl="2"/>
            <a:r>
              <a:rPr lang="en-US" b="1" dirty="0" err="1" smtClean="0">
                <a:effectLst/>
              </a:rPr>
              <a:t>cin</a:t>
            </a:r>
            <a:r>
              <a:rPr lang="en-US" b="1" dirty="0" smtClean="0">
                <a:effectLst/>
              </a:rPr>
              <a:t>&gt;&gt;</a:t>
            </a:r>
            <a:r>
              <a:rPr lang="en-US" b="1" dirty="0" err="1" smtClean="0">
                <a:effectLst/>
              </a:rPr>
              <a:t>tên_biến</a:t>
            </a:r>
            <a:r>
              <a:rPr lang="en-US" b="1" dirty="0" smtClean="0">
                <a:effectLst/>
              </a:rPr>
              <a:t>; // </a:t>
            </a:r>
            <a:r>
              <a:rPr lang="en-US" b="1" dirty="0" err="1" smtClean="0">
                <a:effectLst/>
              </a:rPr>
              <a:t>Nhập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dữ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liệu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từ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bàn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phím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và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lưu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vào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tên_biến</a:t>
            </a:r>
            <a:endParaRPr lang="en-US" b="1" dirty="0" smtClean="0">
              <a:effectLst/>
            </a:endParaRPr>
          </a:p>
          <a:p>
            <a:pPr lvl="2"/>
            <a:r>
              <a:rPr lang="en-US" b="1" dirty="0" err="1">
                <a:effectLst/>
              </a:rPr>
              <a:t>c</a:t>
            </a:r>
            <a:r>
              <a:rPr lang="en-US" b="1" dirty="0" err="1" smtClean="0">
                <a:effectLst/>
              </a:rPr>
              <a:t>out</a:t>
            </a:r>
            <a:r>
              <a:rPr lang="en-US" b="1" dirty="0" smtClean="0">
                <a:effectLst/>
              </a:rPr>
              <a:t>&lt;&lt;x; // in </a:t>
            </a:r>
            <a:r>
              <a:rPr lang="en-US" b="1" dirty="0" err="1" smtClean="0">
                <a:effectLst/>
              </a:rPr>
              <a:t>giá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trị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của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biến</a:t>
            </a:r>
            <a:r>
              <a:rPr lang="en-US" b="1" dirty="0" smtClean="0">
                <a:effectLst/>
              </a:rPr>
              <a:t> x </a:t>
            </a:r>
            <a:r>
              <a:rPr lang="en-US" b="1" dirty="0" err="1" smtClean="0">
                <a:effectLst/>
              </a:rPr>
              <a:t>ra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màn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hình</a:t>
            </a: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7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II.1. </a:t>
            </a:r>
            <a:r>
              <a:rPr lang="en-US" dirty="0" err="1" smtClean="0">
                <a:effectLst/>
              </a:rPr>
              <a:t>Các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thành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phấn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cơ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err="1" smtClean="0">
                <a:effectLst/>
              </a:rPr>
              <a:t>Chú</a:t>
            </a:r>
            <a:r>
              <a:rPr lang="en-US" b="1" dirty="0" smtClean="0">
                <a:effectLst/>
              </a:rPr>
              <a:t> </a:t>
            </a:r>
            <a:r>
              <a:rPr lang="en-US" b="1" dirty="0" err="1" smtClean="0">
                <a:effectLst/>
              </a:rPr>
              <a:t>thích</a:t>
            </a:r>
            <a:r>
              <a:rPr lang="en-US" b="1" dirty="0" smtClean="0">
                <a:effectLst/>
              </a:rPr>
              <a:t>: </a:t>
            </a:r>
          </a:p>
          <a:p>
            <a:pPr lvl="2"/>
            <a:r>
              <a:rPr lang="en-US" dirty="0" err="1" smtClean="0">
                <a:effectLst/>
              </a:rPr>
              <a:t>Giả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thích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câu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lênh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hàm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hoặc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đoạn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chương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trình</a:t>
            </a:r>
            <a:r>
              <a:rPr lang="en-US" dirty="0" smtClean="0">
                <a:effectLst/>
              </a:rPr>
              <a:t>. </a:t>
            </a:r>
          </a:p>
          <a:p>
            <a:pPr lvl="2"/>
            <a:r>
              <a:rPr lang="en-US" dirty="0" err="1" smtClean="0">
                <a:effectLst/>
              </a:rPr>
              <a:t>Mọi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chú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thích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đều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bị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bỏ</a:t>
            </a:r>
            <a:r>
              <a:rPr lang="en-US" dirty="0" smtClean="0">
                <a:effectLst/>
              </a:rPr>
              <a:t> qua </a:t>
            </a:r>
            <a:r>
              <a:rPr lang="en-US" dirty="0" err="1" smtClean="0">
                <a:effectLst/>
              </a:rPr>
              <a:t>khi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dịch</a:t>
            </a:r>
            <a:r>
              <a:rPr lang="en-US" dirty="0" smtClean="0">
                <a:effectLst/>
              </a:rPr>
              <a:t> sang </a:t>
            </a:r>
            <a:r>
              <a:rPr lang="en-US" dirty="0" err="1" smtClean="0">
                <a:effectLst/>
              </a:rPr>
              <a:t>chương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trình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máy</a:t>
            </a:r>
            <a:endParaRPr lang="en-US" dirty="0" smtClean="0">
              <a:effectLst/>
            </a:endParaRPr>
          </a:p>
          <a:p>
            <a:pPr lvl="2"/>
            <a:r>
              <a:rPr lang="en-US" dirty="0" err="1" smtClean="0">
                <a:effectLst/>
              </a:rPr>
              <a:t>Cú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pháp</a:t>
            </a:r>
            <a:r>
              <a:rPr lang="en-US" dirty="0" smtClean="0">
                <a:effectLst/>
              </a:rPr>
              <a:t>: </a:t>
            </a:r>
            <a:r>
              <a:rPr lang="en-US" dirty="0" err="1" smtClean="0">
                <a:effectLst/>
              </a:rPr>
              <a:t>Chú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thích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cho</a:t>
            </a:r>
            <a:r>
              <a:rPr lang="en-US" dirty="0" smtClean="0">
                <a:effectLst/>
              </a:rPr>
              <a:t> 1 </a:t>
            </a:r>
            <a:r>
              <a:rPr lang="en-US" dirty="0" err="1" smtClean="0">
                <a:effectLst/>
              </a:rPr>
              <a:t>dòng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dùng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cặp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dấu</a:t>
            </a:r>
            <a:r>
              <a:rPr lang="en-US" dirty="0" smtClean="0">
                <a:effectLst/>
              </a:rPr>
              <a:t> “// .</a:t>
            </a:r>
            <a:r>
              <a:rPr lang="en-US" dirty="0" err="1" smtClean="0">
                <a:effectLst/>
              </a:rPr>
              <a:t>abc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abc</a:t>
            </a:r>
            <a:r>
              <a:rPr lang="en-US" dirty="0" smtClean="0">
                <a:effectLst/>
              </a:rPr>
              <a:t> //”; </a:t>
            </a:r>
            <a:r>
              <a:rPr lang="en-US" dirty="0" err="1" smtClean="0">
                <a:effectLst/>
              </a:rPr>
              <a:t>Chú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thích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cho</a:t>
            </a:r>
            <a:r>
              <a:rPr lang="en-US" dirty="0" smtClean="0">
                <a:effectLst/>
              </a:rPr>
              <a:t> 1 </a:t>
            </a:r>
            <a:r>
              <a:rPr lang="en-US" dirty="0" err="1" smtClean="0">
                <a:effectLst/>
              </a:rPr>
              <a:t>đoạn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nhiều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dòng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dùng</a:t>
            </a:r>
            <a:r>
              <a:rPr lang="en-US" dirty="0" smtClean="0">
                <a:effectLst/>
              </a:rPr>
              <a:t> */ </a:t>
            </a:r>
            <a:r>
              <a:rPr lang="en-US" dirty="0" err="1" smtClean="0">
                <a:effectLst/>
              </a:rPr>
              <a:t>abc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abc</a:t>
            </a:r>
            <a:r>
              <a:rPr lang="en-US" dirty="0" smtClean="0">
                <a:effectLst/>
              </a:rPr>
              <a:t> */</a:t>
            </a:r>
          </a:p>
          <a:p>
            <a:pPr lvl="2"/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2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II. CÁC THÀNH PHẦN CƠ BẢN CỦA C</a:t>
            </a:r>
            <a:r>
              <a:rPr lang="en-US" dirty="0" smtClean="0">
                <a:effectLst/>
              </a:rPr>
              <a:t>++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II.2. </a:t>
            </a:r>
            <a:r>
              <a:rPr lang="en-US" dirty="0" err="1" smtClean="0">
                <a:effectLst/>
              </a:rPr>
              <a:t>cấu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trúc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chương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: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 smtClean="0"/>
          </a:p>
          <a:p>
            <a:pPr lvl="1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endParaRPr lang="en-US" b="1" i="1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Tin học trong Kỹ thuật (C++) - TNUT (https://github.com/huynguyen82/C-4TNUT)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0433" y="2848300"/>
            <a:ext cx="5848854" cy="31085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lệnh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1;]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câu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lệnh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08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735</TotalTime>
  <Words>2043</Words>
  <Application>Microsoft Office PowerPoint</Application>
  <PresentationFormat>On-screen Show (4:3)</PresentationFormat>
  <Paragraphs>357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Bookman Old Style</vt:lpstr>
      <vt:lpstr>Calibri</vt:lpstr>
      <vt:lpstr>Courier New</vt:lpstr>
      <vt:lpstr>Rockwell</vt:lpstr>
      <vt:lpstr>Times New Roman</vt:lpstr>
      <vt:lpstr>Damask</vt:lpstr>
      <vt:lpstr>Tin học trong kỹ thuật - TNUT</vt:lpstr>
      <vt:lpstr>PowerPoint Presentation</vt:lpstr>
      <vt:lpstr>II. CÁC THÀNH PHẦN CƠ BẢN CỦA C++</vt:lpstr>
      <vt:lpstr>II. CÁC THÀNH PHẦN CƠ BẢN CỦA C++ II.1. Các thành phấn cơ bản</vt:lpstr>
      <vt:lpstr>II. CÁC THÀNH PHẦN CƠ BẢN CỦA C++ II.1. Các thành phấn cơ bản</vt:lpstr>
      <vt:lpstr>II. CÁC THÀNH PHẦN CƠ BẢN CỦA C++ II.1. Các thành phấn cơ bản</vt:lpstr>
      <vt:lpstr>II. CÁC THÀNH PHẦN CƠ BẢN CỦA C++ II.1. Các thành phấn cơ bản</vt:lpstr>
      <vt:lpstr>II. CÁC THÀNH PHẦN CƠ BẢN CỦA C++ II.1. Các thành phấn cơ bản</vt:lpstr>
      <vt:lpstr>II. CÁC THÀNH PHẦN CƠ BẢN CỦA C++ II.2. cấu trúc chương trình</vt:lpstr>
      <vt:lpstr>II. CÁC THÀNH PHẦN CƠ BẢN CỦA C++ II.2. cấu trúc chương trình</vt:lpstr>
      <vt:lpstr>II. CÁC THÀNH PHẦN CƠ BẢN CỦA C++ II.3. Kiểu dữ liệu</vt:lpstr>
      <vt:lpstr>II. CÁC THÀNH PHẦN CƠ BẢN CỦA C++ II.3. Kiểu dữ liệu</vt:lpstr>
      <vt:lpstr>II. CÁC THÀNH PHẦN CƠ BẢN CỦA C++ II.3. Kiểu dữ liệu</vt:lpstr>
      <vt:lpstr>II. CÁC THÀNH PHẦN CƠ BẢN CỦA C++ II.3. Kiểu dữ liệu</vt:lpstr>
      <vt:lpstr>II. CÁC THÀNH PHẦN CƠ BẢN CỦA C++ II.3. Kiểu dữ liệu</vt:lpstr>
      <vt:lpstr>II. CÁC THÀNH PHẦN CƠ BẢN CỦA C++ II.3. Kiểu dữ liệu</vt:lpstr>
      <vt:lpstr>II. CÁC THÀNH PHẦN CƠ BẢN CỦA C++ II.4. Chuyển đổi kiểu dữ liệu </vt:lpstr>
      <vt:lpstr>II. CÁC THÀNH PHẦN CƠ BẢN CỦA C++ II.4. Chuyển đổi kiểu dữ liệu </vt:lpstr>
      <vt:lpstr>II. CÁC THÀNH PHẦN CƠ BẢN CỦA C++ II.4. Chuyển đổi kiểu dữ liệu </vt:lpstr>
      <vt:lpstr>II. CÁC THÀNH PHẦN CƠ BẢN CỦA C++ II.4. Chuyển đổi kiểu dữ liệu </vt:lpstr>
      <vt:lpstr>II. CÁC THÀNH PHẦN CƠ BẢN CỦA C++ II.5. Biểu thức và các phép toán</vt:lpstr>
      <vt:lpstr>II. CÁC THÀNH PHẦN CƠ BẢN CỦA C++ II.6. Biến và khai báo biến</vt:lpstr>
      <vt:lpstr>II. CÁC THÀNH PHẦN CƠ BẢN CỦA C++ II.6. Biến và khai báo biến</vt:lpstr>
      <vt:lpstr>II. CÁC THÀNH PHẦN CƠ BẢN CỦA C++ II.6. Biến và khai báo biến</vt:lpstr>
      <vt:lpstr>II. CÁC THÀNH PHẦN CƠ BẢN CỦA C++ II.7. Khia báo hằng số</vt:lpstr>
      <vt:lpstr>II. CÁC THÀNH PHẦN CƠ BẢN CỦA C++ II.8. Biểu thức và các phép toán</vt:lpstr>
      <vt:lpstr>II. CÁC THÀNH PHẦN CƠ BẢN CỦA C++ II.8. Biểu thức và các phép toán</vt:lpstr>
      <vt:lpstr>II. CÁC THÀNH PHẦN CƠ BẢN CỦA C++ II.8. Biểu thức và các phép toán</vt:lpstr>
      <vt:lpstr>II. CÁC THÀNH PHẦN CƠ BẢN CỦA C++ II.9. một số hàm trong c++</vt:lpstr>
      <vt:lpstr>II. CÁC THÀNH PHẦN CƠ BẢN CỦA C++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</cp:revision>
  <dcterms:created xsi:type="dcterms:W3CDTF">2024-09-10T04:14:39Z</dcterms:created>
  <dcterms:modified xsi:type="dcterms:W3CDTF">2024-09-17T02:17:08Z</dcterms:modified>
</cp:coreProperties>
</file>