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58" r:id="rId6"/>
    <p:sldId id="260" r:id="rId7"/>
    <p:sldId id="261" r:id="rId8"/>
    <p:sldId id="276" r:id="rId9"/>
    <p:sldId id="277" r:id="rId10"/>
    <p:sldId id="278" r:id="rId11"/>
    <p:sldId id="262" r:id="rId12"/>
    <p:sldId id="263" r:id="rId13"/>
    <p:sldId id="264" r:id="rId14"/>
    <p:sldId id="265" r:id="rId15"/>
    <p:sldId id="266" r:id="rId16"/>
    <p:sldId id="279" r:id="rId17"/>
    <p:sldId id="280" r:id="rId18"/>
    <p:sldId id="281" r:id="rId19"/>
    <p:sldId id="282" r:id="rId20"/>
    <p:sldId id="267" r:id="rId21"/>
    <p:sldId id="275" r:id="rId22"/>
    <p:sldId id="268" r:id="rId23"/>
    <p:sldId id="269" r:id="rId24"/>
    <p:sldId id="270" r:id="rId25"/>
    <p:sldId id="271" r:id="rId26"/>
    <p:sldId id="273" r:id="rId27"/>
    <p:sldId id="274"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56" autoAdjust="0"/>
    <p:restoredTop sz="94660"/>
  </p:normalViewPr>
  <p:slideViewPr>
    <p:cSldViewPr>
      <p:cViewPr varScale="1">
        <p:scale>
          <a:sx n="72" d="100"/>
          <a:sy n="72" d="100"/>
        </p:scale>
        <p:origin x="1002"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12/18/2018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12/18/2018</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5" y="4145281"/>
            <a:ext cx="4686116"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50"/>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2400"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2400"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2400" dirty="0"/>
            </a:p>
          </p:txBody>
        </p:sp>
      </p:grpSp>
      <p:sp>
        <p:nvSpPr>
          <p:cNvPr id="2" name="Title 1"/>
          <p:cNvSpPr>
            <a:spLocks noGrp="1"/>
          </p:cNvSpPr>
          <p:nvPr>
            <p:ph type="ctrTitle"/>
          </p:nvPr>
        </p:nvSpPr>
        <p:spPr>
          <a:xfrm>
            <a:off x="1625176" y="584200"/>
            <a:ext cx="8735325" cy="2000251"/>
          </a:xfrm>
        </p:spPr>
        <p:txBody>
          <a:bodyPr>
            <a:normAutofit/>
          </a:bodyPr>
          <a:lstStyle>
            <a:lvl1pPr>
              <a:defRPr sz="5399"/>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799" cap="all" spc="200" baseline="0">
                <a:solidFill>
                  <a:schemeClr val="accent1"/>
                </a:solidFill>
              </a:defRPr>
            </a:lvl1pPr>
            <a:lvl2pPr marL="609438" indent="0" algn="ctr">
              <a:buNone/>
              <a:defRPr>
                <a:solidFill>
                  <a:schemeClr val="tx1">
                    <a:tint val="75000"/>
                  </a:schemeClr>
                </a:solidFill>
              </a:defRPr>
            </a:lvl2pPr>
            <a:lvl3pPr marL="1218876" indent="0" algn="ctr">
              <a:buNone/>
              <a:defRPr>
                <a:solidFill>
                  <a:schemeClr val="tx1">
                    <a:tint val="75000"/>
                  </a:schemeClr>
                </a:solidFill>
              </a:defRPr>
            </a:lvl3pPr>
            <a:lvl4pPr marL="1828314" indent="0" algn="ctr">
              <a:buNone/>
              <a:defRPr>
                <a:solidFill>
                  <a:schemeClr val="tx1">
                    <a:tint val="75000"/>
                  </a:schemeClr>
                </a:solidFill>
              </a:defRPr>
            </a:lvl4pPr>
            <a:lvl5pPr marL="2437751" indent="0" algn="ctr">
              <a:buNone/>
              <a:defRPr>
                <a:solidFill>
                  <a:schemeClr val="tx1">
                    <a:tint val="75000"/>
                  </a:schemeClr>
                </a:solidFill>
              </a:defRPr>
            </a:lvl5pPr>
            <a:lvl6pPr marL="3047190" indent="0" algn="ctr">
              <a:buNone/>
              <a:defRPr>
                <a:solidFill>
                  <a:schemeClr val="tx1">
                    <a:tint val="75000"/>
                  </a:schemeClr>
                </a:solidFill>
              </a:defRPr>
            </a:lvl6pPr>
            <a:lvl7pPr marL="3656627" indent="0" algn="ctr">
              <a:buNone/>
              <a:defRPr>
                <a:solidFill>
                  <a:schemeClr val="tx1">
                    <a:tint val="75000"/>
                  </a:schemeClr>
                </a:solidFill>
              </a:defRPr>
            </a:lvl7pPr>
            <a:lvl8pPr marL="4266065" indent="0" algn="ctr">
              <a:buNone/>
              <a:defRPr>
                <a:solidFill>
                  <a:schemeClr val="tx1">
                    <a:tint val="75000"/>
                  </a:schemeClr>
                </a:solidFill>
              </a:defRPr>
            </a:lvl8pPr>
            <a:lvl9pPr marL="4875503"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12/18/2018</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12/18/2018</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12/18/2018</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12/18/2018</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5" y="4145281"/>
            <a:ext cx="4686116"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2"/>
            <a:ext cx="8938472" cy="2764335"/>
          </a:xfrm>
        </p:spPr>
        <p:txBody>
          <a:bodyPr anchor="b">
            <a:normAutofit/>
          </a:bodyPr>
          <a:lstStyle>
            <a:lvl1pPr algn="l">
              <a:defRPr sz="5399"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799" cap="all" spc="200" baseline="0">
                <a:solidFill>
                  <a:schemeClr val="accent1"/>
                </a:solidFill>
              </a:defRPr>
            </a:lvl1pPr>
            <a:lvl2pPr marL="609438" indent="0">
              <a:buNone/>
              <a:defRPr sz="2400">
                <a:solidFill>
                  <a:schemeClr val="tx1">
                    <a:tint val="75000"/>
                  </a:schemeClr>
                </a:solidFill>
              </a:defRPr>
            </a:lvl2pPr>
            <a:lvl3pPr marL="1218876" indent="0">
              <a:buNone/>
              <a:defRPr sz="2100">
                <a:solidFill>
                  <a:schemeClr val="tx1">
                    <a:tint val="75000"/>
                  </a:schemeClr>
                </a:solidFill>
              </a:defRPr>
            </a:lvl3pPr>
            <a:lvl4pPr marL="1828314" indent="0">
              <a:buNone/>
              <a:defRPr sz="1900">
                <a:solidFill>
                  <a:schemeClr val="tx1">
                    <a:tint val="75000"/>
                  </a:schemeClr>
                </a:solidFill>
              </a:defRPr>
            </a:lvl4pPr>
            <a:lvl5pPr marL="2437751" indent="0">
              <a:buNone/>
              <a:defRPr sz="1900">
                <a:solidFill>
                  <a:schemeClr val="tx1">
                    <a:tint val="75000"/>
                  </a:schemeClr>
                </a:solidFill>
              </a:defRPr>
            </a:lvl5pPr>
            <a:lvl6pPr marL="3047190" indent="0">
              <a:buNone/>
              <a:defRPr sz="1900">
                <a:solidFill>
                  <a:schemeClr val="tx1">
                    <a:tint val="75000"/>
                  </a:schemeClr>
                </a:solidFill>
              </a:defRPr>
            </a:lvl6pPr>
            <a:lvl7pPr marL="3656627" indent="0">
              <a:buNone/>
              <a:defRPr sz="1900">
                <a:solidFill>
                  <a:schemeClr val="tx1">
                    <a:tint val="75000"/>
                  </a:schemeClr>
                </a:solidFill>
              </a:defRPr>
            </a:lvl7pPr>
            <a:lvl8pPr marL="4266065" indent="0">
              <a:buNone/>
              <a:defRPr sz="1900">
                <a:solidFill>
                  <a:schemeClr val="tx1">
                    <a:tint val="75000"/>
                  </a:schemeClr>
                </a:solidFill>
              </a:defRPr>
            </a:lvl8pPr>
            <a:lvl9pPr marL="4875503"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12/18/2018</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4" y="1706880"/>
            <a:ext cx="5078677" cy="4465320"/>
          </a:xfrm>
        </p:spPr>
        <p:txBody>
          <a:bodyPr>
            <a:normAutofit/>
          </a:bodyPr>
          <a:lstStyle>
            <a:lvl1pPr>
              <a:defRPr sz="2799"/>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799"/>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12/18/2018</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799" b="0" cap="all" spc="200" baseline="0">
                <a:solidFill>
                  <a:schemeClr val="accent1"/>
                </a:solidFill>
              </a:defRPr>
            </a:lvl1pPr>
            <a:lvl2pPr marL="609438" indent="0">
              <a:buNone/>
              <a:defRPr sz="2700" b="1"/>
            </a:lvl2pPr>
            <a:lvl3pPr marL="1218876" indent="0">
              <a:buNone/>
              <a:defRPr sz="2400" b="1"/>
            </a:lvl3pPr>
            <a:lvl4pPr marL="1828314" indent="0">
              <a:buNone/>
              <a:defRPr sz="2100" b="1"/>
            </a:lvl4pPr>
            <a:lvl5pPr marL="2437751" indent="0">
              <a:buNone/>
              <a:defRPr sz="2100" b="1"/>
            </a:lvl5pPr>
            <a:lvl6pPr marL="3047190" indent="0">
              <a:buNone/>
              <a:defRPr sz="2100" b="1"/>
            </a:lvl6pPr>
            <a:lvl7pPr marL="3656627" indent="0">
              <a:buNone/>
              <a:defRPr sz="2100" b="1"/>
            </a:lvl7pPr>
            <a:lvl8pPr marL="4266065" indent="0">
              <a:buNone/>
              <a:defRPr sz="2100" b="1"/>
            </a:lvl8pPr>
            <a:lvl9pPr marL="4875503" indent="0">
              <a:buNone/>
              <a:defRPr sz="2100" b="1"/>
            </a:lvl9pPr>
          </a:lstStyle>
          <a:p>
            <a:pPr lvl="0"/>
            <a:r>
              <a:rPr lang="en-US"/>
              <a:t>Edit Master text styles</a:t>
            </a:r>
          </a:p>
        </p:txBody>
      </p:sp>
      <p:sp>
        <p:nvSpPr>
          <p:cNvPr id="4" name="Content Placeholder 3"/>
          <p:cNvSpPr>
            <a:spLocks noGrp="1"/>
          </p:cNvSpPr>
          <p:nvPr>
            <p:ph sz="half" idx="2"/>
          </p:nvPr>
        </p:nvSpPr>
        <p:spPr>
          <a:xfrm>
            <a:off x="1218884" y="2717800"/>
            <a:ext cx="5078677" cy="3454400"/>
          </a:xfrm>
        </p:spPr>
        <p:txBody>
          <a:bodyPr>
            <a:noAutofit/>
          </a:bodyPr>
          <a:lstStyle>
            <a:lvl1pPr>
              <a:defRPr sz="2799"/>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799" b="0" cap="all" spc="200" baseline="0">
                <a:solidFill>
                  <a:schemeClr val="accent1"/>
                </a:solidFill>
              </a:defRPr>
            </a:lvl1pPr>
            <a:lvl2pPr marL="609438" indent="0">
              <a:buNone/>
              <a:defRPr sz="2700" b="1"/>
            </a:lvl2pPr>
            <a:lvl3pPr marL="1218876" indent="0">
              <a:buNone/>
              <a:defRPr sz="2400" b="1"/>
            </a:lvl3pPr>
            <a:lvl4pPr marL="1828314" indent="0">
              <a:buNone/>
              <a:defRPr sz="2100" b="1"/>
            </a:lvl4pPr>
            <a:lvl5pPr marL="2437751" indent="0">
              <a:buNone/>
              <a:defRPr sz="2100" b="1"/>
            </a:lvl5pPr>
            <a:lvl6pPr marL="3047190" indent="0">
              <a:buNone/>
              <a:defRPr sz="2100" b="1"/>
            </a:lvl6pPr>
            <a:lvl7pPr marL="3656627" indent="0">
              <a:buNone/>
              <a:defRPr sz="2100" b="1"/>
            </a:lvl7pPr>
            <a:lvl8pPr marL="4266065" indent="0">
              <a:buNone/>
              <a:defRPr sz="2100" b="1"/>
            </a:lvl8pPr>
            <a:lvl9pPr marL="4875503"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799"/>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12/18/2018</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12/18/2018</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12/18/2018</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799"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38" indent="0">
              <a:buNone/>
              <a:defRPr sz="1600"/>
            </a:lvl2pPr>
            <a:lvl3pPr marL="1218876" indent="0">
              <a:buNone/>
              <a:defRPr sz="1300"/>
            </a:lvl3pPr>
            <a:lvl4pPr marL="1828314" indent="0">
              <a:buNone/>
              <a:defRPr sz="1200"/>
            </a:lvl4pPr>
            <a:lvl5pPr marL="2437751" indent="0">
              <a:buNone/>
              <a:defRPr sz="1200"/>
            </a:lvl5pPr>
            <a:lvl6pPr marL="3047190" indent="0">
              <a:buNone/>
              <a:defRPr sz="1200"/>
            </a:lvl6pPr>
            <a:lvl7pPr marL="3656627" indent="0">
              <a:buNone/>
              <a:defRPr sz="1200"/>
            </a:lvl7pPr>
            <a:lvl8pPr marL="4266065" indent="0">
              <a:buNone/>
              <a:defRPr sz="1200"/>
            </a:lvl8pPr>
            <a:lvl9pPr marL="4875503"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799"/>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12/18/2018</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799"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38" indent="0">
              <a:buNone/>
              <a:defRPr sz="1600"/>
            </a:lvl2pPr>
            <a:lvl3pPr marL="1218876" indent="0">
              <a:buNone/>
              <a:defRPr sz="1300"/>
            </a:lvl3pPr>
            <a:lvl4pPr marL="1828314" indent="0">
              <a:buNone/>
              <a:defRPr sz="1200"/>
            </a:lvl4pPr>
            <a:lvl5pPr marL="2437751" indent="0">
              <a:buNone/>
              <a:defRPr sz="1200"/>
            </a:lvl5pPr>
            <a:lvl6pPr marL="3047190" indent="0">
              <a:buNone/>
              <a:defRPr sz="1200"/>
            </a:lvl6pPr>
            <a:lvl7pPr marL="3656627" indent="0">
              <a:buNone/>
              <a:defRPr sz="1200"/>
            </a:lvl7pPr>
            <a:lvl8pPr marL="4266065" indent="0">
              <a:buNone/>
              <a:defRPr sz="1200"/>
            </a:lvl8pPr>
            <a:lvl9pPr marL="4875503"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799"/>
            </a:lvl1pPr>
            <a:lvl2pPr marL="609438" indent="0">
              <a:buNone/>
              <a:defRPr sz="3700"/>
            </a:lvl2pPr>
            <a:lvl3pPr marL="1218876" indent="0">
              <a:buNone/>
              <a:defRPr sz="3200"/>
            </a:lvl3pPr>
            <a:lvl4pPr marL="1828314" indent="0">
              <a:buNone/>
              <a:defRPr sz="2700"/>
            </a:lvl4pPr>
            <a:lvl5pPr marL="2437751" indent="0">
              <a:buNone/>
              <a:defRPr sz="2700"/>
            </a:lvl5pPr>
            <a:lvl6pPr marL="3047190" indent="0">
              <a:buNone/>
              <a:defRPr sz="2700"/>
            </a:lvl6pPr>
            <a:lvl7pPr marL="3656627" indent="0">
              <a:buNone/>
              <a:defRPr sz="2700"/>
            </a:lvl7pPr>
            <a:lvl8pPr marL="4266065" indent="0">
              <a:buNone/>
              <a:defRPr sz="2700"/>
            </a:lvl8pPr>
            <a:lvl9pPr marL="4875503"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12/18/2018</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3"/>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3"/>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12/18/2018</a:t>
            </a:fld>
            <a:endParaRPr dirty="0"/>
          </a:p>
        </p:txBody>
      </p:sp>
      <p:sp>
        <p:nvSpPr>
          <p:cNvPr id="5" name="Footer Placeholder 4"/>
          <p:cNvSpPr>
            <a:spLocks noGrp="1"/>
          </p:cNvSpPr>
          <p:nvPr>
            <p:ph type="ftr" sz="quarter" idx="3"/>
          </p:nvPr>
        </p:nvSpPr>
        <p:spPr>
          <a:xfrm>
            <a:off x="3453501" y="6356353"/>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50" y="6356353"/>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876"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19" indent="-304719" algn="l" defTabSz="1218876" rtl="0" eaLnBrk="1" latinLnBrk="0" hangingPunct="1">
        <a:lnSpc>
          <a:spcPct val="90000"/>
        </a:lnSpc>
        <a:spcBef>
          <a:spcPts val="1600"/>
        </a:spcBef>
        <a:buClr>
          <a:schemeClr val="accent1"/>
        </a:buClr>
        <a:buSzPct val="100000"/>
        <a:buFont typeface="Arial" pitchFamily="34" charset="0"/>
        <a:buChar char="•"/>
        <a:defRPr sz="2799" kern="1200">
          <a:solidFill>
            <a:schemeClr val="tx1"/>
          </a:solidFill>
          <a:latin typeface="+mn-lt"/>
          <a:ea typeface="+mn-ea"/>
          <a:cs typeface="+mn-cs"/>
        </a:defRPr>
      </a:lvl1pPr>
      <a:lvl2pPr marL="609438" indent="-231586" algn="l" defTabSz="1218876"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157" indent="-231586" algn="l" defTabSz="1218876"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876" indent="-231586" algn="l" defTabSz="1218876"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595" indent="-231586" algn="l" defTabSz="1218876"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314" indent="-231586" algn="l" defTabSz="1218876"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033" indent="-231586" algn="l" defTabSz="1218876"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751" indent="-231586" algn="l" defTabSz="1218876"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470" indent="-231586" algn="l" defTabSz="1218876"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876" rtl="0" eaLnBrk="1" latinLnBrk="0" hangingPunct="1">
        <a:defRPr sz="2400" kern="1200">
          <a:solidFill>
            <a:schemeClr val="tx1"/>
          </a:solidFill>
          <a:latin typeface="+mn-lt"/>
          <a:ea typeface="+mn-ea"/>
          <a:cs typeface="+mn-cs"/>
        </a:defRPr>
      </a:lvl1pPr>
      <a:lvl2pPr marL="609438" algn="l" defTabSz="1218876" rtl="0" eaLnBrk="1" latinLnBrk="0" hangingPunct="1">
        <a:defRPr sz="2400" kern="1200">
          <a:solidFill>
            <a:schemeClr val="tx1"/>
          </a:solidFill>
          <a:latin typeface="+mn-lt"/>
          <a:ea typeface="+mn-ea"/>
          <a:cs typeface="+mn-cs"/>
        </a:defRPr>
      </a:lvl2pPr>
      <a:lvl3pPr marL="1218876" algn="l" defTabSz="1218876" rtl="0" eaLnBrk="1" latinLnBrk="0" hangingPunct="1">
        <a:defRPr sz="2400" kern="1200">
          <a:solidFill>
            <a:schemeClr val="tx1"/>
          </a:solidFill>
          <a:latin typeface="+mn-lt"/>
          <a:ea typeface="+mn-ea"/>
          <a:cs typeface="+mn-cs"/>
        </a:defRPr>
      </a:lvl3pPr>
      <a:lvl4pPr marL="1828314" algn="l" defTabSz="1218876" rtl="0" eaLnBrk="1" latinLnBrk="0" hangingPunct="1">
        <a:defRPr sz="2400" kern="1200">
          <a:solidFill>
            <a:schemeClr val="tx1"/>
          </a:solidFill>
          <a:latin typeface="+mn-lt"/>
          <a:ea typeface="+mn-ea"/>
          <a:cs typeface="+mn-cs"/>
        </a:defRPr>
      </a:lvl4pPr>
      <a:lvl5pPr marL="2437751" algn="l" defTabSz="1218876" rtl="0" eaLnBrk="1" latinLnBrk="0" hangingPunct="1">
        <a:defRPr sz="2400" kern="1200">
          <a:solidFill>
            <a:schemeClr val="tx1"/>
          </a:solidFill>
          <a:latin typeface="+mn-lt"/>
          <a:ea typeface="+mn-ea"/>
          <a:cs typeface="+mn-cs"/>
        </a:defRPr>
      </a:lvl5pPr>
      <a:lvl6pPr marL="3047190" algn="l" defTabSz="1218876" rtl="0" eaLnBrk="1" latinLnBrk="0" hangingPunct="1">
        <a:defRPr sz="2400" kern="1200">
          <a:solidFill>
            <a:schemeClr val="tx1"/>
          </a:solidFill>
          <a:latin typeface="+mn-lt"/>
          <a:ea typeface="+mn-ea"/>
          <a:cs typeface="+mn-cs"/>
        </a:defRPr>
      </a:lvl6pPr>
      <a:lvl7pPr marL="3656627" algn="l" defTabSz="1218876" rtl="0" eaLnBrk="1" latinLnBrk="0" hangingPunct="1">
        <a:defRPr sz="2400" kern="1200">
          <a:solidFill>
            <a:schemeClr val="tx1"/>
          </a:solidFill>
          <a:latin typeface="+mn-lt"/>
          <a:ea typeface="+mn-ea"/>
          <a:cs typeface="+mn-cs"/>
        </a:defRPr>
      </a:lvl7pPr>
      <a:lvl8pPr marL="4266065" algn="l" defTabSz="1218876" rtl="0" eaLnBrk="1" latinLnBrk="0" hangingPunct="1">
        <a:defRPr sz="2400" kern="1200">
          <a:solidFill>
            <a:schemeClr val="tx1"/>
          </a:solidFill>
          <a:latin typeface="+mn-lt"/>
          <a:ea typeface="+mn-ea"/>
          <a:cs typeface="+mn-cs"/>
        </a:defRPr>
      </a:lvl8pPr>
      <a:lvl9pPr marL="4875503" algn="l" defTabSz="1218876"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625176" y="1072283"/>
            <a:ext cx="8735325" cy="5525069"/>
          </a:xfrm>
        </p:spPr>
        <p:txBody>
          <a:bodyPr anchor="ctr">
            <a:normAutofit/>
          </a:bodyPr>
          <a:lstStyle/>
          <a:p>
            <a:pPr algn="ctr">
              <a:lnSpc>
                <a:spcPts val="3200"/>
              </a:lnSpc>
              <a:spcAft>
                <a:spcPct val="0"/>
              </a:spcAft>
              <a:tabLst>
                <a:tab pos="0" algn="l"/>
                <a:tab pos="447634" algn="l"/>
                <a:tab pos="896856" algn="l"/>
                <a:tab pos="1346077" algn="l"/>
                <a:tab pos="1795299" algn="l"/>
                <a:tab pos="2244521" algn="l"/>
                <a:tab pos="2693743" algn="l"/>
                <a:tab pos="3142964" algn="l"/>
                <a:tab pos="3592186" algn="l"/>
                <a:tab pos="4041407" algn="l"/>
                <a:tab pos="4490629" algn="l"/>
                <a:tab pos="4939850" algn="l"/>
                <a:tab pos="5389072" algn="l"/>
                <a:tab pos="5838294" algn="l"/>
                <a:tab pos="6287516" algn="l"/>
                <a:tab pos="6736737" algn="l"/>
                <a:tab pos="7185959" algn="l"/>
                <a:tab pos="7635180" algn="l"/>
                <a:tab pos="8084402" algn="l"/>
                <a:tab pos="8533623" algn="l"/>
                <a:tab pos="8982845" algn="l"/>
              </a:tabLst>
            </a:pPr>
            <a:r>
              <a:rPr lang="en-GB" altLang="ru-RU" dirty="0">
                <a:latin typeface="Helvetica" panose="020B0604020202020204" pitchFamily="34" charset="0"/>
                <a:cs typeface="Helvetica" panose="020B0604020202020204" pitchFamily="34" charset="0"/>
              </a:rPr>
              <a:t>Online Web Casino</a:t>
            </a:r>
            <a:endParaRPr lang="en-GB" altLang="ru-RU" dirty="0">
              <a:latin typeface="Helvetica" panose="020B0604020202020204" pitchFamily="34" charset="0"/>
              <a:ea typeface="Verdana"/>
              <a:cs typeface="Helvetica" panose="020B0604020202020204" pitchFamily="34" charset="0"/>
            </a:endParaRPr>
          </a:p>
          <a:p>
            <a:pPr algn="ctr">
              <a:lnSpc>
                <a:spcPct val="101000"/>
              </a:lnSpc>
              <a:spcAft>
                <a:spcPct val="0"/>
              </a:spcAft>
              <a:tabLst>
                <a:tab pos="0" algn="l"/>
                <a:tab pos="447634" algn="l"/>
                <a:tab pos="896856" algn="l"/>
                <a:tab pos="1346077" algn="l"/>
                <a:tab pos="1795299" algn="l"/>
                <a:tab pos="2244521" algn="l"/>
                <a:tab pos="2693743" algn="l"/>
                <a:tab pos="3142964" algn="l"/>
                <a:tab pos="3592186" algn="l"/>
                <a:tab pos="4041407" algn="l"/>
                <a:tab pos="4490629" algn="l"/>
                <a:tab pos="4939850" algn="l"/>
                <a:tab pos="5389072" algn="l"/>
                <a:tab pos="5838294" algn="l"/>
                <a:tab pos="6287516" algn="l"/>
                <a:tab pos="6736737" algn="l"/>
                <a:tab pos="7185959" algn="l"/>
                <a:tab pos="7635180" algn="l"/>
                <a:tab pos="8084402" algn="l"/>
                <a:tab pos="8533623" algn="l"/>
                <a:tab pos="8982845" algn="l"/>
              </a:tabLst>
            </a:pPr>
            <a:r>
              <a:rPr lang="en-GB" altLang="ru-RU" dirty="0">
                <a:latin typeface="Helvetica" panose="020B0604020202020204" pitchFamily="34" charset="0"/>
                <a:ea typeface="Verdana"/>
                <a:cs typeface="Helvetica" panose="020B0604020202020204" pitchFamily="34" charset="0"/>
              </a:rPr>
              <a:t>Admin's Panel</a:t>
            </a:r>
          </a:p>
          <a:p>
            <a:pPr algn="ctr">
              <a:lnSpc>
                <a:spcPct val="101000"/>
              </a:lnSpc>
              <a:spcAft>
                <a:spcPct val="0"/>
              </a:spcAft>
              <a:tabLst>
                <a:tab pos="0" algn="l"/>
                <a:tab pos="447634" algn="l"/>
                <a:tab pos="896856" algn="l"/>
                <a:tab pos="1346077" algn="l"/>
                <a:tab pos="1795299" algn="l"/>
                <a:tab pos="2244521" algn="l"/>
                <a:tab pos="2693743" algn="l"/>
                <a:tab pos="3142964" algn="l"/>
                <a:tab pos="3592186" algn="l"/>
                <a:tab pos="4041407" algn="l"/>
                <a:tab pos="4490629" algn="l"/>
                <a:tab pos="4939850" algn="l"/>
                <a:tab pos="5389072" algn="l"/>
                <a:tab pos="5838294" algn="l"/>
                <a:tab pos="6287516" algn="l"/>
                <a:tab pos="6736737" algn="l"/>
                <a:tab pos="7185959" algn="l"/>
                <a:tab pos="7635180" algn="l"/>
                <a:tab pos="8084402" algn="l"/>
                <a:tab pos="8533623" algn="l"/>
                <a:tab pos="8982845" algn="l"/>
              </a:tabLst>
            </a:pPr>
            <a:endParaRPr lang="en-GB" altLang="ru-RU" dirty="0">
              <a:latin typeface="Helvetica" panose="020B0604020202020204" pitchFamily="34" charset="0"/>
              <a:ea typeface="Verdana"/>
              <a:cs typeface="Helvetica" panose="020B0604020202020204" pitchFamily="34" charset="0"/>
            </a:endParaRPr>
          </a:p>
          <a:p>
            <a:pPr algn="ctr">
              <a:lnSpc>
                <a:spcPct val="101000"/>
              </a:lnSpc>
              <a:spcAft>
                <a:spcPct val="0"/>
              </a:spcAft>
              <a:tabLst>
                <a:tab pos="0" algn="l"/>
                <a:tab pos="447634" algn="l"/>
                <a:tab pos="896856" algn="l"/>
                <a:tab pos="1346077" algn="l"/>
                <a:tab pos="1795299" algn="l"/>
                <a:tab pos="2244521" algn="l"/>
                <a:tab pos="2693743" algn="l"/>
                <a:tab pos="3142964" algn="l"/>
                <a:tab pos="3592186" algn="l"/>
                <a:tab pos="4041407" algn="l"/>
                <a:tab pos="4490629" algn="l"/>
                <a:tab pos="4939850" algn="l"/>
                <a:tab pos="5389072" algn="l"/>
                <a:tab pos="5838294" algn="l"/>
                <a:tab pos="6287516" algn="l"/>
                <a:tab pos="6736737" algn="l"/>
                <a:tab pos="7185959" algn="l"/>
                <a:tab pos="7635180" algn="l"/>
                <a:tab pos="8084402" algn="l"/>
                <a:tab pos="8533623" algn="l"/>
                <a:tab pos="8982845" algn="l"/>
              </a:tabLst>
            </a:pPr>
            <a:r>
              <a:rPr lang="en-GB" altLang="ru-RU" dirty="0">
                <a:latin typeface="Helvetica" panose="020B0604020202020204" pitchFamily="34" charset="0"/>
                <a:cs typeface="Helvetica" panose="020B0604020202020204" pitchFamily="34" charset="0"/>
              </a:rPr>
              <a:t>Matteo Belenchia</a:t>
            </a:r>
            <a:endParaRPr lang="en-GB" altLang="ru-RU" dirty="0">
              <a:latin typeface="Helvetica" panose="020B0604020202020204" pitchFamily="34" charset="0"/>
              <a:ea typeface="Verdana"/>
              <a:cs typeface="Helvetica" panose="020B0604020202020204" pitchFamily="34" charset="0"/>
            </a:endParaRPr>
          </a:p>
          <a:p>
            <a:pPr marL="201277" indent="-201277" algn="ctr">
              <a:tabLst>
                <a:tab pos="0" algn="l"/>
                <a:tab pos="447634" algn="l"/>
                <a:tab pos="896856" algn="l"/>
                <a:tab pos="1346077" algn="l"/>
                <a:tab pos="1795299" algn="l"/>
                <a:tab pos="2244521" algn="l"/>
                <a:tab pos="2693743" algn="l"/>
                <a:tab pos="3142964" algn="l"/>
                <a:tab pos="3592186" algn="l"/>
                <a:tab pos="4041407" algn="l"/>
                <a:tab pos="4490629" algn="l"/>
                <a:tab pos="4939850" algn="l"/>
                <a:tab pos="5389072" algn="l"/>
                <a:tab pos="5838294" algn="l"/>
                <a:tab pos="6287516" algn="l"/>
                <a:tab pos="6736737" algn="l"/>
                <a:tab pos="7185959" algn="l"/>
                <a:tab pos="7635180" algn="l"/>
                <a:tab pos="8084402" algn="l"/>
                <a:tab pos="8533623" algn="l"/>
                <a:tab pos="8982845" algn="l"/>
              </a:tabLst>
            </a:pPr>
            <a:r>
              <a:rPr lang="en-GB" dirty="0">
                <a:latin typeface="Helvetica" panose="020B0604020202020204" pitchFamily="34" charset="0"/>
                <a:ea typeface="Verdana"/>
                <a:cs typeface="Helvetica" panose="020B0604020202020204" pitchFamily="34" charset="0"/>
              </a:rPr>
              <a:t>Marcin</a:t>
            </a:r>
            <a:r>
              <a:rPr lang="en-GB" dirty="0">
                <a:latin typeface="Helvetica" panose="020B0604020202020204" pitchFamily="34" charset="0"/>
                <a:cs typeface="Helvetica" panose="020B0604020202020204" pitchFamily="34" charset="0"/>
              </a:rPr>
              <a:t> </a:t>
            </a:r>
            <a:r>
              <a:rPr lang="en-GB" dirty="0">
                <a:latin typeface="Helvetica" panose="020B0604020202020204" pitchFamily="34" charset="0"/>
                <a:ea typeface="Verdana"/>
                <a:cs typeface="Helvetica" panose="020B0604020202020204" pitchFamily="34" charset="0"/>
              </a:rPr>
              <a:t>Massalski</a:t>
            </a:r>
            <a:endParaRPr lang="en-GB" dirty="0">
              <a:latin typeface="Helvetica" panose="020B0604020202020204" pitchFamily="34" charset="0"/>
              <a:cs typeface="Helvetica" panose="020B0604020202020204" pitchFamily="34" charset="0"/>
            </a:endParaRPr>
          </a:p>
          <a:p>
            <a:pPr algn="ctr">
              <a:lnSpc>
                <a:spcPct val="101000"/>
              </a:lnSpc>
              <a:spcAft>
                <a:spcPct val="0"/>
              </a:spcAft>
              <a:tabLst>
                <a:tab pos="0" algn="l"/>
                <a:tab pos="447634" algn="l"/>
                <a:tab pos="896856" algn="l"/>
                <a:tab pos="1346077" algn="l"/>
                <a:tab pos="1795299" algn="l"/>
                <a:tab pos="2244521" algn="l"/>
                <a:tab pos="2693743" algn="l"/>
                <a:tab pos="3142964" algn="l"/>
                <a:tab pos="3592186" algn="l"/>
                <a:tab pos="4041407" algn="l"/>
                <a:tab pos="4490629" algn="l"/>
                <a:tab pos="4939850" algn="l"/>
                <a:tab pos="5389072" algn="l"/>
                <a:tab pos="5838294" algn="l"/>
                <a:tab pos="6287516" algn="l"/>
                <a:tab pos="6736737" algn="l"/>
                <a:tab pos="7185959" algn="l"/>
                <a:tab pos="7635180" algn="l"/>
                <a:tab pos="8084402" algn="l"/>
                <a:tab pos="8533623" algn="l"/>
                <a:tab pos="8982845" algn="l"/>
              </a:tabLst>
            </a:pPr>
            <a:endParaRPr lang="en-GB" altLang="ru-RU" dirty="0">
              <a:latin typeface="Helvetica" panose="020B0604020202020204" pitchFamily="34" charset="0"/>
              <a:ea typeface="Verdana"/>
              <a:cs typeface="Helvetica" panose="020B0604020202020204" pitchFamily="34" charset="0"/>
            </a:endParaRPr>
          </a:p>
          <a:p>
            <a:pPr algn="ctr">
              <a:lnSpc>
                <a:spcPct val="101000"/>
              </a:lnSpc>
              <a:spcAft>
                <a:spcPct val="0"/>
              </a:spcAft>
              <a:tabLst>
                <a:tab pos="0" algn="l"/>
                <a:tab pos="447634" algn="l"/>
                <a:tab pos="896856" algn="l"/>
                <a:tab pos="1346077" algn="l"/>
                <a:tab pos="1795299" algn="l"/>
                <a:tab pos="2244521" algn="l"/>
                <a:tab pos="2693743" algn="l"/>
                <a:tab pos="3142964" algn="l"/>
                <a:tab pos="3592186" algn="l"/>
                <a:tab pos="4041407" algn="l"/>
                <a:tab pos="4490629" algn="l"/>
                <a:tab pos="4939850" algn="l"/>
                <a:tab pos="5389072" algn="l"/>
                <a:tab pos="5838294" algn="l"/>
                <a:tab pos="6287516" algn="l"/>
                <a:tab pos="6736737" algn="l"/>
                <a:tab pos="7185959" algn="l"/>
                <a:tab pos="7635180" algn="l"/>
                <a:tab pos="8084402" algn="l"/>
                <a:tab pos="8533623" algn="l"/>
                <a:tab pos="8982845" algn="l"/>
              </a:tabLst>
            </a:pPr>
            <a:r>
              <a:rPr lang="en-GB" altLang="ru-RU" dirty="0">
                <a:latin typeface="Helvetica" panose="020B0604020202020204" pitchFamily="34" charset="0"/>
                <a:cs typeface="Helvetica" panose="020B0604020202020204" pitchFamily="34" charset="0"/>
              </a:rPr>
              <a:t>Software Engineering</a:t>
            </a:r>
            <a:endParaRPr lang="en-GB" altLang="ru-RU" dirty="0">
              <a:latin typeface="Helvetica" panose="020B0604020202020204" pitchFamily="34" charset="0"/>
              <a:ea typeface="Verdana"/>
              <a:cs typeface="Helvetica" panose="020B0604020202020204" pitchFamily="34" charset="0"/>
            </a:endParaRPr>
          </a:p>
          <a:p>
            <a:pPr algn="ctr">
              <a:lnSpc>
                <a:spcPct val="101000"/>
              </a:lnSpc>
              <a:spcAft>
                <a:spcPct val="0"/>
              </a:spcAft>
              <a:tabLst>
                <a:tab pos="0" algn="l"/>
                <a:tab pos="447634" algn="l"/>
                <a:tab pos="896856" algn="l"/>
                <a:tab pos="1346077" algn="l"/>
                <a:tab pos="1795299" algn="l"/>
                <a:tab pos="2244521" algn="l"/>
                <a:tab pos="2693743" algn="l"/>
                <a:tab pos="3142964" algn="l"/>
                <a:tab pos="3592186" algn="l"/>
                <a:tab pos="4041407" algn="l"/>
                <a:tab pos="4490629" algn="l"/>
                <a:tab pos="4939850" algn="l"/>
                <a:tab pos="5389072" algn="l"/>
                <a:tab pos="5838294" algn="l"/>
                <a:tab pos="6287516" algn="l"/>
                <a:tab pos="6736737" algn="l"/>
                <a:tab pos="7185959" algn="l"/>
                <a:tab pos="7635180" algn="l"/>
                <a:tab pos="8084402" algn="l"/>
                <a:tab pos="8533623" algn="l"/>
                <a:tab pos="8982845" algn="l"/>
              </a:tabLst>
            </a:pPr>
            <a:r>
              <a:rPr lang="en-GB" altLang="ru-RU" dirty="0">
                <a:latin typeface="Helvetica" panose="020B0604020202020204" pitchFamily="34" charset="0"/>
                <a:ea typeface="Verdana"/>
                <a:cs typeface="Helvetica" panose="020B0604020202020204" pitchFamily="34" charset="0"/>
              </a:rPr>
              <a:t>11/14/2018, 8:30am-10:00am</a:t>
            </a:r>
          </a:p>
          <a:p>
            <a:pPr algn="ctr">
              <a:lnSpc>
                <a:spcPct val="101000"/>
              </a:lnSpc>
              <a:spcAft>
                <a:spcPct val="0"/>
              </a:spcAft>
              <a:tabLst>
                <a:tab pos="0" algn="l"/>
                <a:tab pos="447634" algn="l"/>
                <a:tab pos="896856" algn="l"/>
                <a:tab pos="1346077" algn="l"/>
                <a:tab pos="1795299" algn="l"/>
                <a:tab pos="2244521" algn="l"/>
                <a:tab pos="2693743" algn="l"/>
                <a:tab pos="3142964" algn="l"/>
                <a:tab pos="3592186" algn="l"/>
                <a:tab pos="4041407" algn="l"/>
                <a:tab pos="4490629" algn="l"/>
                <a:tab pos="4939850" algn="l"/>
                <a:tab pos="5389072" algn="l"/>
                <a:tab pos="5838294" algn="l"/>
                <a:tab pos="6287516" algn="l"/>
                <a:tab pos="6736737" algn="l"/>
                <a:tab pos="7185959" algn="l"/>
                <a:tab pos="7635180" algn="l"/>
                <a:tab pos="8084402" algn="l"/>
                <a:tab pos="8533623" algn="l"/>
                <a:tab pos="8982845" algn="l"/>
              </a:tabLst>
            </a:pPr>
            <a:endParaRPr lang="en-GB" altLang="ru-RU" dirty="0">
              <a:latin typeface="Helvetica" panose="020B0604020202020204" pitchFamily="34" charset="0"/>
              <a:ea typeface="Verdana"/>
              <a:cs typeface="Helvetica" panose="020B0604020202020204" pitchFamily="34" charset="0"/>
            </a:endParaRPr>
          </a:p>
          <a:p>
            <a:pPr algn="ctr">
              <a:lnSpc>
                <a:spcPct val="101000"/>
              </a:lnSpc>
              <a:spcAft>
                <a:spcPct val="0"/>
              </a:spcAft>
              <a:tabLst>
                <a:tab pos="0" algn="l"/>
                <a:tab pos="447634" algn="l"/>
                <a:tab pos="896856" algn="l"/>
                <a:tab pos="1346077" algn="l"/>
                <a:tab pos="1795299" algn="l"/>
                <a:tab pos="2244521" algn="l"/>
                <a:tab pos="2693743" algn="l"/>
                <a:tab pos="3142964" algn="l"/>
                <a:tab pos="3592186" algn="l"/>
                <a:tab pos="4041407" algn="l"/>
                <a:tab pos="4490629" algn="l"/>
                <a:tab pos="4939850" algn="l"/>
                <a:tab pos="5389072" algn="l"/>
                <a:tab pos="5838294" algn="l"/>
                <a:tab pos="6287516" algn="l"/>
                <a:tab pos="6736737" algn="l"/>
                <a:tab pos="7185959" algn="l"/>
                <a:tab pos="7635180" algn="l"/>
                <a:tab pos="8084402" algn="l"/>
                <a:tab pos="8533623" algn="l"/>
                <a:tab pos="8982845" algn="l"/>
              </a:tabLst>
            </a:pPr>
            <a:r>
              <a:rPr lang="en-GB" altLang="ru-RU" dirty="0">
                <a:latin typeface="Helvetica" panose="020B0604020202020204" pitchFamily="34" charset="0"/>
                <a:ea typeface="Verdana"/>
                <a:cs typeface="Helvetica" panose="020B0604020202020204" pitchFamily="34" charset="0"/>
              </a:rPr>
              <a:t>2018/2019</a:t>
            </a:r>
          </a:p>
        </p:txBody>
      </p:sp>
      <p:sp>
        <p:nvSpPr>
          <p:cNvPr id="3" name="Title 2"/>
          <p:cNvSpPr>
            <a:spLocks noGrp="1"/>
          </p:cNvSpPr>
          <p:nvPr>
            <p:ph type="ctrTitle"/>
          </p:nvPr>
        </p:nvSpPr>
        <p:spPr>
          <a:xfrm>
            <a:off x="3146152" y="188640"/>
            <a:ext cx="5693372" cy="883643"/>
          </a:xfrm>
        </p:spPr>
        <p:txBody>
          <a:bodyPr/>
          <a:lstStyle/>
          <a:p>
            <a:r>
              <a:rPr lang="it-IT" dirty="0"/>
              <a:t>Component Project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t-IT" sz="4400" dirty="0"/>
              <a:t>Non-functional requirements</a:t>
            </a:r>
          </a:p>
        </p:txBody>
      </p:sp>
      <p:sp>
        <p:nvSpPr>
          <p:cNvPr id="3" name="Content Placeholder 2"/>
          <p:cNvSpPr>
            <a:spLocks noGrp="1"/>
          </p:cNvSpPr>
          <p:nvPr>
            <p:ph idx="1"/>
          </p:nvPr>
        </p:nvSpPr>
        <p:spPr/>
        <p:txBody>
          <a:bodyPr>
            <a:normAutofit fontScale="92500" lnSpcReduction="20000"/>
          </a:bodyPr>
          <a:lstStyle/>
          <a:p>
            <a:pPr marL="0" indent="0">
              <a:lnSpc>
                <a:spcPct val="95000"/>
              </a:lnSpc>
              <a:spcBef>
                <a:spcPts val="1543"/>
              </a:spcBef>
              <a:spcAft>
                <a:spcPts val="220"/>
              </a:spcAft>
              <a:buNone/>
            </a:pPr>
            <a:r>
              <a:rPr lang="it-IT" dirty="0"/>
              <a:t>The Admin’s panel component </a:t>
            </a:r>
            <a:r>
              <a:rPr lang="it-IT" u="sng" dirty="0"/>
              <a:t>shall</a:t>
            </a:r>
            <a:r>
              <a:rPr lang="it-IT" dirty="0"/>
              <a:t>:</a:t>
            </a:r>
            <a:endParaRPr lang="it-IT" dirty="0">
              <a:cs typeface="Times New Roman"/>
            </a:endParaRPr>
          </a:p>
          <a:p>
            <a:pPr marL="514350" indent="-514350">
              <a:lnSpc>
                <a:spcPct val="95000"/>
              </a:lnSpc>
              <a:spcBef>
                <a:spcPts val="1543"/>
              </a:spcBef>
              <a:spcAft>
                <a:spcPts val="220"/>
              </a:spcAft>
              <a:buFont typeface="+mj-lt"/>
              <a:buAutoNum type="arabicPeriod" startAt="26"/>
            </a:pPr>
            <a:r>
              <a:rPr lang="it-IT" dirty="0">
                <a:cs typeface="Times New Roman"/>
              </a:rPr>
              <a:t>Keep deleted messages on the DB</a:t>
            </a:r>
          </a:p>
          <a:p>
            <a:pPr marL="457159" indent="-457159">
              <a:lnSpc>
                <a:spcPct val="95000"/>
              </a:lnSpc>
              <a:spcBef>
                <a:spcPts val="1543"/>
              </a:spcBef>
              <a:spcAft>
                <a:spcPts val="220"/>
              </a:spcAft>
              <a:buAutoNum type="arabicPeriod" startAt="26"/>
            </a:pPr>
            <a:r>
              <a:rPr lang="it-IT" dirty="0">
                <a:cs typeface="Times New Roman"/>
              </a:rPr>
              <a:t>Highlight admin messages in the chat</a:t>
            </a:r>
          </a:p>
          <a:p>
            <a:pPr marL="457159" indent="-457159">
              <a:lnSpc>
                <a:spcPct val="95000"/>
              </a:lnSpc>
              <a:spcBef>
                <a:spcPts val="1543"/>
              </a:spcBef>
              <a:spcAft>
                <a:spcPts val="220"/>
              </a:spcAft>
              <a:buAutoNum type="arabicPeriod" startAt="26"/>
            </a:pPr>
            <a:r>
              <a:rPr lang="it-IT" dirty="0">
                <a:cs typeface="Times New Roman"/>
              </a:rPr>
              <a:t>Delegate the DB access for the editing of the users' data, kicking players, editing of the server properties and the management of the chat to the User Management Component by using the appropriate interface</a:t>
            </a:r>
          </a:p>
          <a:p>
            <a:pPr marL="457159" indent="-457159">
              <a:lnSpc>
                <a:spcPct val="95000"/>
              </a:lnSpc>
              <a:spcBef>
                <a:spcPts val="1543"/>
              </a:spcBef>
              <a:spcAft>
                <a:spcPts val="220"/>
              </a:spcAft>
              <a:buAutoNum type="arabicPeriod" startAt="26"/>
            </a:pPr>
            <a:r>
              <a:rPr lang="it-IT" dirty="0">
                <a:cs typeface="Times New Roman"/>
              </a:rPr>
              <a:t>Delegate the DB access for closing games, setting the minimum bet and querying statistics to the Game Management Component by using the appropriate interface</a:t>
            </a:r>
          </a:p>
          <a:p>
            <a:pPr marL="457159" indent="-457159">
              <a:lnSpc>
                <a:spcPct val="95000"/>
              </a:lnSpc>
              <a:spcBef>
                <a:spcPts val="1543"/>
              </a:spcBef>
              <a:spcAft>
                <a:spcPts val="220"/>
              </a:spcAft>
              <a:buAutoNum type="arabicPeriod" startAt="26"/>
            </a:pPr>
            <a:r>
              <a:rPr lang="it-IT" dirty="0">
                <a:cs typeface="Times New Roman"/>
              </a:rPr>
              <a:t>Have a user-friendly graphical user interface</a:t>
            </a:r>
          </a:p>
          <a:p>
            <a:endParaRPr lang="it-IT" dirty="0"/>
          </a:p>
        </p:txBody>
      </p:sp>
    </p:spTree>
    <p:extLst>
      <p:ext uri="{BB962C8B-B14F-4D97-AF65-F5344CB8AC3E}">
        <p14:creationId xmlns:p14="http://schemas.microsoft.com/office/powerpoint/2010/main" val="2179909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altLang="ru-RU" sz="4400" dirty="0"/>
              <a:t>Modifications of requirements</a:t>
            </a:r>
            <a:endParaRPr lang="it-IT" sz="4400" dirty="0"/>
          </a:p>
        </p:txBody>
      </p:sp>
      <p:sp>
        <p:nvSpPr>
          <p:cNvPr id="3" name="Content Placeholder 2"/>
          <p:cNvSpPr>
            <a:spLocks noGrp="1"/>
          </p:cNvSpPr>
          <p:nvPr>
            <p:ph idx="1"/>
          </p:nvPr>
        </p:nvSpPr>
        <p:spPr/>
        <p:txBody>
          <a:bodyPr>
            <a:normAutofit/>
          </a:bodyPr>
          <a:lstStyle/>
          <a:p>
            <a:pPr marL="0" indent="0" algn="ctr">
              <a:buNone/>
            </a:pPr>
            <a:r>
              <a:rPr lang="it-IT" sz="4600" dirty="0"/>
              <a:t>Functional requirements</a:t>
            </a:r>
          </a:p>
          <a:p>
            <a:pPr>
              <a:lnSpc>
                <a:spcPct val="101000"/>
              </a:lnSpc>
              <a:buSzPct val="80000"/>
            </a:pPr>
            <a:r>
              <a:rPr lang="it-IT" dirty="0"/>
              <a:t>The Admin’s panel</a:t>
            </a:r>
            <a:r>
              <a:rPr lang="it-IT" dirty="0">
                <a:ea typeface="Verdana"/>
                <a:cs typeface="Verdana"/>
              </a:rPr>
              <a:t> component </a:t>
            </a:r>
            <a:r>
              <a:rPr lang="it-IT" u="sng" dirty="0">
                <a:ea typeface="Verdana"/>
                <a:cs typeface="Verdana"/>
              </a:rPr>
              <a:t>shall</a:t>
            </a:r>
            <a:r>
              <a:rPr lang="it-IT" dirty="0">
                <a:ea typeface="Verdana"/>
                <a:cs typeface="Verdana"/>
              </a:rPr>
              <a:t>, </a:t>
            </a:r>
            <a:r>
              <a:rPr lang="en-GB" dirty="0"/>
              <a:t>i</a:t>
            </a:r>
            <a:r>
              <a:rPr lang="en-GB" altLang="ru-RU" dirty="0"/>
              <a:t>nstead of merely kicking</a:t>
            </a:r>
            <a:r>
              <a:rPr lang="en-GB" altLang="ru-RU" dirty="0">
                <a:ea typeface="Verdana"/>
                <a:cs typeface="Verdana"/>
              </a:rPr>
              <a:t>, let the admins ban a player until a certain time in the future. Set this time to the current time to kick a player and let him or her promptly reconnect without waiting.</a:t>
            </a:r>
          </a:p>
          <a:p>
            <a:pPr>
              <a:lnSpc>
                <a:spcPct val="101000"/>
              </a:lnSpc>
              <a:buSzPct val="80000"/>
            </a:pPr>
            <a:r>
              <a:rPr lang="it-IT" dirty="0"/>
              <a:t>The Admin’s panel </a:t>
            </a:r>
            <a:r>
              <a:rPr lang="it-IT" dirty="0">
                <a:ea typeface="Verdana"/>
                <a:cs typeface="Verdana"/>
              </a:rPr>
              <a:t>component </a:t>
            </a:r>
            <a:r>
              <a:rPr lang="it-IT" u="sng" dirty="0">
                <a:ea typeface="Verdana"/>
                <a:cs typeface="Verdana"/>
              </a:rPr>
              <a:t>could</a:t>
            </a:r>
            <a:r>
              <a:rPr lang="it-IT" dirty="0">
                <a:ea typeface="Verdana"/>
                <a:cs typeface="Verdana"/>
              </a:rPr>
              <a:t> allow the submission of custom read-only queries by the admin.</a:t>
            </a:r>
          </a:p>
          <a:p>
            <a:pPr marL="285724" indent="-285724">
              <a:lnSpc>
                <a:spcPct val="101000"/>
              </a:lnSpc>
              <a:buClr>
                <a:srgbClr val="000000"/>
              </a:buClr>
              <a:buSzPct val="45000"/>
              <a:buFont typeface="Arial"/>
              <a:buChar char="•"/>
            </a:pPr>
            <a:endParaRPr lang="it-IT" dirty="0">
              <a:ea typeface="Verdana"/>
              <a:cs typeface="Verdana"/>
            </a:endParaRPr>
          </a:p>
          <a:p>
            <a:endParaRPr lang="it-IT" dirty="0"/>
          </a:p>
        </p:txBody>
      </p:sp>
    </p:spTree>
    <p:extLst>
      <p:ext uri="{BB962C8B-B14F-4D97-AF65-F5344CB8AC3E}">
        <p14:creationId xmlns:p14="http://schemas.microsoft.com/office/powerpoint/2010/main" val="1546132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899" y="245731"/>
            <a:ext cx="9217025" cy="589880"/>
          </a:xfrm>
        </p:spPr>
        <p:txBody>
          <a:bodyPr>
            <a:noAutofit/>
          </a:bodyPr>
          <a:lstStyle/>
          <a:p>
            <a:pPr algn="ctr"/>
            <a:r>
              <a:rPr lang="it-IT" sz="4400" dirty="0"/>
              <a:t>Use case diagram</a:t>
            </a:r>
          </a:p>
        </p:txBody>
      </p:sp>
      <p:pic>
        <p:nvPicPr>
          <p:cNvPr id="11" name="Content Placeholder 10">
            <a:extLst>
              <a:ext uri="{FF2B5EF4-FFF2-40B4-BE49-F238E27FC236}">
                <a16:creationId xmlns:a16="http://schemas.microsoft.com/office/drawing/2014/main" id="{79074B1C-E094-43F2-BE27-9B6F89D20D6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91343" y="835611"/>
            <a:ext cx="9217025" cy="5895279"/>
          </a:xfrm>
        </p:spPr>
      </p:pic>
    </p:spTree>
    <p:extLst>
      <p:ext uri="{BB962C8B-B14F-4D97-AF65-F5344CB8AC3E}">
        <p14:creationId xmlns:p14="http://schemas.microsoft.com/office/powerpoint/2010/main" val="475203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B8F2-9618-486B-979F-A88719BD6721}"/>
              </a:ext>
            </a:extLst>
          </p:cNvPr>
          <p:cNvSpPr>
            <a:spLocks noGrp="1"/>
          </p:cNvSpPr>
          <p:nvPr>
            <p:ph type="title"/>
          </p:nvPr>
        </p:nvSpPr>
        <p:spPr/>
        <p:txBody>
          <a:bodyPr>
            <a:normAutofit/>
          </a:bodyPr>
          <a:lstStyle/>
          <a:p>
            <a:pPr algn="ctr"/>
            <a:r>
              <a:rPr lang="it-IT" sz="4400" dirty="0"/>
              <a:t>Use case specification – Read Chat</a:t>
            </a:r>
          </a:p>
        </p:txBody>
      </p:sp>
      <p:pic>
        <p:nvPicPr>
          <p:cNvPr id="6" name="Picture 5">
            <a:extLst>
              <a:ext uri="{FF2B5EF4-FFF2-40B4-BE49-F238E27FC236}">
                <a16:creationId xmlns:a16="http://schemas.microsoft.com/office/drawing/2014/main" id="{2EDA399D-7ACC-4EA7-AAAF-92E80A184B58}"/>
              </a:ext>
            </a:extLst>
          </p:cNvPr>
          <p:cNvPicPr>
            <a:picLocks noChangeAspect="1"/>
          </p:cNvPicPr>
          <p:nvPr/>
        </p:nvPicPr>
        <p:blipFill>
          <a:blip r:embed="rId2"/>
          <a:stretch>
            <a:fillRect/>
          </a:stretch>
        </p:blipFill>
        <p:spPr>
          <a:xfrm>
            <a:off x="1373776" y="1772816"/>
            <a:ext cx="10050714" cy="4603804"/>
          </a:xfrm>
          <a:prstGeom prst="rect">
            <a:avLst/>
          </a:prstGeom>
        </p:spPr>
      </p:pic>
    </p:spTree>
    <p:extLst>
      <p:ext uri="{BB962C8B-B14F-4D97-AF65-F5344CB8AC3E}">
        <p14:creationId xmlns:p14="http://schemas.microsoft.com/office/powerpoint/2010/main" val="376077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B8F2-9618-486B-979F-A88719BD6721}"/>
              </a:ext>
            </a:extLst>
          </p:cNvPr>
          <p:cNvSpPr>
            <a:spLocks noGrp="1"/>
          </p:cNvSpPr>
          <p:nvPr>
            <p:ph type="title"/>
          </p:nvPr>
        </p:nvSpPr>
        <p:spPr>
          <a:xfrm>
            <a:off x="1197868" y="270715"/>
            <a:ext cx="10360501" cy="733896"/>
          </a:xfrm>
        </p:spPr>
        <p:txBody>
          <a:bodyPr>
            <a:normAutofit/>
          </a:bodyPr>
          <a:lstStyle/>
          <a:p>
            <a:pPr algn="ctr"/>
            <a:r>
              <a:rPr lang="it-IT" sz="4400" dirty="0"/>
              <a:t>Use case specification – Read Chat</a:t>
            </a:r>
          </a:p>
        </p:txBody>
      </p:sp>
      <p:pic>
        <p:nvPicPr>
          <p:cNvPr id="5" name="Picture 4">
            <a:extLst>
              <a:ext uri="{FF2B5EF4-FFF2-40B4-BE49-F238E27FC236}">
                <a16:creationId xmlns:a16="http://schemas.microsoft.com/office/drawing/2014/main" id="{24236541-F570-4D02-9027-DF5BAA3ECF34}"/>
              </a:ext>
            </a:extLst>
          </p:cNvPr>
          <p:cNvPicPr>
            <a:picLocks noChangeAspect="1"/>
          </p:cNvPicPr>
          <p:nvPr/>
        </p:nvPicPr>
        <p:blipFill>
          <a:blip r:embed="rId2"/>
          <a:stretch>
            <a:fillRect/>
          </a:stretch>
        </p:blipFill>
        <p:spPr>
          <a:xfrm>
            <a:off x="2860674" y="1120315"/>
            <a:ext cx="6467475" cy="5438775"/>
          </a:xfrm>
          <a:prstGeom prst="rect">
            <a:avLst/>
          </a:prstGeom>
        </p:spPr>
      </p:pic>
    </p:spTree>
    <p:extLst>
      <p:ext uri="{BB962C8B-B14F-4D97-AF65-F5344CB8AC3E}">
        <p14:creationId xmlns:p14="http://schemas.microsoft.com/office/powerpoint/2010/main" val="355199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B8F2-9618-486B-979F-A88719BD6721}"/>
              </a:ext>
            </a:extLst>
          </p:cNvPr>
          <p:cNvSpPr>
            <a:spLocks noGrp="1"/>
          </p:cNvSpPr>
          <p:nvPr>
            <p:ph type="title"/>
          </p:nvPr>
        </p:nvSpPr>
        <p:spPr>
          <a:xfrm>
            <a:off x="1197868" y="270714"/>
            <a:ext cx="10360501" cy="1214069"/>
          </a:xfrm>
        </p:spPr>
        <p:txBody>
          <a:bodyPr>
            <a:noAutofit/>
          </a:bodyPr>
          <a:lstStyle/>
          <a:p>
            <a:pPr algn="ctr"/>
            <a:r>
              <a:rPr lang="it-IT" sz="4400" dirty="0"/>
              <a:t>Use case specification – Show game specific statistics</a:t>
            </a:r>
          </a:p>
        </p:txBody>
      </p:sp>
      <p:pic>
        <p:nvPicPr>
          <p:cNvPr id="6" name="Picture 5">
            <a:extLst>
              <a:ext uri="{FF2B5EF4-FFF2-40B4-BE49-F238E27FC236}">
                <a16:creationId xmlns:a16="http://schemas.microsoft.com/office/drawing/2014/main" id="{8E9E1A53-21F3-4007-A6B3-D6115AB128BA}"/>
              </a:ext>
            </a:extLst>
          </p:cNvPr>
          <p:cNvPicPr>
            <a:picLocks noChangeAspect="1"/>
          </p:cNvPicPr>
          <p:nvPr/>
        </p:nvPicPr>
        <p:blipFill>
          <a:blip r:embed="rId2"/>
          <a:stretch>
            <a:fillRect/>
          </a:stretch>
        </p:blipFill>
        <p:spPr>
          <a:xfrm>
            <a:off x="1413892" y="1772816"/>
            <a:ext cx="9937104" cy="4641079"/>
          </a:xfrm>
          <a:prstGeom prst="rect">
            <a:avLst/>
          </a:prstGeom>
        </p:spPr>
      </p:pic>
    </p:spTree>
    <p:extLst>
      <p:ext uri="{BB962C8B-B14F-4D97-AF65-F5344CB8AC3E}">
        <p14:creationId xmlns:p14="http://schemas.microsoft.com/office/powerpoint/2010/main" val="147778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B8F2-9618-486B-979F-A88719BD6721}"/>
              </a:ext>
            </a:extLst>
          </p:cNvPr>
          <p:cNvSpPr>
            <a:spLocks noGrp="1"/>
          </p:cNvSpPr>
          <p:nvPr>
            <p:ph type="title"/>
          </p:nvPr>
        </p:nvSpPr>
        <p:spPr>
          <a:xfrm>
            <a:off x="1197868" y="270714"/>
            <a:ext cx="10360501" cy="1214069"/>
          </a:xfrm>
        </p:spPr>
        <p:txBody>
          <a:bodyPr>
            <a:noAutofit/>
          </a:bodyPr>
          <a:lstStyle/>
          <a:p>
            <a:pPr algn="ctr"/>
            <a:r>
              <a:rPr lang="it-IT" sz="4400" dirty="0"/>
              <a:t>Use case specification – Show game specific statistics</a:t>
            </a:r>
          </a:p>
        </p:txBody>
      </p:sp>
      <p:pic>
        <p:nvPicPr>
          <p:cNvPr id="4" name="Picture 3">
            <a:extLst>
              <a:ext uri="{FF2B5EF4-FFF2-40B4-BE49-F238E27FC236}">
                <a16:creationId xmlns:a16="http://schemas.microsoft.com/office/drawing/2014/main" id="{621481AD-4CE8-4835-B1D9-6D2E8CA6959B}"/>
              </a:ext>
            </a:extLst>
          </p:cNvPr>
          <p:cNvPicPr>
            <a:picLocks noChangeAspect="1"/>
          </p:cNvPicPr>
          <p:nvPr/>
        </p:nvPicPr>
        <p:blipFill>
          <a:blip r:embed="rId2"/>
          <a:stretch>
            <a:fillRect/>
          </a:stretch>
        </p:blipFill>
        <p:spPr>
          <a:xfrm>
            <a:off x="1413892" y="1916832"/>
            <a:ext cx="10144477" cy="4543161"/>
          </a:xfrm>
          <a:prstGeom prst="rect">
            <a:avLst/>
          </a:prstGeom>
        </p:spPr>
      </p:pic>
    </p:spTree>
    <p:extLst>
      <p:ext uri="{BB962C8B-B14F-4D97-AF65-F5344CB8AC3E}">
        <p14:creationId xmlns:p14="http://schemas.microsoft.com/office/powerpoint/2010/main" val="30160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715256"/>
            <a:ext cx="10360501" cy="783344"/>
          </a:xfrm>
        </p:spPr>
        <p:txBody>
          <a:bodyPr>
            <a:normAutofit/>
          </a:bodyPr>
          <a:lstStyle/>
          <a:p>
            <a:pPr algn="ctr"/>
            <a:r>
              <a:rPr lang="en-GB" altLang="ru-RU" sz="4400" dirty="0"/>
              <a:t>Relations with other components</a:t>
            </a:r>
            <a:endParaRPr lang="it-IT" sz="4400" dirty="0"/>
          </a:p>
        </p:txBody>
      </p:sp>
      <p:sp>
        <p:nvSpPr>
          <p:cNvPr id="3" name="Content Placeholder 2"/>
          <p:cNvSpPr>
            <a:spLocks noGrp="1"/>
          </p:cNvSpPr>
          <p:nvPr>
            <p:ph idx="1"/>
          </p:nvPr>
        </p:nvSpPr>
        <p:spPr>
          <a:xfrm>
            <a:off x="1218883" y="1701796"/>
            <a:ext cx="10360501" cy="4751539"/>
          </a:xfrm>
        </p:spPr>
        <p:txBody>
          <a:bodyPr>
            <a:normAutofit lnSpcReduction="10000"/>
          </a:bodyPr>
          <a:lstStyle/>
          <a:p>
            <a:pPr marL="0" indent="0" algn="ctr">
              <a:buNone/>
            </a:pPr>
            <a:r>
              <a:rPr lang="it-IT" sz="4400" dirty="0">
                <a:cs typeface="Times New Roman" panose="02020603050405020304" pitchFamily="18" charset="0"/>
              </a:rPr>
              <a:t>User Management</a:t>
            </a:r>
          </a:p>
          <a:p>
            <a:pPr marL="342869" indent="-342869"/>
            <a:r>
              <a:rPr lang="it-IT" sz="4000" dirty="0">
                <a:cs typeface="Times New Roman" panose="02020603050405020304" pitchFamily="18" charset="0"/>
              </a:rPr>
              <a:t>Receives the command to ban a player</a:t>
            </a:r>
          </a:p>
          <a:p>
            <a:pPr marL="342869" indent="-342869"/>
            <a:r>
              <a:rPr lang="it-IT" sz="4000" dirty="0">
                <a:cs typeface="Times New Roman" panose="02020603050405020304" pitchFamily="18" charset="0"/>
              </a:rPr>
              <a:t>Receives the proposed edits to user profiles to carry out</a:t>
            </a:r>
          </a:p>
          <a:p>
            <a:pPr marL="342869" indent="-342869"/>
            <a:r>
              <a:rPr lang="it-IT" sz="4000" dirty="0">
                <a:cs typeface="Times New Roman" panose="02020603050405020304" pitchFamily="18" charset="0"/>
              </a:rPr>
              <a:t>Receives the chat messages to register in the DB</a:t>
            </a:r>
          </a:p>
          <a:p>
            <a:pPr marL="342869" indent="-342869"/>
            <a:r>
              <a:rPr lang="it-IT" sz="4000" dirty="0">
                <a:cs typeface="Times New Roman" panose="02020603050405020304" pitchFamily="18" charset="0"/>
              </a:rPr>
              <a:t>Is queried to show the logged users</a:t>
            </a:r>
          </a:p>
          <a:p>
            <a:pPr marL="342869" indent="-342869"/>
            <a:endParaRPr lang="it-IT" dirty="0">
              <a:cs typeface="Times New Roman" panose="02020603050405020304" pitchFamily="18" charset="0"/>
            </a:endParaRPr>
          </a:p>
          <a:p>
            <a:endParaRPr lang="it-IT" dirty="0"/>
          </a:p>
        </p:txBody>
      </p:sp>
    </p:spTree>
    <p:extLst>
      <p:ext uri="{BB962C8B-B14F-4D97-AF65-F5344CB8AC3E}">
        <p14:creationId xmlns:p14="http://schemas.microsoft.com/office/powerpoint/2010/main" val="1133933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715256"/>
            <a:ext cx="10360501" cy="783344"/>
          </a:xfrm>
        </p:spPr>
        <p:txBody>
          <a:bodyPr>
            <a:normAutofit/>
          </a:bodyPr>
          <a:lstStyle/>
          <a:p>
            <a:pPr algn="ctr"/>
            <a:r>
              <a:rPr lang="en-GB" altLang="ru-RU" sz="4400" dirty="0"/>
              <a:t>Relations with other components</a:t>
            </a:r>
            <a:endParaRPr lang="it-IT" sz="4400" dirty="0"/>
          </a:p>
        </p:txBody>
      </p:sp>
      <p:sp>
        <p:nvSpPr>
          <p:cNvPr id="3" name="Content Placeholder 2"/>
          <p:cNvSpPr>
            <a:spLocks noGrp="1"/>
          </p:cNvSpPr>
          <p:nvPr>
            <p:ph idx="1"/>
          </p:nvPr>
        </p:nvSpPr>
        <p:spPr>
          <a:xfrm>
            <a:off x="1218883" y="1701797"/>
            <a:ext cx="10360501" cy="4462272"/>
          </a:xfrm>
        </p:spPr>
        <p:txBody>
          <a:bodyPr>
            <a:normAutofit fontScale="77500" lnSpcReduction="20000"/>
          </a:bodyPr>
          <a:lstStyle/>
          <a:p>
            <a:pPr marL="0" indent="0" algn="ctr">
              <a:buNone/>
            </a:pPr>
            <a:r>
              <a:rPr lang="it-IT" sz="5800" dirty="0">
                <a:cs typeface="Times New Roman" panose="02020603050405020304" pitchFamily="18" charset="0"/>
              </a:rPr>
              <a:t>Game Management</a:t>
            </a:r>
          </a:p>
          <a:p>
            <a:pPr marL="342869" indent="-342869"/>
            <a:r>
              <a:rPr lang="it-IT" sz="5100" dirty="0">
                <a:cs typeface="Times New Roman" panose="02020603050405020304" pitchFamily="18" charset="0"/>
              </a:rPr>
              <a:t>Receives the command to close a game session</a:t>
            </a:r>
          </a:p>
          <a:p>
            <a:pPr marL="342869" indent="-342869"/>
            <a:r>
              <a:rPr lang="it-IT" sz="5100" dirty="0">
                <a:cs typeface="Times New Roman" panose="02020603050405020304" pitchFamily="18" charset="0"/>
              </a:rPr>
              <a:t>Receives the minimum bet parameter to enforce in the adequate game sessions</a:t>
            </a:r>
          </a:p>
          <a:p>
            <a:pPr marL="342869" indent="-342869"/>
            <a:r>
              <a:rPr lang="it-IT" sz="5100" dirty="0">
                <a:cs typeface="Times New Roman" panose="02020603050405020304" pitchFamily="18" charset="0"/>
              </a:rPr>
              <a:t>Receives the database queries to carry out </a:t>
            </a:r>
            <a:br>
              <a:rPr lang="it-IT" sz="5100" dirty="0">
                <a:cs typeface="Times New Roman" panose="02020603050405020304" pitchFamily="18" charset="0"/>
              </a:rPr>
            </a:br>
            <a:r>
              <a:rPr lang="it-IT" sz="5100" dirty="0">
                <a:cs typeface="Times New Roman" panose="02020603050405020304" pitchFamily="18" charset="0"/>
              </a:rPr>
              <a:t>and is expected to return their results</a:t>
            </a:r>
          </a:p>
          <a:p>
            <a:pPr marL="342869" indent="-342869"/>
            <a:r>
              <a:rPr lang="it-IT" sz="5100" dirty="0">
                <a:cs typeface="Times New Roman" panose="02020603050405020304" pitchFamily="18" charset="0"/>
              </a:rPr>
              <a:t>Is queried to show the active game sessions</a:t>
            </a:r>
          </a:p>
          <a:p>
            <a:pPr marL="342869" indent="-342869"/>
            <a:endParaRPr lang="it-IT" dirty="0">
              <a:cs typeface="Times New Roman" panose="02020603050405020304" pitchFamily="18" charset="0"/>
            </a:endParaRPr>
          </a:p>
          <a:p>
            <a:endParaRPr lang="it-IT" dirty="0"/>
          </a:p>
        </p:txBody>
      </p:sp>
    </p:spTree>
    <p:extLst>
      <p:ext uri="{BB962C8B-B14F-4D97-AF65-F5344CB8AC3E}">
        <p14:creationId xmlns:p14="http://schemas.microsoft.com/office/powerpoint/2010/main" val="413418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0" y="0"/>
            <a:ext cx="10360501" cy="733896"/>
          </a:xfrm>
        </p:spPr>
        <p:txBody>
          <a:bodyPr>
            <a:normAutofit/>
          </a:bodyPr>
          <a:lstStyle/>
          <a:p>
            <a:pPr algn="ctr"/>
            <a:r>
              <a:rPr lang="it-IT" sz="4400" dirty="0"/>
              <a:t>Class diagram</a:t>
            </a:r>
          </a:p>
        </p:txBody>
      </p:sp>
      <p:pic>
        <p:nvPicPr>
          <p:cNvPr id="7" name="Content Placeholder 6">
            <a:extLst>
              <a:ext uri="{FF2B5EF4-FFF2-40B4-BE49-F238E27FC236}">
                <a16:creationId xmlns:a16="http://schemas.microsoft.com/office/drawing/2014/main" id="{166EA2E0-0370-4FB6-A97D-D5C28881088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1937" y="733896"/>
            <a:ext cx="9494546" cy="5959781"/>
          </a:xfrm>
        </p:spPr>
      </p:pic>
    </p:spTree>
    <p:extLst>
      <p:ext uri="{BB962C8B-B14F-4D97-AF65-F5344CB8AC3E}">
        <p14:creationId xmlns:p14="http://schemas.microsoft.com/office/powerpoint/2010/main" val="2642756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t-IT" sz="4400" dirty="0"/>
              <a:t>Purpose and guidelines</a:t>
            </a:r>
          </a:p>
        </p:txBody>
      </p:sp>
      <p:sp>
        <p:nvSpPr>
          <p:cNvPr id="3" name="Content Placeholder 2"/>
          <p:cNvSpPr>
            <a:spLocks noGrp="1"/>
          </p:cNvSpPr>
          <p:nvPr>
            <p:ph idx="1"/>
          </p:nvPr>
        </p:nvSpPr>
        <p:spPr/>
        <p:txBody>
          <a:bodyPr>
            <a:normAutofit lnSpcReduction="10000"/>
          </a:bodyPr>
          <a:lstStyle/>
          <a:p>
            <a:pPr marL="0" indent="0" algn="ctr">
              <a:buNone/>
            </a:pPr>
            <a:r>
              <a:rPr lang="it-IT" sz="3600" dirty="0"/>
              <a:t>Purpose</a:t>
            </a:r>
          </a:p>
          <a:p>
            <a:pPr marL="0" indent="0">
              <a:buNone/>
            </a:pPr>
            <a:r>
              <a:rPr lang="it-IT" dirty="0"/>
              <a:t>Create an easy to use web application administration panel and a chat service</a:t>
            </a:r>
          </a:p>
          <a:p>
            <a:pPr marL="0" indent="0" algn="ctr">
              <a:buNone/>
            </a:pPr>
            <a:r>
              <a:rPr lang="it-IT" sz="3600" dirty="0"/>
              <a:t>Guidelines</a:t>
            </a:r>
          </a:p>
          <a:p>
            <a:r>
              <a:rPr lang="it-IT" dirty="0"/>
              <a:t>Graphical user interface for ease to use</a:t>
            </a:r>
          </a:p>
          <a:p>
            <a:r>
              <a:rPr lang="it-IT" dirty="0"/>
              <a:t>Control panel to enforce administration powers </a:t>
            </a:r>
          </a:p>
          <a:p>
            <a:r>
              <a:rPr lang="it-IT" dirty="0"/>
              <a:t>Visualize statistics to let administrators know what is going on </a:t>
            </a:r>
          </a:p>
          <a:p>
            <a:r>
              <a:rPr lang="it-IT" dirty="0"/>
              <a:t>Global chat where users and admins can communicate</a:t>
            </a:r>
          </a:p>
          <a:p>
            <a:pPr marL="0" indent="0">
              <a:buNone/>
            </a:pPr>
            <a:endParaRPr lang="it-IT" dirty="0"/>
          </a:p>
        </p:txBody>
      </p:sp>
    </p:spTree>
    <p:extLst>
      <p:ext uri="{BB962C8B-B14F-4D97-AF65-F5344CB8AC3E}">
        <p14:creationId xmlns:p14="http://schemas.microsoft.com/office/powerpoint/2010/main" val="1456785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2" y="116632"/>
            <a:ext cx="10360501" cy="589880"/>
          </a:xfrm>
        </p:spPr>
        <p:txBody>
          <a:bodyPr>
            <a:noAutofit/>
          </a:bodyPr>
          <a:lstStyle/>
          <a:p>
            <a:pPr algn="ctr"/>
            <a:r>
              <a:rPr lang="it-IT" sz="4400" dirty="0"/>
              <a:t>Interaction diagram – Read chat(1)</a:t>
            </a:r>
          </a:p>
        </p:txBody>
      </p:sp>
      <p:pic>
        <p:nvPicPr>
          <p:cNvPr id="4" name="Picture 3">
            <a:extLst>
              <a:ext uri="{FF2B5EF4-FFF2-40B4-BE49-F238E27FC236}">
                <a16:creationId xmlns:a16="http://schemas.microsoft.com/office/drawing/2014/main" id="{5F6A1787-5E04-4885-AD63-5D8795296174}"/>
              </a:ext>
            </a:extLst>
          </p:cNvPr>
          <p:cNvPicPr>
            <a:picLocks noChangeAspect="1"/>
          </p:cNvPicPr>
          <p:nvPr/>
        </p:nvPicPr>
        <p:blipFill>
          <a:blip r:embed="rId2"/>
          <a:stretch>
            <a:fillRect/>
          </a:stretch>
        </p:blipFill>
        <p:spPr>
          <a:xfrm>
            <a:off x="3051484" y="730310"/>
            <a:ext cx="6695455" cy="6041012"/>
          </a:xfrm>
          <a:prstGeom prst="rect">
            <a:avLst/>
          </a:prstGeom>
        </p:spPr>
      </p:pic>
    </p:spTree>
    <p:extLst>
      <p:ext uri="{BB962C8B-B14F-4D97-AF65-F5344CB8AC3E}">
        <p14:creationId xmlns:p14="http://schemas.microsoft.com/office/powerpoint/2010/main" val="13682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2" y="116632"/>
            <a:ext cx="10360501" cy="589880"/>
          </a:xfrm>
        </p:spPr>
        <p:txBody>
          <a:bodyPr>
            <a:noAutofit/>
          </a:bodyPr>
          <a:lstStyle/>
          <a:p>
            <a:pPr algn="ctr"/>
            <a:r>
              <a:rPr lang="it-IT" sz="4400" dirty="0"/>
              <a:t>Interaction diagram – Read chat(2)</a:t>
            </a:r>
          </a:p>
        </p:txBody>
      </p:sp>
      <p:pic>
        <p:nvPicPr>
          <p:cNvPr id="4" name="Picture 3">
            <a:extLst>
              <a:ext uri="{FF2B5EF4-FFF2-40B4-BE49-F238E27FC236}">
                <a16:creationId xmlns:a16="http://schemas.microsoft.com/office/drawing/2014/main" id="{C53FD6FF-37E9-4423-814C-277B362E8A5D}"/>
              </a:ext>
            </a:extLst>
          </p:cNvPr>
          <p:cNvPicPr>
            <a:picLocks noChangeAspect="1"/>
          </p:cNvPicPr>
          <p:nvPr/>
        </p:nvPicPr>
        <p:blipFill>
          <a:blip r:embed="rId2"/>
          <a:stretch>
            <a:fillRect/>
          </a:stretch>
        </p:blipFill>
        <p:spPr>
          <a:xfrm>
            <a:off x="1602457" y="946545"/>
            <a:ext cx="8983910" cy="5761421"/>
          </a:xfrm>
          <a:prstGeom prst="rect">
            <a:avLst/>
          </a:prstGeom>
        </p:spPr>
      </p:pic>
    </p:spTree>
    <p:extLst>
      <p:ext uri="{BB962C8B-B14F-4D97-AF65-F5344CB8AC3E}">
        <p14:creationId xmlns:p14="http://schemas.microsoft.com/office/powerpoint/2010/main" val="3347522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2" y="116632"/>
            <a:ext cx="10360501" cy="589880"/>
          </a:xfrm>
        </p:spPr>
        <p:txBody>
          <a:bodyPr>
            <a:noAutofit/>
          </a:bodyPr>
          <a:lstStyle/>
          <a:p>
            <a:pPr algn="ctr"/>
            <a:r>
              <a:rPr lang="it-IT" dirty="0"/>
              <a:t>Interaction diagram – Show game specific statistics</a:t>
            </a:r>
          </a:p>
        </p:txBody>
      </p:sp>
      <p:pic>
        <p:nvPicPr>
          <p:cNvPr id="6" name="Picture 5">
            <a:extLst>
              <a:ext uri="{FF2B5EF4-FFF2-40B4-BE49-F238E27FC236}">
                <a16:creationId xmlns:a16="http://schemas.microsoft.com/office/drawing/2014/main" id="{761B64C0-1A3D-439C-A42B-8C66804034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8962" y="1052736"/>
            <a:ext cx="10564082" cy="5362478"/>
          </a:xfrm>
          <a:prstGeom prst="rect">
            <a:avLst/>
          </a:prstGeom>
        </p:spPr>
      </p:pic>
    </p:spTree>
    <p:extLst>
      <p:ext uri="{BB962C8B-B14F-4D97-AF65-F5344CB8AC3E}">
        <p14:creationId xmlns:p14="http://schemas.microsoft.com/office/powerpoint/2010/main" val="1657415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altLang="ru-RU" sz="4400" dirty="0"/>
              <a:t>Realization of guidelines and requirements</a:t>
            </a:r>
            <a:endParaRPr lang="it-IT" sz="4400" dirty="0"/>
          </a:p>
        </p:txBody>
      </p:sp>
      <p:sp>
        <p:nvSpPr>
          <p:cNvPr id="3" name="Content Placeholder 2"/>
          <p:cNvSpPr>
            <a:spLocks noGrp="1"/>
          </p:cNvSpPr>
          <p:nvPr>
            <p:ph idx="1"/>
          </p:nvPr>
        </p:nvSpPr>
        <p:spPr/>
        <p:txBody>
          <a:bodyPr/>
          <a:lstStyle/>
          <a:p>
            <a:pPr marL="342900" indent="-342900"/>
            <a:r>
              <a:rPr lang="it-IT" dirty="0">
                <a:cs typeface="Times New Roman" panose="02020603050405020304" pitchFamily="18" charset="0"/>
              </a:rPr>
              <a:t>The Chat package takes care of the global chat requirements by offering the classes to keep track of messages and to provide the basic chat functionalities of reading, writing and deleting messages.</a:t>
            </a:r>
          </a:p>
          <a:p>
            <a:pPr marL="342900" indent="-342900"/>
            <a:r>
              <a:rPr lang="it-IT" dirty="0">
                <a:cs typeface="Times New Roman" panose="02020603050405020304" pitchFamily="18" charset="0"/>
              </a:rPr>
              <a:t>The AdminPanel class offers a range of administration powers that covers, other than the typical server settings, editing of user data, banning players, closing game sessions and changing the minimum bet for each class of games.</a:t>
            </a:r>
          </a:p>
          <a:p>
            <a:pPr marL="342900" indent="-342900"/>
            <a:r>
              <a:rPr lang="it-IT" dirty="0">
                <a:cs typeface="Times New Roman" panose="02020603050405020304" pitchFamily="18" charset="0"/>
              </a:rPr>
              <a:t>The DataLoader class is tasked with gathering and storing the data required while the DataViewer class elaborates and offers a readable view of it.</a:t>
            </a:r>
          </a:p>
          <a:p>
            <a:endParaRPr lang="it-IT" dirty="0"/>
          </a:p>
        </p:txBody>
      </p:sp>
    </p:spTree>
    <p:extLst>
      <p:ext uri="{BB962C8B-B14F-4D97-AF65-F5344CB8AC3E}">
        <p14:creationId xmlns:p14="http://schemas.microsoft.com/office/powerpoint/2010/main" val="820999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altLang="ru-RU" sz="4400" dirty="0"/>
              <a:t>Realization of relations with other components</a:t>
            </a:r>
            <a:endParaRPr lang="it-IT" sz="4400" dirty="0"/>
          </a:p>
        </p:txBody>
      </p:sp>
      <p:sp>
        <p:nvSpPr>
          <p:cNvPr id="3" name="Content Placeholder 2"/>
          <p:cNvSpPr>
            <a:spLocks noGrp="1"/>
          </p:cNvSpPr>
          <p:nvPr>
            <p:ph idx="1"/>
          </p:nvPr>
        </p:nvSpPr>
        <p:spPr/>
        <p:txBody>
          <a:bodyPr/>
          <a:lstStyle/>
          <a:p>
            <a:pPr marL="342900" indent="-342900"/>
            <a:r>
              <a:rPr lang="it-IT" dirty="0">
                <a:cs typeface="Times New Roman" panose="02020603050405020304" pitchFamily="18" charset="0"/>
              </a:rPr>
              <a:t>As shown on its sequence diagram, all Chat functions require a call to User Management to log the request, let it be a connection, disconnection, read, write or delete request.</a:t>
            </a:r>
          </a:p>
          <a:p>
            <a:pPr marL="342900" indent="-342900"/>
            <a:r>
              <a:rPr lang="it-IT" dirty="0">
                <a:cs typeface="Times New Roman" panose="02020603050405020304" pitchFamily="18" charset="0"/>
              </a:rPr>
              <a:t>Likewise, showing the selected statistics implies querying the DB using the Game Management as a middle man, an example of which is shown on the second sequence diagram.</a:t>
            </a:r>
          </a:p>
          <a:p>
            <a:pPr marL="342900" indent="-342900"/>
            <a:r>
              <a:rPr lang="it-IT" dirty="0">
                <a:cs typeface="Times New Roman" panose="02020603050405020304" pitchFamily="18" charset="0"/>
              </a:rPr>
              <a:t>In the case of the administration functions the requests will be routed to the adequate Component, as shown on the Use Case Diagram.</a:t>
            </a:r>
          </a:p>
          <a:p>
            <a:endParaRPr lang="it-IT" dirty="0"/>
          </a:p>
        </p:txBody>
      </p:sp>
    </p:spTree>
    <p:extLst>
      <p:ext uri="{BB962C8B-B14F-4D97-AF65-F5344CB8AC3E}">
        <p14:creationId xmlns:p14="http://schemas.microsoft.com/office/powerpoint/2010/main" val="4212075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altLang="ru-RU" sz="4400" dirty="0"/>
              <a:t>Functional requirements</a:t>
            </a:r>
            <a:endParaRPr lang="it-IT" sz="4400" dirty="0"/>
          </a:p>
        </p:txBody>
      </p:sp>
      <p:sp>
        <p:nvSpPr>
          <p:cNvPr id="3" name="Content Placeholder 2"/>
          <p:cNvSpPr>
            <a:spLocks noGrp="1"/>
          </p:cNvSpPr>
          <p:nvPr>
            <p:ph idx="1"/>
          </p:nvPr>
        </p:nvSpPr>
        <p:spPr/>
        <p:txBody>
          <a:bodyPr>
            <a:normAutofit fontScale="92500" lnSpcReduction="20000"/>
          </a:bodyPr>
          <a:lstStyle/>
          <a:p>
            <a:pPr marL="0" indent="0">
              <a:lnSpc>
                <a:spcPct val="95000"/>
              </a:lnSpc>
              <a:spcBef>
                <a:spcPts val="1543"/>
              </a:spcBef>
              <a:spcAft>
                <a:spcPts val="220"/>
              </a:spcAft>
              <a:buNone/>
            </a:pPr>
            <a:r>
              <a:rPr lang="it-IT" dirty="0"/>
              <a:t>The Admin’s panel component </a:t>
            </a:r>
            <a:r>
              <a:rPr lang="it-IT" u="sng" dirty="0"/>
              <a:t>shall</a:t>
            </a:r>
            <a:r>
              <a:rPr lang="it-IT" dirty="0"/>
              <a:t>:</a:t>
            </a:r>
            <a:endParaRPr lang="it-IT" dirty="0">
              <a:cs typeface="Helvetica" panose="020B0604020202020204" pitchFamily="34" charset="0"/>
            </a:endParaRPr>
          </a:p>
          <a:p>
            <a:pPr marL="457159" indent="-457159">
              <a:lnSpc>
                <a:spcPct val="95000"/>
              </a:lnSpc>
              <a:spcBef>
                <a:spcPts val="1543"/>
              </a:spcBef>
              <a:spcAft>
                <a:spcPts val="220"/>
              </a:spcAft>
              <a:buAutoNum type="arabicPeriod"/>
            </a:pPr>
            <a:r>
              <a:rPr lang="it-IT" dirty="0">
                <a:cs typeface="Helvetica" panose="020B0604020202020204" pitchFamily="34" charset="0"/>
              </a:rPr>
              <a:t>Allow the admin to kick players </a:t>
            </a:r>
          </a:p>
          <a:p>
            <a:pPr marL="457159" indent="-457159">
              <a:lnSpc>
                <a:spcPct val="95000"/>
              </a:lnSpc>
              <a:spcBef>
                <a:spcPts val="1543"/>
              </a:spcBef>
              <a:spcAft>
                <a:spcPts val="220"/>
              </a:spcAft>
              <a:buAutoNum type="arabicPeriod"/>
            </a:pPr>
            <a:r>
              <a:rPr lang="it-IT" dirty="0">
                <a:cs typeface="Helvetica" panose="020B0604020202020204" pitchFamily="34" charset="0"/>
              </a:rPr>
              <a:t>Allow the admin to close game sessions</a:t>
            </a:r>
          </a:p>
          <a:p>
            <a:pPr marL="457159" indent="-457159">
              <a:lnSpc>
                <a:spcPct val="95000"/>
              </a:lnSpc>
              <a:spcBef>
                <a:spcPts val="1543"/>
              </a:spcBef>
              <a:spcAft>
                <a:spcPts val="220"/>
              </a:spcAft>
              <a:buAutoNum type="arabicPeriod"/>
            </a:pPr>
            <a:r>
              <a:rPr lang="it-IT" dirty="0">
                <a:cs typeface="Helvetica" panose="020B0604020202020204" pitchFamily="34" charset="0"/>
              </a:rPr>
              <a:t>Allow the admin to change any attribute of any user </a:t>
            </a:r>
          </a:p>
          <a:p>
            <a:pPr marL="457159" indent="-457159">
              <a:lnSpc>
                <a:spcPct val="95000"/>
              </a:lnSpc>
              <a:spcBef>
                <a:spcPts val="1543"/>
              </a:spcBef>
              <a:spcAft>
                <a:spcPts val="220"/>
              </a:spcAft>
              <a:buAutoNum type="arabicPeriod"/>
            </a:pPr>
            <a:r>
              <a:rPr lang="it-IT" dirty="0">
                <a:cs typeface="Helvetica" panose="020B0604020202020204" pitchFamily="34" charset="0"/>
              </a:rPr>
              <a:t>Allow the admin to change the minimum allowed bet</a:t>
            </a:r>
          </a:p>
          <a:p>
            <a:pPr marL="457159" indent="-457159">
              <a:lnSpc>
                <a:spcPct val="95000"/>
              </a:lnSpc>
              <a:spcBef>
                <a:spcPts val="1543"/>
              </a:spcBef>
              <a:spcAft>
                <a:spcPts val="220"/>
              </a:spcAft>
              <a:buAutoNum type="arabicPeriod"/>
            </a:pPr>
            <a:r>
              <a:rPr lang="it-IT" dirty="0">
                <a:cs typeface="Helvetica" panose="020B0604020202020204" pitchFamily="34" charset="0"/>
              </a:rPr>
              <a:t>Allow the admin to set the maximum number of concurrently connected users</a:t>
            </a:r>
          </a:p>
          <a:p>
            <a:pPr marL="457159" indent="-457159">
              <a:lnSpc>
                <a:spcPct val="95000"/>
              </a:lnSpc>
              <a:spcBef>
                <a:spcPts val="1543"/>
              </a:spcBef>
              <a:spcAft>
                <a:spcPts val="220"/>
              </a:spcAft>
              <a:buAutoNum type="arabicPeriod"/>
            </a:pPr>
            <a:r>
              <a:rPr lang="it-IT" dirty="0">
                <a:cs typeface="Helvetica" panose="020B0604020202020204" pitchFamily="34" charset="0"/>
              </a:rPr>
              <a:t>Show connected users and admin(s)</a:t>
            </a:r>
          </a:p>
          <a:p>
            <a:pPr marL="457159" indent="-457159">
              <a:lnSpc>
                <a:spcPct val="95000"/>
              </a:lnSpc>
              <a:spcBef>
                <a:spcPts val="1543"/>
              </a:spcBef>
              <a:spcAft>
                <a:spcPts val="220"/>
              </a:spcAft>
              <a:buAutoNum type="arabicPeriod"/>
            </a:pPr>
            <a:r>
              <a:rPr lang="it-IT" dirty="0">
                <a:cs typeface="Helvetica" panose="020B0604020202020204" pitchFamily="34" charset="0"/>
              </a:rPr>
              <a:t>Show currently running game sessions</a:t>
            </a:r>
          </a:p>
          <a:p>
            <a:endParaRPr lang="it-IT" dirty="0"/>
          </a:p>
        </p:txBody>
      </p:sp>
    </p:spTree>
    <p:extLst>
      <p:ext uri="{BB962C8B-B14F-4D97-AF65-F5344CB8AC3E}">
        <p14:creationId xmlns:p14="http://schemas.microsoft.com/office/powerpoint/2010/main" val="64655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altLang="ru-RU" sz="4400" dirty="0"/>
              <a:t>Functional requirements</a:t>
            </a:r>
            <a:endParaRPr lang="it-IT" sz="4400" dirty="0"/>
          </a:p>
        </p:txBody>
      </p:sp>
      <p:sp>
        <p:nvSpPr>
          <p:cNvPr id="3" name="Content Placeholder 2"/>
          <p:cNvSpPr>
            <a:spLocks noGrp="1"/>
          </p:cNvSpPr>
          <p:nvPr>
            <p:ph idx="1"/>
          </p:nvPr>
        </p:nvSpPr>
        <p:spPr/>
        <p:txBody>
          <a:bodyPr>
            <a:normAutofit/>
          </a:bodyPr>
          <a:lstStyle/>
          <a:p>
            <a:pPr marL="0" indent="0">
              <a:lnSpc>
                <a:spcPct val="95000"/>
              </a:lnSpc>
              <a:spcBef>
                <a:spcPts val="1543"/>
              </a:spcBef>
              <a:spcAft>
                <a:spcPts val="220"/>
              </a:spcAft>
              <a:buNone/>
            </a:pPr>
            <a:r>
              <a:rPr lang="it-IT" sz="3600" dirty="0"/>
              <a:t>The Admin’s panel component </a:t>
            </a:r>
            <a:r>
              <a:rPr lang="it-IT" sz="3600" u="sng" dirty="0"/>
              <a:t>shall</a:t>
            </a:r>
            <a:r>
              <a:rPr lang="it-IT" sz="3600" dirty="0"/>
              <a:t>:</a:t>
            </a:r>
            <a:endParaRPr lang="it-IT" sz="3600" dirty="0">
              <a:cs typeface="Times New Roman"/>
            </a:endParaRPr>
          </a:p>
          <a:p>
            <a:pPr marL="514350" indent="-514350">
              <a:lnSpc>
                <a:spcPct val="95000"/>
              </a:lnSpc>
              <a:spcBef>
                <a:spcPts val="1543"/>
              </a:spcBef>
              <a:spcAft>
                <a:spcPts val="220"/>
              </a:spcAft>
              <a:buFont typeface="+mj-lt"/>
              <a:buAutoNum type="arabicPeriod" startAt="9"/>
            </a:pPr>
            <a:r>
              <a:rPr lang="it-IT" sz="3600" dirty="0">
                <a:cs typeface="Times New Roman"/>
              </a:rPr>
              <a:t>Show, for each game type: </a:t>
            </a:r>
          </a:p>
          <a:p>
            <a:pPr marL="971508" lvl="1" indent="-514350">
              <a:lnSpc>
                <a:spcPct val="95000"/>
              </a:lnSpc>
              <a:spcBef>
                <a:spcPts val="1543"/>
              </a:spcBef>
              <a:spcAft>
                <a:spcPts val="220"/>
              </a:spcAft>
              <a:buFont typeface="+mj-lt"/>
              <a:buAutoNum type="arabicPeriod"/>
            </a:pPr>
            <a:r>
              <a:rPr lang="it-IT" sz="3600" dirty="0">
                <a:cs typeface="Times New Roman"/>
              </a:rPr>
              <a:t>House losses and gains total  </a:t>
            </a:r>
          </a:p>
          <a:p>
            <a:pPr marL="971508" lvl="1" indent="-514350">
              <a:lnSpc>
                <a:spcPct val="95000"/>
              </a:lnSpc>
              <a:spcBef>
                <a:spcPts val="1543"/>
              </a:spcBef>
              <a:spcAft>
                <a:spcPts val="220"/>
              </a:spcAft>
              <a:buFont typeface="+mj-lt"/>
              <a:buAutoNum type="arabicPeriod"/>
            </a:pPr>
            <a:r>
              <a:rPr lang="it-IT" sz="3600" dirty="0">
                <a:cs typeface="Times New Roman"/>
              </a:rPr>
              <a:t>Average and minimum bet</a:t>
            </a:r>
          </a:p>
          <a:p>
            <a:pPr marL="971508" lvl="1" indent="-514350">
              <a:lnSpc>
                <a:spcPct val="95000"/>
              </a:lnSpc>
              <a:spcBef>
                <a:spcPts val="1543"/>
              </a:spcBef>
              <a:spcAft>
                <a:spcPts val="220"/>
              </a:spcAft>
              <a:buFont typeface="+mj-lt"/>
              <a:buAutoNum type="arabicPeriod"/>
            </a:pPr>
            <a:r>
              <a:rPr lang="it-IT" sz="3600" dirty="0">
                <a:cs typeface="Times New Roman"/>
              </a:rPr>
              <a:t>Number of game sessions</a:t>
            </a:r>
          </a:p>
          <a:p>
            <a:pPr marL="971508" lvl="1" indent="-514350">
              <a:lnSpc>
                <a:spcPct val="95000"/>
              </a:lnSpc>
              <a:spcBef>
                <a:spcPts val="1543"/>
              </a:spcBef>
              <a:spcAft>
                <a:spcPts val="220"/>
              </a:spcAft>
              <a:buFont typeface="+mj-lt"/>
              <a:buAutoNum type="arabicPeriod"/>
            </a:pPr>
            <a:r>
              <a:rPr lang="it-IT" sz="3600" dirty="0">
                <a:cs typeface="Times New Roman"/>
              </a:rPr>
              <a:t>Profitability</a:t>
            </a:r>
          </a:p>
          <a:p>
            <a:endParaRPr lang="it-IT" dirty="0"/>
          </a:p>
        </p:txBody>
      </p:sp>
    </p:spTree>
    <p:extLst>
      <p:ext uri="{BB962C8B-B14F-4D97-AF65-F5344CB8AC3E}">
        <p14:creationId xmlns:p14="http://schemas.microsoft.com/office/powerpoint/2010/main" val="696062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altLang="ru-RU" sz="4400" dirty="0"/>
              <a:t>Functional requirements</a:t>
            </a:r>
            <a:endParaRPr lang="it-IT" sz="4400" dirty="0"/>
          </a:p>
        </p:txBody>
      </p:sp>
      <p:sp>
        <p:nvSpPr>
          <p:cNvPr id="3" name="Content Placeholder 2"/>
          <p:cNvSpPr>
            <a:spLocks noGrp="1"/>
          </p:cNvSpPr>
          <p:nvPr>
            <p:ph idx="1"/>
          </p:nvPr>
        </p:nvSpPr>
        <p:spPr/>
        <p:txBody>
          <a:bodyPr>
            <a:normAutofit/>
          </a:bodyPr>
          <a:lstStyle/>
          <a:p>
            <a:pPr marL="0" indent="0">
              <a:lnSpc>
                <a:spcPct val="95000"/>
              </a:lnSpc>
              <a:spcBef>
                <a:spcPts val="1543"/>
              </a:spcBef>
              <a:spcAft>
                <a:spcPts val="220"/>
              </a:spcAft>
              <a:buNone/>
            </a:pPr>
            <a:r>
              <a:rPr lang="it-IT" sz="3600" dirty="0"/>
              <a:t>The Admin’s panel component </a:t>
            </a:r>
            <a:r>
              <a:rPr lang="it-IT" sz="3600" u="sng" dirty="0"/>
              <a:t>shall</a:t>
            </a:r>
            <a:r>
              <a:rPr lang="it-IT" sz="3600" dirty="0"/>
              <a:t>:</a:t>
            </a:r>
            <a:endParaRPr lang="it-IT" sz="3600" dirty="0">
              <a:cs typeface="Times New Roman"/>
            </a:endParaRPr>
          </a:p>
          <a:p>
            <a:pPr marL="514350" indent="-514350">
              <a:lnSpc>
                <a:spcPct val="95000"/>
              </a:lnSpc>
              <a:spcBef>
                <a:spcPts val="1543"/>
              </a:spcBef>
              <a:spcAft>
                <a:spcPts val="220"/>
              </a:spcAft>
              <a:buFont typeface="+mj-lt"/>
              <a:buAutoNum type="arabicPeriod" startAt="10"/>
            </a:pPr>
            <a:r>
              <a:rPr lang="it-IT" sz="3600" dirty="0">
                <a:cs typeface="Times New Roman"/>
              </a:rPr>
              <a:t>Show today’s :</a:t>
            </a:r>
          </a:p>
          <a:p>
            <a:pPr marL="761919" lvl="1" indent="-457200">
              <a:lnSpc>
                <a:spcPct val="95000"/>
              </a:lnSpc>
              <a:spcBef>
                <a:spcPts val="1543"/>
              </a:spcBef>
              <a:spcAft>
                <a:spcPts val="220"/>
              </a:spcAft>
              <a:buFont typeface="+mj-lt"/>
              <a:buAutoNum type="arabicPeriod"/>
            </a:pPr>
            <a:r>
              <a:rPr lang="it-IT" sz="3600" dirty="0">
                <a:cs typeface="Times New Roman"/>
              </a:rPr>
              <a:t>Aggregated house losses and gains</a:t>
            </a:r>
          </a:p>
          <a:p>
            <a:pPr marL="761919" lvl="1" indent="-457200">
              <a:lnSpc>
                <a:spcPct val="95000"/>
              </a:lnSpc>
              <a:spcBef>
                <a:spcPts val="1543"/>
              </a:spcBef>
              <a:spcAft>
                <a:spcPts val="220"/>
              </a:spcAft>
              <a:buFont typeface="+mj-lt"/>
              <a:buAutoNum type="arabicPeriod"/>
            </a:pPr>
            <a:r>
              <a:rPr lang="it-IT" sz="3600" dirty="0">
                <a:cs typeface="Times New Roman"/>
              </a:rPr>
              <a:t>House losses and gains per game type</a:t>
            </a:r>
          </a:p>
          <a:p>
            <a:pPr marL="761919" lvl="1" indent="-457200">
              <a:lnSpc>
                <a:spcPct val="95000"/>
              </a:lnSpc>
              <a:spcBef>
                <a:spcPts val="1543"/>
              </a:spcBef>
              <a:spcAft>
                <a:spcPts val="220"/>
              </a:spcAft>
              <a:buFont typeface="+mj-lt"/>
              <a:buAutoNum type="arabicPeriod"/>
            </a:pPr>
            <a:r>
              <a:rPr lang="it-IT" sz="3600" dirty="0">
                <a:cs typeface="Times New Roman"/>
              </a:rPr>
              <a:t>Number of game sessions</a:t>
            </a:r>
          </a:p>
          <a:p>
            <a:pPr marL="761919" lvl="1" indent="-457200">
              <a:lnSpc>
                <a:spcPct val="95000"/>
              </a:lnSpc>
              <a:spcBef>
                <a:spcPts val="1543"/>
              </a:spcBef>
              <a:spcAft>
                <a:spcPts val="220"/>
              </a:spcAft>
              <a:buFont typeface="+mj-lt"/>
              <a:buAutoNum type="arabicPeriod"/>
            </a:pPr>
            <a:r>
              <a:rPr lang="it-IT" sz="3600" dirty="0">
                <a:cs typeface="Times New Roman"/>
              </a:rPr>
              <a:t>Profitability</a:t>
            </a:r>
          </a:p>
        </p:txBody>
      </p:sp>
    </p:spTree>
    <p:extLst>
      <p:ext uri="{BB962C8B-B14F-4D97-AF65-F5344CB8AC3E}">
        <p14:creationId xmlns:p14="http://schemas.microsoft.com/office/powerpoint/2010/main" val="484149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altLang="ru-RU" sz="4400" dirty="0"/>
              <a:t>Functional requirements</a:t>
            </a:r>
            <a:endParaRPr lang="it-IT" sz="4400" dirty="0"/>
          </a:p>
        </p:txBody>
      </p:sp>
      <p:sp>
        <p:nvSpPr>
          <p:cNvPr id="3" name="Content Placeholder 2"/>
          <p:cNvSpPr>
            <a:spLocks noGrp="1"/>
          </p:cNvSpPr>
          <p:nvPr>
            <p:ph idx="1"/>
          </p:nvPr>
        </p:nvSpPr>
        <p:spPr/>
        <p:txBody>
          <a:bodyPr>
            <a:normAutofit/>
          </a:bodyPr>
          <a:lstStyle/>
          <a:p>
            <a:pPr marL="0" indent="0">
              <a:lnSpc>
                <a:spcPct val="95000"/>
              </a:lnSpc>
              <a:spcBef>
                <a:spcPts val="1543"/>
              </a:spcBef>
              <a:spcAft>
                <a:spcPts val="220"/>
              </a:spcAft>
              <a:buNone/>
            </a:pPr>
            <a:r>
              <a:rPr lang="it-IT" sz="3600" dirty="0"/>
              <a:t>The Admin’s panel component </a:t>
            </a:r>
            <a:r>
              <a:rPr lang="it-IT" sz="3600" u="sng" dirty="0"/>
              <a:t>shall</a:t>
            </a:r>
            <a:r>
              <a:rPr lang="it-IT" sz="3600" dirty="0"/>
              <a:t>:</a:t>
            </a:r>
            <a:endParaRPr lang="it-IT" sz="3600" dirty="0">
              <a:cs typeface="Times New Roman"/>
            </a:endParaRPr>
          </a:p>
          <a:p>
            <a:pPr marL="514350" indent="-514350">
              <a:lnSpc>
                <a:spcPct val="95000"/>
              </a:lnSpc>
              <a:spcBef>
                <a:spcPts val="1543"/>
              </a:spcBef>
              <a:spcAft>
                <a:spcPts val="220"/>
              </a:spcAft>
              <a:buFont typeface="+mj-lt"/>
              <a:buAutoNum type="arabicPeriod" startAt="11"/>
            </a:pPr>
            <a:r>
              <a:rPr lang="it-IT" sz="3600" dirty="0">
                <a:cs typeface="Times New Roman"/>
              </a:rPr>
              <a:t>Show  total:</a:t>
            </a:r>
          </a:p>
          <a:p>
            <a:pPr marL="1047669" lvl="1" indent="-742950">
              <a:lnSpc>
                <a:spcPct val="95000"/>
              </a:lnSpc>
              <a:spcBef>
                <a:spcPts val="1543"/>
              </a:spcBef>
              <a:spcAft>
                <a:spcPts val="220"/>
              </a:spcAft>
              <a:buFont typeface="+mj-lt"/>
              <a:buAutoNum type="arabicPeriod"/>
            </a:pPr>
            <a:r>
              <a:rPr lang="it-IT" sz="3600" dirty="0">
                <a:cs typeface="Times New Roman"/>
              </a:rPr>
              <a:t>Aggregated house losses and gains</a:t>
            </a:r>
          </a:p>
          <a:p>
            <a:pPr marL="761878" lvl="1" indent="-457159">
              <a:lnSpc>
                <a:spcPct val="95000"/>
              </a:lnSpc>
              <a:spcBef>
                <a:spcPts val="1543"/>
              </a:spcBef>
              <a:spcAft>
                <a:spcPts val="220"/>
              </a:spcAft>
              <a:buAutoNum type="arabicPeriod"/>
            </a:pPr>
            <a:r>
              <a:rPr lang="it-IT" sz="3600" dirty="0">
                <a:cs typeface="Times New Roman"/>
              </a:rPr>
              <a:t>Number of game sessions</a:t>
            </a:r>
          </a:p>
          <a:p>
            <a:pPr marL="761878" lvl="1" indent="-457159">
              <a:lnSpc>
                <a:spcPct val="95000"/>
              </a:lnSpc>
              <a:spcBef>
                <a:spcPts val="1543"/>
              </a:spcBef>
              <a:spcAft>
                <a:spcPts val="220"/>
              </a:spcAft>
              <a:buAutoNum type="arabicPeriod"/>
            </a:pPr>
            <a:r>
              <a:rPr lang="it-IT" sz="3600" dirty="0">
                <a:cs typeface="Times New Roman"/>
              </a:rPr>
              <a:t>Profitability</a:t>
            </a:r>
          </a:p>
        </p:txBody>
      </p:sp>
    </p:spTree>
    <p:extLst>
      <p:ext uri="{BB962C8B-B14F-4D97-AF65-F5344CB8AC3E}">
        <p14:creationId xmlns:p14="http://schemas.microsoft.com/office/powerpoint/2010/main" val="3147144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altLang="ru-RU" sz="4400" dirty="0"/>
              <a:t>Functional requirements</a:t>
            </a:r>
            <a:endParaRPr lang="it-IT" sz="4400" dirty="0"/>
          </a:p>
        </p:txBody>
      </p:sp>
      <p:sp>
        <p:nvSpPr>
          <p:cNvPr id="3" name="Content Placeholder 2"/>
          <p:cNvSpPr>
            <a:spLocks noGrp="1"/>
          </p:cNvSpPr>
          <p:nvPr>
            <p:ph idx="1"/>
          </p:nvPr>
        </p:nvSpPr>
        <p:spPr/>
        <p:txBody>
          <a:bodyPr>
            <a:normAutofit lnSpcReduction="10000"/>
          </a:bodyPr>
          <a:lstStyle/>
          <a:p>
            <a:pPr marL="0" indent="0">
              <a:lnSpc>
                <a:spcPct val="95000"/>
              </a:lnSpc>
              <a:spcBef>
                <a:spcPts val="1543"/>
              </a:spcBef>
              <a:spcAft>
                <a:spcPts val="220"/>
              </a:spcAft>
              <a:buNone/>
            </a:pPr>
            <a:r>
              <a:rPr lang="it-IT" sz="3200" dirty="0"/>
              <a:t>The Admin’s panel component </a:t>
            </a:r>
            <a:r>
              <a:rPr lang="it-IT" sz="3200" u="sng" dirty="0"/>
              <a:t>shall</a:t>
            </a:r>
            <a:r>
              <a:rPr lang="it-IT" sz="3200" dirty="0"/>
              <a:t>:</a:t>
            </a:r>
            <a:endParaRPr lang="it-IT" sz="3200" dirty="0">
              <a:cs typeface="Times New Roman"/>
            </a:endParaRPr>
          </a:p>
          <a:p>
            <a:pPr marL="514350" indent="-514350">
              <a:lnSpc>
                <a:spcPct val="95000"/>
              </a:lnSpc>
              <a:spcBef>
                <a:spcPts val="1543"/>
              </a:spcBef>
              <a:spcAft>
                <a:spcPts val="220"/>
              </a:spcAft>
              <a:buFont typeface="+mj-lt"/>
              <a:buAutoNum type="arabicPeriod" startAt="12"/>
            </a:pPr>
            <a:r>
              <a:rPr lang="it-IT" sz="3200" dirty="0">
                <a:cs typeface="Times New Roman"/>
              </a:rPr>
              <a:t>Show player’s :</a:t>
            </a:r>
          </a:p>
          <a:p>
            <a:pPr marL="761919" lvl="1" indent="-457200">
              <a:lnSpc>
                <a:spcPct val="95000"/>
              </a:lnSpc>
              <a:spcBef>
                <a:spcPts val="1543"/>
              </a:spcBef>
              <a:spcAft>
                <a:spcPts val="220"/>
              </a:spcAft>
              <a:buFont typeface="+mj-lt"/>
              <a:buAutoNum type="arabicPeriod"/>
            </a:pPr>
            <a:r>
              <a:rPr lang="it-IT" sz="3200" dirty="0">
                <a:cs typeface="Times New Roman"/>
              </a:rPr>
              <a:t>Anagraphic data</a:t>
            </a:r>
          </a:p>
          <a:p>
            <a:pPr marL="761919" lvl="1" indent="-457200">
              <a:lnSpc>
                <a:spcPct val="95000"/>
              </a:lnSpc>
              <a:spcBef>
                <a:spcPts val="1543"/>
              </a:spcBef>
              <a:spcAft>
                <a:spcPts val="220"/>
              </a:spcAft>
              <a:buFont typeface="+mj-lt"/>
              <a:buAutoNum type="arabicPeriod"/>
            </a:pPr>
            <a:r>
              <a:rPr lang="it-IT" sz="3200" dirty="0">
                <a:cs typeface="Times New Roman"/>
              </a:rPr>
              <a:t>Total losses, gains and current balance</a:t>
            </a:r>
          </a:p>
          <a:p>
            <a:pPr marL="514350" indent="-514350">
              <a:lnSpc>
                <a:spcPct val="95000"/>
              </a:lnSpc>
              <a:spcBef>
                <a:spcPts val="1543"/>
              </a:spcBef>
              <a:spcAft>
                <a:spcPts val="220"/>
              </a:spcAft>
              <a:buFont typeface="+mj-lt"/>
              <a:buAutoNum type="arabicPeriod" startAt="13"/>
            </a:pPr>
            <a:r>
              <a:rPr lang="it-IT" sz="3200" dirty="0">
                <a:cs typeface="Times New Roman"/>
              </a:rPr>
              <a:t>Show all daily stats (history) in the last month</a:t>
            </a:r>
          </a:p>
          <a:p>
            <a:pPr marL="457159" indent="-457159">
              <a:lnSpc>
                <a:spcPct val="95000"/>
              </a:lnSpc>
              <a:spcBef>
                <a:spcPts val="1543"/>
              </a:spcBef>
              <a:spcAft>
                <a:spcPts val="220"/>
              </a:spcAft>
              <a:buAutoNum type="arabicPeriod" startAt="13"/>
            </a:pPr>
            <a:r>
              <a:rPr lang="it-IT" sz="3200" dirty="0">
                <a:cs typeface="Times New Roman"/>
              </a:rPr>
              <a:t>Refresh the shown data periodically without any user input</a:t>
            </a:r>
          </a:p>
          <a:p>
            <a:pPr marL="304719" lvl="1" indent="0">
              <a:lnSpc>
                <a:spcPct val="95000"/>
              </a:lnSpc>
              <a:spcBef>
                <a:spcPts val="1543"/>
              </a:spcBef>
              <a:spcAft>
                <a:spcPts val="220"/>
              </a:spcAft>
              <a:buNone/>
            </a:pPr>
            <a:endParaRPr lang="it-IT" dirty="0">
              <a:cs typeface="Times New Roman"/>
            </a:endParaRPr>
          </a:p>
        </p:txBody>
      </p:sp>
    </p:spTree>
    <p:extLst>
      <p:ext uri="{BB962C8B-B14F-4D97-AF65-F5344CB8AC3E}">
        <p14:creationId xmlns:p14="http://schemas.microsoft.com/office/powerpoint/2010/main" val="1513943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t-IT" sz="4400" dirty="0"/>
              <a:t>Functional requirements</a:t>
            </a:r>
          </a:p>
        </p:txBody>
      </p:sp>
      <p:sp>
        <p:nvSpPr>
          <p:cNvPr id="3" name="Content Placeholder 2"/>
          <p:cNvSpPr>
            <a:spLocks noGrp="1"/>
          </p:cNvSpPr>
          <p:nvPr>
            <p:ph idx="1"/>
          </p:nvPr>
        </p:nvSpPr>
        <p:spPr/>
        <p:txBody>
          <a:bodyPr/>
          <a:lstStyle/>
          <a:p>
            <a:pPr marL="0" indent="0">
              <a:buNone/>
            </a:pPr>
            <a:r>
              <a:rPr lang="it-IT" dirty="0"/>
              <a:t>The Admin’s panel component </a:t>
            </a:r>
            <a:r>
              <a:rPr lang="it-IT" u="sng" dirty="0"/>
              <a:t>shall</a:t>
            </a:r>
            <a:r>
              <a:rPr lang="it-IT" dirty="0"/>
              <a:t>:</a:t>
            </a:r>
          </a:p>
          <a:p>
            <a:pPr marL="514350" indent="-514350">
              <a:lnSpc>
                <a:spcPct val="95000"/>
              </a:lnSpc>
              <a:spcBef>
                <a:spcPts val="1543"/>
              </a:spcBef>
              <a:spcAft>
                <a:spcPts val="220"/>
              </a:spcAft>
              <a:buFont typeface="+mj-lt"/>
              <a:buAutoNum type="arabicPeriod" startAt="15"/>
            </a:pPr>
            <a:r>
              <a:rPr lang="it-IT" dirty="0">
                <a:cs typeface="Times New Roman"/>
              </a:rPr>
              <a:t>Allow joining and leaving the chat</a:t>
            </a:r>
          </a:p>
          <a:p>
            <a:pPr marL="457159" indent="-457159">
              <a:lnSpc>
                <a:spcPct val="95000"/>
              </a:lnSpc>
              <a:spcBef>
                <a:spcPts val="1543"/>
              </a:spcBef>
              <a:spcAft>
                <a:spcPts val="220"/>
              </a:spcAft>
              <a:buFont typeface="+mj-lt"/>
              <a:buAutoNum type="arabicPeriod" startAt="15"/>
            </a:pPr>
            <a:r>
              <a:rPr lang="it-IT" dirty="0">
                <a:cs typeface="Times New Roman"/>
              </a:rPr>
              <a:t>Read latest messages in the global chat</a:t>
            </a:r>
          </a:p>
          <a:p>
            <a:pPr marL="457159" indent="-457159">
              <a:lnSpc>
                <a:spcPct val="95000"/>
              </a:lnSpc>
              <a:spcBef>
                <a:spcPts val="1543"/>
              </a:spcBef>
              <a:spcAft>
                <a:spcPts val="220"/>
              </a:spcAft>
              <a:buAutoNum type="arabicPeriod" startAt="15"/>
            </a:pPr>
            <a:r>
              <a:rPr lang="it-IT" dirty="0">
                <a:cs typeface="Times New Roman"/>
              </a:rPr>
              <a:t>Let admins and users alike send messages in the global chat</a:t>
            </a:r>
          </a:p>
          <a:p>
            <a:pPr marL="457159" indent="-457159">
              <a:lnSpc>
                <a:spcPct val="95000"/>
              </a:lnSpc>
              <a:spcBef>
                <a:spcPts val="1543"/>
              </a:spcBef>
              <a:spcAft>
                <a:spcPts val="220"/>
              </a:spcAft>
              <a:buAutoNum type="arabicPeriod" startAt="15"/>
            </a:pPr>
            <a:r>
              <a:rPr lang="it-IT" dirty="0">
                <a:cs typeface="Times New Roman"/>
              </a:rPr>
              <a:t>Let users delete their own messages as long as they are shown in the chat</a:t>
            </a:r>
          </a:p>
          <a:p>
            <a:pPr marL="457159" indent="-457159">
              <a:lnSpc>
                <a:spcPct val="95000"/>
              </a:lnSpc>
              <a:spcBef>
                <a:spcPts val="1543"/>
              </a:spcBef>
              <a:spcAft>
                <a:spcPts val="220"/>
              </a:spcAft>
              <a:buAutoNum type="arabicPeriod" startAt="15"/>
            </a:pPr>
            <a:r>
              <a:rPr lang="it-IT" dirty="0">
                <a:cs typeface="Times New Roman"/>
              </a:rPr>
              <a:t>Let admins delete any message as long as they are shown in the chat</a:t>
            </a:r>
          </a:p>
          <a:p>
            <a:endParaRPr lang="it-IT" dirty="0"/>
          </a:p>
        </p:txBody>
      </p:sp>
    </p:spTree>
    <p:extLst>
      <p:ext uri="{BB962C8B-B14F-4D97-AF65-F5344CB8AC3E}">
        <p14:creationId xmlns:p14="http://schemas.microsoft.com/office/powerpoint/2010/main" val="934624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altLang="ru-RU" sz="4400" dirty="0"/>
              <a:t>Non-functional requirements</a:t>
            </a:r>
            <a:endParaRPr lang="it-IT" sz="4400" dirty="0"/>
          </a:p>
        </p:txBody>
      </p:sp>
      <p:sp>
        <p:nvSpPr>
          <p:cNvPr id="3" name="Content Placeholder 2"/>
          <p:cNvSpPr>
            <a:spLocks noGrp="1"/>
          </p:cNvSpPr>
          <p:nvPr>
            <p:ph idx="1"/>
          </p:nvPr>
        </p:nvSpPr>
        <p:spPr/>
        <p:txBody>
          <a:bodyPr>
            <a:normAutofit lnSpcReduction="10000"/>
          </a:bodyPr>
          <a:lstStyle/>
          <a:p>
            <a:pPr marL="0" indent="0">
              <a:buNone/>
            </a:pPr>
            <a:r>
              <a:rPr lang="it-IT" dirty="0"/>
              <a:t>The Admin’s panel component </a:t>
            </a:r>
            <a:r>
              <a:rPr lang="it-IT" u="sng" dirty="0"/>
              <a:t>shall</a:t>
            </a:r>
            <a:r>
              <a:rPr lang="it-IT" dirty="0"/>
              <a:t>:</a:t>
            </a:r>
          </a:p>
          <a:p>
            <a:pPr marL="514350" indent="-514350">
              <a:lnSpc>
                <a:spcPct val="95000"/>
              </a:lnSpc>
              <a:spcBef>
                <a:spcPts val="1543"/>
              </a:spcBef>
              <a:spcAft>
                <a:spcPts val="220"/>
              </a:spcAft>
              <a:buFont typeface="+mj-lt"/>
              <a:buAutoNum type="arabicPeriod" startAt="20"/>
            </a:pPr>
            <a:r>
              <a:rPr lang="it-IT" dirty="0">
                <a:cs typeface="Times New Roman"/>
              </a:rPr>
              <a:t>Not allow a negative minimum bet</a:t>
            </a:r>
          </a:p>
          <a:p>
            <a:pPr marL="457159" indent="-457159">
              <a:lnSpc>
                <a:spcPct val="95000"/>
              </a:lnSpc>
              <a:spcBef>
                <a:spcPts val="1543"/>
              </a:spcBef>
              <a:spcAft>
                <a:spcPts val="220"/>
              </a:spcAft>
              <a:buAutoNum type="arabicPeriod" startAt="20"/>
            </a:pPr>
            <a:r>
              <a:rPr lang="it-IT" dirty="0">
                <a:cs typeface="Times New Roman"/>
              </a:rPr>
              <a:t>Limit the number of concurrently connected users</a:t>
            </a:r>
          </a:p>
          <a:p>
            <a:pPr marL="457159" indent="-457159">
              <a:lnSpc>
                <a:spcPct val="95000"/>
              </a:lnSpc>
              <a:spcBef>
                <a:spcPts val="1543"/>
              </a:spcBef>
              <a:spcAft>
                <a:spcPts val="220"/>
              </a:spcAft>
              <a:buAutoNum type="arabicPeriod" startAt="20"/>
            </a:pPr>
            <a:r>
              <a:rPr lang="it-IT" dirty="0">
                <a:cs typeface="Times New Roman"/>
              </a:rPr>
              <a:t>Refresh shown statistics once every 5 minutes</a:t>
            </a:r>
          </a:p>
          <a:p>
            <a:pPr marL="457159" indent="-457159">
              <a:lnSpc>
                <a:spcPct val="95000"/>
              </a:lnSpc>
              <a:spcBef>
                <a:spcPts val="1543"/>
              </a:spcBef>
              <a:spcAft>
                <a:spcPts val="220"/>
              </a:spcAft>
              <a:buAutoNum type="arabicPeriod" startAt="20"/>
            </a:pPr>
            <a:r>
              <a:rPr lang="it-IT" dirty="0">
                <a:cs typeface="Times New Roman"/>
              </a:rPr>
              <a:t>Assign an ID to each chat message for identification and selection</a:t>
            </a:r>
          </a:p>
          <a:p>
            <a:pPr marL="457159" indent="-457159">
              <a:lnSpc>
                <a:spcPct val="95000"/>
              </a:lnSpc>
              <a:spcBef>
                <a:spcPts val="1543"/>
              </a:spcBef>
              <a:spcAft>
                <a:spcPts val="220"/>
              </a:spcAft>
              <a:buAutoNum type="arabicPeriod" startAt="20"/>
            </a:pPr>
            <a:r>
              <a:rPr lang="it-IT" dirty="0">
                <a:cs typeface="Times New Roman"/>
              </a:rPr>
              <a:t>Set the chat message timestamp as the server's local time upon receipt</a:t>
            </a:r>
          </a:p>
          <a:p>
            <a:pPr marL="457159" indent="-457159">
              <a:lnSpc>
                <a:spcPct val="95000"/>
              </a:lnSpc>
              <a:spcBef>
                <a:spcPts val="1543"/>
              </a:spcBef>
              <a:spcAft>
                <a:spcPts val="220"/>
              </a:spcAft>
              <a:buAutoNum type="arabicPeriod" startAt="20"/>
            </a:pPr>
            <a:r>
              <a:rPr lang="it-IT" dirty="0">
                <a:cs typeface="Times New Roman"/>
              </a:rPr>
              <a:t>Limit the number of messages shown on the chat</a:t>
            </a:r>
          </a:p>
          <a:p>
            <a:endParaRPr lang="it-IT" dirty="0"/>
          </a:p>
        </p:txBody>
      </p:sp>
    </p:spTree>
    <p:extLst>
      <p:ext uri="{BB962C8B-B14F-4D97-AF65-F5344CB8AC3E}">
        <p14:creationId xmlns:p14="http://schemas.microsoft.com/office/powerpoint/2010/main" val="90383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452</TotalTime>
  <Words>765</Words>
  <Application>Microsoft Office PowerPoint</Application>
  <PresentationFormat>Custom</PresentationFormat>
  <Paragraphs>110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Helvetica</vt:lpstr>
      <vt:lpstr>Tech 16x9</vt:lpstr>
      <vt:lpstr>Component Project</vt:lpstr>
      <vt:lpstr>Purpose and guidelines</vt:lpstr>
      <vt:lpstr>Functional requirements</vt:lpstr>
      <vt:lpstr>Functional requirements</vt:lpstr>
      <vt:lpstr>Functional requirements</vt:lpstr>
      <vt:lpstr>Functional requirements</vt:lpstr>
      <vt:lpstr>Functional requirements</vt:lpstr>
      <vt:lpstr>Functional requirements</vt:lpstr>
      <vt:lpstr>Non-functional requirements</vt:lpstr>
      <vt:lpstr>Non-functional requirements</vt:lpstr>
      <vt:lpstr>Modifications of requirements</vt:lpstr>
      <vt:lpstr>Use case diagram</vt:lpstr>
      <vt:lpstr>Use case specification – Read Chat</vt:lpstr>
      <vt:lpstr>Use case specification – Read Chat</vt:lpstr>
      <vt:lpstr>Use case specification – Show game specific statistics</vt:lpstr>
      <vt:lpstr>Use case specification – Show game specific statistics</vt:lpstr>
      <vt:lpstr>Relations with other components</vt:lpstr>
      <vt:lpstr>Relations with other components</vt:lpstr>
      <vt:lpstr>Class diagram</vt:lpstr>
      <vt:lpstr>Interaction diagram – Read chat(1)</vt:lpstr>
      <vt:lpstr>Interaction diagram – Read chat(2)</vt:lpstr>
      <vt:lpstr>Interaction diagram – Show game specific statistics</vt:lpstr>
      <vt:lpstr>Realization of guidelines and requirements</vt:lpstr>
      <vt:lpstr>Realization of relations with other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Project</dc:title>
  <dc:creator>Utente_</dc:creator>
  <cp:lastModifiedBy>Utente_</cp:lastModifiedBy>
  <cp:revision>52</cp:revision>
  <dcterms:created xsi:type="dcterms:W3CDTF">2018-11-07T21:03:34Z</dcterms:created>
  <dcterms:modified xsi:type="dcterms:W3CDTF">2018-12-17T23:41:29Z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