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6"/>
  </p:notesMasterIdLst>
  <p:sldIdLst>
    <p:sldId id="278" r:id="rId5"/>
    <p:sldId id="279" r:id="rId6"/>
    <p:sldId id="288" r:id="rId7"/>
    <p:sldId id="280" r:id="rId8"/>
    <p:sldId id="287" r:id="rId9"/>
    <p:sldId id="281" r:id="rId10"/>
    <p:sldId id="282" r:id="rId11"/>
    <p:sldId id="283" r:id="rId12"/>
    <p:sldId id="285" r:id="rId13"/>
    <p:sldId id="284" r:id="rId14"/>
    <p:sldId id="286"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F8EDC-DF2B-157F-F0B9-B618FF42C6ED}" v="7" dt="2023-11-13T05:06:21.853"/>
    <p1510:client id="{4A8D3B6D-4B58-FB06-EB3F-145CA1502D09}" v="114" dt="2023-11-13T15:54:29.406"/>
    <p1510:client id="{51A739D4-DCB8-9683-6735-437B92E86D11}" v="36" dt="2023-11-13T19:49:27.360"/>
    <p1510:client id="{758B0152-1565-45A1-8EB8-06FBDD62BBB4}" v="3" dt="2023-11-13T05:08:31.459"/>
    <p1510:client id="{BD023579-8325-3BC6-CE17-3703C3F5F920}" v="9" dt="2023-11-13T16:00:01.948"/>
    <p1510:client id="{C916093A-62CC-4024-8345-0A6E03F31171}" v="16" dt="2023-11-13T05:03:45.617"/>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Presentation title</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 name="Footer Placeholder 2"/>
          <p:cNvSpPr>
            <a:spLocks noGrp="1"/>
          </p:cNvSpPr>
          <p:nvPr>
            <p:ph type="ftr" sz="quarter" idx="11"/>
          </p:nvPr>
        </p:nvSpPr>
        <p:spPr/>
        <p:txBody>
          <a:bodyPr/>
          <a:lstStyle/>
          <a:p>
            <a:r>
              <a:rPr lang="en-US"/>
              <a:t>Presentation title</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noAutofit/>
          </a:bodyPr>
          <a:lstStyle/>
          <a:p>
            <a:r>
              <a:rPr lang="en-US"/>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noAutofit/>
          </a:bodyPr>
          <a:lstStyle/>
          <a:p>
            <a:r>
              <a:rPr lang="en-US"/>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Tree_(data_structure)" TargetMode="External"/><Relationship Id="rId2" Type="http://schemas.openxmlformats.org/officeDocument/2006/relationships/hyperlink" Target="https://en.wikipedia.org/wiki/Computer_science" TargetMode="External"/><Relationship Id="rId1" Type="http://schemas.openxmlformats.org/officeDocument/2006/relationships/slideLayout" Target="../slideLayouts/slideLayout3.xml"/><Relationship Id="rId5" Type="http://schemas.openxmlformats.org/officeDocument/2006/relationships/hyperlink" Target="https://en.wikipedia.org/wiki/Heap_(data_structure" TargetMode="External"/><Relationship Id="rId4" Type="http://schemas.openxmlformats.org/officeDocument/2006/relationships/hyperlink" Target="https://en.wikipedia.org/wiki/Data_structur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Heapsort" TargetMode="External"/><Relationship Id="rId2" Type="http://schemas.openxmlformats.org/officeDocument/2006/relationships/hyperlink" Target="https://en.wikipedia.org/wiki/J._W._J._Williams" TargetMode="Externa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b="0">
                <a:ea typeface="+mj-lt"/>
                <a:cs typeface="+mj-lt"/>
              </a:rPr>
              <a:t>What is a heap</a:t>
            </a:r>
            <a:endParaRPr lang="en-US"/>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vert="horz" lIns="0" tIns="0" rIns="0" bIns="0" rtlCol="0" anchor="t">
            <a:noAutofit/>
          </a:bodyPr>
          <a:lstStyle/>
          <a:p>
            <a:r>
              <a:rPr lang="en-US"/>
              <a:t>Shane Mrad</a:t>
            </a:r>
            <a:endParaRPr lang="en-US">
              <a:cs typeface="Sabon Next LT"/>
            </a:endParaRPr>
          </a:p>
          <a:p>
            <a:endParaRPr lang="en-US"/>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3D9E-03A6-EFAD-32A8-E4A82DD71474}"/>
              </a:ext>
            </a:extLst>
          </p:cNvPr>
          <p:cNvSpPr>
            <a:spLocks noGrp="1"/>
          </p:cNvSpPr>
          <p:nvPr>
            <p:ph type="title"/>
          </p:nvPr>
        </p:nvSpPr>
        <p:spPr/>
        <p:txBody>
          <a:bodyPr/>
          <a:lstStyle/>
          <a:p>
            <a:r>
              <a:rPr lang="en-US" sz="2400" b="0">
                <a:ea typeface="+mj-lt"/>
                <a:cs typeface="+mj-lt"/>
              </a:rPr>
              <a:t>How to insert a new value - show the before and after array</a:t>
            </a:r>
            <a:endParaRPr lang="en-US" sz="2400"/>
          </a:p>
        </p:txBody>
      </p:sp>
      <p:sp>
        <p:nvSpPr>
          <p:cNvPr id="3" name="Content Placeholder 2">
            <a:extLst>
              <a:ext uri="{FF2B5EF4-FFF2-40B4-BE49-F238E27FC236}">
                <a16:creationId xmlns:a16="http://schemas.microsoft.com/office/drawing/2014/main" id="{3C5D1B4E-32C5-3899-69F1-635E14AD2ECB}"/>
              </a:ext>
            </a:extLst>
          </p:cNvPr>
          <p:cNvSpPr>
            <a:spLocks noGrp="1"/>
          </p:cNvSpPr>
          <p:nvPr>
            <p:ph idx="1"/>
          </p:nvPr>
        </p:nvSpPr>
        <p:spPr/>
        <p:txBody>
          <a:bodyPr vert="horz" lIns="91440" tIns="45720" rIns="91440" bIns="45720" rtlCol="0" anchor="t">
            <a:noAutofit/>
          </a:bodyPr>
          <a:lstStyle/>
          <a:p>
            <a:r>
              <a:rPr lang="en-US" b="1"/>
              <a:t>Step 1: Insert the new value at the bottom-right of the heap</a:t>
            </a:r>
            <a:endParaRPr lang="en-US"/>
          </a:p>
          <a:p>
            <a:r>
              <a:rPr lang="en-US" b="1"/>
              <a:t>Step 2: Percolate Up to restore the min heap property</a:t>
            </a:r>
            <a:endParaRPr lang="en-US"/>
          </a:p>
          <a:p>
            <a:endParaRPr lang="en-US">
              <a:cs typeface="Sabon Next LT"/>
            </a:endParaRPr>
          </a:p>
          <a:p>
            <a:endParaRPr lang="en-US">
              <a:cs typeface="Sabon Next LT"/>
            </a:endParaRPr>
          </a:p>
          <a:p>
            <a:r>
              <a:rPr lang="en-US">
                <a:cs typeface="Sabon Next LT"/>
              </a:rPr>
              <a:t>Before Percolate Up: [10, 15, 30, 40, 50, 40, 35, 20]</a:t>
            </a:r>
          </a:p>
          <a:p>
            <a:endParaRPr lang="en-US">
              <a:cs typeface="Sabon Next LT"/>
            </a:endParaRPr>
          </a:p>
          <a:p>
            <a:r>
              <a:rPr lang="en-US">
                <a:cs typeface="Sabon Next LT"/>
              </a:rPr>
              <a:t>After Percolate Up (1st step): [10, 15, 20, 40, 50, 40, 35, 30]</a:t>
            </a:r>
            <a:endParaRPr lang="en-US"/>
          </a:p>
        </p:txBody>
      </p:sp>
      <p:sp>
        <p:nvSpPr>
          <p:cNvPr id="5" name="Slide Number Placeholder 4">
            <a:extLst>
              <a:ext uri="{FF2B5EF4-FFF2-40B4-BE49-F238E27FC236}">
                <a16:creationId xmlns:a16="http://schemas.microsoft.com/office/drawing/2014/main" id="{F4B5D1C9-6125-52D7-B70F-B19B8C27BA53}"/>
              </a:ext>
            </a:extLst>
          </p:cNvPr>
          <p:cNvSpPr>
            <a:spLocks noGrp="1"/>
          </p:cNvSpPr>
          <p:nvPr>
            <p:ph type="sldNum" sz="quarter" idx="12"/>
          </p:nvPr>
        </p:nvSpPr>
        <p:spPr/>
        <p:txBody>
          <a:bodyPr/>
          <a:lstStyle/>
          <a:p>
            <a:fld id="{48F63A3B-78C7-47BE-AE5E-E10140E04643}" type="slidenum">
              <a:rPr lang="en-US" dirty="0"/>
              <a:t>10</a:t>
            </a:fld>
            <a:endParaRPr lang="en-US"/>
          </a:p>
        </p:txBody>
      </p:sp>
    </p:spTree>
    <p:extLst>
      <p:ext uri="{BB962C8B-B14F-4D97-AF65-F5344CB8AC3E}">
        <p14:creationId xmlns:p14="http://schemas.microsoft.com/office/powerpoint/2010/main" val="2661429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7441D-6614-8BFA-0A8F-1DE7D993A8B7}"/>
              </a:ext>
            </a:extLst>
          </p:cNvPr>
          <p:cNvSpPr>
            <a:spLocks noGrp="1"/>
          </p:cNvSpPr>
          <p:nvPr>
            <p:ph type="title"/>
          </p:nvPr>
        </p:nvSpPr>
        <p:spPr/>
        <p:txBody>
          <a:bodyPr/>
          <a:lstStyle/>
          <a:p>
            <a:r>
              <a:rPr lang="en-US" sz="2400" b="0">
                <a:ea typeface="+mj-lt"/>
                <a:cs typeface="+mj-lt"/>
              </a:rPr>
              <a:t>How to do heapsort - showing the before and after array</a:t>
            </a:r>
            <a:endParaRPr lang="en-US" sz="2400"/>
          </a:p>
        </p:txBody>
      </p:sp>
      <p:pic>
        <p:nvPicPr>
          <p:cNvPr id="6" name="Content Placeholder 5" descr="A diagram of a tree&#10;&#10;Description automatically generated">
            <a:extLst>
              <a:ext uri="{FF2B5EF4-FFF2-40B4-BE49-F238E27FC236}">
                <a16:creationId xmlns:a16="http://schemas.microsoft.com/office/drawing/2014/main" id="{BB57EC70-8044-F04C-A955-8CDB8322095E}"/>
              </a:ext>
            </a:extLst>
          </p:cNvPr>
          <p:cNvPicPr>
            <a:picLocks noGrp="1" noChangeAspect="1"/>
          </p:cNvPicPr>
          <p:nvPr>
            <p:ph idx="1"/>
          </p:nvPr>
        </p:nvPicPr>
        <p:blipFill>
          <a:blip r:embed="rId2"/>
          <a:stretch>
            <a:fillRect/>
          </a:stretch>
        </p:blipFill>
        <p:spPr>
          <a:xfrm>
            <a:off x="3864700" y="4342233"/>
            <a:ext cx="4974436" cy="2098454"/>
          </a:xfrm>
        </p:spPr>
      </p:pic>
      <p:sp>
        <p:nvSpPr>
          <p:cNvPr id="5" name="Slide Number Placeholder 4">
            <a:extLst>
              <a:ext uri="{FF2B5EF4-FFF2-40B4-BE49-F238E27FC236}">
                <a16:creationId xmlns:a16="http://schemas.microsoft.com/office/drawing/2014/main" id="{D9159614-43AF-E921-6AFF-9E2605161DAD}"/>
              </a:ext>
            </a:extLst>
          </p:cNvPr>
          <p:cNvSpPr>
            <a:spLocks noGrp="1"/>
          </p:cNvSpPr>
          <p:nvPr>
            <p:ph type="sldNum" sz="quarter" idx="12"/>
          </p:nvPr>
        </p:nvSpPr>
        <p:spPr/>
        <p:txBody>
          <a:bodyPr/>
          <a:lstStyle/>
          <a:p>
            <a:fld id="{48F63A3B-78C7-47BE-AE5E-E10140E04643}" type="slidenum">
              <a:rPr lang="en-US" dirty="0"/>
              <a:t>11</a:t>
            </a:fld>
            <a:endParaRPr lang="en-US"/>
          </a:p>
        </p:txBody>
      </p:sp>
      <p:pic>
        <p:nvPicPr>
          <p:cNvPr id="7" name="Picture 6">
            <a:extLst>
              <a:ext uri="{FF2B5EF4-FFF2-40B4-BE49-F238E27FC236}">
                <a16:creationId xmlns:a16="http://schemas.microsoft.com/office/drawing/2014/main" id="{DA2F3736-664E-3D0D-05E4-C5854A974134}"/>
              </a:ext>
            </a:extLst>
          </p:cNvPr>
          <p:cNvPicPr>
            <a:picLocks noChangeAspect="1"/>
          </p:cNvPicPr>
          <p:nvPr/>
        </p:nvPicPr>
        <p:blipFill>
          <a:blip r:embed="rId3"/>
          <a:stretch>
            <a:fillRect/>
          </a:stretch>
        </p:blipFill>
        <p:spPr>
          <a:xfrm>
            <a:off x="3764844" y="3624178"/>
            <a:ext cx="7465718" cy="531569"/>
          </a:xfrm>
          <a:prstGeom prst="rect">
            <a:avLst/>
          </a:prstGeom>
        </p:spPr>
      </p:pic>
      <p:sp>
        <p:nvSpPr>
          <p:cNvPr id="3" name="TextBox 2">
            <a:extLst>
              <a:ext uri="{FF2B5EF4-FFF2-40B4-BE49-F238E27FC236}">
                <a16:creationId xmlns:a16="http://schemas.microsoft.com/office/drawing/2014/main" id="{787FC6F1-3314-9EB1-0C5E-EBCC566BA56E}"/>
              </a:ext>
            </a:extLst>
          </p:cNvPr>
          <p:cNvSpPr txBox="1"/>
          <p:nvPr/>
        </p:nvSpPr>
        <p:spPr>
          <a:xfrm>
            <a:off x="4724400" y="3200400"/>
            <a:ext cx="67276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https://www.cs.usfca.edu/~galles/visualization/HeapSort.html</a:t>
            </a:r>
          </a:p>
        </p:txBody>
      </p:sp>
    </p:spTree>
    <p:extLst>
      <p:ext uri="{BB962C8B-B14F-4D97-AF65-F5344CB8AC3E}">
        <p14:creationId xmlns:p14="http://schemas.microsoft.com/office/powerpoint/2010/main" val="3691189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F66E5-D2D7-172B-46BA-FEBFE092CC7F}"/>
              </a:ext>
            </a:extLst>
          </p:cNvPr>
          <p:cNvSpPr>
            <a:spLocks noGrp="1"/>
          </p:cNvSpPr>
          <p:nvPr>
            <p:ph type="title"/>
          </p:nvPr>
        </p:nvSpPr>
        <p:spPr>
          <a:xfrm>
            <a:off x="4224528" y="2276856"/>
            <a:ext cx="6766560" cy="768096"/>
          </a:xfrm>
        </p:spPr>
        <p:txBody>
          <a:bodyPr vert="horz" lIns="91440" tIns="45720" rIns="91440" bIns="45720" rtlCol="0" anchor="t">
            <a:normAutofit/>
          </a:bodyPr>
          <a:lstStyle/>
          <a:p>
            <a:pPr>
              <a:lnSpc>
                <a:spcPct val="90000"/>
              </a:lnSpc>
            </a:pPr>
            <a:r>
              <a:rPr lang="en-US" sz="1100"/>
              <a:t>In </a:t>
            </a:r>
            <a:r>
              <a:rPr lang="en-US" sz="1100">
                <a:hlinkClick r:id="rId2"/>
              </a:rPr>
              <a:t>computer science</a:t>
            </a:r>
            <a:r>
              <a:rPr lang="en-US" sz="1100"/>
              <a:t>, a </a:t>
            </a:r>
            <a:r>
              <a:rPr lang="en-US" sz="1100" b="1"/>
              <a:t>heap</a:t>
            </a:r>
            <a:r>
              <a:rPr lang="en-US" sz="1100"/>
              <a:t> is a specialized </a:t>
            </a:r>
            <a:r>
              <a:rPr lang="en-US" sz="1100">
                <a:hlinkClick r:id="rId3"/>
              </a:rPr>
              <a:t>tree</a:t>
            </a:r>
            <a:r>
              <a:rPr lang="en-US" sz="1100"/>
              <a:t>-based </a:t>
            </a:r>
            <a:r>
              <a:rPr lang="en-US" sz="1100">
                <a:hlinkClick r:id="rId4"/>
              </a:rPr>
              <a:t>data structure</a:t>
            </a:r>
            <a:r>
              <a:rPr lang="en-US" sz="1100"/>
              <a:t> that satisfies the </a:t>
            </a:r>
            <a:r>
              <a:rPr lang="en-US" sz="1100" b="1"/>
              <a:t>heap property</a:t>
            </a:r>
            <a:endParaRPr lang="en-US" sz="1100"/>
          </a:p>
          <a:p>
            <a:pPr>
              <a:lnSpc>
                <a:spcPct val="90000"/>
              </a:lnSpc>
            </a:pPr>
            <a:r>
              <a:rPr lang="en-US" sz="1100"/>
              <a:t>Heap (data structure). (2023, October 20). In </a:t>
            </a:r>
            <a:r>
              <a:rPr lang="en-US" sz="1100" i="1"/>
              <a:t>Wikipedia</a:t>
            </a:r>
            <a:r>
              <a:rPr lang="en-US" sz="1100"/>
              <a:t>. </a:t>
            </a:r>
            <a:r>
              <a:rPr lang="en-US" sz="1100">
                <a:hlinkClick r:id="rId5"/>
              </a:rPr>
              <a:t>https://en.wikipedia.org/wiki/Heap_(data_structure</a:t>
            </a:r>
            <a:r>
              <a:rPr lang="en-US" sz="1100"/>
              <a:t>)</a:t>
            </a:r>
          </a:p>
          <a:p>
            <a:pPr>
              <a:lnSpc>
                <a:spcPct val="90000"/>
              </a:lnSpc>
            </a:pPr>
            <a:endParaRPr lang="en-US" sz="1100"/>
          </a:p>
          <a:p>
            <a:pPr>
              <a:lnSpc>
                <a:spcPct val="90000"/>
              </a:lnSpc>
            </a:pPr>
            <a:endParaRPr lang="en-US" sz="1100"/>
          </a:p>
        </p:txBody>
      </p:sp>
      <p:sp>
        <p:nvSpPr>
          <p:cNvPr id="11" name="Slide Number Placeholder 4">
            <a:extLst>
              <a:ext uri="{FF2B5EF4-FFF2-40B4-BE49-F238E27FC236}">
                <a16:creationId xmlns:a16="http://schemas.microsoft.com/office/drawing/2014/main" id="{496EC14C-EC40-06B5-D4E3-E986A0807033}"/>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dirty="0"/>
              <a:pPr>
                <a:spcAft>
                  <a:spcPts val="600"/>
                </a:spcAft>
              </a:pPr>
              <a:t>2</a:t>
            </a:fld>
            <a:endParaRPr lang="en-US"/>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B9F6A-203E-1F2A-8379-954F44DB4442}"/>
              </a:ext>
            </a:extLst>
          </p:cNvPr>
          <p:cNvSpPr>
            <a:spLocks noGrp="1"/>
          </p:cNvSpPr>
          <p:nvPr>
            <p:ph type="title"/>
          </p:nvPr>
        </p:nvSpPr>
        <p:spPr>
          <a:xfrm>
            <a:off x="1508760" y="1883664"/>
            <a:ext cx="6766560" cy="768096"/>
          </a:xfrm>
        </p:spPr>
        <p:txBody>
          <a:bodyPr anchor="t">
            <a:normAutofit/>
          </a:bodyPr>
          <a:lstStyle/>
          <a:p>
            <a:r>
              <a:rPr lang="en-US" dirty="0"/>
              <a:t>WHO MADE HEAP?</a:t>
            </a:r>
          </a:p>
        </p:txBody>
      </p:sp>
      <p:sp>
        <p:nvSpPr>
          <p:cNvPr id="3" name="Content Placeholder 2">
            <a:extLst>
              <a:ext uri="{FF2B5EF4-FFF2-40B4-BE49-F238E27FC236}">
                <a16:creationId xmlns:a16="http://schemas.microsoft.com/office/drawing/2014/main" id="{BCA37EDB-7427-E05B-B7D5-733ED6F62BE5}"/>
              </a:ext>
            </a:extLst>
          </p:cNvPr>
          <p:cNvSpPr>
            <a:spLocks noGrp="1"/>
          </p:cNvSpPr>
          <p:nvPr>
            <p:ph idx="1"/>
          </p:nvPr>
        </p:nvSpPr>
        <p:spPr>
          <a:xfrm>
            <a:off x="1508760" y="2837688"/>
            <a:ext cx="5879592" cy="2700528"/>
          </a:xfrm>
        </p:spPr>
        <p:txBody>
          <a:bodyPr vert="horz" lIns="91440" tIns="45720" rIns="91440" bIns="45720" rtlCol="0">
            <a:normAutofit/>
          </a:bodyPr>
          <a:lstStyle/>
          <a:p>
            <a:r>
              <a:rPr lang="en-US"/>
              <a:t>The heap data structure, specifically the binary heap, was introduced by </a:t>
            </a:r>
            <a:r>
              <a:rPr lang="en-US">
                <a:hlinkClick r:id="rId2"/>
              </a:rPr>
              <a:t>J. W. J. Williams</a:t>
            </a:r>
            <a:r>
              <a:rPr lang="en-US"/>
              <a:t> in 1964, as a data structure for the </a:t>
            </a:r>
            <a:r>
              <a:rPr lang="en-US">
                <a:hlinkClick r:id="rId3"/>
              </a:rPr>
              <a:t>heapsort</a:t>
            </a:r>
            <a:r>
              <a:rPr lang="en-US"/>
              <a:t> sorting algorithm</a:t>
            </a:r>
            <a:endParaRPr lang="en-US" dirty="0">
              <a:solidFill>
                <a:srgbClr val="1F2C8F"/>
              </a:solidFill>
            </a:endParaRPr>
          </a:p>
        </p:txBody>
      </p:sp>
      <p:sp>
        <p:nvSpPr>
          <p:cNvPr id="5" name="Slide Number Placeholder 4">
            <a:extLst>
              <a:ext uri="{FF2B5EF4-FFF2-40B4-BE49-F238E27FC236}">
                <a16:creationId xmlns:a16="http://schemas.microsoft.com/office/drawing/2014/main" id="{60E06180-F673-C123-0C96-22DB7973FEAD}"/>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dirty="0"/>
              <a:pPr>
                <a:spcAft>
                  <a:spcPts val="600"/>
                </a:spcAft>
              </a:pPr>
              <a:t>3</a:t>
            </a:fld>
            <a:endParaRPr lang="en-US"/>
          </a:p>
        </p:txBody>
      </p:sp>
      <p:sp>
        <p:nvSpPr>
          <p:cNvPr id="4" name="Footer Placeholder 3">
            <a:extLst>
              <a:ext uri="{FF2B5EF4-FFF2-40B4-BE49-F238E27FC236}">
                <a16:creationId xmlns:a16="http://schemas.microsoft.com/office/drawing/2014/main" id="{A1DFC5DB-6208-183E-F360-9DE66B420668}"/>
              </a:ext>
            </a:extLst>
          </p:cNvPr>
          <p:cNvSpPr>
            <a:spLocks noGrp="1"/>
          </p:cNvSpPr>
          <p:nvPr>
            <p:ph type="ftr" sz="quarter" idx="13"/>
          </p:nvPr>
        </p:nvSpPr>
        <p:spPr>
          <a:xfrm>
            <a:off x="621792" y="457200"/>
            <a:ext cx="3200400" cy="274320"/>
          </a:xfrm>
        </p:spPr>
        <p:txBody>
          <a:bodyPr anchor="ctr">
            <a:normAutofit/>
          </a:bodyPr>
          <a:lstStyle/>
          <a:p>
            <a:pPr>
              <a:spcAft>
                <a:spcPts val="600"/>
              </a:spcAft>
            </a:pPr>
            <a:r>
              <a:rPr lang="en-US"/>
              <a:t>Presentation title</a:t>
            </a:r>
          </a:p>
        </p:txBody>
      </p:sp>
    </p:spTree>
    <p:extLst>
      <p:ext uri="{BB962C8B-B14F-4D97-AF65-F5344CB8AC3E}">
        <p14:creationId xmlns:p14="http://schemas.microsoft.com/office/powerpoint/2010/main" val="1225980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b="0">
                <a:ea typeface="+mj-lt"/>
                <a:cs typeface="+mj-lt"/>
              </a:rPr>
              <a:t>What is </a:t>
            </a:r>
            <a:r>
              <a:rPr lang="en-US" b="0" err="1">
                <a:ea typeface="+mj-lt"/>
                <a:cs typeface="+mj-lt"/>
              </a:rPr>
              <a:t>heapify</a:t>
            </a:r>
            <a:endParaRPr lang="en-US" err="1"/>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vert="horz" lIns="91440" tIns="45720" rIns="91440" bIns="45720" rtlCol="0" anchor="t">
            <a:noAutofit/>
          </a:bodyPr>
          <a:lstStyle/>
          <a:p>
            <a:r>
              <a:rPr lang="en-US" sz="1200" err="1">
                <a:solidFill>
                  <a:srgbClr val="001C39"/>
                </a:solidFill>
                <a:ea typeface="+mn-lt"/>
                <a:cs typeface="+mn-lt"/>
              </a:rPr>
              <a:t>Heapify</a:t>
            </a:r>
            <a:r>
              <a:rPr lang="en-US" sz="1200">
                <a:solidFill>
                  <a:srgbClr val="001C39"/>
                </a:solidFill>
                <a:ea typeface="+mn-lt"/>
                <a:cs typeface="+mn-lt"/>
              </a:rPr>
              <a:t> is an algorithm that converts a binary tree into a heap. A heap is a complete binary tree where the value of each node is greater than or equal to the value of its parent. </a:t>
            </a:r>
            <a:r>
              <a:rPr lang="en-US" sz="1200" err="1">
                <a:solidFill>
                  <a:srgbClr val="001C39"/>
                </a:solidFill>
                <a:ea typeface="+mn-lt"/>
                <a:cs typeface="+mn-lt"/>
              </a:rPr>
              <a:t>Heapify</a:t>
            </a:r>
            <a:r>
              <a:rPr lang="en-US" sz="1200">
                <a:solidFill>
                  <a:srgbClr val="001C39"/>
                </a:solidFill>
                <a:ea typeface="+mn-lt"/>
                <a:cs typeface="+mn-lt"/>
              </a:rPr>
              <a:t> can be implemented in a variety of ways, but one common approach is to use a recursive algorithm.</a:t>
            </a:r>
            <a:endParaRPr lang="en-US"/>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B0E0C-E521-6506-4102-28A04C55483B}"/>
              </a:ext>
            </a:extLst>
          </p:cNvPr>
          <p:cNvSpPr>
            <a:spLocks noGrp="1"/>
          </p:cNvSpPr>
          <p:nvPr>
            <p:ph type="title"/>
          </p:nvPr>
        </p:nvSpPr>
        <p:spPr/>
        <p:txBody>
          <a:bodyPr/>
          <a:lstStyle/>
          <a:p>
            <a:r>
              <a:rPr lang="en-US" sz="3600" b="0">
                <a:ea typeface="+mj-lt"/>
                <a:cs typeface="+mj-lt"/>
              </a:rPr>
              <a:t>heap order property</a:t>
            </a:r>
            <a:endParaRPr lang="en-US" sz="3600"/>
          </a:p>
        </p:txBody>
      </p:sp>
      <p:sp>
        <p:nvSpPr>
          <p:cNvPr id="3" name="Content Placeholder 2">
            <a:extLst>
              <a:ext uri="{FF2B5EF4-FFF2-40B4-BE49-F238E27FC236}">
                <a16:creationId xmlns:a16="http://schemas.microsoft.com/office/drawing/2014/main" id="{6E53E275-A734-DCDE-E251-541DFCF1F291}"/>
              </a:ext>
            </a:extLst>
          </p:cNvPr>
          <p:cNvSpPr>
            <a:spLocks noGrp="1"/>
          </p:cNvSpPr>
          <p:nvPr>
            <p:ph idx="1"/>
          </p:nvPr>
        </p:nvSpPr>
        <p:spPr/>
        <p:txBody>
          <a:bodyPr vert="horz" lIns="91440" tIns="45720" rIns="91440" bIns="45720" rtlCol="0" anchor="t">
            <a:noAutofit/>
          </a:bodyPr>
          <a:lstStyle/>
          <a:p>
            <a:r>
              <a:rPr lang="en-US">
                <a:solidFill>
                  <a:srgbClr val="1F2C8F"/>
                </a:solidFill>
                <a:ea typeface="+mn-lt"/>
                <a:cs typeface="+mn-lt"/>
              </a:rPr>
              <a:t>A heap is a complete binary tree, whose entries satisfy the heap ordering property. The heap ordering property states that the parent always precedes the children. There is no precedence required between the children. The precedence must be an order </a:t>
            </a:r>
            <a:r>
              <a:rPr lang="en-US" err="1">
                <a:solidFill>
                  <a:srgbClr val="1F2C8F"/>
                </a:solidFill>
                <a:ea typeface="+mn-lt"/>
                <a:cs typeface="+mn-lt"/>
              </a:rPr>
              <a:t>realtionship</a:t>
            </a:r>
            <a:r>
              <a:rPr lang="en-US">
                <a:solidFill>
                  <a:srgbClr val="1F2C8F"/>
                </a:solidFill>
                <a:ea typeface="+mn-lt"/>
                <a:cs typeface="+mn-lt"/>
              </a:rPr>
              <a:t>.</a:t>
            </a:r>
            <a:endParaRPr lang="en-US"/>
          </a:p>
        </p:txBody>
      </p:sp>
      <p:sp>
        <p:nvSpPr>
          <p:cNvPr id="4" name="Footer Placeholder 3">
            <a:extLst>
              <a:ext uri="{FF2B5EF4-FFF2-40B4-BE49-F238E27FC236}">
                <a16:creationId xmlns:a16="http://schemas.microsoft.com/office/drawing/2014/main" id="{B0B05FEB-3270-D3CA-6666-03BF35F89D87}"/>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50591534-E740-B5DD-7139-9A683D391359}"/>
              </a:ext>
            </a:extLst>
          </p:cNvPr>
          <p:cNvSpPr>
            <a:spLocks noGrp="1"/>
          </p:cNvSpPr>
          <p:nvPr>
            <p:ph type="sldNum" sz="quarter" idx="12"/>
          </p:nvPr>
        </p:nvSpPr>
        <p:spPr/>
        <p:txBody>
          <a:bodyPr/>
          <a:lstStyle/>
          <a:p>
            <a:fld id="{48F63A3B-78C7-47BE-AE5E-E10140E04643}" type="slidenum">
              <a:rPr lang="en-US" dirty="0"/>
              <a:t>5</a:t>
            </a:fld>
            <a:endParaRPr lang="en-US"/>
          </a:p>
        </p:txBody>
      </p:sp>
    </p:spTree>
    <p:extLst>
      <p:ext uri="{BB962C8B-B14F-4D97-AF65-F5344CB8AC3E}">
        <p14:creationId xmlns:p14="http://schemas.microsoft.com/office/powerpoint/2010/main" val="3102253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840BD-16E1-9A04-7112-2AD29D4AEE88}"/>
              </a:ext>
            </a:extLst>
          </p:cNvPr>
          <p:cNvSpPr>
            <a:spLocks noGrp="1"/>
          </p:cNvSpPr>
          <p:nvPr>
            <p:ph type="title"/>
          </p:nvPr>
        </p:nvSpPr>
        <p:spPr>
          <a:xfrm>
            <a:off x="4224528" y="2276856"/>
            <a:ext cx="7216415" cy="768096"/>
          </a:xfrm>
        </p:spPr>
        <p:txBody>
          <a:bodyPr/>
          <a:lstStyle/>
          <a:p>
            <a:r>
              <a:rPr lang="en-US" b="0">
                <a:ea typeface="+mj-lt"/>
                <a:cs typeface="+mj-lt"/>
              </a:rPr>
              <a:t>What is a max-heap</a:t>
            </a:r>
            <a:endParaRPr lang="en-US"/>
          </a:p>
        </p:txBody>
      </p:sp>
      <p:sp>
        <p:nvSpPr>
          <p:cNvPr id="3" name="Content Placeholder 2">
            <a:extLst>
              <a:ext uri="{FF2B5EF4-FFF2-40B4-BE49-F238E27FC236}">
                <a16:creationId xmlns:a16="http://schemas.microsoft.com/office/drawing/2014/main" id="{71BAD53A-1091-DF60-1396-E462CF361142}"/>
              </a:ext>
            </a:extLst>
          </p:cNvPr>
          <p:cNvSpPr>
            <a:spLocks noGrp="1"/>
          </p:cNvSpPr>
          <p:nvPr>
            <p:ph idx="1"/>
          </p:nvPr>
        </p:nvSpPr>
        <p:spPr/>
        <p:txBody>
          <a:bodyPr vert="horz" lIns="91440" tIns="45720" rIns="91440" bIns="45720" rtlCol="0" anchor="t">
            <a:noAutofit/>
          </a:bodyPr>
          <a:lstStyle/>
          <a:p>
            <a:r>
              <a:rPr lang="en-US">
                <a:cs typeface="Sabon Next LT"/>
              </a:rPr>
              <a:t>A max heap is a complete binary tree in which the value of a node is greater than or equal to the values of its children. Max Heap data structure is useful for sorting data using heap sort.</a:t>
            </a:r>
            <a:endParaRPr lang="en-US"/>
          </a:p>
        </p:txBody>
      </p:sp>
      <p:sp>
        <p:nvSpPr>
          <p:cNvPr id="5" name="Slide Number Placeholder 4">
            <a:extLst>
              <a:ext uri="{FF2B5EF4-FFF2-40B4-BE49-F238E27FC236}">
                <a16:creationId xmlns:a16="http://schemas.microsoft.com/office/drawing/2014/main" id="{38AA00DB-C117-17DC-68EA-2BF404C260D2}"/>
              </a:ext>
            </a:extLst>
          </p:cNvPr>
          <p:cNvSpPr>
            <a:spLocks noGrp="1"/>
          </p:cNvSpPr>
          <p:nvPr>
            <p:ph type="sldNum" sz="quarter" idx="12"/>
          </p:nvPr>
        </p:nvSpPr>
        <p:spPr/>
        <p:txBody>
          <a:bodyPr/>
          <a:lstStyle/>
          <a:p>
            <a:fld id="{48F63A3B-78C7-47BE-AE5E-E10140E04643}" type="slidenum">
              <a:rPr lang="en-US" dirty="0"/>
              <a:t>6</a:t>
            </a:fld>
            <a:endParaRPr lang="en-US"/>
          </a:p>
        </p:txBody>
      </p:sp>
      <p:pic>
        <p:nvPicPr>
          <p:cNvPr id="6" name="Picture 5" descr="Heap">
            <a:extLst>
              <a:ext uri="{FF2B5EF4-FFF2-40B4-BE49-F238E27FC236}">
                <a16:creationId xmlns:a16="http://schemas.microsoft.com/office/drawing/2014/main" id="{605417F4-58CB-5202-B857-15335E8946A7}"/>
              </a:ext>
            </a:extLst>
          </p:cNvPr>
          <p:cNvPicPr>
            <a:picLocks noChangeAspect="1"/>
          </p:cNvPicPr>
          <p:nvPr/>
        </p:nvPicPr>
        <p:blipFill>
          <a:blip r:embed="rId2"/>
          <a:stretch>
            <a:fillRect/>
          </a:stretch>
        </p:blipFill>
        <p:spPr>
          <a:xfrm>
            <a:off x="4228495" y="4208661"/>
            <a:ext cx="2743199" cy="2456296"/>
          </a:xfrm>
          <a:prstGeom prst="rect">
            <a:avLst/>
          </a:prstGeom>
        </p:spPr>
      </p:pic>
    </p:spTree>
    <p:extLst>
      <p:ext uri="{BB962C8B-B14F-4D97-AF65-F5344CB8AC3E}">
        <p14:creationId xmlns:p14="http://schemas.microsoft.com/office/powerpoint/2010/main" val="4077405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0EAAE-2ADE-4AF0-5ED7-4FF18D7ED1CE}"/>
              </a:ext>
            </a:extLst>
          </p:cNvPr>
          <p:cNvSpPr>
            <a:spLocks noGrp="1"/>
          </p:cNvSpPr>
          <p:nvPr>
            <p:ph type="title"/>
          </p:nvPr>
        </p:nvSpPr>
        <p:spPr>
          <a:xfrm>
            <a:off x="4045787" y="2248634"/>
            <a:ext cx="6766560" cy="768096"/>
          </a:xfrm>
        </p:spPr>
        <p:txBody>
          <a:bodyPr/>
          <a:lstStyle/>
          <a:p>
            <a:r>
              <a:rPr lang="en-US" sz="2800" b="0">
                <a:ea typeface="+mj-lt"/>
                <a:cs typeface="+mj-lt"/>
              </a:rPr>
              <a:t>What,  how and when to percolate down</a:t>
            </a:r>
            <a:endParaRPr lang="en-US" sz="2800"/>
          </a:p>
        </p:txBody>
      </p:sp>
      <p:sp>
        <p:nvSpPr>
          <p:cNvPr id="3" name="Content Placeholder 2">
            <a:extLst>
              <a:ext uri="{FF2B5EF4-FFF2-40B4-BE49-F238E27FC236}">
                <a16:creationId xmlns:a16="http://schemas.microsoft.com/office/drawing/2014/main" id="{460A5A71-B900-CA57-D448-8074843917E9}"/>
              </a:ext>
            </a:extLst>
          </p:cNvPr>
          <p:cNvSpPr>
            <a:spLocks noGrp="1"/>
          </p:cNvSpPr>
          <p:nvPr>
            <p:ph idx="1"/>
          </p:nvPr>
        </p:nvSpPr>
        <p:spPr/>
        <p:txBody>
          <a:bodyPr vert="horz" lIns="91440" tIns="45720" rIns="91440" bIns="45720" rtlCol="0" anchor="t">
            <a:noAutofit/>
          </a:bodyPr>
          <a:lstStyle/>
          <a:p>
            <a:r>
              <a:rPr lang="en-US">
                <a:solidFill>
                  <a:srgbClr val="1F2C8F"/>
                </a:solidFill>
                <a:ea typeface="+mn-lt"/>
                <a:cs typeface="+mn-lt"/>
              </a:rPr>
              <a:t>Starting with the last node that is not a leaf node, compare it with its left and right children. Interchange the node with the larger of its two children. Continue this process with the node until it becomes a leaf node or until the heap property is restored. This is known as the percolate down process.</a:t>
            </a:r>
          </a:p>
          <a:p>
            <a:endParaRPr lang="en-US">
              <a:cs typeface="Sabon Next LT"/>
            </a:endParaRPr>
          </a:p>
          <a:p>
            <a:r>
              <a:rPr lang="en-US">
                <a:cs typeface="Sabon Next LT"/>
              </a:rPr>
              <a:t>Move the last tree node to the root.</a:t>
            </a:r>
            <a:endParaRPr lang="en-US"/>
          </a:p>
          <a:p>
            <a:r>
              <a:rPr lang="en-US">
                <a:cs typeface="Sabon Next LT"/>
              </a:rPr>
              <a:t>Reduce the tree size by 1</a:t>
            </a:r>
            <a:endParaRPr lang="en-US"/>
          </a:p>
          <a:p>
            <a:r>
              <a:rPr lang="en-US">
                <a:cs typeface="Sabon Next LT"/>
              </a:rPr>
              <a:t>Percolate down from the root node.</a:t>
            </a:r>
            <a:endParaRPr lang="en-US"/>
          </a:p>
          <a:p>
            <a:br>
              <a:rPr lang="en-US"/>
            </a:br>
            <a:endParaRPr lang="en-US"/>
          </a:p>
        </p:txBody>
      </p:sp>
      <p:sp>
        <p:nvSpPr>
          <p:cNvPr id="5" name="Slide Number Placeholder 4">
            <a:extLst>
              <a:ext uri="{FF2B5EF4-FFF2-40B4-BE49-F238E27FC236}">
                <a16:creationId xmlns:a16="http://schemas.microsoft.com/office/drawing/2014/main" id="{A11DE8E9-04C9-A5F4-E20F-FC9E8C11CDE7}"/>
              </a:ext>
            </a:extLst>
          </p:cNvPr>
          <p:cNvSpPr>
            <a:spLocks noGrp="1"/>
          </p:cNvSpPr>
          <p:nvPr>
            <p:ph type="sldNum" sz="quarter" idx="12"/>
          </p:nvPr>
        </p:nvSpPr>
        <p:spPr/>
        <p:txBody>
          <a:bodyPr/>
          <a:lstStyle/>
          <a:p>
            <a:fld id="{48F63A3B-78C7-47BE-AE5E-E10140E04643}" type="slidenum">
              <a:rPr lang="en-US" dirty="0"/>
              <a:t>7</a:t>
            </a:fld>
            <a:endParaRPr lang="en-US"/>
          </a:p>
        </p:txBody>
      </p:sp>
    </p:spTree>
    <p:extLst>
      <p:ext uri="{BB962C8B-B14F-4D97-AF65-F5344CB8AC3E}">
        <p14:creationId xmlns:p14="http://schemas.microsoft.com/office/powerpoint/2010/main" val="1584187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8746-882C-83F4-C3CE-B40DBCFC34E7}"/>
              </a:ext>
            </a:extLst>
          </p:cNvPr>
          <p:cNvSpPr>
            <a:spLocks noGrp="1"/>
          </p:cNvSpPr>
          <p:nvPr>
            <p:ph type="title"/>
          </p:nvPr>
        </p:nvSpPr>
        <p:spPr/>
        <p:txBody>
          <a:bodyPr/>
          <a:lstStyle/>
          <a:p>
            <a:r>
              <a:rPr lang="en-US" sz="3200" b="0">
                <a:ea typeface="+mj-lt"/>
                <a:cs typeface="+mj-lt"/>
              </a:rPr>
              <a:t>What is,  how to, and when to percolate up</a:t>
            </a:r>
            <a:endParaRPr lang="en-US" sz="3200"/>
          </a:p>
        </p:txBody>
      </p:sp>
      <p:sp>
        <p:nvSpPr>
          <p:cNvPr id="3" name="Content Placeholder 2">
            <a:extLst>
              <a:ext uri="{FF2B5EF4-FFF2-40B4-BE49-F238E27FC236}">
                <a16:creationId xmlns:a16="http://schemas.microsoft.com/office/drawing/2014/main" id="{D0808BB5-FE6D-D1B2-6EA2-AFFD9859D7A4}"/>
              </a:ext>
            </a:extLst>
          </p:cNvPr>
          <p:cNvSpPr>
            <a:spLocks noGrp="1"/>
          </p:cNvSpPr>
          <p:nvPr>
            <p:ph idx="1"/>
          </p:nvPr>
        </p:nvSpPr>
        <p:spPr/>
        <p:txBody>
          <a:bodyPr vert="horz" lIns="91440" tIns="45720" rIns="91440" bIns="45720" rtlCol="0" anchor="t">
            <a:noAutofit/>
          </a:bodyPr>
          <a:lstStyle/>
          <a:p>
            <a:r>
              <a:rPr lang="en-US">
                <a:solidFill>
                  <a:srgbClr val="1F2C8F"/>
                </a:solidFill>
                <a:ea typeface="+mn-lt"/>
                <a:cs typeface="+mn-lt"/>
              </a:rPr>
              <a:t>You compare the value of the newly inserted element with its parent.</a:t>
            </a:r>
            <a:endParaRPr lang="en-US">
              <a:solidFill>
                <a:srgbClr val="1F2C8F"/>
              </a:solidFill>
            </a:endParaRPr>
          </a:p>
          <a:p>
            <a:r>
              <a:rPr lang="en-US">
                <a:solidFill>
                  <a:srgbClr val="1F2C8F"/>
                </a:solidFill>
                <a:ea typeface="+mn-lt"/>
                <a:cs typeface="+mn-lt"/>
              </a:rPr>
              <a:t>If the element is smaller than its parent (in the case of a min heap), you swap the element with its parent.</a:t>
            </a:r>
            <a:endParaRPr lang="en-US">
              <a:solidFill>
                <a:srgbClr val="1F2C8F"/>
              </a:solidFill>
            </a:endParaRPr>
          </a:p>
          <a:p>
            <a:r>
              <a:rPr lang="en-US">
                <a:solidFill>
                  <a:srgbClr val="1F2C8F"/>
                </a:solidFill>
                <a:ea typeface="+mn-lt"/>
                <a:cs typeface="+mn-lt"/>
              </a:rPr>
              <a:t>You continue this process until the heap property is restored (the element is no longer smaller than its parent, or it becomes the root).</a:t>
            </a:r>
            <a:endParaRPr lang="en-US">
              <a:solidFill>
                <a:srgbClr val="1F2C8F"/>
              </a:solidFill>
            </a:endParaRPr>
          </a:p>
          <a:p>
            <a:endParaRPr lang="en-US">
              <a:cs typeface="Sabon Next LT"/>
            </a:endParaRPr>
          </a:p>
        </p:txBody>
      </p:sp>
      <p:sp>
        <p:nvSpPr>
          <p:cNvPr id="5" name="Slide Number Placeholder 4">
            <a:extLst>
              <a:ext uri="{FF2B5EF4-FFF2-40B4-BE49-F238E27FC236}">
                <a16:creationId xmlns:a16="http://schemas.microsoft.com/office/drawing/2014/main" id="{31F09B7C-08D5-78E5-D4BA-3B903D53DFD8}"/>
              </a:ext>
            </a:extLst>
          </p:cNvPr>
          <p:cNvSpPr>
            <a:spLocks noGrp="1"/>
          </p:cNvSpPr>
          <p:nvPr>
            <p:ph type="sldNum" sz="quarter" idx="12"/>
          </p:nvPr>
        </p:nvSpPr>
        <p:spPr/>
        <p:txBody>
          <a:bodyPr/>
          <a:lstStyle/>
          <a:p>
            <a:fld id="{48F63A3B-78C7-47BE-AE5E-E10140E04643}" type="slidenum">
              <a:rPr lang="en-US" dirty="0"/>
              <a:t>8</a:t>
            </a:fld>
            <a:endParaRPr lang="en-US"/>
          </a:p>
        </p:txBody>
      </p:sp>
    </p:spTree>
    <p:extLst>
      <p:ext uri="{BB962C8B-B14F-4D97-AF65-F5344CB8AC3E}">
        <p14:creationId xmlns:p14="http://schemas.microsoft.com/office/powerpoint/2010/main" val="627623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B0EA-B68F-6D34-29BE-9F2635A4906C}"/>
              </a:ext>
            </a:extLst>
          </p:cNvPr>
          <p:cNvSpPr>
            <a:spLocks noGrp="1"/>
          </p:cNvSpPr>
          <p:nvPr>
            <p:ph type="title"/>
          </p:nvPr>
        </p:nvSpPr>
        <p:spPr/>
        <p:txBody>
          <a:bodyPr/>
          <a:lstStyle/>
          <a:p>
            <a:r>
              <a:rPr lang="en-US" sz="2400" b="0">
                <a:ea typeface="+mj-lt"/>
                <a:cs typeface="+mj-lt"/>
              </a:rPr>
              <a:t>How to delete a value - show the before and after array</a:t>
            </a:r>
            <a:endParaRPr lang="en-US" sz="2400"/>
          </a:p>
        </p:txBody>
      </p:sp>
      <p:sp>
        <p:nvSpPr>
          <p:cNvPr id="5" name="Slide Number Placeholder 4">
            <a:extLst>
              <a:ext uri="{FF2B5EF4-FFF2-40B4-BE49-F238E27FC236}">
                <a16:creationId xmlns:a16="http://schemas.microsoft.com/office/drawing/2014/main" id="{05F4731C-D544-1120-0DB4-39E835E10847}"/>
              </a:ext>
            </a:extLst>
          </p:cNvPr>
          <p:cNvSpPr>
            <a:spLocks noGrp="1"/>
          </p:cNvSpPr>
          <p:nvPr>
            <p:ph type="sldNum" sz="quarter" idx="12"/>
          </p:nvPr>
        </p:nvSpPr>
        <p:spPr/>
        <p:txBody>
          <a:bodyPr/>
          <a:lstStyle/>
          <a:p>
            <a:fld id="{48F63A3B-78C7-47BE-AE5E-E10140E04643}" type="slidenum">
              <a:rPr lang="en-US" dirty="0"/>
              <a:t>9</a:t>
            </a:fld>
            <a:endParaRPr lang="en-US"/>
          </a:p>
        </p:txBody>
      </p:sp>
      <p:pic>
        <p:nvPicPr>
          <p:cNvPr id="9" name="Content Placeholder 8" descr="A diagram of a diagram&#10;&#10;Description automatically generated">
            <a:extLst>
              <a:ext uri="{FF2B5EF4-FFF2-40B4-BE49-F238E27FC236}">
                <a16:creationId xmlns:a16="http://schemas.microsoft.com/office/drawing/2014/main" id="{F884F08C-6BC0-70F1-B330-52ED9764CB62}"/>
              </a:ext>
            </a:extLst>
          </p:cNvPr>
          <p:cNvPicPr>
            <a:picLocks noGrp="1" noChangeAspect="1"/>
          </p:cNvPicPr>
          <p:nvPr>
            <p:ph idx="1"/>
          </p:nvPr>
        </p:nvPicPr>
        <p:blipFill>
          <a:blip r:embed="rId2"/>
          <a:stretch>
            <a:fillRect/>
          </a:stretch>
        </p:blipFill>
        <p:spPr>
          <a:xfrm>
            <a:off x="4227947" y="4671492"/>
            <a:ext cx="3128463" cy="1251788"/>
          </a:xfrm>
        </p:spPr>
      </p:pic>
      <p:sp>
        <p:nvSpPr>
          <p:cNvPr id="3" name="TextBox 2">
            <a:extLst>
              <a:ext uri="{FF2B5EF4-FFF2-40B4-BE49-F238E27FC236}">
                <a16:creationId xmlns:a16="http://schemas.microsoft.com/office/drawing/2014/main" id="{E4459E29-EB72-AE55-8662-75D8613D1F08}"/>
              </a:ext>
            </a:extLst>
          </p:cNvPr>
          <p:cNvSpPr txBox="1"/>
          <p:nvPr/>
        </p:nvSpPr>
        <p:spPr>
          <a:xfrm>
            <a:off x="4724400" y="3200400"/>
            <a:ext cx="62777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https://www.cs.usfca.edu/~galles/visualization/Heap.html</a:t>
            </a:r>
          </a:p>
        </p:txBody>
      </p:sp>
    </p:spTree>
    <p:extLst>
      <p:ext uri="{BB962C8B-B14F-4D97-AF65-F5344CB8AC3E}">
        <p14:creationId xmlns:p14="http://schemas.microsoft.com/office/powerpoint/2010/main" val="2031330598"/>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 id="{18518462-57BD-4B9F-9628-24DEFF39786A}" vid="{86105DA6-E613-46C4-BC07-43C4C2AF65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D235FEF8-1733-4347-95CE-3BB62B2B8DD7}">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08FC98CF-E78A-425D-90FD-55D1C468A34F}">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What is a heap</vt:lpstr>
      <vt:lpstr>In computer science, a heap is a specialized tree-based data structure that satisfies the heap property Heap (data structure). (2023, October 20). In Wikipedia. https://en.wikipedia.org/wiki/Heap_(data_structure)  </vt:lpstr>
      <vt:lpstr>WHO MADE HEAP?</vt:lpstr>
      <vt:lpstr>What is heapify</vt:lpstr>
      <vt:lpstr>heap order property</vt:lpstr>
      <vt:lpstr>What is a max-heap</vt:lpstr>
      <vt:lpstr>What,  how and when to percolate down</vt:lpstr>
      <vt:lpstr>What is,  how to, and when to percolate up</vt:lpstr>
      <vt:lpstr>How to delete a value - show the before and after array</vt:lpstr>
      <vt:lpstr>How to insert a new value - show the before and after array</vt:lpstr>
      <vt:lpstr>How to do heapsort - showing the before and after array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dc:title>
  <dc:subject/>
  <dc:creator/>
  <cp:revision>7</cp:revision>
  <dcterms:created xsi:type="dcterms:W3CDTF">2023-11-13T04:55:39Z</dcterms:created>
  <dcterms:modified xsi:type="dcterms:W3CDTF">2023-11-13T20:46:13Z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