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7" r:id="rId11"/>
    <p:sldId id="263" r:id="rId12"/>
    <p:sldId id="264" r:id="rId13"/>
    <p:sldId id="265" r:id="rId14"/>
    <p:sldId id="266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14417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47997" y="811479"/>
            <a:ext cx="409600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2188591"/>
            <a:ext cx="10662919" cy="1957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://www.pngall.com/taxi-cab-p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utorialpoint.com/index.ht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75403"/>
            <a:ext cx="12191999" cy="24825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5777" y="729347"/>
            <a:ext cx="6518909" cy="138620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4400" dirty="0"/>
              <a:t>CAB</a:t>
            </a:r>
            <a:r>
              <a:rPr sz="4400" spc="-25" dirty="0"/>
              <a:t> </a:t>
            </a:r>
            <a:r>
              <a:rPr sz="4400" spc="-5" dirty="0"/>
              <a:t>BOOKING</a:t>
            </a:r>
            <a:r>
              <a:rPr sz="4400" spc="-20" dirty="0"/>
              <a:t> </a:t>
            </a:r>
            <a:r>
              <a:rPr sz="4400" dirty="0"/>
              <a:t>SYSTEM</a:t>
            </a:r>
            <a:endParaRPr sz="4400"/>
          </a:p>
          <a:p>
            <a:pPr marR="140970" algn="ctr">
              <a:lnSpc>
                <a:spcPct val="100000"/>
              </a:lnSpc>
              <a:spcBef>
                <a:spcPts val="675"/>
              </a:spcBef>
            </a:pPr>
            <a:r>
              <a:rPr sz="3200" dirty="0"/>
              <a:t>(MINI</a:t>
            </a:r>
            <a:r>
              <a:rPr sz="3200" spc="-30" dirty="0"/>
              <a:t> </a:t>
            </a:r>
            <a:r>
              <a:rPr sz="3200" spc="5" dirty="0"/>
              <a:t>PROJECT)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575868" y="4529810"/>
            <a:ext cx="3703954" cy="16313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15925">
              <a:lnSpc>
                <a:spcPct val="131600"/>
              </a:lnSpc>
              <a:spcBef>
                <a:spcPts val="95"/>
              </a:spcBef>
            </a:pPr>
            <a:r>
              <a:rPr sz="2000" b="1" u="sng" spc="-10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R</a:t>
            </a:r>
            <a:r>
              <a:rPr sz="2000" b="1" u="sng" spc="-9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A</a:t>
            </a:r>
            <a:r>
              <a:rPr sz="2000" b="1" u="sng" spc="-19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H</a:t>
            </a:r>
            <a:r>
              <a:rPr sz="2000" b="1" u="sng" spc="-18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U</a:t>
            </a:r>
            <a:r>
              <a:rPr sz="2000" b="1" u="sng" spc="-26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L</a:t>
            </a:r>
            <a:r>
              <a:rPr sz="2000" b="1" u="sng" spc="-6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 </a:t>
            </a:r>
            <a:r>
              <a:rPr sz="2000" b="1" u="sng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Y</a:t>
            </a:r>
            <a:r>
              <a:rPr sz="2000" b="1" u="sng" spc="1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A</a:t>
            </a:r>
            <a:r>
              <a:rPr sz="2000" b="1" u="sng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D</a:t>
            </a:r>
            <a:r>
              <a:rPr sz="2000" b="1" u="sng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A</a:t>
            </a:r>
            <a:r>
              <a:rPr sz="2000" b="1" u="sng" spc="5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V</a:t>
            </a:r>
            <a:r>
              <a:rPr sz="2000" b="1" u="sng" spc="-6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 </a:t>
            </a:r>
            <a:r>
              <a:rPr sz="2000" b="1" u="sng" spc="3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(</a:t>
            </a:r>
            <a:r>
              <a:rPr sz="2000" b="1" u="sng" spc="3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C</a:t>
            </a:r>
            <a:r>
              <a:rPr sz="2000" b="1" u="sng" spc="-229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S</a:t>
            </a:r>
            <a:r>
              <a:rPr sz="2000" b="1" u="sng" spc="-19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E</a:t>
            </a:r>
            <a:r>
              <a:rPr sz="2000" b="1" u="sng" spc="-2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 </a:t>
            </a:r>
            <a:r>
              <a:rPr sz="2000" b="1" u="sng" spc="-27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–</a:t>
            </a:r>
            <a:r>
              <a:rPr sz="2000" b="1" u="sng" spc="-17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A</a:t>
            </a:r>
            <a:r>
              <a:rPr sz="2000" b="1" u="sng" spc="-12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I</a:t>
            </a:r>
            <a:r>
              <a:rPr sz="2000" b="1" u="sng" spc="-15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M</a:t>
            </a:r>
            <a:r>
              <a:rPr sz="2000" b="1" u="sng" spc="-11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L</a:t>
            </a:r>
            <a:r>
              <a:rPr sz="2000" b="1" u="sng" spc="-12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) </a:t>
            </a:r>
            <a:r>
              <a:rPr sz="2000" b="1" spc="-95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000" b="1" u="sng" spc="-15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2000331530040</a:t>
            </a:r>
            <a:endParaRPr sz="2000" dirty="0">
              <a:latin typeface="Tahoma"/>
              <a:cs typeface="Tahoma"/>
            </a:endParaRPr>
          </a:p>
          <a:p>
            <a:pPr marL="12700" marR="5080">
              <a:lnSpc>
                <a:spcPct val="131500"/>
              </a:lnSpc>
              <a:spcBef>
                <a:spcPts val="15"/>
              </a:spcBef>
            </a:pPr>
            <a:r>
              <a:rPr sz="2000" b="1" u="sng" spc="-23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P</a:t>
            </a:r>
            <a:r>
              <a:rPr sz="2000" b="1" u="sng" spc="-25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R</a:t>
            </a:r>
            <a:r>
              <a:rPr sz="2000" b="1" u="sng" spc="-14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AT</a:t>
            </a:r>
            <a:r>
              <a:rPr sz="2000" b="1" u="sng" spc="-16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H</a:t>
            </a:r>
            <a:r>
              <a:rPr sz="2000" b="1" u="sng" spc="11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A</a:t>
            </a:r>
            <a:r>
              <a:rPr sz="2000" b="1" u="sng" spc="1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M</a:t>
            </a:r>
            <a:r>
              <a:rPr sz="2000" b="1" u="sng" spc="-6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 SA</a:t>
            </a:r>
            <a:r>
              <a:rPr sz="2000" b="1" u="sng" spc="-11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X</a:t>
            </a:r>
            <a:r>
              <a:rPr sz="2000" b="1" u="sng" spc="-9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E</a:t>
            </a:r>
            <a:r>
              <a:rPr sz="2000" b="1" u="sng" spc="-7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N</a:t>
            </a:r>
            <a:r>
              <a:rPr sz="2000" b="1" u="sng" spc="11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A</a:t>
            </a:r>
            <a:r>
              <a:rPr sz="2000" b="1" u="sng" spc="-6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 </a:t>
            </a:r>
            <a:r>
              <a:rPr sz="2000" b="1" u="sng" spc="3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(</a:t>
            </a:r>
            <a:r>
              <a:rPr sz="2000" b="1" u="sng" spc="3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C</a:t>
            </a:r>
            <a:r>
              <a:rPr sz="2000" b="1" u="sng" spc="-21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S</a:t>
            </a:r>
            <a:r>
              <a:rPr sz="2000" b="1" u="sng" spc="-19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E</a:t>
            </a:r>
            <a:r>
              <a:rPr sz="2000" b="1" u="sng" spc="-3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-</a:t>
            </a:r>
            <a:r>
              <a:rPr sz="2000" b="1" u="sng" spc="-17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A</a:t>
            </a:r>
            <a:r>
              <a:rPr sz="2000" b="1" u="sng" spc="-12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I</a:t>
            </a:r>
            <a:r>
              <a:rPr sz="2000" b="1" u="sng" spc="-15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M</a:t>
            </a:r>
            <a:r>
              <a:rPr sz="2000" b="1" u="sng" spc="-11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L</a:t>
            </a:r>
            <a:r>
              <a:rPr sz="2000" b="1" u="sng" spc="-12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) </a:t>
            </a:r>
            <a:r>
              <a:rPr sz="2000" b="1" spc="-95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000" b="1" u="sng" spc="-15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20003315300</a:t>
            </a:r>
            <a:r>
              <a:rPr lang="en-IN" sz="2000" b="1" u="sng" spc="-15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ahoma"/>
                <a:cs typeface="Tahoma"/>
              </a:rPr>
              <a:t>36</a:t>
            </a:r>
            <a:endParaRPr sz="2000" dirty="0">
              <a:latin typeface="Tahoma"/>
              <a:cs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34606B-EE12-465D-8556-A25774A38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787662" y="4375403"/>
            <a:ext cx="6023338" cy="23540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CADD74-42C8-4278-AB83-53BE80EEC8AE}"/>
              </a:ext>
            </a:extLst>
          </p:cNvPr>
          <p:cNvSpPr txBox="1"/>
          <p:nvPr/>
        </p:nvSpPr>
        <p:spPr>
          <a:xfrm>
            <a:off x="5867400" y="6889786"/>
            <a:ext cx="5943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://www.pngall.com/taxi-cab-png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nc/3.0/"/>
              </a:rPr>
              <a:t>CC BY-NC</a:t>
            </a:r>
            <a:endParaRPr lang="en-IN"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C3490-A97C-4049-BCAF-FA8ED32F5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7997" y="811479"/>
            <a:ext cx="4096004" cy="615553"/>
          </a:xfrm>
        </p:spPr>
        <p:txBody>
          <a:bodyPr/>
          <a:lstStyle/>
          <a:p>
            <a:r>
              <a:rPr lang="en-IN" dirty="0"/>
              <a:t>     MODULES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6BA84-60E4-4E08-99CF-8998F73FE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05000"/>
            <a:ext cx="3375953" cy="44657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9CD444-6335-4928-B775-F420907F8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849994"/>
            <a:ext cx="3859647" cy="445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64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5075" y="787654"/>
            <a:ext cx="50539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>
                <a:latin typeface="Tahoma"/>
                <a:cs typeface="Tahoma"/>
              </a:rPr>
              <a:t>SCOP</a:t>
            </a:r>
            <a:r>
              <a:rPr spc="-95" dirty="0">
                <a:latin typeface="Tahoma"/>
                <a:cs typeface="Tahoma"/>
              </a:rPr>
              <a:t>E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70" dirty="0">
                <a:latin typeface="Tahoma"/>
                <a:cs typeface="Tahoma"/>
              </a:rPr>
              <a:t>OF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00" dirty="0">
                <a:latin typeface="Tahoma"/>
                <a:cs typeface="Tahoma"/>
              </a:rPr>
              <a:t>THE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-420" dirty="0">
                <a:latin typeface="Tahoma"/>
                <a:cs typeface="Tahoma"/>
              </a:rPr>
              <a:t>STUDY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188591"/>
            <a:ext cx="10221595" cy="19577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8600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present</a:t>
            </a:r>
            <a:r>
              <a:rPr sz="2000" spc="-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study</a:t>
            </a:r>
            <a:r>
              <a:rPr sz="2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covers</a:t>
            </a:r>
            <a:r>
              <a:rPr sz="2000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factors</a:t>
            </a:r>
            <a:r>
              <a:rPr sz="2000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like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innovativeness,</a:t>
            </a:r>
            <a:r>
              <a:rPr sz="2000" spc="-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price</a:t>
            </a:r>
            <a:r>
              <a:rPr sz="2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consciousness,</a:t>
            </a:r>
            <a:r>
              <a:rPr sz="2000" spc="-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 coupon</a:t>
            </a:r>
            <a:r>
              <a:rPr sz="2000" spc="-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redemption </a:t>
            </a:r>
            <a:r>
              <a:rPr sz="2000" spc="-48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behaviour.</a:t>
            </a:r>
            <a:endParaRPr sz="2000">
              <a:latin typeface="Times New Roman"/>
              <a:cs typeface="Times New Roman"/>
            </a:endParaRPr>
          </a:p>
          <a:p>
            <a:pPr marL="241300" marR="245745" indent="-228600">
              <a:lnSpc>
                <a:spcPts val="2160"/>
              </a:lnSpc>
              <a:spcBef>
                <a:spcPts val="99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There</a:t>
            </a:r>
            <a:r>
              <a:rPr sz="2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may</a:t>
            </a:r>
            <a:r>
              <a:rPr sz="2000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be other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factors</a:t>
            </a:r>
            <a:r>
              <a:rPr sz="2000" spc="-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influencing</a:t>
            </a:r>
            <a:r>
              <a:rPr sz="2000" spc="-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the</a:t>
            </a:r>
            <a:r>
              <a:rPr sz="2000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consumers</a:t>
            </a:r>
            <a:r>
              <a:rPr sz="2000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in</a:t>
            </a:r>
            <a:r>
              <a:rPr sz="2000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selection</a:t>
            </a:r>
            <a:r>
              <a:rPr sz="2000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of cab</a:t>
            </a:r>
            <a:r>
              <a:rPr sz="2000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services</a:t>
            </a:r>
            <a:r>
              <a:rPr sz="2000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which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are</a:t>
            </a:r>
            <a:r>
              <a:rPr sz="2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not </a:t>
            </a:r>
            <a:r>
              <a:rPr sz="2000" spc="-48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covered</a:t>
            </a:r>
            <a:r>
              <a:rPr sz="2000" spc="-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in the</a:t>
            </a:r>
            <a:r>
              <a:rPr sz="2000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00"/>
                </a:solidFill>
                <a:latin typeface="Times New Roman"/>
                <a:cs typeface="Times New Roman"/>
              </a:rPr>
              <a:t>study.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ts val="2280"/>
              </a:lnSpc>
              <a:spcBef>
                <a:spcPts val="73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This</a:t>
            </a:r>
            <a:r>
              <a:rPr sz="2000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study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had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not</a:t>
            </a:r>
            <a:r>
              <a:rPr sz="2000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covered</a:t>
            </a:r>
            <a:r>
              <a:rPr sz="2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the influence</a:t>
            </a:r>
            <a:r>
              <a:rPr sz="2000" spc="-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demographic</a:t>
            </a:r>
            <a:r>
              <a:rPr sz="2000" spc="-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characteristics</a:t>
            </a:r>
            <a:r>
              <a:rPr sz="2000" spc="-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on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other</a:t>
            </a:r>
            <a:r>
              <a:rPr sz="2000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psychographic</a:t>
            </a:r>
            <a:endParaRPr sz="2000">
              <a:latin typeface="Times New Roman"/>
              <a:cs typeface="Times New Roman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variables.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2505" y="857504"/>
            <a:ext cx="9288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20" dirty="0">
                <a:latin typeface="Tahoma"/>
                <a:cs typeface="Tahoma"/>
              </a:rPr>
              <a:t>SOFTWARE/HARDWARE</a:t>
            </a:r>
            <a:r>
              <a:rPr spc="5" dirty="0">
                <a:latin typeface="Tahoma"/>
                <a:cs typeface="Tahoma"/>
              </a:rPr>
              <a:t> </a:t>
            </a:r>
            <a:r>
              <a:rPr spc="-390" dirty="0">
                <a:latin typeface="Tahoma"/>
                <a:cs typeface="Tahoma"/>
              </a:rPr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6790" y="2175205"/>
            <a:ext cx="4175125" cy="278638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18440" marR="317500">
              <a:lnSpc>
                <a:spcPts val="2690"/>
              </a:lnSpc>
              <a:spcBef>
                <a:spcPts val="745"/>
              </a:spcBef>
            </a:pPr>
            <a:r>
              <a:rPr sz="2800" b="1" spc="10" dirty="0">
                <a:solidFill>
                  <a:srgbClr val="FFFF00"/>
                </a:solidFill>
                <a:latin typeface="Tahoma"/>
                <a:cs typeface="Tahoma"/>
              </a:rPr>
              <a:t>Compatible</a:t>
            </a:r>
            <a:r>
              <a:rPr sz="2800" b="1" spc="-55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800" b="1" spc="-150" dirty="0">
                <a:solidFill>
                  <a:srgbClr val="FFFF00"/>
                </a:solidFill>
                <a:latin typeface="Tahoma"/>
                <a:cs typeface="Tahoma"/>
              </a:rPr>
              <a:t>Software </a:t>
            </a:r>
            <a:r>
              <a:rPr sz="2800" b="1" spc="-805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800" b="1" spc="-114" dirty="0">
                <a:solidFill>
                  <a:srgbClr val="FFFF00"/>
                </a:solidFill>
                <a:latin typeface="Tahoma"/>
                <a:cs typeface="Tahoma"/>
              </a:rPr>
              <a:t>Requirements: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10" dirty="0">
                <a:solidFill>
                  <a:srgbClr val="FFFF00"/>
                </a:solidFill>
                <a:latin typeface="Verdana"/>
                <a:cs typeface="Verdana"/>
              </a:rPr>
              <a:t>W</a:t>
            </a:r>
            <a:r>
              <a:rPr sz="2000" spc="-40" dirty="0">
                <a:solidFill>
                  <a:srgbClr val="FFFF00"/>
                </a:solidFill>
                <a:latin typeface="Verdana"/>
                <a:cs typeface="Verdana"/>
              </a:rPr>
              <a:t>indow</a:t>
            </a:r>
            <a:r>
              <a:rPr sz="2000" spc="-25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2000" spc="-175" dirty="0">
                <a:solidFill>
                  <a:srgbClr val="FFFF00"/>
                </a:solidFill>
                <a:latin typeface="Verdana"/>
                <a:cs typeface="Verdana"/>
              </a:rPr>
              <a:t>,</a:t>
            </a:r>
            <a:r>
              <a:rPr sz="2000" spc="-12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FFFF00"/>
                </a:solidFill>
                <a:latin typeface="Verdana"/>
                <a:cs typeface="Verdana"/>
              </a:rPr>
              <a:t>W</a:t>
            </a:r>
            <a:r>
              <a:rPr sz="2000" spc="-65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2000" spc="-135" dirty="0">
                <a:solidFill>
                  <a:srgbClr val="FFFF00"/>
                </a:solidFill>
                <a:latin typeface="Verdana"/>
                <a:cs typeface="Verdana"/>
              </a:rPr>
              <a:t>n</a:t>
            </a:r>
            <a:r>
              <a:rPr sz="2000" spc="114" dirty="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sz="2000" spc="85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2000" spc="-150" dirty="0">
                <a:solidFill>
                  <a:srgbClr val="FFFF00"/>
                </a:solidFill>
                <a:latin typeface="Verdana"/>
                <a:cs typeface="Verdana"/>
              </a:rPr>
              <a:t>w</a:t>
            </a:r>
            <a:r>
              <a:rPr sz="2000" spc="-95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2000" spc="-10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FFFF00"/>
                </a:solidFill>
                <a:latin typeface="Verdana"/>
                <a:cs typeface="Verdana"/>
              </a:rPr>
              <a:t>XP</a:t>
            </a:r>
            <a:r>
              <a:rPr sz="2000" spc="-16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85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2000" spc="-25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2000" spc="-15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125" dirty="0">
                <a:solidFill>
                  <a:srgbClr val="FFFF00"/>
                </a:solidFill>
                <a:latin typeface="Verdana"/>
                <a:cs typeface="Verdana"/>
              </a:rPr>
              <a:t>ab</a:t>
            </a:r>
            <a:r>
              <a:rPr sz="2000" spc="114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2000" spc="-65" dirty="0">
                <a:solidFill>
                  <a:srgbClr val="FFFF00"/>
                </a:solidFill>
                <a:latin typeface="Verdana"/>
                <a:cs typeface="Verdana"/>
              </a:rPr>
              <a:t>v</a:t>
            </a:r>
            <a:r>
              <a:rPr sz="2000" spc="11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35" dirty="0">
                <a:solidFill>
                  <a:srgbClr val="FFFF00"/>
                </a:solidFill>
                <a:latin typeface="Verdana"/>
                <a:cs typeface="Verdana"/>
              </a:rPr>
              <a:t>Linux</a:t>
            </a:r>
            <a:endParaRPr sz="20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0" dirty="0">
                <a:solidFill>
                  <a:srgbClr val="FFFF00"/>
                </a:solidFill>
                <a:latin typeface="Verdana"/>
                <a:cs typeface="Verdana"/>
              </a:rPr>
              <a:t>Ubuntu</a:t>
            </a:r>
            <a:endParaRPr sz="20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175" dirty="0">
                <a:solidFill>
                  <a:srgbClr val="FFFF00"/>
                </a:solidFill>
                <a:latin typeface="Verdana"/>
                <a:cs typeface="Verdana"/>
              </a:rPr>
              <a:t>Mac</a:t>
            </a:r>
            <a:r>
              <a:rPr sz="2000" spc="200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2000" spc="-370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2000" spc="-15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70" dirty="0">
                <a:solidFill>
                  <a:srgbClr val="FFFF00"/>
                </a:solidFill>
                <a:latin typeface="Verdana"/>
                <a:cs typeface="Verdana"/>
              </a:rPr>
              <a:t>1</a:t>
            </a:r>
            <a:r>
              <a:rPr sz="2000" spc="-165" dirty="0">
                <a:solidFill>
                  <a:srgbClr val="FFFF00"/>
                </a:solidFill>
                <a:latin typeface="Verdana"/>
                <a:cs typeface="Verdana"/>
              </a:rPr>
              <a:t>0</a:t>
            </a:r>
            <a:r>
              <a:rPr sz="2000" spc="-195" dirty="0">
                <a:solidFill>
                  <a:srgbClr val="FFFF00"/>
                </a:solidFill>
                <a:latin typeface="Verdana"/>
                <a:cs typeface="Verdana"/>
              </a:rPr>
              <a:t>.</a:t>
            </a:r>
            <a:r>
              <a:rPr sz="2000" spc="-170" dirty="0">
                <a:solidFill>
                  <a:srgbClr val="FFFF00"/>
                </a:solidFill>
                <a:latin typeface="Verdana"/>
                <a:cs typeface="Verdana"/>
              </a:rPr>
              <a:t>1</a:t>
            </a:r>
            <a:r>
              <a:rPr sz="2000" spc="-165" dirty="0">
                <a:solidFill>
                  <a:srgbClr val="FFFF00"/>
                </a:solidFill>
                <a:latin typeface="Verdana"/>
                <a:cs typeface="Verdana"/>
              </a:rPr>
              <a:t>2</a:t>
            </a:r>
            <a:r>
              <a:rPr sz="2000" spc="-15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00"/>
                </a:solidFill>
                <a:latin typeface="Verdana"/>
                <a:cs typeface="Verdana"/>
              </a:rPr>
              <a:t>or</a:t>
            </a:r>
            <a:r>
              <a:rPr sz="2000" spc="-15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FFFF00"/>
                </a:solidFill>
                <a:latin typeface="Verdana"/>
                <a:cs typeface="Verdana"/>
              </a:rPr>
              <a:t>abo</a:t>
            </a:r>
            <a:r>
              <a:rPr sz="2000" spc="85" dirty="0">
                <a:solidFill>
                  <a:srgbClr val="FFFF00"/>
                </a:solidFill>
                <a:latin typeface="Verdana"/>
                <a:cs typeface="Verdana"/>
              </a:rPr>
              <a:t>v</a:t>
            </a:r>
            <a:r>
              <a:rPr sz="2000" spc="-35" dirty="0">
                <a:solidFill>
                  <a:srgbClr val="FFFF00"/>
                </a:solidFill>
                <a:latin typeface="Verdana"/>
                <a:cs typeface="Verdana"/>
              </a:rPr>
              <a:t>e.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1828" y="2175205"/>
            <a:ext cx="4717415" cy="240919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marR="1097280">
              <a:lnSpc>
                <a:spcPts val="2690"/>
              </a:lnSpc>
              <a:spcBef>
                <a:spcPts val="745"/>
              </a:spcBef>
            </a:pPr>
            <a:r>
              <a:rPr sz="2800" b="1" spc="-95" dirty="0">
                <a:solidFill>
                  <a:srgbClr val="FFFF00"/>
                </a:solidFill>
                <a:latin typeface="Tahoma"/>
                <a:cs typeface="Tahoma"/>
              </a:rPr>
              <a:t>Minimum</a:t>
            </a:r>
            <a:r>
              <a:rPr sz="2800" b="1" spc="-60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800" b="1" spc="-80" dirty="0">
                <a:solidFill>
                  <a:srgbClr val="FFFF00"/>
                </a:solidFill>
                <a:latin typeface="Tahoma"/>
                <a:cs typeface="Tahoma"/>
              </a:rPr>
              <a:t>Hardware </a:t>
            </a:r>
            <a:r>
              <a:rPr sz="2800" b="1" spc="-805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800" b="1" spc="-120" dirty="0">
                <a:solidFill>
                  <a:srgbClr val="FFFF00"/>
                </a:solidFill>
                <a:latin typeface="Tahoma"/>
                <a:cs typeface="Tahoma"/>
              </a:rPr>
              <a:t>Requirements: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30" dirty="0">
                <a:solidFill>
                  <a:srgbClr val="FFFF00"/>
                </a:solidFill>
                <a:latin typeface="Verdana"/>
                <a:cs typeface="Verdana"/>
              </a:rPr>
              <a:t>Har</a:t>
            </a:r>
            <a:r>
              <a:rPr sz="2000" spc="-25" dirty="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sz="2000" spc="-17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sz="2000" spc="-25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2000" spc="-290" dirty="0">
                <a:solidFill>
                  <a:srgbClr val="FFFF00"/>
                </a:solidFill>
                <a:latin typeface="Verdana"/>
                <a:cs typeface="Verdana"/>
              </a:rPr>
              <a:t>sk</a:t>
            </a:r>
            <a:r>
              <a:rPr sz="2000" spc="-235" dirty="0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r>
              <a:rPr sz="2000" spc="-15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70" dirty="0">
                <a:solidFill>
                  <a:srgbClr val="FFFF00"/>
                </a:solidFill>
                <a:latin typeface="Verdana"/>
                <a:cs typeface="Verdana"/>
              </a:rPr>
              <a:t>4</a:t>
            </a:r>
            <a:r>
              <a:rPr sz="2000" spc="-165" dirty="0">
                <a:solidFill>
                  <a:srgbClr val="FFFF00"/>
                </a:solidFill>
                <a:latin typeface="Verdana"/>
                <a:cs typeface="Verdana"/>
              </a:rPr>
              <a:t>0</a:t>
            </a:r>
            <a:r>
              <a:rPr sz="2000" spc="-15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00"/>
                </a:solidFill>
                <a:latin typeface="Verdana"/>
                <a:cs typeface="Verdana"/>
              </a:rPr>
              <a:t>G</a:t>
            </a:r>
            <a:r>
              <a:rPr sz="2000" spc="-15" dirty="0">
                <a:solidFill>
                  <a:srgbClr val="FFFF00"/>
                </a:solidFill>
                <a:latin typeface="Verdana"/>
                <a:cs typeface="Verdana"/>
              </a:rPr>
              <a:t>B</a:t>
            </a:r>
            <a:r>
              <a:rPr sz="2000" spc="-175" dirty="0">
                <a:solidFill>
                  <a:srgbClr val="FFFF00"/>
                </a:solidFill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3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2000" spc="-45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2000" spc="-100" dirty="0">
                <a:solidFill>
                  <a:srgbClr val="FFFF00"/>
                </a:solidFill>
                <a:latin typeface="Verdana"/>
                <a:cs typeface="Verdana"/>
              </a:rPr>
              <a:t>M:</a:t>
            </a:r>
            <a:r>
              <a:rPr sz="2000" spc="-165" dirty="0">
                <a:solidFill>
                  <a:srgbClr val="FFFF00"/>
                </a:solidFill>
                <a:latin typeface="Verdana"/>
                <a:cs typeface="Verdana"/>
              </a:rPr>
              <a:t> 2</a:t>
            </a:r>
            <a:r>
              <a:rPr sz="2000" spc="-1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00"/>
                </a:solidFill>
                <a:latin typeface="Verdana"/>
                <a:cs typeface="Verdana"/>
              </a:rPr>
              <a:t>G</a:t>
            </a:r>
            <a:r>
              <a:rPr sz="2000" spc="-15" dirty="0">
                <a:solidFill>
                  <a:srgbClr val="FFFF00"/>
                </a:solidFill>
                <a:latin typeface="Verdana"/>
                <a:cs typeface="Verdana"/>
              </a:rPr>
              <a:t>B</a:t>
            </a:r>
            <a:r>
              <a:rPr sz="2000" spc="-175" dirty="0">
                <a:solidFill>
                  <a:srgbClr val="FFFF00"/>
                </a:solidFill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5" dirty="0">
                <a:solidFill>
                  <a:srgbClr val="FFFF00"/>
                </a:solidFill>
                <a:latin typeface="Verdana"/>
                <a:cs typeface="Verdana"/>
              </a:rPr>
              <a:t>Pr</a:t>
            </a:r>
            <a:r>
              <a:rPr sz="2000" spc="-75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2000" spc="-95" dirty="0">
                <a:solidFill>
                  <a:srgbClr val="FFFF00"/>
                </a:solidFill>
                <a:latin typeface="Verdana"/>
                <a:cs typeface="Verdana"/>
              </a:rPr>
              <a:t>cessor:</a:t>
            </a:r>
            <a:r>
              <a:rPr sz="2000" spc="-1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00"/>
                </a:solidFill>
                <a:latin typeface="Verdana"/>
                <a:cs typeface="Verdana"/>
              </a:rPr>
              <a:t>Pen</a:t>
            </a:r>
            <a:r>
              <a:rPr sz="2000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2000" spc="-70" dirty="0">
                <a:solidFill>
                  <a:srgbClr val="FFFF00"/>
                </a:solidFill>
                <a:latin typeface="Verdana"/>
                <a:cs typeface="Verdana"/>
              </a:rPr>
              <a:t>iu</a:t>
            </a:r>
            <a:r>
              <a:rPr sz="2000" spc="-150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2000" spc="-215" dirty="0">
                <a:solidFill>
                  <a:srgbClr val="FFFF00"/>
                </a:solidFill>
                <a:latin typeface="Verdana"/>
                <a:cs typeface="Verdana"/>
              </a:rPr>
              <a:t>(</a:t>
            </a:r>
            <a:r>
              <a:rPr sz="2000" spc="-21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2000" spc="-150" dirty="0">
                <a:solidFill>
                  <a:srgbClr val="FFFF00"/>
                </a:solidFill>
                <a:latin typeface="Verdana"/>
                <a:cs typeface="Verdana"/>
              </a:rPr>
              <a:t>)</a:t>
            </a:r>
            <a:r>
              <a:rPr sz="2000" spc="-30" dirty="0">
                <a:solidFill>
                  <a:srgbClr val="FFFF00"/>
                </a:solidFill>
                <a:latin typeface="Verdana"/>
                <a:cs typeface="Verdana"/>
              </a:rPr>
              <a:t>Dua</a:t>
            </a:r>
            <a:r>
              <a:rPr sz="2000" dirty="0">
                <a:solidFill>
                  <a:srgbClr val="FFFF00"/>
                </a:solidFill>
                <a:latin typeface="Verdana"/>
                <a:cs typeface="Verdana"/>
              </a:rPr>
              <a:t>l</a:t>
            </a:r>
            <a:r>
              <a:rPr sz="2000" spc="-254" dirty="0">
                <a:solidFill>
                  <a:srgbClr val="FFFF00"/>
                </a:solidFill>
                <a:latin typeface="Verdana"/>
                <a:cs typeface="Verdana"/>
              </a:rPr>
              <a:t>-</a:t>
            </a:r>
            <a:r>
              <a:rPr sz="2000" spc="160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2000" spc="180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2000" spc="-70" dirty="0">
                <a:solidFill>
                  <a:srgbClr val="FFFF00"/>
                </a:solidFill>
                <a:latin typeface="Verdana"/>
                <a:cs typeface="Verdana"/>
              </a:rPr>
              <a:t>re</a:t>
            </a:r>
            <a:r>
              <a:rPr sz="2000" spc="-16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FFFF00"/>
                </a:solidFill>
                <a:latin typeface="Verdana"/>
                <a:cs typeface="Verdana"/>
              </a:rPr>
              <a:t>CPU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75403"/>
            <a:ext cx="12191999" cy="24825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96105" y="945007"/>
            <a:ext cx="3950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40" dirty="0">
                <a:solidFill>
                  <a:srgbClr val="FFFFFF"/>
                </a:solidFill>
                <a:latin typeface="Tahoma"/>
                <a:cs typeface="Tahoma"/>
              </a:rPr>
              <a:t>BIBLIOGRAPHY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2921" y="2500985"/>
            <a:ext cx="114935" cy="163068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7320" y="2500985"/>
            <a:ext cx="4460875" cy="163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7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https:/</a:t>
            </a:r>
            <a:r>
              <a:rPr sz="2000" b="1" spc="-5" dirty="0">
                <a:solidFill>
                  <a:srgbClr val="FFFF00"/>
                </a:solidFill>
                <a:latin typeface="Times New Roman"/>
                <a:cs typeface="Times New Roman"/>
                <a:hlinkClick r:id="rId3"/>
              </a:rPr>
              <a:t>/w</a:t>
            </a:r>
            <a:r>
              <a:rPr sz="20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w</a:t>
            </a:r>
            <a:r>
              <a:rPr sz="2000" b="1" spc="-5" dirty="0">
                <a:solidFill>
                  <a:srgbClr val="FFFF00"/>
                </a:solidFill>
                <a:latin typeface="Times New Roman"/>
                <a:cs typeface="Times New Roman"/>
                <a:hlinkClick r:id="rId3"/>
              </a:rPr>
              <a:t>w.geeksforgeeks.org </a:t>
            </a: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/ </a:t>
            </a:r>
            <a:r>
              <a:rPr sz="20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https:</a:t>
            </a:r>
            <a:r>
              <a:rPr sz="2000" b="1" spc="-15" dirty="0">
                <a:solidFill>
                  <a:srgbClr val="FFFF00"/>
                </a:solidFill>
                <a:latin typeface="Times New Roman"/>
                <a:cs typeface="Times New Roman"/>
              </a:rPr>
              <a:t>/</a:t>
            </a: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  <a:hlinkClick r:id="rId4"/>
              </a:rPr>
              <a:t>/</a:t>
            </a:r>
            <a:r>
              <a:rPr sz="2000" b="1" spc="-15" dirty="0">
                <a:solidFill>
                  <a:srgbClr val="FFFF00"/>
                </a:solidFill>
                <a:latin typeface="Times New Roman"/>
                <a:cs typeface="Times New Roman"/>
                <a:hlinkClick r:id="rId4"/>
              </a:rPr>
              <a:t>w</a:t>
            </a:r>
            <a:r>
              <a:rPr sz="20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w</a:t>
            </a:r>
            <a:r>
              <a:rPr sz="2000" b="1" spc="-114" dirty="0">
                <a:solidFill>
                  <a:srgbClr val="FFFF00"/>
                </a:solidFill>
                <a:latin typeface="Times New Roman"/>
                <a:cs typeface="Times New Roman"/>
                <a:hlinkClick r:id="rId4"/>
              </a:rPr>
              <a:t>w</a:t>
            </a: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  <a:hlinkClick r:id="rId4"/>
              </a:rPr>
              <a:t>.</a:t>
            </a:r>
            <a:r>
              <a:rPr sz="2000" b="1" spc="5" dirty="0">
                <a:solidFill>
                  <a:srgbClr val="FFFF00"/>
                </a:solidFill>
                <a:latin typeface="Times New Roman"/>
                <a:cs typeface="Times New Roman"/>
                <a:hlinkClick r:id="rId4"/>
              </a:rPr>
              <a:t>t</a:t>
            </a: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  <a:hlinkClick r:id="rId4"/>
              </a:rPr>
              <a:t>utori</a:t>
            </a:r>
            <a:r>
              <a:rPr sz="2000" b="1" spc="-10" dirty="0">
                <a:solidFill>
                  <a:srgbClr val="FFFF00"/>
                </a:solidFill>
                <a:latin typeface="Times New Roman"/>
                <a:cs typeface="Times New Roman"/>
                <a:hlinkClick r:id="rId4"/>
              </a:rPr>
              <a:t>a</a:t>
            </a: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  <a:hlinkClick r:id="rId4"/>
              </a:rPr>
              <a:t>l</a:t>
            </a:r>
            <a:r>
              <a:rPr sz="2000" b="1" spc="-20" dirty="0">
                <a:solidFill>
                  <a:srgbClr val="FFFF00"/>
                </a:solidFill>
                <a:latin typeface="Times New Roman"/>
                <a:cs typeface="Times New Roman"/>
                <a:hlinkClick r:id="rId4"/>
              </a:rPr>
              <a:t>p</a:t>
            </a: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  <a:hlinkClick r:id="rId4"/>
              </a:rPr>
              <a:t>oi</a:t>
            </a:r>
            <a:r>
              <a:rPr sz="2000" b="1" spc="-10" dirty="0">
                <a:solidFill>
                  <a:srgbClr val="FFFF00"/>
                </a:solidFill>
                <a:latin typeface="Times New Roman"/>
                <a:cs typeface="Times New Roman"/>
                <a:hlinkClick r:id="rId4"/>
              </a:rPr>
              <a:t>nt</a:t>
            </a: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  <a:hlinkClick r:id="rId4"/>
              </a:rPr>
              <a:t>.co</a:t>
            </a:r>
            <a:r>
              <a:rPr sz="2000" b="1" spc="-10" dirty="0">
                <a:solidFill>
                  <a:srgbClr val="FFFF00"/>
                </a:solidFill>
                <a:latin typeface="Times New Roman"/>
                <a:cs typeface="Times New Roman"/>
                <a:hlinkClick r:id="rId4"/>
              </a:rPr>
              <a:t>m</a:t>
            </a: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  <a:hlinkClick r:id="rId4"/>
              </a:rPr>
              <a:t>/</a:t>
            </a:r>
            <a:r>
              <a:rPr sz="2000" b="1" spc="-10" dirty="0">
                <a:solidFill>
                  <a:srgbClr val="FFFF00"/>
                </a:solidFill>
                <a:latin typeface="Times New Roman"/>
                <a:cs typeface="Times New Roman"/>
                <a:hlinkClick r:id="rId4"/>
              </a:rPr>
              <a:t>in</a:t>
            </a: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  <a:hlinkClick r:id="rId4"/>
              </a:rPr>
              <a:t>dex.h</a:t>
            </a:r>
            <a:r>
              <a:rPr sz="2000" b="1" spc="-10" dirty="0">
                <a:solidFill>
                  <a:srgbClr val="FFFF00"/>
                </a:solidFill>
                <a:latin typeface="Times New Roman"/>
                <a:cs typeface="Times New Roman"/>
                <a:hlinkClick r:id="rId4"/>
              </a:rPr>
              <a:t>t</a:t>
            </a: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  <a:hlinkClick r:id="rId4"/>
              </a:rPr>
              <a:t>m </a:t>
            </a: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https://w3schools.com/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b="1" spc="-15" dirty="0">
                <a:solidFill>
                  <a:srgbClr val="FFFF00"/>
                </a:solidFill>
                <a:latin typeface="Times New Roman"/>
                <a:cs typeface="Times New Roman"/>
              </a:rPr>
              <a:t>https://jstor.org/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1684" y="2887802"/>
            <a:ext cx="467550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006FC0"/>
                </a:solidFill>
              </a:rPr>
              <a:t>THANK</a:t>
            </a:r>
            <a:r>
              <a:rPr sz="6000" spc="-320" dirty="0">
                <a:solidFill>
                  <a:srgbClr val="006FC0"/>
                </a:solidFill>
              </a:rPr>
              <a:t> </a:t>
            </a:r>
            <a:r>
              <a:rPr sz="6000" dirty="0">
                <a:solidFill>
                  <a:srgbClr val="006FC0"/>
                </a:solidFill>
              </a:rPr>
              <a:t>YOU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0344" y="564261"/>
            <a:ext cx="26981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10" dirty="0">
                <a:latin typeface="Tahoma"/>
                <a:cs typeface="Tahoma"/>
              </a:rPr>
              <a:t>ABSTRA</a:t>
            </a:r>
            <a:r>
              <a:rPr sz="4400" spc="-225" dirty="0">
                <a:latin typeface="Tahoma"/>
                <a:cs typeface="Tahoma"/>
              </a:rPr>
              <a:t>C</a:t>
            </a:r>
            <a:r>
              <a:rPr sz="4400" spc="-844" dirty="0">
                <a:latin typeface="Tahoma"/>
                <a:cs typeface="Tahoma"/>
              </a:rPr>
              <a:t>T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080997"/>
            <a:ext cx="10507345" cy="206502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This</a:t>
            </a:r>
            <a:r>
              <a:rPr sz="2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Cab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Booking</a:t>
            </a:r>
            <a:r>
              <a:rPr sz="2000" spc="-1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App</a:t>
            </a:r>
            <a:r>
              <a:rPr sz="2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 modern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day</a:t>
            </a:r>
            <a:r>
              <a:rPr sz="2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tool</a:t>
            </a:r>
            <a:r>
              <a:rPr sz="2000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to solve</a:t>
            </a:r>
            <a:r>
              <a:rPr sz="2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our</a:t>
            </a:r>
            <a:r>
              <a:rPr sz="2000" spc="-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day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to day transportation</a:t>
            </a:r>
            <a:r>
              <a:rPr sz="2000" spc="-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related</a:t>
            </a:r>
            <a:r>
              <a:rPr sz="2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problems.</a:t>
            </a:r>
            <a:endParaRPr sz="2000">
              <a:latin typeface="Times New Roman"/>
              <a:cs typeface="Times New Roman"/>
            </a:endParaRPr>
          </a:p>
          <a:p>
            <a:pPr marL="241300" marR="480059" indent="-228600">
              <a:lnSpc>
                <a:spcPts val="2160"/>
              </a:lnSpc>
              <a:spcBef>
                <a:spcPts val="1080"/>
              </a:spcBef>
              <a:buClr>
                <a:srgbClr val="FFFF00"/>
              </a:buClr>
              <a:buFont typeface="Arial"/>
              <a:buChar char="•"/>
              <a:tabLst>
                <a:tab pos="304800" algn="l"/>
                <a:tab pos="305435" algn="l"/>
              </a:tabLst>
            </a:pPr>
            <a:r>
              <a:rPr dirty="0"/>
              <a:t>	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Cab booking</a:t>
            </a:r>
            <a:r>
              <a:rPr sz="2000" spc="-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app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aims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to</a:t>
            </a:r>
            <a:r>
              <a:rPr sz="2000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provide</a:t>
            </a:r>
            <a:r>
              <a:rPr sz="2000" spc="-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relief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to</a:t>
            </a:r>
            <a:r>
              <a:rPr sz="2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people</a:t>
            </a:r>
            <a:r>
              <a:rPr sz="2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facing</a:t>
            </a:r>
            <a:r>
              <a:rPr sz="2000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these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issues</a:t>
            </a:r>
            <a:r>
              <a:rPr sz="2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by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providing</a:t>
            </a:r>
            <a:r>
              <a:rPr sz="2000" spc="-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easy to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 book, </a:t>
            </a:r>
            <a:r>
              <a:rPr sz="2000" spc="-48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cheap</a:t>
            </a:r>
            <a:r>
              <a:rPr sz="2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pleasant</a:t>
            </a:r>
            <a:r>
              <a:rPr sz="2000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taxi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rides</a:t>
            </a:r>
            <a:r>
              <a:rPr sz="2000" spc="-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to anyone</a:t>
            </a:r>
            <a:r>
              <a:rPr sz="2000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with</a:t>
            </a:r>
            <a:r>
              <a:rPr sz="2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access to a smartphone.</a:t>
            </a:r>
            <a:endParaRPr sz="20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160"/>
              </a:lnSpc>
              <a:spcBef>
                <a:spcPts val="1005"/>
              </a:spcBef>
              <a:buClr>
                <a:srgbClr val="FFFF00"/>
              </a:buClr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dirty="0"/>
              <a:t>	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cab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booking</a:t>
            </a:r>
            <a:r>
              <a:rPr sz="2000" spc="-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app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is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two</a:t>
            </a:r>
            <a:r>
              <a:rPr sz="2000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- way</a:t>
            </a:r>
            <a:r>
              <a:rPr sz="2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tool</a:t>
            </a:r>
            <a:r>
              <a:rPr sz="2000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that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encourages</a:t>
            </a:r>
            <a:r>
              <a:rPr sz="2000" spc="-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both</a:t>
            </a:r>
            <a:r>
              <a:rPr sz="2000" spc="-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 customers</a:t>
            </a:r>
            <a:r>
              <a:rPr sz="2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in</a:t>
            </a:r>
            <a:r>
              <a:rPr sz="2000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need of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ride</a:t>
            </a:r>
            <a:r>
              <a:rPr sz="2000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as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well </a:t>
            </a:r>
            <a:r>
              <a:rPr sz="2000" spc="-48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as taxi 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owners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and cab service providers to register with the app, thus diminishing the distance 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between</a:t>
            </a:r>
            <a:r>
              <a:rPr sz="2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customers</a:t>
            </a:r>
            <a:r>
              <a:rPr sz="2000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taxi</a:t>
            </a:r>
            <a:r>
              <a:rPr sz="2000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owners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8728" y="796289"/>
            <a:ext cx="34690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65" dirty="0">
                <a:latin typeface="Tahoma"/>
                <a:cs typeface="Tahoma"/>
              </a:rPr>
              <a:t>MOTIVATION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188591"/>
            <a:ext cx="10622915" cy="24237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5080" indent="-228600">
              <a:lnSpc>
                <a:spcPct val="90200"/>
              </a:lnSpc>
              <a:spcBef>
                <a:spcPts val="3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My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ride</a:t>
            </a:r>
            <a:r>
              <a:rPr sz="2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had</a:t>
            </a:r>
            <a:r>
              <a:rPr sz="2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flat</a:t>
            </a:r>
            <a:r>
              <a:rPr sz="2000" spc="-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tire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I was stuck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with</a:t>
            </a:r>
            <a:r>
              <a:rPr sz="2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no other</a:t>
            </a:r>
            <a:r>
              <a:rPr sz="2000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option</a:t>
            </a:r>
            <a:r>
              <a:rPr sz="2000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but</a:t>
            </a:r>
            <a:r>
              <a:rPr sz="2000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cab to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get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back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home</a:t>
            </a:r>
            <a:r>
              <a:rPr sz="2000" spc="-7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. I called</a:t>
            </a:r>
            <a:r>
              <a:rPr sz="1800" spc="-5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00"/>
                </a:solidFill>
                <a:latin typeface="Times New Roman"/>
                <a:cs typeface="Times New Roman"/>
              </a:rPr>
              <a:t>Taxi-4- </a:t>
            </a:r>
            <a:r>
              <a:rPr sz="1800" spc="-43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Less, the only popular cab service in </a:t>
            </a:r>
            <a:r>
              <a:rPr sz="1800" spc="-5" dirty="0">
                <a:solidFill>
                  <a:srgbClr val="FFFF00"/>
                </a:solidFill>
                <a:latin typeface="Times New Roman"/>
                <a:cs typeface="Times New Roman"/>
              </a:rPr>
              <a:t>town,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Rakesh only to be on the phone call for about 10 </a:t>
            </a:r>
            <a:r>
              <a:rPr sz="1800" spc="-5" dirty="0">
                <a:solidFill>
                  <a:srgbClr val="FFFF00"/>
                </a:solidFill>
                <a:latin typeface="Times New Roman"/>
                <a:cs typeface="Times New Roman"/>
              </a:rPr>
              <a:t>minutes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. I had </a:t>
            </a:r>
            <a:r>
              <a:rPr sz="1800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trouble telling him where I </a:t>
            </a:r>
            <a:r>
              <a:rPr sz="1800" spc="-5" dirty="0">
                <a:solidFill>
                  <a:srgbClr val="FFFF00"/>
                </a:solidFill>
                <a:latin typeface="Times New Roman"/>
                <a:cs typeface="Times New Roman"/>
              </a:rPr>
              <a:t>was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exactly located for pick up. Then, I had to keep calling the cab service, from </a:t>
            </a:r>
            <a:r>
              <a:rPr sz="1800" spc="-5" dirty="0">
                <a:solidFill>
                  <a:srgbClr val="FFFF00"/>
                </a:solidFill>
                <a:latin typeface="Times New Roman"/>
                <a:cs typeface="Times New Roman"/>
              </a:rPr>
              <a:t>time </a:t>
            </a:r>
            <a:r>
              <a:rPr sz="1800" spc="-43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to</a:t>
            </a:r>
            <a:r>
              <a:rPr sz="1800" spc="-5" dirty="0">
                <a:solidFill>
                  <a:srgbClr val="FFFF00"/>
                </a:solidFill>
                <a:latin typeface="Times New Roman"/>
                <a:cs typeface="Times New Roman"/>
              </a:rPr>
              <a:t> time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 as they</a:t>
            </a:r>
            <a:r>
              <a:rPr sz="18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Times New Roman"/>
                <a:cs typeface="Times New Roman"/>
              </a:rPr>
              <a:t>were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 already</a:t>
            </a:r>
            <a:r>
              <a:rPr sz="18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running late</a:t>
            </a:r>
            <a:r>
              <a:rPr sz="1800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by</a:t>
            </a:r>
            <a:r>
              <a:rPr sz="1800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30 </a:t>
            </a:r>
            <a:r>
              <a:rPr sz="1800" spc="-5" dirty="0">
                <a:solidFill>
                  <a:srgbClr val="FFFF00"/>
                </a:solidFill>
                <a:latin typeface="Times New Roman"/>
                <a:cs typeface="Times New Roman"/>
              </a:rPr>
              <a:t>minutes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 which </a:t>
            </a:r>
            <a:r>
              <a:rPr sz="1800" spc="-5" dirty="0">
                <a:solidFill>
                  <a:srgbClr val="FFFF00"/>
                </a:solidFill>
                <a:latin typeface="Times New Roman"/>
                <a:cs typeface="Times New Roman"/>
              </a:rPr>
              <a:t>is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 frustrating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ts val="2280"/>
              </a:lnSpc>
              <a:spcBef>
                <a:spcPts val="7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Passengers</a:t>
            </a:r>
            <a:r>
              <a:rPr sz="2000" spc="-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have</a:t>
            </a:r>
            <a:r>
              <a:rPr sz="2000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no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guarantee</a:t>
            </a:r>
            <a:r>
              <a:rPr sz="2000" spc="-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whether</a:t>
            </a:r>
            <a:r>
              <a:rPr sz="2000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cab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 would</a:t>
            </a:r>
            <a:r>
              <a:rPr sz="2000" spc="-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arrive</a:t>
            </a:r>
            <a:r>
              <a:rPr sz="2000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on 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time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 or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if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it</a:t>
            </a:r>
            <a:r>
              <a:rPr sz="2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would</a:t>
            </a:r>
            <a:r>
              <a:rPr sz="2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arrive</a:t>
            </a:r>
            <a:r>
              <a:rPr sz="2000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at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all.</a:t>
            </a:r>
            <a:r>
              <a:rPr sz="2000" spc="-11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After</a:t>
            </a:r>
            <a:endParaRPr sz="2000">
              <a:latin typeface="Times New Roman"/>
              <a:cs typeface="Times New Roman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reviewing</a:t>
            </a:r>
            <a:r>
              <a:rPr sz="2000" spc="-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 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couple</a:t>
            </a:r>
            <a:r>
              <a:rPr sz="2000" spc="-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of websites,</a:t>
            </a:r>
            <a:r>
              <a:rPr sz="2000" spc="-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the idea</a:t>
            </a:r>
            <a:r>
              <a:rPr sz="2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of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Cab</a:t>
            </a:r>
            <a:r>
              <a:rPr sz="2000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Reservation</a:t>
            </a:r>
            <a:r>
              <a:rPr sz="2000" spc="-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System</a:t>
            </a:r>
            <a:r>
              <a:rPr sz="2000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dawned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on</a:t>
            </a:r>
            <a:r>
              <a:rPr sz="2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me.</a:t>
            </a:r>
            <a:endParaRPr sz="2000">
              <a:latin typeface="Times New Roman"/>
              <a:cs typeface="Times New Roman"/>
            </a:endParaRPr>
          </a:p>
          <a:p>
            <a:pPr marL="241300" marR="208915" indent="-228600">
              <a:lnSpc>
                <a:spcPts val="2160"/>
              </a:lnSpc>
              <a:spcBef>
                <a:spcPts val="10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This</a:t>
            </a:r>
            <a:r>
              <a:rPr sz="2000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application</a:t>
            </a:r>
            <a:r>
              <a:rPr sz="2000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gives</a:t>
            </a:r>
            <a:r>
              <a:rPr sz="2000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the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user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the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facility</a:t>
            </a:r>
            <a:r>
              <a:rPr sz="2000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to</a:t>
            </a:r>
            <a:r>
              <a:rPr sz="2000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track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the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current</a:t>
            </a:r>
            <a:r>
              <a:rPr sz="2000" spc="-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status</a:t>
            </a:r>
            <a:r>
              <a:rPr sz="2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the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cab, thereby</a:t>
            </a:r>
            <a:r>
              <a:rPr sz="2000" spc="-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avoiding</a:t>
            </a:r>
            <a:r>
              <a:rPr sz="2000" spc="-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the </a:t>
            </a:r>
            <a:r>
              <a:rPr sz="2000" spc="-48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frustration</a:t>
            </a:r>
            <a:r>
              <a:rPr sz="2000" spc="-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long</a:t>
            </a:r>
            <a:r>
              <a:rPr sz="2000" spc="-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waits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for</a:t>
            </a:r>
            <a:r>
              <a:rPr sz="2000" spc="-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the cabs.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</a:t>
            </a:r>
            <a:r>
              <a:rPr spc="-20" dirty="0"/>
              <a:t>R</a:t>
            </a:r>
            <a:r>
              <a:rPr spc="-5" dirty="0"/>
              <a:t>OD</a:t>
            </a:r>
            <a:r>
              <a:rPr spc="-25" dirty="0"/>
              <a:t>U</a:t>
            </a:r>
            <a:r>
              <a:rPr spc="-5" dirty="0"/>
              <a:t>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1783" y="2219070"/>
            <a:ext cx="10275570" cy="2457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6370" indent="-15430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67005" algn="l"/>
              </a:tabLst>
            </a:pPr>
            <a:r>
              <a:rPr sz="2000" spc="-35" dirty="0">
                <a:solidFill>
                  <a:srgbClr val="FFFF00"/>
                </a:solidFill>
                <a:latin typeface="Times New Roman"/>
                <a:cs typeface="Times New Roman"/>
              </a:rPr>
              <a:t>ToGo</a:t>
            </a:r>
            <a:r>
              <a:rPr sz="2000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Cabs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is</a:t>
            </a:r>
            <a:r>
              <a:rPr sz="2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an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Cab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Reservation</a:t>
            </a:r>
            <a:r>
              <a:rPr sz="2000" spc="-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application.</a:t>
            </a:r>
            <a:endParaRPr sz="2000">
              <a:latin typeface="Times New Roman"/>
              <a:cs typeface="Times New Roman"/>
            </a:endParaRPr>
          </a:p>
          <a:p>
            <a:pPr marL="18415" marR="5080" indent="-6350">
              <a:lnSpc>
                <a:spcPct val="107000"/>
              </a:lnSpc>
              <a:spcBef>
                <a:spcPts val="1295"/>
              </a:spcBef>
              <a:buFont typeface="Arial"/>
              <a:buChar char="•"/>
              <a:tabLst>
                <a:tab pos="162560" algn="l"/>
              </a:tabLst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The</a:t>
            </a:r>
            <a:r>
              <a:rPr sz="2000" spc="3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main</a:t>
            </a:r>
            <a:r>
              <a:rPr sz="2000" spc="3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objective</a:t>
            </a:r>
            <a:r>
              <a:rPr sz="2000" spc="30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of</a:t>
            </a:r>
            <a:r>
              <a:rPr sz="2000" spc="30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the</a:t>
            </a:r>
            <a:r>
              <a:rPr sz="2000" spc="29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project</a:t>
            </a:r>
            <a:r>
              <a:rPr sz="2000" spc="3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is</a:t>
            </a:r>
            <a:r>
              <a:rPr sz="2000" spc="3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to</a:t>
            </a:r>
            <a:r>
              <a:rPr sz="2000" spc="3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provide</a:t>
            </a:r>
            <a:r>
              <a:rPr sz="2000" spc="3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an</a:t>
            </a:r>
            <a:r>
              <a:rPr sz="2000" spc="3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easy</a:t>
            </a:r>
            <a:r>
              <a:rPr sz="2000" spc="29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to</a:t>
            </a:r>
            <a:r>
              <a:rPr sz="2000" spc="3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use</a:t>
            </a:r>
            <a:r>
              <a:rPr sz="2000" spc="3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application</a:t>
            </a:r>
            <a:r>
              <a:rPr sz="2000" spc="3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to</a:t>
            </a:r>
            <a:r>
              <a:rPr sz="2000" spc="3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the</a:t>
            </a:r>
            <a:r>
              <a:rPr sz="2000" spc="30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android</a:t>
            </a:r>
            <a:r>
              <a:rPr sz="2000" spc="3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users </a:t>
            </a:r>
            <a:r>
              <a:rPr sz="2000" spc="-48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which</a:t>
            </a:r>
            <a:r>
              <a:rPr sz="2000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enables</a:t>
            </a:r>
            <a:r>
              <a:rPr sz="2000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them</a:t>
            </a:r>
            <a:r>
              <a:rPr sz="2000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to</a:t>
            </a:r>
            <a:r>
              <a:rPr sz="2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reserve</a:t>
            </a:r>
            <a:r>
              <a:rPr sz="2000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cab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from</a:t>
            </a:r>
            <a:r>
              <a:rPr sz="2000" spc="-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one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location</a:t>
            </a:r>
            <a:r>
              <a:rPr sz="2000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any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location</a:t>
            </a:r>
            <a:r>
              <a:rPr sz="2000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02235" indent="-90170">
              <a:lnSpc>
                <a:spcPct val="100000"/>
              </a:lnSpc>
              <a:spcBef>
                <a:spcPts val="1465"/>
              </a:spcBef>
              <a:buFont typeface="Arial"/>
              <a:buChar char="•"/>
              <a:tabLst>
                <a:tab pos="102870" algn="l"/>
              </a:tabLst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application</a:t>
            </a:r>
            <a:r>
              <a:rPr sz="2000" spc="-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generated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Confirmation</a:t>
            </a:r>
            <a:r>
              <a:rPr sz="2000" spc="-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Number</a:t>
            </a:r>
            <a:r>
              <a:rPr sz="2000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makes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 application</a:t>
            </a:r>
            <a:r>
              <a:rPr sz="2000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more</a:t>
            </a:r>
            <a:r>
              <a:rPr sz="2000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reliable.</a:t>
            </a:r>
            <a:endParaRPr sz="2000">
              <a:latin typeface="Times New Roman"/>
              <a:cs typeface="Times New Roman"/>
            </a:endParaRPr>
          </a:p>
          <a:p>
            <a:pPr marL="18415" marR="5080" indent="-6350">
              <a:lnSpc>
                <a:spcPct val="107000"/>
              </a:lnSpc>
              <a:spcBef>
                <a:spcPts val="1310"/>
              </a:spcBef>
              <a:buFont typeface="Arial"/>
              <a:buChar char="•"/>
              <a:tabLst>
                <a:tab pos="162560" algn="l"/>
              </a:tabLst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The</a:t>
            </a:r>
            <a:r>
              <a:rPr sz="2000" spc="19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users</a:t>
            </a:r>
            <a:r>
              <a:rPr sz="2000" spc="2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can</a:t>
            </a:r>
            <a:r>
              <a:rPr sz="2000" spc="20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keep</a:t>
            </a:r>
            <a:r>
              <a:rPr sz="2000" spc="2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track</a:t>
            </a:r>
            <a:r>
              <a:rPr sz="2000" spc="2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of</a:t>
            </a:r>
            <a:r>
              <a:rPr sz="2000" spc="20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their</a:t>
            </a:r>
            <a:r>
              <a:rPr sz="2000" spc="20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reservations,</a:t>
            </a:r>
            <a:r>
              <a:rPr sz="2000" spc="20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the</a:t>
            </a:r>
            <a:r>
              <a:rPr sz="2000" spc="2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amount</a:t>
            </a:r>
            <a:r>
              <a:rPr sz="2000" spc="20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they</a:t>
            </a:r>
            <a:r>
              <a:rPr sz="2000" spc="20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have</a:t>
            </a:r>
            <a:r>
              <a:rPr sz="2000" spc="2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spent</a:t>
            </a:r>
            <a:r>
              <a:rPr sz="2000" spc="20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for</a:t>
            </a:r>
            <a:r>
              <a:rPr sz="2000" spc="2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each</a:t>
            </a:r>
            <a:r>
              <a:rPr sz="2000" spc="2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ride</a:t>
            </a:r>
            <a:r>
              <a:rPr sz="2000" spc="2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sz="2000" spc="2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the </a:t>
            </a:r>
            <a:r>
              <a:rPr sz="2000" spc="-48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cab's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 current</a:t>
            </a:r>
            <a:r>
              <a:rPr sz="2000" spc="-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status.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9094" y="638048"/>
            <a:ext cx="2959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OBJECTIVE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188591"/>
            <a:ext cx="10654665" cy="25063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343535" indent="-228600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Online</a:t>
            </a:r>
            <a:r>
              <a:rPr sz="2000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Cab Booking</a:t>
            </a:r>
            <a:r>
              <a:rPr sz="2000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System</a:t>
            </a:r>
            <a:r>
              <a:rPr sz="2000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is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 web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based</a:t>
            </a:r>
            <a:r>
              <a:rPr sz="2000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platform</a:t>
            </a:r>
            <a:r>
              <a:rPr sz="2000" spc="-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the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allows</a:t>
            </a:r>
            <a:r>
              <a:rPr sz="2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your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customers</a:t>
            </a:r>
            <a:r>
              <a:rPr sz="2000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to 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book</a:t>
            </a:r>
            <a:r>
              <a:rPr sz="2000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their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taxi's </a:t>
            </a:r>
            <a:r>
              <a:rPr sz="2000" spc="-48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online</a:t>
            </a:r>
            <a:r>
              <a:rPr sz="2000" spc="-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from</a:t>
            </a:r>
            <a:r>
              <a:rPr sz="2000" spc="-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comfort</a:t>
            </a:r>
            <a:r>
              <a:rPr sz="2000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their</a:t>
            </a:r>
            <a:r>
              <a:rPr sz="2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own</a:t>
            </a:r>
            <a:r>
              <a:rPr sz="2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home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or</a:t>
            </a:r>
            <a:r>
              <a:rPr sz="2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office.</a:t>
            </a:r>
            <a:endParaRPr sz="2000">
              <a:latin typeface="Times New Roman"/>
              <a:cs typeface="Times New Roman"/>
            </a:endParaRPr>
          </a:p>
          <a:p>
            <a:pPr marL="241300" marR="114935" indent="-228600">
              <a:lnSpc>
                <a:spcPts val="2160"/>
              </a:lnSpc>
              <a:spcBef>
                <a:spcPts val="994"/>
              </a:spcBef>
              <a:buClr>
                <a:srgbClr val="FFFF00"/>
              </a:buClr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dirty="0"/>
              <a:t>	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platform</a:t>
            </a:r>
            <a:r>
              <a:rPr sz="2000" spc="-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should</a:t>
            </a:r>
            <a:r>
              <a:rPr sz="2000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offer</a:t>
            </a:r>
            <a:r>
              <a:rPr sz="2000" spc="-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ministration</a:t>
            </a:r>
            <a:r>
              <a:rPr sz="2000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interface</a:t>
            </a:r>
            <a:r>
              <a:rPr sz="2000" spc="-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where</a:t>
            </a:r>
            <a:r>
              <a:rPr sz="2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taxi company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can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manage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the</a:t>
            </a:r>
            <a:r>
              <a:rPr sz="2000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customer, </a:t>
            </a:r>
            <a:r>
              <a:rPr sz="2000" spc="-48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sz="2000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access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all</a:t>
            </a:r>
            <a:r>
              <a:rPr sz="2000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bookings</a:t>
            </a:r>
            <a:r>
              <a:rPr sz="2000" spc="-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Per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information.</a:t>
            </a:r>
            <a:endParaRPr sz="20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90000"/>
              </a:lnSpc>
              <a:spcBef>
                <a:spcPts val="975"/>
              </a:spcBef>
              <a:buClr>
                <a:srgbClr val="FFFF00"/>
              </a:buClr>
              <a:buFont typeface="Arial"/>
              <a:buChar char="•"/>
              <a:tabLst>
                <a:tab pos="304800" algn="l"/>
                <a:tab pos="305435" algn="l"/>
              </a:tabLst>
            </a:pPr>
            <a:r>
              <a:rPr dirty="0"/>
              <a:t>	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More and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more </a:t>
            </a:r>
            <a:r>
              <a:rPr sz="2000" spc="-35" dirty="0">
                <a:solidFill>
                  <a:srgbClr val="FFFF00"/>
                </a:solidFill>
                <a:latin typeface="Times New Roman"/>
                <a:cs typeface="Times New Roman"/>
              </a:rPr>
              <a:t>Taxi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companies are looking for integrated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tax 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booking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systems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as it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makes life much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 easier for the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traveller-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this is highly important and in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today's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internet age people 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should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be able to 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 book </a:t>
            </a:r>
            <a:r>
              <a:rPr sz="2000" spc="-20" dirty="0">
                <a:solidFill>
                  <a:srgbClr val="FFFF00"/>
                </a:solidFill>
                <a:latin typeface="Times New Roman"/>
                <a:cs typeface="Times New Roman"/>
              </a:rPr>
              <a:t>taxi’s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online without having to pick up the 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phone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and the taxi company as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all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their bookings are 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 now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manged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via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app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system</a:t>
            </a:r>
            <a:r>
              <a:rPr sz="2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which</a:t>
            </a:r>
            <a:r>
              <a:rPr sz="2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means</a:t>
            </a:r>
            <a:r>
              <a:rPr sz="2000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they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have</a:t>
            </a:r>
            <a:r>
              <a:rPr sz="2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an</a:t>
            </a:r>
            <a:r>
              <a:rPr sz="2000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electrine,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valid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fare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historic</a:t>
            </a:r>
            <a:r>
              <a:rPr sz="2000" spc="-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bookings.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7941" y="719709"/>
            <a:ext cx="4262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5" dirty="0">
                <a:latin typeface="Tahoma"/>
                <a:cs typeface="Tahoma"/>
              </a:rPr>
              <a:t>FEASIB</a:t>
            </a:r>
            <a:r>
              <a:rPr spc="-380" dirty="0">
                <a:latin typeface="Tahoma"/>
                <a:cs typeface="Tahoma"/>
              </a:rPr>
              <a:t>I</a:t>
            </a:r>
            <a:r>
              <a:rPr spc="-585" dirty="0">
                <a:latin typeface="Tahoma"/>
                <a:cs typeface="Tahoma"/>
              </a:rPr>
              <a:t>LITY</a:t>
            </a:r>
            <a:r>
              <a:rPr spc="-5" dirty="0">
                <a:latin typeface="Tahoma"/>
                <a:cs typeface="Tahoma"/>
              </a:rPr>
              <a:t> </a:t>
            </a:r>
            <a:r>
              <a:rPr spc="-420" dirty="0">
                <a:latin typeface="Tahoma"/>
                <a:cs typeface="Tahoma"/>
              </a:rPr>
              <a:t>STUDY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868" y="2389759"/>
            <a:ext cx="3206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ECON</a:t>
            </a:r>
            <a:r>
              <a:rPr sz="2400" spc="9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2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65" dirty="0">
                <a:solidFill>
                  <a:srgbClr val="FFFFFF"/>
                </a:solidFill>
                <a:latin typeface="Verdana"/>
                <a:cs typeface="Verdana"/>
              </a:rPr>
              <a:t>FEAS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-46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00" spc="-2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-4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00" spc="-3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-4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5868" y="2902711"/>
            <a:ext cx="3293110" cy="264858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99085" marR="52705" indent="-287020">
              <a:lnSpc>
                <a:spcPts val="1939"/>
              </a:lnSpc>
              <a:spcBef>
                <a:spcPts val="34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application</a:t>
            </a:r>
            <a:r>
              <a:rPr sz="1800" spc="-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economically </a:t>
            </a:r>
            <a:r>
              <a:rPr sz="1800" spc="-43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feasible as it only requires a </a:t>
            </a:r>
            <a:r>
              <a:rPr sz="1800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system the application of cab </a:t>
            </a:r>
            <a:r>
              <a:rPr sz="1800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booking</a:t>
            </a:r>
            <a:r>
              <a:rPr sz="1800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system.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>
              <a:lnSpc>
                <a:spcPts val="1939"/>
              </a:lnSpc>
              <a:spcBef>
                <a:spcPts val="1015"/>
              </a:spcBef>
              <a:buClr>
                <a:srgbClr val="FFFF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	</a:t>
            </a:r>
            <a:r>
              <a:rPr sz="1800" spc="-10" dirty="0">
                <a:solidFill>
                  <a:srgbClr val="FFFF00"/>
                </a:solidFill>
                <a:latin typeface="Times New Roman"/>
                <a:cs typeface="Times New Roman"/>
              </a:rPr>
              <a:t>However,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users should be able </a:t>
            </a:r>
            <a:r>
              <a:rPr sz="1800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to connect to the internet either </a:t>
            </a:r>
            <a:r>
              <a:rPr sz="1800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through cellular or </a:t>
            </a:r>
            <a:r>
              <a:rPr sz="1800" spc="-20" dirty="0">
                <a:solidFill>
                  <a:srgbClr val="FFFF00"/>
                </a:solidFill>
                <a:latin typeface="Times New Roman"/>
                <a:cs typeface="Times New Roman"/>
              </a:rPr>
              <a:t>Wi-Fi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and </a:t>
            </a:r>
            <a:r>
              <a:rPr sz="1800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should</a:t>
            </a:r>
            <a:r>
              <a:rPr sz="18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able</a:t>
            </a:r>
            <a:r>
              <a:rPr sz="18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to</a:t>
            </a:r>
            <a:r>
              <a:rPr sz="18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receive</a:t>
            </a:r>
            <a:r>
              <a:rPr sz="1800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Times New Roman"/>
                <a:cs typeface="Times New Roman"/>
              </a:rPr>
              <a:t>messages. </a:t>
            </a:r>
            <a:r>
              <a:rPr sz="1800" spc="-43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This would be the only cost </a:t>
            </a:r>
            <a:r>
              <a:rPr sz="1800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incurred</a:t>
            </a:r>
            <a:r>
              <a:rPr sz="1800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on the</a:t>
            </a:r>
            <a:r>
              <a:rPr sz="1800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project.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0253" y="2398903"/>
            <a:ext cx="3281045" cy="141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</a:rPr>
              <a:t>ECH</a:t>
            </a:r>
            <a:r>
              <a:rPr sz="2400" spc="-3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00" spc="-1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CAL</a:t>
            </a:r>
            <a:r>
              <a:rPr sz="24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65" dirty="0">
                <a:solidFill>
                  <a:srgbClr val="FFFFFF"/>
                </a:solidFill>
                <a:latin typeface="Verdana"/>
                <a:cs typeface="Verdana"/>
              </a:rPr>
              <a:t>FEAS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-46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00" spc="-2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-4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00" spc="-3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-4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-6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  <a:p>
            <a:pPr marL="312420" marR="314960" indent="-287020" algn="just">
              <a:lnSpc>
                <a:spcPct val="107200"/>
              </a:lnSpc>
              <a:spcBef>
                <a:spcPts val="1135"/>
              </a:spcBef>
              <a:buClr>
                <a:srgbClr val="FFFF00"/>
              </a:buClr>
              <a:buFont typeface="Arial"/>
              <a:buChar char="•"/>
              <a:tabLst>
                <a:tab pos="421005" algn="l"/>
              </a:tabLst>
            </a:pPr>
            <a:r>
              <a:rPr dirty="0"/>
              <a:t>	</a:t>
            </a:r>
            <a:r>
              <a:rPr sz="1800" spc="-60" dirty="0">
                <a:solidFill>
                  <a:srgbClr val="FFFF00"/>
                </a:solidFill>
                <a:latin typeface="Times New Roman"/>
                <a:cs typeface="Times New Roman"/>
              </a:rPr>
              <a:t>To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develop this </a:t>
            </a:r>
            <a:r>
              <a:rPr sz="1800" spc="-5" dirty="0">
                <a:solidFill>
                  <a:srgbClr val="FFFF00"/>
                </a:solidFill>
                <a:latin typeface="Times New Roman"/>
                <a:cs typeface="Times New Roman"/>
              </a:rPr>
              <a:t>application, </a:t>
            </a:r>
            <a:r>
              <a:rPr sz="1800" spc="-43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an </a:t>
            </a:r>
            <a:r>
              <a:rPr sz="1800" spc="-5" dirty="0">
                <a:solidFill>
                  <a:srgbClr val="FFFF00"/>
                </a:solidFill>
                <a:latin typeface="Times New Roman"/>
                <a:cs typeface="Times New Roman"/>
              </a:rPr>
              <a:t>internet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connection and a </a:t>
            </a:r>
            <a:r>
              <a:rPr sz="1800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database</a:t>
            </a:r>
            <a:r>
              <a:rPr sz="1800" spc="-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server</a:t>
            </a:r>
            <a:r>
              <a:rPr sz="1800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Times New Roman"/>
                <a:cs typeface="Times New Roman"/>
              </a:rPr>
              <a:t>is</a:t>
            </a:r>
            <a:r>
              <a:rPr sz="18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required.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23715" y="3937203"/>
            <a:ext cx="29591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  <a:tab pos="1114425" algn="l"/>
                <a:tab pos="2589530" algn="l"/>
              </a:tabLst>
            </a:pP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The	app</a:t>
            </a:r>
            <a:r>
              <a:rPr sz="1800" spc="-10" dirty="0">
                <a:solidFill>
                  <a:srgbClr val="FFFF00"/>
                </a:solidFill>
                <a:latin typeface="Times New Roman"/>
                <a:cs typeface="Times New Roman"/>
              </a:rPr>
              <a:t>l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i</a:t>
            </a:r>
            <a:r>
              <a:rPr sz="1800" spc="5" dirty="0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r>
              <a:rPr sz="1800" spc="-10" dirty="0">
                <a:solidFill>
                  <a:srgbClr val="FFFF00"/>
                </a:solidFill>
                <a:latin typeface="Times New Roman"/>
                <a:cs typeface="Times New Roman"/>
              </a:rPr>
              <a:t>at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ion	was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10227" y="4210558"/>
            <a:ext cx="2670810" cy="614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200"/>
              </a:lnSpc>
              <a:spcBef>
                <a:spcPts val="100"/>
              </a:spcBef>
              <a:tabLst>
                <a:tab pos="830580" algn="l"/>
                <a:tab pos="1004569" algn="l"/>
                <a:tab pos="1487805" algn="l"/>
                <a:tab pos="1680845" algn="l"/>
                <a:tab pos="2174875" algn="l"/>
                <a:tab pos="2531745" algn="l"/>
                <a:tab pos="2555875" algn="l"/>
              </a:tabLst>
            </a:pP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dep</a:t>
            </a:r>
            <a:r>
              <a:rPr sz="1800" spc="5" dirty="0">
                <a:solidFill>
                  <a:srgbClr val="FFFF00"/>
                </a:solidFill>
                <a:latin typeface="Times New Roman"/>
                <a:cs typeface="Times New Roman"/>
              </a:rPr>
              <a:t>l</a:t>
            </a:r>
            <a:r>
              <a:rPr sz="1800" spc="-15" dirty="0">
                <a:solidFill>
                  <a:srgbClr val="FFFF00"/>
                </a:solidFill>
                <a:latin typeface="Times New Roman"/>
                <a:cs typeface="Times New Roman"/>
              </a:rPr>
              <a:t>o</a:t>
            </a:r>
            <a:r>
              <a:rPr sz="1800" spc="10" dirty="0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ed	and	</a:t>
            </a:r>
            <a:r>
              <a:rPr sz="1800" spc="-10" dirty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1800" spc="-5" dirty="0">
                <a:solidFill>
                  <a:srgbClr val="FFFF00"/>
                </a:solidFill>
                <a:latin typeface="Times New Roman"/>
                <a:cs typeface="Times New Roman"/>
              </a:rPr>
              <a:t>est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ed	on		a  dev</a:t>
            </a:r>
            <a:r>
              <a:rPr sz="1800" spc="5" dirty="0">
                <a:solidFill>
                  <a:srgbClr val="FFFF00"/>
                </a:solidFill>
                <a:latin typeface="Times New Roman"/>
                <a:cs typeface="Times New Roman"/>
              </a:rPr>
              <a:t>i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ce,	th</a:t>
            </a:r>
            <a:r>
              <a:rPr sz="1800" spc="5" dirty="0">
                <a:solidFill>
                  <a:srgbClr val="FFFF00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re</a:t>
            </a:r>
            <a:r>
              <a:rPr sz="1800" spc="-10" dirty="0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y	</a:t>
            </a:r>
            <a:r>
              <a:rPr sz="1800" spc="-10" dirty="0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r>
              <a:rPr sz="1800" spc="5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king	</a:t>
            </a:r>
            <a:r>
              <a:rPr sz="1800" spc="-10" dirty="0">
                <a:solidFill>
                  <a:srgbClr val="FFFF00"/>
                </a:solidFill>
                <a:latin typeface="Times New Roman"/>
                <a:cs typeface="Times New Roman"/>
              </a:rPr>
              <a:t>it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10227" y="4817109"/>
            <a:ext cx="18567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technically</a:t>
            </a:r>
            <a:r>
              <a:rPr sz="1800" spc="-7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feasible.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31556" y="2389759"/>
            <a:ext cx="3695700" cy="113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BEHAV</a:t>
            </a:r>
            <a:r>
              <a:rPr sz="2400" spc="-1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00" spc="-105" dirty="0">
                <a:solidFill>
                  <a:srgbClr val="FFFFFF"/>
                </a:solidFill>
                <a:latin typeface="Verdana"/>
                <a:cs typeface="Verdana"/>
              </a:rPr>
              <a:t>RAL</a:t>
            </a:r>
            <a:r>
              <a:rPr sz="2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65" dirty="0">
                <a:solidFill>
                  <a:srgbClr val="FFFFFF"/>
                </a:solidFill>
                <a:latin typeface="Verdana"/>
                <a:cs typeface="Verdana"/>
              </a:rPr>
              <a:t>FEAS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-46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00" spc="-2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-4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00" spc="-3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-4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-6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  <a:p>
            <a:pPr marL="286385" marR="743585" indent="-286385" algn="r">
              <a:lnSpc>
                <a:spcPct val="100000"/>
              </a:lnSpc>
              <a:spcBef>
                <a:spcPts val="136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This</a:t>
            </a:r>
            <a:r>
              <a:rPr sz="1800" spc="2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Times New Roman"/>
                <a:cs typeface="Times New Roman"/>
              </a:rPr>
              <a:t>application</a:t>
            </a:r>
            <a:r>
              <a:rPr sz="1800" spc="2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Times New Roman"/>
                <a:cs typeface="Times New Roman"/>
              </a:rPr>
              <a:t>requires</a:t>
            </a:r>
            <a:r>
              <a:rPr sz="1800" spc="2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00"/>
                </a:solidFill>
                <a:latin typeface="Times New Roman"/>
                <a:cs typeface="Times New Roman"/>
              </a:rPr>
              <a:t>no</a:t>
            </a:r>
            <a:endParaRPr sz="1800">
              <a:latin typeface="Times New Roman"/>
              <a:cs typeface="Times New Roman"/>
            </a:endParaRPr>
          </a:p>
          <a:p>
            <a:pPr marR="741045" algn="r">
              <a:lnSpc>
                <a:spcPct val="100000"/>
              </a:lnSpc>
              <a:spcBef>
                <a:spcPts val="155"/>
              </a:spcBef>
            </a:pPr>
            <a:r>
              <a:rPr sz="1800" spc="-5" dirty="0">
                <a:solidFill>
                  <a:srgbClr val="FFFF00"/>
                </a:solidFill>
                <a:latin typeface="Times New Roman"/>
                <a:cs typeface="Times New Roman"/>
              </a:rPr>
              <a:t>user</a:t>
            </a:r>
            <a:r>
              <a:rPr sz="1800" spc="29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guidance</a:t>
            </a:r>
            <a:r>
              <a:rPr sz="1800" spc="30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00"/>
                </a:solidFill>
                <a:latin typeface="Times New Roman"/>
                <a:cs typeface="Times New Roman"/>
              </a:rPr>
              <a:t>or</a:t>
            </a:r>
            <a:r>
              <a:rPr sz="1800" spc="3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Times New Roman"/>
                <a:cs typeface="Times New Roman"/>
              </a:rPr>
              <a:t>manual</a:t>
            </a:r>
            <a:r>
              <a:rPr sz="1800" spc="29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Times New Roman"/>
                <a:cs typeface="Times New Roman"/>
              </a:rPr>
              <a:t>as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31556" y="3499230"/>
            <a:ext cx="2958465" cy="1618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715" algn="just">
              <a:lnSpc>
                <a:spcPct val="106900"/>
              </a:lnSpc>
              <a:spcBef>
                <a:spcPts val="95"/>
              </a:spcBef>
            </a:pP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it</a:t>
            </a:r>
            <a:r>
              <a:rPr sz="1800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Times New Roman"/>
                <a:cs typeface="Times New Roman"/>
              </a:rPr>
              <a:t>is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00"/>
                </a:solidFill>
                <a:latin typeface="Times New Roman"/>
                <a:cs typeface="Times New Roman"/>
              </a:rPr>
              <a:t>easy</a:t>
            </a:r>
            <a:r>
              <a:rPr sz="1800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to</a:t>
            </a:r>
            <a:r>
              <a:rPr sz="1800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Times New Roman"/>
                <a:cs typeface="Times New Roman"/>
              </a:rPr>
              <a:t>use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 and </a:t>
            </a:r>
            <a:r>
              <a:rPr sz="1800" spc="-43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understand</a:t>
            </a:r>
            <a:r>
              <a:rPr sz="1800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sz="1800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Times New Roman"/>
                <a:cs typeface="Times New Roman"/>
              </a:rPr>
              <a:t>also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Times New Roman"/>
                <a:cs typeface="Times New Roman"/>
              </a:rPr>
              <a:t>has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 a </a:t>
            </a:r>
            <a:r>
              <a:rPr sz="1800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Times New Roman"/>
                <a:cs typeface="Times New Roman"/>
              </a:rPr>
              <a:t>user</a:t>
            </a:r>
            <a:r>
              <a:rPr sz="18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friendly</a:t>
            </a:r>
            <a:r>
              <a:rPr sz="18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interface.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06700"/>
              </a:lnSpc>
              <a:spcBef>
                <a:spcPts val="1010"/>
              </a:spcBef>
              <a:buClr>
                <a:srgbClr val="FFFF00"/>
              </a:buClr>
              <a:buFont typeface="Arial"/>
              <a:buChar char="•"/>
              <a:tabLst>
                <a:tab pos="353060" algn="l"/>
              </a:tabLst>
            </a:pPr>
            <a:r>
              <a:rPr dirty="0"/>
              <a:t>	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The</a:t>
            </a:r>
            <a:r>
              <a:rPr sz="1800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Times New Roman"/>
                <a:cs typeface="Times New Roman"/>
              </a:rPr>
              <a:t>application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Times New Roman"/>
                <a:cs typeface="Times New Roman"/>
              </a:rPr>
              <a:t>works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 in </a:t>
            </a:r>
            <a:r>
              <a:rPr sz="1800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accordance</a:t>
            </a:r>
            <a:r>
              <a:rPr sz="1800" spc="-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with</a:t>
            </a:r>
            <a:r>
              <a:rPr sz="18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design.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5442" y="47701"/>
            <a:ext cx="3002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0" dirty="0">
                <a:latin typeface="Tahoma"/>
                <a:cs typeface="Tahoma"/>
              </a:rPr>
              <a:t>FL</a:t>
            </a:r>
            <a:r>
              <a:rPr spc="-254" dirty="0">
                <a:latin typeface="Tahoma"/>
                <a:cs typeface="Tahoma"/>
              </a:rPr>
              <a:t>O</a:t>
            </a:r>
            <a:r>
              <a:rPr spc="-260" dirty="0">
                <a:latin typeface="Tahoma"/>
                <a:cs typeface="Tahoma"/>
              </a:rPr>
              <a:t>WCHART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2283" y="853438"/>
            <a:ext cx="8398764" cy="59024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890-8C68-4A3F-B37D-187F77138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850548-EFC5-4456-8D26-B287C9786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31242"/>
            <a:ext cx="3846474" cy="43367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F58ACF-D752-472B-95BE-930185881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131241"/>
            <a:ext cx="4019667" cy="43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09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3A58EC-815A-4925-B0AA-8E8D564CB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95400"/>
            <a:ext cx="8534400" cy="453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66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765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Tahoma</vt:lpstr>
      <vt:lpstr>Times New Roman</vt:lpstr>
      <vt:lpstr>Verdana</vt:lpstr>
      <vt:lpstr>Office Theme</vt:lpstr>
      <vt:lpstr>CAB BOOKING SYSTEM (MINI PROJECT)</vt:lpstr>
      <vt:lpstr>ABSTRACT</vt:lpstr>
      <vt:lpstr>MOTIVATION</vt:lpstr>
      <vt:lpstr>INTRODUCTION</vt:lpstr>
      <vt:lpstr>OBJECTIVE</vt:lpstr>
      <vt:lpstr>FEASIBILITY STUDY</vt:lpstr>
      <vt:lpstr>FLOWCHART</vt:lpstr>
      <vt:lpstr>      OUTPUT</vt:lpstr>
      <vt:lpstr>PowerPoint Presentation</vt:lpstr>
      <vt:lpstr>     MODULES</vt:lpstr>
      <vt:lpstr>SCOPE OF THE STUDY</vt:lpstr>
      <vt:lpstr>SOFTWARE/HARDWARE REQUIREMENTS</vt:lpstr>
      <vt:lpstr>BIBLIOGRAPHY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 BOOKING SYSTEM            (MINI PROJECT)</dc:title>
  <dc:creator>Parrdhi</dc:creator>
  <cp:lastModifiedBy>Rahul Yadav</cp:lastModifiedBy>
  <cp:revision>3</cp:revision>
  <dcterms:created xsi:type="dcterms:W3CDTF">2022-03-10T21:11:12Z</dcterms:created>
  <dcterms:modified xsi:type="dcterms:W3CDTF">2022-03-11T08:36:27Z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2021-12-07T00:00:00Z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2022-03-10T00:00:00Z</vt:filetime>
  </property>
</Properties>
</file>