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54"/>
  </p:notesMasterIdLst>
  <p:sldIdLst>
    <p:sldId id="256" r:id="rId2"/>
    <p:sldId id="367" r:id="rId3"/>
    <p:sldId id="257" r:id="rId4"/>
    <p:sldId id="258" r:id="rId5"/>
    <p:sldId id="259" r:id="rId6"/>
    <p:sldId id="313" r:id="rId7"/>
    <p:sldId id="315" r:id="rId8"/>
    <p:sldId id="316" r:id="rId9"/>
    <p:sldId id="322" r:id="rId10"/>
    <p:sldId id="327" r:id="rId11"/>
    <p:sldId id="325" r:id="rId12"/>
    <p:sldId id="317" r:id="rId13"/>
    <p:sldId id="318" r:id="rId14"/>
    <p:sldId id="319" r:id="rId15"/>
    <p:sldId id="339" r:id="rId16"/>
    <p:sldId id="341" r:id="rId17"/>
    <p:sldId id="342" r:id="rId18"/>
    <p:sldId id="344" r:id="rId19"/>
    <p:sldId id="365" r:id="rId20"/>
    <p:sldId id="340" r:id="rId21"/>
    <p:sldId id="345" r:id="rId22"/>
    <p:sldId id="346" r:id="rId23"/>
    <p:sldId id="395" r:id="rId24"/>
    <p:sldId id="366" r:id="rId25"/>
    <p:sldId id="368" r:id="rId26"/>
    <p:sldId id="369" r:id="rId27"/>
    <p:sldId id="377" r:id="rId28"/>
    <p:sldId id="370" r:id="rId29"/>
    <p:sldId id="371" r:id="rId30"/>
    <p:sldId id="372" r:id="rId31"/>
    <p:sldId id="373" r:id="rId32"/>
    <p:sldId id="374" r:id="rId33"/>
    <p:sldId id="394" r:id="rId34"/>
    <p:sldId id="376" r:id="rId35"/>
    <p:sldId id="378" r:id="rId36"/>
    <p:sldId id="388" r:id="rId37"/>
    <p:sldId id="389" r:id="rId38"/>
    <p:sldId id="390" r:id="rId39"/>
    <p:sldId id="391" r:id="rId40"/>
    <p:sldId id="392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7" r:id="rId49"/>
    <p:sldId id="386" r:id="rId50"/>
    <p:sldId id="393" r:id="rId51"/>
    <p:sldId id="396" r:id="rId52"/>
    <p:sldId id="30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S. Collier" initials="M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66" autoAdjust="0"/>
  </p:normalViewPr>
  <p:slideViewPr>
    <p:cSldViewPr>
      <p:cViewPr varScale="1">
        <p:scale>
          <a:sx n="84" d="100"/>
          <a:sy n="84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9-06T21:40:03.561" idx="1">
    <p:pos x="2604" y="2478"/>
    <p:text>Change from "Update" to "Upgrade".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1E328-47ED-4384-9CD6-877EC9EFE355}" type="doc">
      <dgm:prSet loTypeId="urn:microsoft.com/office/officeart/2005/8/layout/hierarchy6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62D03-EAB2-4365-B35D-1250DD17C70F}">
      <dgm:prSet phldrT="[Text]"/>
      <dgm:spPr/>
      <dgm:t>
        <a:bodyPr/>
        <a:lstStyle/>
        <a:p>
          <a:r>
            <a:rPr lang="nl-BE" dirty="0" smtClean="0"/>
            <a:t>Fabric Controller</a:t>
          </a:r>
          <a:endParaRPr lang="en-US" dirty="0"/>
        </a:p>
      </dgm:t>
    </dgm:pt>
    <dgm:pt modelId="{AA690200-1550-4BF7-9ABD-66929934FC2D}" type="parTrans" cxnId="{64A692DA-1150-41CD-91E8-52A35DF41C9B}">
      <dgm:prSet/>
      <dgm:spPr/>
      <dgm:t>
        <a:bodyPr/>
        <a:lstStyle/>
        <a:p>
          <a:endParaRPr lang="en-US"/>
        </a:p>
      </dgm:t>
    </dgm:pt>
    <dgm:pt modelId="{3E6A6CA3-7768-4E83-BDEF-1E15A467500C}" type="sibTrans" cxnId="{64A692DA-1150-41CD-91E8-52A35DF41C9B}">
      <dgm:prSet/>
      <dgm:spPr/>
      <dgm:t>
        <a:bodyPr/>
        <a:lstStyle/>
        <a:p>
          <a:endParaRPr lang="en-US"/>
        </a:p>
      </dgm:t>
    </dgm:pt>
    <dgm:pt modelId="{49639C20-DD94-45CB-8654-A02607CB45A8}">
      <dgm:prSet phldrT="[Text]"/>
      <dgm:spPr/>
      <dgm:t>
        <a:bodyPr/>
        <a:lstStyle/>
        <a:p>
          <a:r>
            <a:rPr lang="nl-BE" dirty="0" smtClean="0"/>
            <a:t>Host Agent</a:t>
          </a:r>
          <a:endParaRPr lang="en-US" dirty="0"/>
        </a:p>
      </dgm:t>
    </dgm:pt>
    <dgm:pt modelId="{A4C72626-5435-431A-B3E0-C53EF59676F9}" type="parTrans" cxnId="{52D4A31A-570C-4189-B5BD-C1FE0670FA87}">
      <dgm:prSet/>
      <dgm:spPr/>
      <dgm:t>
        <a:bodyPr/>
        <a:lstStyle/>
        <a:p>
          <a:endParaRPr lang="en-US"/>
        </a:p>
      </dgm:t>
    </dgm:pt>
    <dgm:pt modelId="{2E383DF8-F602-4A60-A253-4C4DCF69A504}" type="sibTrans" cxnId="{52D4A31A-570C-4189-B5BD-C1FE0670FA87}">
      <dgm:prSet/>
      <dgm:spPr/>
      <dgm:t>
        <a:bodyPr/>
        <a:lstStyle/>
        <a:p>
          <a:endParaRPr lang="en-US"/>
        </a:p>
      </dgm:t>
    </dgm:pt>
    <dgm:pt modelId="{3770B469-562B-4B84-B474-098BAEDC33AA}">
      <dgm:prSet phldrT="[Text]"/>
      <dgm:spPr/>
      <dgm:t>
        <a:bodyPr/>
        <a:lstStyle/>
        <a:p>
          <a:r>
            <a:rPr lang="nl-BE" dirty="0" smtClean="0"/>
            <a:t>Guest Agent</a:t>
          </a:r>
          <a:endParaRPr lang="en-US" dirty="0"/>
        </a:p>
      </dgm:t>
    </dgm:pt>
    <dgm:pt modelId="{BED82B10-DFB4-4F33-B422-1E2774F00346}" type="parTrans" cxnId="{05880D34-7DED-4047-A054-463920D57B1E}">
      <dgm:prSet/>
      <dgm:spPr/>
      <dgm:t>
        <a:bodyPr/>
        <a:lstStyle/>
        <a:p>
          <a:endParaRPr lang="en-US"/>
        </a:p>
      </dgm:t>
    </dgm:pt>
    <dgm:pt modelId="{C356FAB5-7202-4A80-9339-105EA993694F}" type="sibTrans" cxnId="{05880D34-7DED-4047-A054-463920D57B1E}">
      <dgm:prSet/>
      <dgm:spPr/>
      <dgm:t>
        <a:bodyPr/>
        <a:lstStyle/>
        <a:p>
          <a:endParaRPr lang="en-US"/>
        </a:p>
      </dgm:t>
    </dgm:pt>
    <dgm:pt modelId="{0CC5C6BA-E4FF-489F-B6F6-CAF4675591D2}">
      <dgm:prSet phldrT="[Text]"/>
      <dgm:spPr/>
      <dgm:t>
        <a:bodyPr/>
        <a:lstStyle/>
        <a:p>
          <a:r>
            <a:rPr lang="nl-BE" dirty="0" smtClean="0"/>
            <a:t>Your application</a:t>
          </a:r>
          <a:endParaRPr lang="en-US" dirty="0"/>
        </a:p>
      </dgm:t>
    </dgm:pt>
    <dgm:pt modelId="{5A649503-0FF0-424B-A54C-574D5BE25371}" type="parTrans" cxnId="{C53B1BDD-B723-4215-A934-8B06E2CF5720}">
      <dgm:prSet/>
      <dgm:spPr/>
      <dgm:t>
        <a:bodyPr/>
        <a:lstStyle/>
        <a:p>
          <a:endParaRPr lang="en-US"/>
        </a:p>
      </dgm:t>
    </dgm:pt>
    <dgm:pt modelId="{1D5DC28E-A17E-4325-96A0-8C1054E6DCD6}" type="sibTrans" cxnId="{C53B1BDD-B723-4215-A934-8B06E2CF5720}">
      <dgm:prSet/>
      <dgm:spPr/>
      <dgm:t>
        <a:bodyPr/>
        <a:lstStyle/>
        <a:p>
          <a:endParaRPr lang="en-US"/>
        </a:p>
      </dgm:t>
    </dgm:pt>
    <dgm:pt modelId="{B9A0D9C5-73B5-4BD8-B651-5B4929662321}">
      <dgm:prSet/>
      <dgm:spPr/>
      <dgm:t>
        <a:bodyPr/>
        <a:lstStyle/>
        <a:p>
          <a:r>
            <a:rPr lang="nl-BE" dirty="0" smtClean="0"/>
            <a:t>Datacenter level</a:t>
          </a:r>
          <a:endParaRPr lang="en-US" dirty="0"/>
        </a:p>
      </dgm:t>
    </dgm:pt>
    <dgm:pt modelId="{6257B3A2-793F-4A4C-80B8-1C95E850B21D}" type="parTrans" cxnId="{48E5BA18-A61B-4D56-A598-A4AA35CB320E}">
      <dgm:prSet/>
      <dgm:spPr/>
      <dgm:t>
        <a:bodyPr/>
        <a:lstStyle/>
        <a:p>
          <a:endParaRPr lang="en-US"/>
        </a:p>
      </dgm:t>
    </dgm:pt>
    <dgm:pt modelId="{CCF7C4A1-DC6D-41B5-B779-477DB72BFCF2}" type="sibTrans" cxnId="{48E5BA18-A61B-4D56-A598-A4AA35CB320E}">
      <dgm:prSet/>
      <dgm:spPr/>
      <dgm:t>
        <a:bodyPr/>
        <a:lstStyle/>
        <a:p>
          <a:endParaRPr lang="en-US"/>
        </a:p>
      </dgm:t>
    </dgm:pt>
    <dgm:pt modelId="{E1DB762F-D939-4720-8E59-606638FCA9D0}">
      <dgm:prSet/>
      <dgm:spPr/>
      <dgm:t>
        <a:bodyPr/>
        <a:lstStyle/>
        <a:p>
          <a:r>
            <a:rPr lang="nl-BE" dirty="0" smtClean="0"/>
            <a:t>Host level</a:t>
          </a:r>
          <a:endParaRPr lang="en-US" dirty="0"/>
        </a:p>
      </dgm:t>
    </dgm:pt>
    <dgm:pt modelId="{B5428061-B20C-4090-A6FC-C0D458417C61}" type="parTrans" cxnId="{F110CB03-D13E-4649-943C-A642D7E2FED8}">
      <dgm:prSet/>
      <dgm:spPr/>
      <dgm:t>
        <a:bodyPr/>
        <a:lstStyle/>
        <a:p>
          <a:endParaRPr lang="en-US"/>
        </a:p>
      </dgm:t>
    </dgm:pt>
    <dgm:pt modelId="{B46C56C3-E6E6-4DE0-92CF-F2450141C8A9}" type="sibTrans" cxnId="{F110CB03-D13E-4649-943C-A642D7E2FED8}">
      <dgm:prSet/>
      <dgm:spPr/>
      <dgm:t>
        <a:bodyPr/>
        <a:lstStyle/>
        <a:p>
          <a:endParaRPr lang="en-US"/>
        </a:p>
      </dgm:t>
    </dgm:pt>
    <dgm:pt modelId="{185240FE-8527-455C-B1C1-58CC65679CE5}">
      <dgm:prSet/>
      <dgm:spPr/>
      <dgm:t>
        <a:bodyPr/>
        <a:lstStyle/>
        <a:p>
          <a:r>
            <a:rPr lang="nl-BE" dirty="0" smtClean="0"/>
            <a:t>VM level</a:t>
          </a:r>
          <a:endParaRPr lang="en-US" dirty="0"/>
        </a:p>
      </dgm:t>
    </dgm:pt>
    <dgm:pt modelId="{0375A88F-48C4-4A75-B314-97AFE442C4E6}" type="parTrans" cxnId="{BADBD777-AAE3-438F-BFC5-5F0BD29E5FFA}">
      <dgm:prSet/>
      <dgm:spPr/>
      <dgm:t>
        <a:bodyPr/>
        <a:lstStyle/>
        <a:p>
          <a:endParaRPr lang="en-US"/>
        </a:p>
      </dgm:t>
    </dgm:pt>
    <dgm:pt modelId="{EA913FEF-5E87-48CC-8D81-25EBAD7A2996}" type="sibTrans" cxnId="{BADBD777-AAE3-438F-BFC5-5F0BD29E5FFA}">
      <dgm:prSet/>
      <dgm:spPr/>
      <dgm:t>
        <a:bodyPr/>
        <a:lstStyle/>
        <a:p>
          <a:endParaRPr lang="en-US"/>
        </a:p>
      </dgm:t>
    </dgm:pt>
    <dgm:pt modelId="{BDABD6FA-2E44-4ADD-B186-F9EBDD9256EF}">
      <dgm:prSet/>
      <dgm:spPr/>
      <dgm:t>
        <a:bodyPr/>
        <a:lstStyle/>
        <a:p>
          <a:r>
            <a:rPr lang="nl-BE" dirty="0" smtClean="0"/>
            <a:t>Application</a:t>
          </a:r>
          <a:endParaRPr lang="en-US" dirty="0"/>
        </a:p>
      </dgm:t>
    </dgm:pt>
    <dgm:pt modelId="{E6F98B14-2D17-484B-B041-C40555D564B1}" type="parTrans" cxnId="{48BE323F-16E4-453C-8F85-983B22DFE5A3}">
      <dgm:prSet/>
      <dgm:spPr/>
      <dgm:t>
        <a:bodyPr/>
        <a:lstStyle/>
        <a:p>
          <a:endParaRPr lang="en-US"/>
        </a:p>
      </dgm:t>
    </dgm:pt>
    <dgm:pt modelId="{BAC59047-F3AA-4FD7-B419-195673A10917}" type="sibTrans" cxnId="{48BE323F-16E4-453C-8F85-983B22DFE5A3}">
      <dgm:prSet/>
      <dgm:spPr/>
      <dgm:t>
        <a:bodyPr/>
        <a:lstStyle/>
        <a:p>
          <a:endParaRPr lang="en-US"/>
        </a:p>
      </dgm:t>
    </dgm:pt>
    <dgm:pt modelId="{B45F4C8A-CCA6-45E2-8DF2-11711FD14AC3}" type="pres">
      <dgm:prSet presAssocID="{4FB1E328-47ED-4384-9CD6-877EC9EFE3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2FA0C-F12F-4217-8355-1DC60FB7A187}" type="pres">
      <dgm:prSet presAssocID="{4FB1E328-47ED-4384-9CD6-877EC9EFE355}" presName="hierFlow" presStyleCnt="0"/>
      <dgm:spPr/>
      <dgm:t>
        <a:bodyPr/>
        <a:lstStyle/>
        <a:p>
          <a:endParaRPr lang="en-US"/>
        </a:p>
      </dgm:t>
    </dgm:pt>
    <dgm:pt modelId="{60B5F8B7-F34E-45F9-8F9C-A854E3A12839}" type="pres">
      <dgm:prSet presAssocID="{4FB1E328-47ED-4384-9CD6-877EC9EFE355}" presName="firstBuf" presStyleCnt="0"/>
      <dgm:spPr/>
      <dgm:t>
        <a:bodyPr/>
        <a:lstStyle/>
        <a:p>
          <a:endParaRPr lang="en-US"/>
        </a:p>
      </dgm:t>
    </dgm:pt>
    <dgm:pt modelId="{B0BD0101-102D-4958-AFF6-3478F5C061CA}" type="pres">
      <dgm:prSet presAssocID="{4FB1E328-47ED-4384-9CD6-877EC9EFE35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894AAA-82D3-458C-8735-DEA162A6D099}" type="pres">
      <dgm:prSet presAssocID="{06F62D03-EAB2-4365-B35D-1250DD17C70F}" presName="Name14" presStyleCnt="0"/>
      <dgm:spPr/>
      <dgm:t>
        <a:bodyPr/>
        <a:lstStyle/>
        <a:p>
          <a:endParaRPr lang="en-US"/>
        </a:p>
      </dgm:t>
    </dgm:pt>
    <dgm:pt modelId="{CCE6C326-ACEB-49D9-AE60-2889C0BC5FA9}" type="pres">
      <dgm:prSet presAssocID="{06F62D03-EAB2-4365-B35D-1250DD17C70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E8896-6379-4D98-8302-2F8C19003627}" type="pres">
      <dgm:prSet presAssocID="{06F62D03-EAB2-4365-B35D-1250DD17C70F}" presName="hierChild2" presStyleCnt="0"/>
      <dgm:spPr/>
      <dgm:t>
        <a:bodyPr/>
        <a:lstStyle/>
        <a:p>
          <a:endParaRPr lang="en-US"/>
        </a:p>
      </dgm:t>
    </dgm:pt>
    <dgm:pt modelId="{9FC57054-D400-468E-83FC-5F6A97F3FE18}" type="pres">
      <dgm:prSet presAssocID="{A4C72626-5435-431A-B3E0-C53EF59676F9}" presName="Name19" presStyleLbl="parChTrans1D2" presStyleIdx="0" presStyleCnt="1"/>
      <dgm:spPr/>
      <dgm:t>
        <a:bodyPr/>
        <a:lstStyle/>
        <a:p>
          <a:endParaRPr lang="en-US"/>
        </a:p>
      </dgm:t>
    </dgm:pt>
    <dgm:pt modelId="{6F80E66B-43B3-4A0E-8167-E994A1122BD9}" type="pres">
      <dgm:prSet presAssocID="{49639C20-DD94-45CB-8654-A02607CB45A8}" presName="Name21" presStyleCnt="0"/>
      <dgm:spPr/>
      <dgm:t>
        <a:bodyPr/>
        <a:lstStyle/>
        <a:p>
          <a:endParaRPr lang="en-US"/>
        </a:p>
      </dgm:t>
    </dgm:pt>
    <dgm:pt modelId="{A4F6CDCD-5955-43B8-B6A9-37DF86C5A01A}" type="pres">
      <dgm:prSet presAssocID="{49639C20-DD94-45CB-8654-A02607CB45A8}" presName="level2Shape" presStyleLbl="node2" presStyleIdx="0" presStyleCnt="1"/>
      <dgm:spPr/>
      <dgm:t>
        <a:bodyPr/>
        <a:lstStyle/>
        <a:p>
          <a:endParaRPr lang="en-US"/>
        </a:p>
      </dgm:t>
    </dgm:pt>
    <dgm:pt modelId="{25FA1DB6-A54F-4792-8DCD-43F8FB1C28D4}" type="pres">
      <dgm:prSet presAssocID="{49639C20-DD94-45CB-8654-A02607CB45A8}" presName="hierChild3" presStyleCnt="0"/>
      <dgm:spPr/>
      <dgm:t>
        <a:bodyPr/>
        <a:lstStyle/>
        <a:p>
          <a:endParaRPr lang="en-US"/>
        </a:p>
      </dgm:t>
    </dgm:pt>
    <dgm:pt modelId="{0DFD5B92-6FFD-48A7-BAF8-7CFD6877AAAD}" type="pres">
      <dgm:prSet presAssocID="{BED82B10-DFB4-4F33-B422-1E2774F00346}" presName="Name19" presStyleLbl="parChTrans1D3" presStyleIdx="0" presStyleCnt="1"/>
      <dgm:spPr/>
      <dgm:t>
        <a:bodyPr/>
        <a:lstStyle/>
        <a:p>
          <a:endParaRPr lang="en-US"/>
        </a:p>
      </dgm:t>
    </dgm:pt>
    <dgm:pt modelId="{4B97D4C7-673E-4489-B2F3-D9C573BD3D78}" type="pres">
      <dgm:prSet presAssocID="{3770B469-562B-4B84-B474-098BAEDC33AA}" presName="Name21" presStyleCnt="0"/>
      <dgm:spPr/>
      <dgm:t>
        <a:bodyPr/>
        <a:lstStyle/>
        <a:p>
          <a:endParaRPr lang="en-US"/>
        </a:p>
      </dgm:t>
    </dgm:pt>
    <dgm:pt modelId="{822F2979-772F-4E5E-B4D6-F84ACF2A9873}" type="pres">
      <dgm:prSet presAssocID="{3770B469-562B-4B84-B474-098BAEDC33AA}" presName="level2Shape" presStyleLbl="node3" presStyleIdx="0" presStyleCnt="1"/>
      <dgm:spPr/>
      <dgm:t>
        <a:bodyPr/>
        <a:lstStyle/>
        <a:p>
          <a:endParaRPr lang="en-US"/>
        </a:p>
      </dgm:t>
    </dgm:pt>
    <dgm:pt modelId="{02699FDC-79D2-43D0-BFCC-B23ACA8E8B0B}" type="pres">
      <dgm:prSet presAssocID="{3770B469-562B-4B84-B474-098BAEDC33AA}" presName="hierChild3" presStyleCnt="0"/>
      <dgm:spPr/>
      <dgm:t>
        <a:bodyPr/>
        <a:lstStyle/>
        <a:p>
          <a:endParaRPr lang="en-US"/>
        </a:p>
      </dgm:t>
    </dgm:pt>
    <dgm:pt modelId="{F937A5B2-967B-457D-83CB-2DB2F2477284}" type="pres">
      <dgm:prSet presAssocID="{5A649503-0FF0-424B-A54C-574D5BE25371}" presName="Name19" presStyleLbl="parChTrans1D4" presStyleIdx="0" presStyleCnt="1"/>
      <dgm:spPr/>
      <dgm:t>
        <a:bodyPr/>
        <a:lstStyle/>
        <a:p>
          <a:endParaRPr lang="en-US"/>
        </a:p>
      </dgm:t>
    </dgm:pt>
    <dgm:pt modelId="{5560347D-1DD7-487D-8BA8-60D8B5BE37A3}" type="pres">
      <dgm:prSet presAssocID="{0CC5C6BA-E4FF-489F-B6F6-CAF4675591D2}" presName="Name21" presStyleCnt="0"/>
      <dgm:spPr/>
      <dgm:t>
        <a:bodyPr/>
        <a:lstStyle/>
        <a:p>
          <a:endParaRPr lang="en-US"/>
        </a:p>
      </dgm:t>
    </dgm:pt>
    <dgm:pt modelId="{AFF298C2-796E-4158-ABFD-18111055C8DC}" type="pres">
      <dgm:prSet presAssocID="{0CC5C6BA-E4FF-489F-B6F6-CAF4675591D2}" presName="level2Shape" presStyleLbl="node4" presStyleIdx="0" presStyleCnt="1"/>
      <dgm:spPr/>
      <dgm:t>
        <a:bodyPr/>
        <a:lstStyle/>
        <a:p>
          <a:endParaRPr lang="en-US"/>
        </a:p>
      </dgm:t>
    </dgm:pt>
    <dgm:pt modelId="{B81BB660-7383-4085-AD6C-66372D627881}" type="pres">
      <dgm:prSet presAssocID="{0CC5C6BA-E4FF-489F-B6F6-CAF4675591D2}" presName="hierChild3" presStyleCnt="0"/>
      <dgm:spPr/>
      <dgm:t>
        <a:bodyPr/>
        <a:lstStyle/>
        <a:p>
          <a:endParaRPr lang="en-US"/>
        </a:p>
      </dgm:t>
    </dgm:pt>
    <dgm:pt modelId="{30C97D5A-86FF-4619-A320-3229C8DDE3E9}" type="pres">
      <dgm:prSet presAssocID="{4FB1E328-47ED-4384-9CD6-877EC9EFE355}" presName="bgShapesFlow" presStyleCnt="0"/>
      <dgm:spPr/>
      <dgm:t>
        <a:bodyPr/>
        <a:lstStyle/>
        <a:p>
          <a:endParaRPr lang="en-US"/>
        </a:p>
      </dgm:t>
    </dgm:pt>
    <dgm:pt modelId="{E4051B7F-454E-4338-911F-9F65C08BAE5A}" type="pres">
      <dgm:prSet presAssocID="{B9A0D9C5-73B5-4BD8-B651-5B4929662321}" presName="rectComp" presStyleCnt="0"/>
      <dgm:spPr/>
      <dgm:t>
        <a:bodyPr/>
        <a:lstStyle/>
        <a:p>
          <a:endParaRPr lang="en-US"/>
        </a:p>
      </dgm:t>
    </dgm:pt>
    <dgm:pt modelId="{3B0B28FC-0D12-4078-B212-B5297CA0AAB6}" type="pres">
      <dgm:prSet presAssocID="{B9A0D9C5-73B5-4BD8-B651-5B4929662321}" presName="bgRect" presStyleLbl="bgShp" presStyleIdx="0" presStyleCnt="4"/>
      <dgm:spPr/>
      <dgm:t>
        <a:bodyPr/>
        <a:lstStyle/>
        <a:p>
          <a:endParaRPr lang="en-US"/>
        </a:p>
      </dgm:t>
    </dgm:pt>
    <dgm:pt modelId="{C3773941-EA44-4FBF-962C-B21D8B853EF3}" type="pres">
      <dgm:prSet presAssocID="{B9A0D9C5-73B5-4BD8-B651-5B4929662321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AE7BE-C823-4EED-9952-4C1A6B935F75}" type="pres">
      <dgm:prSet presAssocID="{B9A0D9C5-73B5-4BD8-B651-5B4929662321}" presName="spComp" presStyleCnt="0"/>
      <dgm:spPr/>
      <dgm:t>
        <a:bodyPr/>
        <a:lstStyle/>
        <a:p>
          <a:endParaRPr lang="en-US"/>
        </a:p>
      </dgm:t>
    </dgm:pt>
    <dgm:pt modelId="{1DE54BFC-AFF3-4496-BAAB-B3F1170AB07E}" type="pres">
      <dgm:prSet presAssocID="{B9A0D9C5-73B5-4BD8-B651-5B4929662321}" presName="vSp" presStyleCnt="0"/>
      <dgm:spPr/>
      <dgm:t>
        <a:bodyPr/>
        <a:lstStyle/>
        <a:p>
          <a:endParaRPr lang="en-US"/>
        </a:p>
      </dgm:t>
    </dgm:pt>
    <dgm:pt modelId="{B69715EF-991D-49BF-B487-7D259C32515E}" type="pres">
      <dgm:prSet presAssocID="{E1DB762F-D939-4720-8E59-606638FCA9D0}" presName="rectComp" presStyleCnt="0"/>
      <dgm:spPr/>
      <dgm:t>
        <a:bodyPr/>
        <a:lstStyle/>
        <a:p>
          <a:endParaRPr lang="en-US"/>
        </a:p>
      </dgm:t>
    </dgm:pt>
    <dgm:pt modelId="{B386C2A9-70E9-43A0-9FFB-145AC3691526}" type="pres">
      <dgm:prSet presAssocID="{E1DB762F-D939-4720-8E59-606638FCA9D0}" presName="bgRect" presStyleLbl="bgShp" presStyleIdx="1" presStyleCnt="4"/>
      <dgm:spPr/>
      <dgm:t>
        <a:bodyPr/>
        <a:lstStyle/>
        <a:p>
          <a:endParaRPr lang="en-US"/>
        </a:p>
      </dgm:t>
    </dgm:pt>
    <dgm:pt modelId="{08ECD782-A410-4717-ADAB-CACB8BE66DE7}" type="pres">
      <dgm:prSet presAssocID="{E1DB762F-D939-4720-8E59-606638FCA9D0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2B5FE-5C19-4698-A941-F80743A3A868}" type="pres">
      <dgm:prSet presAssocID="{E1DB762F-D939-4720-8E59-606638FCA9D0}" presName="spComp" presStyleCnt="0"/>
      <dgm:spPr/>
      <dgm:t>
        <a:bodyPr/>
        <a:lstStyle/>
        <a:p>
          <a:endParaRPr lang="en-US"/>
        </a:p>
      </dgm:t>
    </dgm:pt>
    <dgm:pt modelId="{B1092E8C-A97E-41EF-B038-BA14B01610DC}" type="pres">
      <dgm:prSet presAssocID="{E1DB762F-D939-4720-8E59-606638FCA9D0}" presName="vSp" presStyleCnt="0"/>
      <dgm:spPr/>
      <dgm:t>
        <a:bodyPr/>
        <a:lstStyle/>
        <a:p>
          <a:endParaRPr lang="en-US"/>
        </a:p>
      </dgm:t>
    </dgm:pt>
    <dgm:pt modelId="{9B6479F1-66A3-4D08-A239-E619F7201191}" type="pres">
      <dgm:prSet presAssocID="{185240FE-8527-455C-B1C1-58CC65679CE5}" presName="rectComp" presStyleCnt="0"/>
      <dgm:spPr/>
      <dgm:t>
        <a:bodyPr/>
        <a:lstStyle/>
        <a:p>
          <a:endParaRPr lang="en-US"/>
        </a:p>
      </dgm:t>
    </dgm:pt>
    <dgm:pt modelId="{61EB7533-72CF-4693-BB12-580C6196E54B}" type="pres">
      <dgm:prSet presAssocID="{185240FE-8527-455C-B1C1-58CC65679CE5}" presName="bgRect" presStyleLbl="bgShp" presStyleIdx="2" presStyleCnt="4"/>
      <dgm:spPr/>
      <dgm:t>
        <a:bodyPr/>
        <a:lstStyle/>
        <a:p>
          <a:endParaRPr lang="en-US"/>
        </a:p>
      </dgm:t>
    </dgm:pt>
    <dgm:pt modelId="{58974463-2D76-4C8A-8364-439486791AC4}" type="pres">
      <dgm:prSet presAssocID="{185240FE-8527-455C-B1C1-58CC65679CE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15825-5DAC-4232-8C2A-78593CB2183C}" type="pres">
      <dgm:prSet presAssocID="{185240FE-8527-455C-B1C1-58CC65679CE5}" presName="spComp" presStyleCnt="0"/>
      <dgm:spPr/>
      <dgm:t>
        <a:bodyPr/>
        <a:lstStyle/>
        <a:p>
          <a:endParaRPr lang="en-US"/>
        </a:p>
      </dgm:t>
    </dgm:pt>
    <dgm:pt modelId="{F0A467B2-6897-47FA-9E23-02D9A6058D15}" type="pres">
      <dgm:prSet presAssocID="{185240FE-8527-455C-B1C1-58CC65679CE5}" presName="vSp" presStyleCnt="0"/>
      <dgm:spPr/>
      <dgm:t>
        <a:bodyPr/>
        <a:lstStyle/>
        <a:p>
          <a:endParaRPr lang="en-US"/>
        </a:p>
      </dgm:t>
    </dgm:pt>
    <dgm:pt modelId="{15544D8F-C837-4CD3-8D40-DDECB3E83FFF}" type="pres">
      <dgm:prSet presAssocID="{BDABD6FA-2E44-4ADD-B186-F9EBDD9256EF}" presName="rectComp" presStyleCnt="0"/>
      <dgm:spPr/>
      <dgm:t>
        <a:bodyPr/>
        <a:lstStyle/>
        <a:p>
          <a:endParaRPr lang="en-US"/>
        </a:p>
      </dgm:t>
    </dgm:pt>
    <dgm:pt modelId="{3AFE462E-DCAA-44CD-A5C6-4F5BC97975B3}" type="pres">
      <dgm:prSet presAssocID="{BDABD6FA-2E44-4ADD-B186-F9EBDD9256EF}" presName="bgRect" presStyleLbl="bgShp" presStyleIdx="3" presStyleCnt="4"/>
      <dgm:spPr/>
      <dgm:t>
        <a:bodyPr/>
        <a:lstStyle/>
        <a:p>
          <a:endParaRPr lang="en-US"/>
        </a:p>
      </dgm:t>
    </dgm:pt>
    <dgm:pt modelId="{37202FBC-DAA9-4648-A863-D5CB1F3DE858}" type="pres">
      <dgm:prSet presAssocID="{BDABD6FA-2E44-4ADD-B186-F9EBDD9256E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6046E-08E1-40A6-B8BC-161964B3FB5D}" type="presOf" srcId="{E1DB762F-D939-4720-8E59-606638FCA9D0}" destId="{B386C2A9-70E9-43A0-9FFB-145AC3691526}" srcOrd="0" destOrd="0" presId="urn:microsoft.com/office/officeart/2005/8/layout/hierarchy6"/>
    <dgm:cxn modelId="{801CBEB8-7864-4586-8B67-A768BF9C857A}" type="presOf" srcId="{185240FE-8527-455C-B1C1-58CC65679CE5}" destId="{58974463-2D76-4C8A-8364-439486791AC4}" srcOrd="1" destOrd="0" presId="urn:microsoft.com/office/officeart/2005/8/layout/hierarchy6"/>
    <dgm:cxn modelId="{BADBD777-AAE3-438F-BFC5-5F0BD29E5FFA}" srcId="{4FB1E328-47ED-4384-9CD6-877EC9EFE355}" destId="{185240FE-8527-455C-B1C1-58CC65679CE5}" srcOrd="3" destOrd="0" parTransId="{0375A88F-48C4-4A75-B314-97AFE442C4E6}" sibTransId="{EA913FEF-5E87-48CC-8D81-25EBAD7A2996}"/>
    <dgm:cxn modelId="{52D4A31A-570C-4189-B5BD-C1FE0670FA87}" srcId="{06F62D03-EAB2-4365-B35D-1250DD17C70F}" destId="{49639C20-DD94-45CB-8654-A02607CB45A8}" srcOrd="0" destOrd="0" parTransId="{A4C72626-5435-431A-B3E0-C53EF59676F9}" sibTransId="{2E383DF8-F602-4A60-A253-4C4DCF69A504}"/>
    <dgm:cxn modelId="{BD699F21-0A97-43AA-8D4A-C50867CA6DB7}" type="presOf" srcId="{E1DB762F-D939-4720-8E59-606638FCA9D0}" destId="{08ECD782-A410-4717-ADAB-CACB8BE66DE7}" srcOrd="1" destOrd="0" presId="urn:microsoft.com/office/officeart/2005/8/layout/hierarchy6"/>
    <dgm:cxn modelId="{05880D34-7DED-4047-A054-463920D57B1E}" srcId="{49639C20-DD94-45CB-8654-A02607CB45A8}" destId="{3770B469-562B-4B84-B474-098BAEDC33AA}" srcOrd="0" destOrd="0" parTransId="{BED82B10-DFB4-4F33-B422-1E2774F00346}" sibTransId="{C356FAB5-7202-4A80-9339-105EA993694F}"/>
    <dgm:cxn modelId="{20E5271D-D731-433B-AD20-A32DC4B318C0}" type="presOf" srcId="{B9A0D9C5-73B5-4BD8-B651-5B4929662321}" destId="{3B0B28FC-0D12-4078-B212-B5297CA0AAB6}" srcOrd="0" destOrd="0" presId="urn:microsoft.com/office/officeart/2005/8/layout/hierarchy6"/>
    <dgm:cxn modelId="{30A3751E-3748-421B-8240-2840AC28034E}" type="presOf" srcId="{BED82B10-DFB4-4F33-B422-1E2774F00346}" destId="{0DFD5B92-6FFD-48A7-BAF8-7CFD6877AAAD}" srcOrd="0" destOrd="0" presId="urn:microsoft.com/office/officeart/2005/8/layout/hierarchy6"/>
    <dgm:cxn modelId="{54E007E0-40D8-4CBD-9901-AF45A20CE896}" type="presOf" srcId="{A4C72626-5435-431A-B3E0-C53EF59676F9}" destId="{9FC57054-D400-468E-83FC-5F6A97F3FE18}" srcOrd="0" destOrd="0" presId="urn:microsoft.com/office/officeart/2005/8/layout/hierarchy6"/>
    <dgm:cxn modelId="{F110CB03-D13E-4649-943C-A642D7E2FED8}" srcId="{4FB1E328-47ED-4384-9CD6-877EC9EFE355}" destId="{E1DB762F-D939-4720-8E59-606638FCA9D0}" srcOrd="2" destOrd="0" parTransId="{B5428061-B20C-4090-A6FC-C0D458417C61}" sibTransId="{B46C56C3-E6E6-4DE0-92CF-F2450141C8A9}"/>
    <dgm:cxn modelId="{44D947CF-EC78-40E7-BC71-B129E1F2CE74}" type="presOf" srcId="{06F62D03-EAB2-4365-B35D-1250DD17C70F}" destId="{CCE6C326-ACEB-49D9-AE60-2889C0BC5FA9}" srcOrd="0" destOrd="0" presId="urn:microsoft.com/office/officeart/2005/8/layout/hierarchy6"/>
    <dgm:cxn modelId="{106F784F-9039-49D9-9615-1A1A83D19557}" type="presOf" srcId="{0CC5C6BA-E4FF-489F-B6F6-CAF4675591D2}" destId="{AFF298C2-796E-4158-ABFD-18111055C8DC}" srcOrd="0" destOrd="0" presId="urn:microsoft.com/office/officeart/2005/8/layout/hierarchy6"/>
    <dgm:cxn modelId="{48BE323F-16E4-453C-8F85-983B22DFE5A3}" srcId="{4FB1E328-47ED-4384-9CD6-877EC9EFE355}" destId="{BDABD6FA-2E44-4ADD-B186-F9EBDD9256EF}" srcOrd="4" destOrd="0" parTransId="{E6F98B14-2D17-484B-B041-C40555D564B1}" sibTransId="{BAC59047-F3AA-4FD7-B419-195673A10917}"/>
    <dgm:cxn modelId="{9E1EA1FB-F883-4988-9A4F-EA20504FDC3D}" type="presOf" srcId="{BDABD6FA-2E44-4ADD-B186-F9EBDD9256EF}" destId="{3AFE462E-DCAA-44CD-A5C6-4F5BC97975B3}" srcOrd="0" destOrd="0" presId="urn:microsoft.com/office/officeart/2005/8/layout/hierarchy6"/>
    <dgm:cxn modelId="{6DE209F6-D06F-4E74-87E0-64E3270A9EBA}" type="presOf" srcId="{185240FE-8527-455C-B1C1-58CC65679CE5}" destId="{61EB7533-72CF-4693-BB12-580C6196E54B}" srcOrd="0" destOrd="0" presId="urn:microsoft.com/office/officeart/2005/8/layout/hierarchy6"/>
    <dgm:cxn modelId="{B4861741-9363-46D7-A43D-983FA5BF065F}" type="presOf" srcId="{B9A0D9C5-73B5-4BD8-B651-5B4929662321}" destId="{C3773941-EA44-4FBF-962C-B21D8B853EF3}" srcOrd="1" destOrd="0" presId="urn:microsoft.com/office/officeart/2005/8/layout/hierarchy6"/>
    <dgm:cxn modelId="{B7C42A24-A9D9-4C45-B52B-15946A2EEF76}" type="presOf" srcId="{49639C20-DD94-45CB-8654-A02607CB45A8}" destId="{A4F6CDCD-5955-43B8-B6A9-37DF86C5A01A}" srcOrd="0" destOrd="0" presId="urn:microsoft.com/office/officeart/2005/8/layout/hierarchy6"/>
    <dgm:cxn modelId="{BCBDCD07-1109-46E5-A28C-D71D9A67F693}" type="presOf" srcId="{4FB1E328-47ED-4384-9CD6-877EC9EFE355}" destId="{B45F4C8A-CCA6-45E2-8DF2-11711FD14AC3}" srcOrd="0" destOrd="0" presId="urn:microsoft.com/office/officeart/2005/8/layout/hierarchy6"/>
    <dgm:cxn modelId="{05AA2A5F-5550-4E90-9F22-C98344DE026D}" type="presOf" srcId="{BDABD6FA-2E44-4ADD-B186-F9EBDD9256EF}" destId="{37202FBC-DAA9-4648-A863-D5CB1F3DE858}" srcOrd="1" destOrd="0" presId="urn:microsoft.com/office/officeart/2005/8/layout/hierarchy6"/>
    <dgm:cxn modelId="{48E5BA18-A61B-4D56-A598-A4AA35CB320E}" srcId="{4FB1E328-47ED-4384-9CD6-877EC9EFE355}" destId="{B9A0D9C5-73B5-4BD8-B651-5B4929662321}" srcOrd="1" destOrd="0" parTransId="{6257B3A2-793F-4A4C-80B8-1C95E850B21D}" sibTransId="{CCF7C4A1-DC6D-41B5-B779-477DB72BFCF2}"/>
    <dgm:cxn modelId="{C53B1BDD-B723-4215-A934-8B06E2CF5720}" srcId="{3770B469-562B-4B84-B474-098BAEDC33AA}" destId="{0CC5C6BA-E4FF-489F-B6F6-CAF4675591D2}" srcOrd="0" destOrd="0" parTransId="{5A649503-0FF0-424B-A54C-574D5BE25371}" sibTransId="{1D5DC28E-A17E-4325-96A0-8C1054E6DCD6}"/>
    <dgm:cxn modelId="{64A692DA-1150-41CD-91E8-52A35DF41C9B}" srcId="{4FB1E328-47ED-4384-9CD6-877EC9EFE355}" destId="{06F62D03-EAB2-4365-B35D-1250DD17C70F}" srcOrd="0" destOrd="0" parTransId="{AA690200-1550-4BF7-9ABD-66929934FC2D}" sibTransId="{3E6A6CA3-7768-4E83-BDEF-1E15A467500C}"/>
    <dgm:cxn modelId="{2A64596F-FD2B-4ED4-9220-F88465B6FC4D}" type="presOf" srcId="{5A649503-0FF0-424B-A54C-574D5BE25371}" destId="{F937A5B2-967B-457D-83CB-2DB2F2477284}" srcOrd="0" destOrd="0" presId="urn:microsoft.com/office/officeart/2005/8/layout/hierarchy6"/>
    <dgm:cxn modelId="{CE0B895B-D236-491E-BEA4-5C4EF3801461}" type="presOf" srcId="{3770B469-562B-4B84-B474-098BAEDC33AA}" destId="{822F2979-772F-4E5E-B4D6-F84ACF2A9873}" srcOrd="0" destOrd="0" presId="urn:microsoft.com/office/officeart/2005/8/layout/hierarchy6"/>
    <dgm:cxn modelId="{88658ACC-A2FD-418B-8C6E-10037DADC921}" type="presParOf" srcId="{B45F4C8A-CCA6-45E2-8DF2-11711FD14AC3}" destId="{C1F2FA0C-F12F-4217-8355-1DC60FB7A187}" srcOrd="0" destOrd="0" presId="urn:microsoft.com/office/officeart/2005/8/layout/hierarchy6"/>
    <dgm:cxn modelId="{958E06F7-E25C-4E6E-A266-A80EC4C82485}" type="presParOf" srcId="{C1F2FA0C-F12F-4217-8355-1DC60FB7A187}" destId="{60B5F8B7-F34E-45F9-8F9C-A854E3A12839}" srcOrd="0" destOrd="0" presId="urn:microsoft.com/office/officeart/2005/8/layout/hierarchy6"/>
    <dgm:cxn modelId="{E2FDF807-000E-4D87-B4B7-25DBAC1F43E6}" type="presParOf" srcId="{C1F2FA0C-F12F-4217-8355-1DC60FB7A187}" destId="{B0BD0101-102D-4958-AFF6-3478F5C061CA}" srcOrd="1" destOrd="0" presId="urn:microsoft.com/office/officeart/2005/8/layout/hierarchy6"/>
    <dgm:cxn modelId="{363E8F0A-C561-47CF-AE34-7836BCFE9394}" type="presParOf" srcId="{B0BD0101-102D-4958-AFF6-3478F5C061CA}" destId="{DF894AAA-82D3-458C-8735-DEA162A6D099}" srcOrd="0" destOrd="0" presId="urn:microsoft.com/office/officeart/2005/8/layout/hierarchy6"/>
    <dgm:cxn modelId="{F0AA7427-E2AF-4520-9507-C3E2A94A059B}" type="presParOf" srcId="{DF894AAA-82D3-458C-8735-DEA162A6D099}" destId="{CCE6C326-ACEB-49D9-AE60-2889C0BC5FA9}" srcOrd="0" destOrd="0" presId="urn:microsoft.com/office/officeart/2005/8/layout/hierarchy6"/>
    <dgm:cxn modelId="{D3C13496-DB52-4D4C-BD08-586A426352C3}" type="presParOf" srcId="{DF894AAA-82D3-458C-8735-DEA162A6D099}" destId="{4FBE8896-6379-4D98-8302-2F8C19003627}" srcOrd="1" destOrd="0" presId="urn:microsoft.com/office/officeart/2005/8/layout/hierarchy6"/>
    <dgm:cxn modelId="{ADE7B331-F393-4BCA-A8F3-0E82F64C5F2F}" type="presParOf" srcId="{4FBE8896-6379-4D98-8302-2F8C19003627}" destId="{9FC57054-D400-468E-83FC-5F6A97F3FE18}" srcOrd="0" destOrd="0" presId="urn:microsoft.com/office/officeart/2005/8/layout/hierarchy6"/>
    <dgm:cxn modelId="{6A673612-478F-4C39-83E1-76D45F7C8ACA}" type="presParOf" srcId="{4FBE8896-6379-4D98-8302-2F8C19003627}" destId="{6F80E66B-43B3-4A0E-8167-E994A1122BD9}" srcOrd="1" destOrd="0" presId="urn:microsoft.com/office/officeart/2005/8/layout/hierarchy6"/>
    <dgm:cxn modelId="{C0A2F8F2-51C2-4996-ACBB-4CB0CAC29B48}" type="presParOf" srcId="{6F80E66B-43B3-4A0E-8167-E994A1122BD9}" destId="{A4F6CDCD-5955-43B8-B6A9-37DF86C5A01A}" srcOrd="0" destOrd="0" presId="urn:microsoft.com/office/officeart/2005/8/layout/hierarchy6"/>
    <dgm:cxn modelId="{E9A7AF5B-6720-4D8A-AA06-6D27A96FFF6A}" type="presParOf" srcId="{6F80E66B-43B3-4A0E-8167-E994A1122BD9}" destId="{25FA1DB6-A54F-4792-8DCD-43F8FB1C28D4}" srcOrd="1" destOrd="0" presId="urn:microsoft.com/office/officeart/2005/8/layout/hierarchy6"/>
    <dgm:cxn modelId="{EF8B524B-B325-4E67-88EA-8D937880518E}" type="presParOf" srcId="{25FA1DB6-A54F-4792-8DCD-43F8FB1C28D4}" destId="{0DFD5B92-6FFD-48A7-BAF8-7CFD6877AAAD}" srcOrd="0" destOrd="0" presId="urn:microsoft.com/office/officeart/2005/8/layout/hierarchy6"/>
    <dgm:cxn modelId="{915B834B-3077-4B37-BA7D-F2810D4E45AF}" type="presParOf" srcId="{25FA1DB6-A54F-4792-8DCD-43F8FB1C28D4}" destId="{4B97D4C7-673E-4489-B2F3-D9C573BD3D78}" srcOrd="1" destOrd="0" presId="urn:microsoft.com/office/officeart/2005/8/layout/hierarchy6"/>
    <dgm:cxn modelId="{0B8A5E3E-C14F-4588-B37D-B6EF2BA1D7E9}" type="presParOf" srcId="{4B97D4C7-673E-4489-B2F3-D9C573BD3D78}" destId="{822F2979-772F-4E5E-B4D6-F84ACF2A9873}" srcOrd="0" destOrd="0" presId="urn:microsoft.com/office/officeart/2005/8/layout/hierarchy6"/>
    <dgm:cxn modelId="{03EE5A66-63E8-4D3E-BFC6-501956F354C3}" type="presParOf" srcId="{4B97D4C7-673E-4489-B2F3-D9C573BD3D78}" destId="{02699FDC-79D2-43D0-BFCC-B23ACA8E8B0B}" srcOrd="1" destOrd="0" presId="urn:microsoft.com/office/officeart/2005/8/layout/hierarchy6"/>
    <dgm:cxn modelId="{14EBAEEA-F818-43A7-B608-CBF6ABA3977A}" type="presParOf" srcId="{02699FDC-79D2-43D0-BFCC-B23ACA8E8B0B}" destId="{F937A5B2-967B-457D-83CB-2DB2F2477284}" srcOrd="0" destOrd="0" presId="urn:microsoft.com/office/officeart/2005/8/layout/hierarchy6"/>
    <dgm:cxn modelId="{7C58F95F-3900-4988-AD61-A02F9CDAA64E}" type="presParOf" srcId="{02699FDC-79D2-43D0-BFCC-B23ACA8E8B0B}" destId="{5560347D-1DD7-487D-8BA8-60D8B5BE37A3}" srcOrd="1" destOrd="0" presId="urn:microsoft.com/office/officeart/2005/8/layout/hierarchy6"/>
    <dgm:cxn modelId="{14563E84-B5AD-494F-81A5-7C78A2B462A1}" type="presParOf" srcId="{5560347D-1DD7-487D-8BA8-60D8B5BE37A3}" destId="{AFF298C2-796E-4158-ABFD-18111055C8DC}" srcOrd="0" destOrd="0" presId="urn:microsoft.com/office/officeart/2005/8/layout/hierarchy6"/>
    <dgm:cxn modelId="{C513E422-582A-45BB-8658-A003FCDCF102}" type="presParOf" srcId="{5560347D-1DD7-487D-8BA8-60D8B5BE37A3}" destId="{B81BB660-7383-4085-AD6C-66372D627881}" srcOrd="1" destOrd="0" presId="urn:microsoft.com/office/officeart/2005/8/layout/hierarchy6"/>
    <dgm:cxn modelId="{10DF165A-1C0A-4CC1-8D7E-6C6E85A2079D}" type="presParOf" srcId="{B45F4C8A-CCA6-45E2-8DF2-11711FD14AC3}" destId="{30C97D5A-86FF-4619-A320-3229C8DDE3E9}" srcOrd="1" destOrd="0" presId="urn:microsoft.com/office/officeart/2005/8/layout/hierarchy6"/>
    <dgm:cxn modelId="{94B9E1EA-CBD5-4971-9541-BB264C46B23A}" type="presParOf" srcId="{30C97D5A-86FF-4619-A320-3229C8DDE3E9}" destId="{E4051B7F-454E-4338-911F-9F65C08BAE5A}" srcOrd="0" destOrd="0" presId="urn:microsoft.com/office/officeart/2005/8/layout/hierarchy6"/>
    <dgm:cxn modelId="{AAFCFE20-511F-4FEE-9E7B-F597486FB992}" type="presParOf" srcId="{E4051B7F-454E-4338-911F-9F65C08BAE5A}" destId="{3B0B28FC-0D12-4078-B212-B5297CA0AAB6}" srcOrd="0" destOrd="0" presId="urn:microsoft.com/office/officeart/2005/8/layout/hierarchy6"/>
    <dgm:cxn modelId="{BC2A9121-4425-4D66-A234-23CD170BF6CE}" type="presParOf" srcId="{E4051B7F-454E-4338-911F-9F65C08BAE5A}" destId="{C3773941-EA44-4FBF-962C-B21D8B853EF3}" srcOrd="1" destOrd="0" presId="urn:microsoft.com/office/officeart/2005/8/layout/hierarchy6"/>
    <dgm:cxn modelId="{DE0A1A22-0E8F-4B00-B17C-77BA839F06D2}" type="presParOf" srcId="{30C97D5A-86FF-4619-A320-3229C8DDE3E9}" destId="{014AE7BE-C823-4EED-9952-4C1A6B935F75}" srcOrd="1" destOrd="0" presId="urn:microsoft.com/office/officeart/2005/8/layout/hierarchy6"/>
    <dgm:cxn modelId="{E33EA50E-2128-4A67-B0B4-ED2F3E923319}" type="presParOf" srcId="{014AE7BE-C823-4EED-9952-4C1A6B935F75}" destId="{1DE54BFC-AFF3-4496-BAAB-B3F1170AB07E}" srcOrd="0" destOrd="0" presId="urn:microsoft.com/office/officeart/2005/8/layout/hierarchy6"/>
    <dgm:cxn modelId="{C5FB98B6-91D3-471B-B09E-4D9B4E5C6EBE}" type="presParOf" srcId="{30C97D5A-86FF-4619-A320-3229C8DDE3E9}" destId="{B69715EF-991D-49BF-B487-7D259C32515E}" srcOrd="2" destOrd="0" presId="urn:microsoft.com/office/officeart/2005/8/layout/hierarchy6"/>
    <dgm:cxn modelId="{C2D9A8C3-5CF1-48E3-BCCE-5FAEC04CC913}" type="presParOf" srcId="{B69715EF-991D-49BF-B487-7D259C32515E}" destId="{B386C2A9-70E9-43A0-9FFB-145AC3691526}" srcOrd="0" destOrd="0" presId="urn:microsoft.com/office/officeart/2005/8/layout/hierarchy6"/>
    <dgm:cxn modelId="{298E1212-9975-4E64-A62A-08F1D302A570}" type="presParOf" srcId="{B69715EF-991D-49BF-B487-7D259C32515E}" destId="{08ECD782-A410-4717-ADAB-CACB8BE66DE7}" srcOrd="1" destOrd="0" presId="urn:microsoft.com/office/officeart/2005/8/layout/hierarchy6"/>
    <dgm:cxn modelId="{26B53D53-FBE0-4D55-9F5F-44F65642F658}" type="presParOf" srcId="{30C97D5A-86FF-4619-A320-3229C8DDE3E9}" destId="{B962B5FE-5C19-4698-A941-F80743A3A868}" srcOrd="3" destOrd="0" presId="urn:microsoft.com/office/officeart/2005/8/layout/hierarchy6"/>
    <dgm:cxn modelId="{1F3CEB67-9C47-4265-829F-DC113C8F3BC3}" type="presParOf" srcId="{B962B5FE-5C19-4698-A941-F80743A3A868}" destId="{B1092E8C-A97E-41EF-B038-BA14B01610DC}" srcOrd="0" destOrd="0" presId="urn:microsoft.com/office/officeart/2005/8/layout/hierarchy6"/>
    <dgm:cxn modelId="{A5CDBBD6-29F7-43EB-9909-CBB3D80F3B94}" type="presParOf" srcId="{30C97D5A-86FF-4619-A320-3229C8DDE3E9}" destId="{9B6479F1-66A3-4D08-A239-E619F7201191}" srcOrd="4" destOrd="0" presId="urn:microsoft.com/office/officeart/2005/8/layout/hierarchy6"/>
    <dgm:cxn modelId="{8B1F6A1E-7DCE-4D1C-8BA3-65D749484E05}" type="presParOf" srcId="{9B6479F1-66A3-4D08-A239-E619F7201191}" destId="{61EB7533-72CF-4693-BB12-580C6196E54B}" srcOrd="0" destOrd="0" presId="urn:microsoft.com/office/officeart/2005/8/layout/hierarchy6"/>
    <dgm:cxn modelId="{7CDD98B4-C217-4ADF-AB1A-8200B8F18817}" type="presParOf" srcId="{9B6479F1-66A3-4D08-A239-E619F7201191}" destId="{58974463-2D76-4C8A-8364-439486791AC4}" srcOrd="1" destOrd="0" presId="urn:microsoft.com/office/officeart/2005/8/layout/hierarchy6"/>
    <dgm:cxn modelId="{C72421F4-23F7-4D82-B0C6-234A20E02C2D}" type="presParOf" srcId="{30C97D5A-86FF-4619-A320-3229C8DDE3E9}" destId="{61515825-5DAC-4232-8C2A-78593CB2183C}" srcOrd="5" destOrd="0" presId="urn:microsoft.com/office/officeart/2005/8/layout/hierarchy6"/>
    <dgm:cxn modelId="{7B2CC0E8-AA82-41E8-B8EE-6BC95BF05A1F}" type="presParOf" srcId="{61515825-5DAC-4232-8C2A-78593CB2183C}" destId="{F0A467B2-6897-47FA-9E23-02D9A6058D15}" srcOrd="0" destOrd="0" presId="urn:microsoft.com/office/officeart/2005/8/layout/hierarchy6"/>
    <dgm:cxn modelId="{953C5C06-B88D-4BAA-B9AA-DDB5F017D411}" type="presParOf" srcId="{30C97D5A-86FF-4619-A320-3229C8DDE3E9}" destId="{15544D8F-C837-4CD3-8D40-DDECB3E83FFF}" srcOrd="6" destOrd="0" presId="urn:microsoft.com/office/officeart/2005/8/layout/hierarchy6"/>
    <dgm:cxn modelId="{0D662836-0C62-4D08-9C4C-1E61E4C661A6}" type="presParOf" srcId="{15544D8F-C837-4CD3-8D40-DDECB3E83FFF}" destId="{3AFE462E-DCAA-44CD-A5C6-4F5BC97975B3}" srcOrd="0" destOrd="0" presId="urn:microsoft.com/office/officeart/2005/8/layout/hierarchy6"/>
    <dgm:cxn modelId="{1D693455-FE19-459A-9D5F-E92652DA516E}" type="presParOf" srcId="{15544D8F-C837-4CD3-8D40-DDECB3E83FFF}" destId="{37202FBC-DAA9-4648-A863-D5CB1F3DE8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E462E-DCAA-44CD-A5C6-4F5BC97975B3}">
      <dsp:nvSpPr>
        <dsp:cNvPr id="0" name=""/>
        <dsp:cNvSpPr/>
      </dsp:nvSpPr>
      <dsp:spPr>
        <a:xfrm>
          <a:off x="0" y="3821985"/>
          <a:ext cx="6096000" cy="1090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kern="1200" dirty="0" smtClean="0"/>
            <a:t>Application</a:t>
          </a:r>
          <a:endParaRPr lang="en-US" sz="2400" kern="1200" dirty="0"/>
        </a:p>
      </dsp:txBody>
      <dsp:txXfrm>
        <a:off x="0" y="3821985"/>
        <a:ext cx="1828800" cy="1090612"/>
      </dsp:txXfrm>
    </dsp:sp>
    <dsp:sp modelId="{61EB7533-72CF-4693-BB12-580C6196E54B}">
      <dsp:nvSpPr>
        <dsp:cNvPr id="0" name=""/>
        <dsp:cNvSpPr/>
      </dsp:nvSpPr>
      <dsp:spPr>
        <a:xfrm>
          <a:off x="0" y="2549604"/>
          <a:ext cx="6096000" cy="1090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kern="1200" dirty="0" smtClean="0"/>
            <a:t>VM level</a:t>
          </a:r>
          <a:endParaRPr lang="en-US" sz="2400" kern="1200" dirty="0"/>
        </a:p>
      </dsp:txBody>
      <dsp:txXfrm>
        <a:off x="0" y="2549604"/>
        <a:ext cx="1828800" cy="1090612"/>
      </dsp:txXfrm>
    </dsp:sp>
    <dsp:sp modelId="{B386C2A9-70E9-43A0-9FFB-145AC3691526}">
      <dsp:nvSpPr>
        <dsp:cNvPr id="0" name=""/>
        <dsp:cNvSpPr/>
      </dsp:nvSpPr>
      <dsp:spPr>
        <a:xfrm>
          <a:off x="0" y="1277223"/>
          <a:ext cx="6096000" cy="1090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kern="1200" dirty="0" smtClean="0"/>
            <a:t>Host level</a:t>
          </a:r>
          <a:endParaRPr lang="en-US" sz="2400" kern="1200" dirty="0"/>
        </a:p>
      </dsp:txBody>
      <dsp:txXfrm>
        <a:off x="0" y="1277223"/>
        <a:ext cx="1828800" cy="1090612"/>
      </dsp:txXfrm>
    </dsp:sp>
    <dsp:sp modelId="{3B0B28FC-0D12-4078-B212-B5297CA0AAB6}">
      <dsp:nvSpPr>
        <dsp:cNvPr id="0" name=""/>
        <dsp:cNvSpPr/>
      </dsp:nvSpPr>
      <dsp:spPr>
        <a:xfrm>
          <a:off x="0" y="4841"/>
          <a:ext cx="6096000" cy="1090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400" kern="1200" dirty="0" smtClean="0"/>
            <a:t>Datacenter level</a:t>
          </a:r>
          <a:endParaRPr lang="en-US" sz="2400" kern="1200" dirty="0"/>
        </a:p>
      </dsp:txBody>
      <dsp:txXfrm>
        <a:off x="0" y="4841"/>
        <a:ext cx="1828800" cy="1090612"/>
      </dsp:txXfrm>
    </dsp:sp>
    <dsp:sp modelId="{CCE6C326-ACEB-49D9-AE60-2889C0BC5FA9}">
      <dsp:nvSpPr>
        <dsp:cNvPr id="0" name=""/>
        <dsp:cNvSpPr/>
      </dsp:nvSpPr>
      <dsp:spPr>
        <a:xfrm>
          <a:off x="3219807" y="95726"/>
          <a:ext cx="1363265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900" kern="1200" dirty="0" smtClean="0"/>
            <a:t>Fabric Controller</a:t>
          </a:r>
          <a:endParaRPr lang="en-US" sz="1900" kern="1200" dirty="0"/>
        </a:p>
      </dsp:txBody>
      <dsp:txXfrm>
        <a:off x="3246426" y="122345"/>
        <a:ext cx="1310027" cy="855605"/>
      </dsp:txXfrm>
    </dsp:sp>
    <dsp:sp modelId="{9FC57054-D400-468E-83FC-5F6A97F3FE18}">
      <dsp:nvSpPr>
        <dsp:cNvPr id="0" name=""/>
        <dsp:cNvSpPr/>
      </dsp:nvSpPr>
      <dsp:spPr>
        <a:xfrm>
          <a:off x="3855720" y="1004569"/>
          <a:ext cx="91440" cy="3635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537"/>
              </a:lnTo>
            </a:path>
          </a:pathLst>
        </a:custGeom>
        <a:noFill/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6CDCD-5955-43B8-B6A9-37DF86C5A01A}">
      <dsp:nvSpPr>
        <dsp:cNvPr id="0" name=""/>
        <dsp:cNvSpPr/>
      </dsp:nvSpPr>
      <dsp:spPr>
        <a:xfrm>
          <a:off x="3219807" y="1368107"/>
          <a:ext cx="1363265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900" kern="1200" dirty="0" smtClean="0"/>
            <a:t>Host Agent</a:t>
          </a:r>
          <a:endParaRPr lang="en-US" sz="1900" kern="1200" dirty="0"/>
        </a:p>
      </dsp:txBody>
      <dsp:txXfrm>
        <a:off x="3246426" y="1394726"/>
        <a:ext cx="1310027" cy="855605"/>
      </dsp:txXfrm>
    </dsp:sp>
    <dsp:sp modelId="{0DFD5B92-6FFD-48A7-BAF8-7CFD6877AAAD}">
      <dsp:nvSpPr>
        <dsp:cNvPr id="0" name=""/>
        <dsp:cNvSpPr/>
      </dsp:nvSpPr>
      <dsp:spPr>
        <a:xfrm>
          <a:off x="3855720" y="2276951"/>
          <a:ext cx="91440" cy="3635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537"/>
              </a:lnTo>
            </a:path>
          </a:pathLst>
        </a:custGeom>
        <a:noFill/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2979-772F-4E5E-B4D6-F84ACF2A9873}">
      <dsp:nvSpPr>
        <dsp:cNvPr id="0" name=""/>
        <dsp:cNvSpPr/>
      </dsp:nvSpPr>
      <dsp:spPr>
        <a:xfrm>
          <a:off x="3219807" y="2640488"/>
          <a:ext cx="1363265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900" kern="1200" dirty="0" smtClean="0"/>
            <a:t>Guest Agent</a:t>
          </a:r>
          <a:endParaRPr lang="en-US" sz="1900" kern="1200" dirty="0"/>
        </a:p>
      </dsp:txBody>
      <dsp:txXfrm>
        <a:off x="3246426" y="2667107"/>
        <a:ext cx="1310027" cy="855605"/>
      </dsp:txXfrm>
    </dsp:sp>
    <dsp:sp modelId="{F937A5B2-967B-457D-83CB-2DB2F2477284}">
      <dsp:nvSpPr>
        <dsp:cNvPr id="0" name=""/>
        <dsp:cNvSpPr/>
      </dsp:nvSpPr>
      <dsp:spPr>
        <a:xfrm>
          <a:off x="3855720" y="3549332"/>
          <a:ext cx="91440" cy="3635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537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98C2-796E-4158-ABFD-18111055C8DC}">
      <dsp:nvSpPr>
        <dsp:cNvPr id="0" name=""/>
        <dsp:cNvSpPr/>
      </dsp:nvSpPr>
      <dsp:spPr>
        <a:xfrm>
          <a:off x="3219807" y="3912870"/>
          <a:ext cx="1363265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900" kern="1200" dirty="0" smtClean="0"/>
            <a:t>Your application</a:t>
          </a:r>
          <a:endParaRPr lang="en-US" sz="1900" kern="1200" dirty="0"/>
        </a:p>
      </dsp:txBody>
      <dsp:txXfrm>
        <a:off x="3246426" y="3939489"/>
        <a:ext cx="1310027" cy="85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87B4C-68AE-4CFE-A37A-34E240540213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D72B6-E48C-45C9-98EA-00B8E3D0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BE" dirty="0" smtClean="0"/>
              <a:t>Idempotent operations (more than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72B6-E48C-45C9-98EA-00B8E3D0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nl-BE" dirty="0" smtClean="0"/>
              <a:t>RDP into instance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Show drives available (C:\, D:\</a:t>
            </a:r>
            <a:r>
              <a:rPr lang="nl-BE" baseline="0" dirty="0" smtClean="0"/>
              <a:t> and E:\)</a:t>
            </a:r>
            <a:endParaRPr lang="nl-BE" dirty="0" smtClean="0"/>
          </a:p>
          <a:p>
            <a:pPr marL="171450" indent="-171450">
              <a:buFontTx/>
              <a:buChar char="-"/>
            </a:pPr>
            <a:r>
              <a:rPr lang="nl-BE" dirty="0" smtClean="0"/>
              <a:t>Have a look at C:\Config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smtClean="0"/>
              <a:t>Have a look at the batch files on D:\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72B6-E48C-45C9-98EA-00B8E3D0CA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0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0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BE" dirty="0" smtClean="0"/>
              <a:t>Idempotent operations (more than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72B6-E48C-45C9-98EA-00B8E3D0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A7FA9-5633-4257-B063-EE43ACD2DFF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40 blades in a rack</a:t>
            </a:r>
          </a:p>
          <a:p>
            <a:r>
              <a:rPr lang="nl-BE" dirty="0" smtClean="0"/>
              <a:t>Top router is SPOF</a:t>
            </a:r>
          </a:p>
          <a:p>
            <a:r>
              <a:rPr lang="nl-BE" dirty="0" smtClean="0"/>
              <a:t>Top switch is SPOF</a:t>
            </a:r>
          </a:p>
          <a:p>
            <a:r>
              <a:rPr lang="nl-BE" dirty="0" smtClean="0"/>
              <a:t>Fault-domain: rack!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72B6-E48C-45C9-98EA-00B8E3D0C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0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0A57B-FB17-49E5-8F84-432FD1C7B5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nl-BE" dirty="0" smtClean="0"/>
              <a:t>RDP into instance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Show services running (process explorer)</a:t>
            </a:r>
          </a:p>
          <a:p>
            <a:pPr marL="171450" indent="-171450">
              <a:buFontTx/>
              <a:buChar char="-"/>
            </a:pPr>
            <a:r>
              <a:rPr lang="nl-BE" baseline="0" dirty="0" smtClean="0"/>
              <a:t>Reflector the waappagent - D:\Packages\GuestAgent = agent that communicates with FC</a:t>
            </a:r>
          </a:p>
          <a:p>
            <a:pPr marL="171450" indent="-171450">
              <a:buFontTx/>
              <a:buChar char="-"/>
            </a:pPr>
            <a:r>
              <a:rPr lang="nl-BE" dirty="0" smtClean="0"/>
              <a:t>GetFabricAddressFromDHCP()</a:t>
            </a:r>
          </a:p>
          <a:p>
            <a:pPr marL="171450" indent="-171450">
              <a:buFontTx/>
              <a:buChar char="-"/>
            </a:pPr>
            <a:r>
              <a:rPr lang="nl-BE" dirty="0" smtClean="0"/>
              <a:t>Wireshark</a:t>
            </a:r>
            <a:r>
              <a:rPr lang="nl-BE" baseline="0" dirty="0" smtClean="0"/>
              <a:t> communication with FC HOST agent (not FC directly)</a:t>
            </a:r>
            <a:endParaRPr lang="nl-BE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72B6-E48C-45C9-98EA-00B8E3D0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EFB5-8A64-49D9-8BC9-12724DA5C8E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5" y="3444665"/>
            <a:ext cx="8615363" cy="292756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4475" y="3417969"/>
            <a:ext cx="5107283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6675" y="1409700"/>
            <a:ext cx="84042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b="0" dirty="0" smtClean="0">
                <a:solidFill>
                  <a:schemeClr val="bg2">
                    <a:lumMod val="75000"/>
                  </a:schemeClr>
                </a:solidFill>
              </a:rPr>
              <a:t>DEMO</a:t>
            </a:r>
            <a:endParaRPr lang="en-US" sz="138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1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771208-7B09-4212-ABFF-B168BDCB1705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aartenballiauw.be/" TargetMode="External"/><Relationship Id="rId2" Type="http://schemas.openxmlformats.org/officeDocument/2006/relationships/hyperlink" Target="http://about.me/maartenballiau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www.azug.b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cloudapp.n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aartenballiauw.be/" TargetMode="External"/><Relationship Id="rId2" Type="http://schemas.openxmlformats.org/officeDocument/2006/relationships/hyperlink" Target="http://about.me/maartenballiau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Azure</a:t>
            </a:r>
            <a:br>
              <a:rPr lang="en-US" dirty="0" smtClean="0"/>
            </a:br>
            <a:r>
              <a:rPr lang="en-US" dirty="0" smtClean="0"/>
              <a:t>Under </a:t>
            </a:r>
            <a:r>
              <a:rPr lang="en-US" dirty="0"/>
              <a:t>the hood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67944" y="4228181"/>
            <a:ext cx="4891608" cy="2245735"/>
            <a:chOff x="579692" y="756865"/>
            <a:chExt cx="4891608" cy="2245735"/>
          </a:xfrm>
        </p:grpSpPr>
        <p:sp>
          <p:nvSpPr>
            <p:cNvPr id="6" name="Rectangle 80"/>
            <p:cNvSpPr txBox="1">
              <a:spLocks noChangeArrowheads="1"/>
            </p:cNvSpPr>
            <p:nvPr/>
          </p:nvSpPr>
          <p:spPr bwMode="auto">
            <a:xfrm rot="21367684">
              <a:off x="579692" y="1648395"/>
              <a:ext cx="4891608" cy="135420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Bef>
                  <a:spcPct val="20000"/>
                </a:spcBef>
                <a:buClr>
                  <a:srgbClr val="006A8E"/>
                </a:buClr>
                <a:defRPr/>
              </a:pPr>
              <a:r>
                <a:rPr lang="nl-BE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Maarten Balliauw</a:t>
              </a: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http://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about.me/maartenballiauw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http://blog.maartenballiauw.be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@maartenballiauw</a:t>
              </a:r>
              <a:endParaRPr lang="nl-BE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6" descr="Real_CMYK_white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21346289">
              <a:off x="3404940" y="756865"/>
              <a:ext cx="2024062" cy="202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http://icons.iconarchive.com/icons/webiconset/blogging/128/About-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7684">
              <a:off x="4518739" y="1936201"/>
              <a:ext cx="688207" cy="688208"/>
            </a:xfrm>
            <a:prstGeom prst="rect">
              <a:avLst/>
            </a:prstGeom>
            <a:solidFill>
              <a:schemeClr val="tx1"/>
            </a:solidFill>
            <a:extLst/>
          </p:spPr>
        </p:pic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Core platform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Automated OS updates &amp; patches</a:t>
            </a:r>
          </a:p>
          <a:p>
            <a:r>
              <a:rPr lang="nl-BE" smtClean="0"/>
              <a:t>Automated application updates</a:t>
            </a:r>
          </a:p>
          <a:p>
            <a:r>
              <a:rPr lang="nl-BE" smtClean="0"/>
              <a:t>Automated configuration changes</a:t>
            </a:r>
          </a:p>
          <a:p>
            <a:r>
              <a:rPr lang="nl-BE" smtClean="0"/>
              <a:t>Designed to 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consequences...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nl-BE" sz="4000" dirty="0" smtClean="0"/>
          </a:p>
          <a:p>
            <a:pPr marL="118872" indent="0" algn="ctr">
              <a:buNone/>
            </a:pPr>
            <a:endParaRPr lang="nl-BE" sz="4000" dirty="0" smtClean="0"/>
          </a:p>
          <a:p>
            <a:pPr marL="118872" indent="0" algn="ctr">
              <a:buNone/>
            </a:pPr>
            <a:endParaRPr lang="nl-BE" sz="4000" dirty="0" smtClean="0"/>
          </a:p>
          <a:p>
            <a:pPr marL="118872" indent="0" algn="ctr">
              <a:buNone/>
            </a:pPr>
            <a:r>
              <a:rPr lang="nl-BE" sz="4000" dirty="0" smtClean="0"/>
              <a:t>“Windows Azure Application Model”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92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consequences...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You should</a:t>
            </a:r>
          </a:p>
          <a:p>
            <a:pPr lvl="1"/>
            <a:r>
              <a:rPr lang="nl-BE" dirty="0" smtClean="0"/>
              <a:t>Design for costs</a:t>
            </a:r>
          </a:p>
          <a:p>
            <a:pPr lvl="1"/>
            <a:r>
              <a:rPr lang="nl-BE" dirty="0" smtClean="0"/>
              <a:t>Design for scale out (instead of scale up)</a:t>
            </a:r>
          </a:p>
          <a:p>
            <a:pPr lvl="1"/>
            <a:r>
              <a:rPr lang="nl-BE" dirty="0" smtClean="0"/>
              <a:t>Design for failure</a:t>
            </a:r>
          </a:p>
          <a:p>
            <a:pPr lvl="2"/>
            <a:r>
              <a:rPr lang="nl-BE" dirty="0" smtClean="0"/>
              <a:t>Idempotent operations</a:t>
            </a:r>
          </a:p>
          <a:p>
            <a:pPr lvl="2"/>
            <a:r>
              <a:rPr lang="nl-BE" dirty="0" smtClean="0"/>
              <a:t>Short timeouts &amp; retries</a:t>
            </a:r>
          </a:p>
          <a:p>
            <a:pPr lvl="2"/>
            <a:r>
              <a:rPr lang="nl-BE" dirty="0" smtClean="0"/>
              <a:t>Stateless (with state on durable storage)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169946">
            <a:off x="3521773" y="1813811"/>
            <a:ext cx="334258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000" b="1" dirty="0" smtClean="0"/>
              <a:t>Come see my next session </a:t>
            </a:r>
            <a:r>
              <a:rPr lang="nl-BE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8" name="Curved Connector 7"/>
          <p:cNvCxnSpPr>
            <a:stCxn id="4" idx="1"/>
          </p:cNvCxnSpPr>
          <p:nvPr/>
        </p:nvCxnSpPr>
        <p:spPr>
          <a:xfrm rot="10800000" flipV="1">
            <a:off x="3293849" y="2222396"/>
            <a:ext cx="240985" cy="270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7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 typical Windows Azure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Application consists of</a:t>
            </a:r>
          </a:p>
          <a:p>
            <a:pPr lvl="1"/>
            <a:r>
              <a:rPr lang="nl-BE" dirty="0" smtClean="0"/>
              <a:t>Actual application in one or multiple roles</a:t>
            </a:r>
          </a:p>
          <a:p>
            <a:pPr lvl="2"/>
            <a:r>
              <a:rPr lang="nl-BE" dirty="0" smtClean="0"/>
              <a:t>Role = isolation boundary (~= DLL)</a:t>
            </a:r>
            <a:endParaRPr lang="en-US" dirty="0" smtClean="0"/>
          </a:p>
          <a:p>
            <a:pPr lvl="1"/>
            <a:r>
              <a:rPr lang="nl-BE" dirty="0" smtClean="0"/>
              <a:t>Service model</a:t>
            </a:r>
          </a:p>
          <a:p>
            <a:pPr lvl="2"/>
            <a:r>
              <a:rPr lang="nl-BE" dirty="0" smtClean="0"/>
              <a:t>ITPro-as-an-XML</a:t>
            </a:r>
          </a:p>
          <a:p>
            <a:pPr lvl="1"/>
            <a:r>
              <a:rPr lang="nl-BE" dirty="0" smtClean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2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22" y="1628800"/>
            <a:ext cx="5116650" cy="510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ServiceDefinition.csdef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Defines</a:t>
            </a:r>
          </a:p>
          <a:p>
            <a:pPr lvl="1"/>
            <a:r>
              <a:rPr lang="nl-BE" sz="2400" dirty="0" smtClean="0"/>
              <a:t>Which roles there are</a:t>
            </a:r>
          </a:p>
          <a:p>
            <a:pPr lvl="1"/>
            <a:r>
              <a:rPr lang="nl-BE" sz="2400" dirty="0" smtClean="0"/>
              <a:t>Role names &amp; types</a:t>
            </a:r>
          </a:p>
          <a:p>
            <a:pPr lvl="1"/>
            <a:r>
              <a:rPr lang="nl-BE" sz="2400" dirty="0" smtClean="0"/>
              <a:t>VM size (x-small, small, medium, ...)</a:t>
            </a:r>
          </a:p>
          <a:p>
            <a:pPr lvl="1"/>
            <a:r>
              <a:rPr lang="nl-BE" sz="2400" dirty="0" smtClean="0"/>
              <a:t>Network endpoints required</a:t>
            </a:r>
          </a:p>
          <a:p>
            <a:pPr lvl="1"/>
            <a:r>
              <a:rPr lang="nl-BE" sz="2400" dirty="0" smtClean="0"/>
              <a:t>What configuration values to expect</a:t>
            </a:r>
          </a:p>
          <a:p>
            <a:pPr lvl="1"/>
            <a:r>
              <a:rPr lang="nl-BE" sz="2400" dirty="0" smtClean="0"/>
              <a:t># update domains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Can not be changed for a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2" y="1581692"/>
            <a:ext cx="3851920" cy="52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ServiceConfiguration.cscfg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Contains</a:t>
            </a:r>
          </a:p>
          <a:p>
            <a:pPr lvl="1"/>
            <a:r>
              <a:rPr lang="nl-BE" sz="2400" dirty="0" smtClean="0"/>
              <a:t># instances</a:t>
            </a:r>
            <a:endParaRPr lang="en-US" sz="2400" dirty="0" smtClean="0"/>
          </a:p>
          <a:p>
            <a:pPr lvl="1"/>
            <a:r>
              <a:rPr lang="en-US" sz="2400" dirty="0" smtClean="0"/>
              <a:t>Configuration values</a:t>
            </a:r>
          </a:p>
          <a:p>
            <a:pPr lvl="1"/>
            <a:r>
              <a:rPr lang="en-US" sz="2400" dirty="0" smtClean="0"/>
              <a:t>Certificates</a:t>
            </a:r>
          </a:p>
          <a:p>
            <a:pPr lvl="1"/>
            <a:r>
              <a:rPr lang="en-US" sz="2400" dirty="0" smtClean="0"/>
              <a:t>…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Can be changed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216067" y="1632479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Front-End-2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38492" y="1628800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16067" y="1628800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Front-End-1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634826" y="1628800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Domains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402832" cy="4623816"/>
          </a:xfrm>
        </p:spPr>
        <p:txBody>
          <a:bodyPr>
            <a:normAutofit/>
          </a:bodyPr>
          <a:lstStyle/>
          <a:p>
            <a:r>
              <a:rPr lang="en-US" dirty="0" smtClean="0"/>
              <a:t>Ensure service stays up during updates</a:t>
            </a:r>
          </a:p>
          <a:p>
            <a:pPr lvl="1"/>
            <a:r>
              <a:rPr lang="en-US" dirty="0" smtClean="0"/>
              <a:t>Update domains = percentage of service that will be offline</a:t>
            </a:r>
          </a:p>
          <a:p>
            <a:pPr lvl="1"/>
            <a:r>
              <a:rPr lang="en-US" dirty="0" smtClean="0"/>
              <a:t>Default and max is 5</a:t>
            </a:r>
          </a:p>
          <a:p>
            <a:pPr lvl="1"/>
            <a:r>
              <a:rPr lang="en-US" dirty="0" smtClean="0"/>
              <a:t>Can be overridden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412527" y="3927319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Front-End-1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75163" y="3927319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Front-End-2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7637" y="6262805"/>
            <a:ext cx="10271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Update Domain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6262805"/>
            <a:ext cx="8378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Update Domain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08697" y="5270328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75163" y="5270328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001893" y="5270328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2667" y="6274418"/>
            <a:ext cx="8378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Update Domain 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622567" y="1628800"/>
            <a:ext cx="757367" cy="911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Middle Tier-3</a:t>
            </a:r>
          </a:p>
        </p:txBody>
      </p:sp>
    </p:spTree>
    <p:extLst>
      <p:ext uri="{BB962C8B-B14F-4D97-AF65-F5344CB8AC3E}">
        <p14:creationId xmlns:p14="http://schemas.microsoft.com/office/powerpoint/2010/main" val="37593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6.24133E-7 C -0.01028 0.0037 -0.02135 0.01387 -0.02734 0.02866 C -0.02942 0.03352 -0.03112 0.03976 -0.03385 0.04392 C -0.03711 0.0497 -0.04088 0.05386 -0.04349 0.0601 C -0.0457 0.06519 -0.04987 0.07582 -0.04987 0.07605 C -0.05273 0.09062 -0.05924 0.09963 -0.06119 0.11535 C -0.0638 0.13662 -0.0651 0.1521 -0.07226 0.17083 C -0.07343 0.17869 -0.07435 0.18655 -0.07565 0.19394 C -0.07643 0.19972 -0.07877 0.21013 -0.07877 0.21036 C -0.08007 0.22769 -0.0802 0.24596 -0.08359 0.2626 C -0.08476 0.28595 -0.08828 0.31022 -0.08828 0.33426 " pathEditMode="relative" rAng="0" ptsTypes="ffffffffff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167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63 C -0.02656 -0.00277 -0.0332 0.0141 -0.04883 0.03676 C -0.05729 0.04924 -0.06627 0.06103 -0.07513 0.07328 C -0.09857 0.10587 -0.07409 0.06773 -0.09961 0.09686 C -0.10338 0.10125 -0.10586 0.10795 -0.1095 0.11258 C -0.12044 0.12668 -0.11471 0.11443 -0.12278 0.12552 C -0.13216 0.13847 -0.14297 0.15187 -0.15065 0.16736 C -0.16224 0.19025 -0.17513 0.21013 -0.18672 0.23255 C -0.19062 0.24018 -0.1944 0.24827 -0.19818 0.25613 C -0.20078 0.26098 -0.20482 0.27185 -0.20482 0.27208 C -0.20625 0.28017 -0.20859 0.28803 -0.21133 0.29612 C -0.21315 0.30328 -0.21797 0.31184 -0.21797 0.31184 C -0.22396 0.34281 -0.2289 0.37194 -0.23268 0.40222 C -0.23411 0.41378 -0.2375 0.42464 -0.23919 0.4362 C -0.23971 0.46579 -0.23997 0.49538 -0.24088 0.52473 C -0.24088 0.52682 -0.24245 0.53213 -0.24245 0.53028 " pathEditMode="relative" rAng="0" ptsTypes="fffffffffffffff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269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4498E-6 C 0.00248 0.01757 0.00756 0.03375 0.01237 0.04993 C 0.01797 0.06843 0.01355 0.046 0.01875 0.0682 C 0.02787 0.1068 0.03425 0.14887 0.03894 0.18932 C 0.04011 0.2099 0.04076 0.22469 0.04219 0.24457 C 0.04258 0.25058 0.04297 0.25682 0.04375 0.26306 C 0.04453 0.27 0.04688 0.28387 0.04688 0.2841 C 0.04766 0.30051 0.05013 0.31739 0.05013 0.33426 " pathEditMode="relative" rAng="0" ptsTypes="fffffff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67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-0.00651 0.01849 0.00209 -0.003 -0.00833 0.01295 C -0.0112 0.01734 -0.01289 0.02358 -0.01549 0.02843 C -0.01705 0.04092 -0.01979 0.0467 -0.02396 0.05687 C -0.02825 0.08068 -0.02135 0.04554 -0.02955 0.07235 C -0.0306 0.07536 -0.03034 0.07952 -0.03099 0.08276 C -0.03333 0.09385 -0.03541 0.10449 -0.04088 0.11119 C -0.04375 0.12113 -0.04635 0.13246 -0.04935 0.1424 C -0.05052 0.14586 -0.0526 0.14864 -0.05364 0.15257 C -0.05898 0.17198 -0.06263 0.19348 -0.06914 0.21221 C -0.07148 0.21868 -0.075 0.22376 -0.0776 0.23024 C -0.07942 0.24064 -0.08086 0.25081 -0.0832 0.26121 C -0.08515 0.28525 -0.08984 0.30837 -0.09453 0.33102 C -0.09817 0.34836 -0.09987 0.36731 -0.10299 0.38511 C -0.10442 0.51295 -0.10442 0.46463 -0.10442 0.53028 " pathEditMode="relative" rAng="0" ptsTypes="ffffffffffffff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26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6.24133E-7 C 0.00221 0.01803 0.00547 0.03652 0.01094 0.05178 C 0.01146 0.05432 0.01146 0.05756 0.01224 0.05964 C 0.01758 0.07235 0.01641 0.05687 0.01641 0.07282 L 0.04141 0.30652 L 0.04414 0.53259 " pathEditMode="relative" rAng="0" ptsTypes="fffA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26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9" grpId="0" animBg="1"/>
      <p:bldP spid="18" grpId="0" animBg="1"/>
      <p:bldP spid="4" grpId="0" animBg="1"/>
      <p:bldP spid="5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5867401" y="1600200"/>
            <a:ext cx="1524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137988" y="1600200"/>
            <a:ext cx="1524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597629" cy="49859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to upgrade domains</a:t>
            </a:r>
          </a:p>
          <a:p>
            <a:r>
              <a:rPr lang="en-US" dirty="0" smtClean="0"/>
              <a:t>“Unit of failure”</a:t>
            </a:r>
          </a:p>
          <a:p>
            <a:r>
              <a:rPr lang="nl-BE" dirty="0" smtClean="0"/>
              <a:t>Considered by WA when provisioning</a:t>
            </a:r>
          </a:p>
          <a:p>
            <a:pPr lvl="1"/>
            <a:r>
              <a:rPr lang="nl-BE" dirty="0" smtClean="0"/>
              <a:t>&gt;= 2 fault domains per service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74867" y="2053414"/>
            <a:ext cx="927599" cy="1066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Front-End-1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3224" y="5486402"/>
            <a:ext cx="97924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Fault Domain </a:t>
            </a:r>
            <a:r>
              <a:rPr lang="en-US" dirty="0" smtClean="0"/>
              <a:t>1</a:t>
            </a:r>
          </a:p>
          <a:p>
            <a:pPr algn="ctr"/>
            <a:r>
              <a:rPr lang="nl-BE" dirty="0" smtClean="0"/>
              <a:t>(eg 1 rack)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50386" y="5486402"/>
            <a:ext cx="106197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Fault Domain </a:t>
            </a:r>
            <a:r>
              <a:rPr lang="en-US" dirty="0" smtClean="0"/>
              <a:t>2</a:t>
            </a:r>
          </a:p>
          <a:p>
            <a:pPr algn="ctr"/>
            <a:r>
              <a:rPr lang="nl-BE" dirty="0"/>
              <a:t>(eg 1 rack</a:t>
            </a:r>
            <a:r>
              <a:rPr lang="nl-BE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50387" y="2053414"/>
            <a:ext cx="927599" cy="1066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Front-End-2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50387" y="3496236"/>
            <a:ext cx="927599" cy="1066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Middle Tier-2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16609" y="3496236"/>
            <a:ext cx="927599" cy="1066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Middle Tier-1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274537" y="1609168"/>
            <a:ext cx="1524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8032" y="5495370"/>
            <a:ext cx="10044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Fault Domain </a:t>
            </a:r>
            <a:r>
              <a:rPr lang="en-US" dirty="0" smtClean="0"/>
              <a:t>3</a:t>
            </a:r>
          </a:p>
          <a:p>
            <a:pPr algn="ctr"/>
            <a:r>
              <a:rPr lang="nl-BE" dirty="0"/>
              <a:t>(eg 1 rack</a:t>
            </a:r>
            <a:r>
              <a:rPr lang="nl-BE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886936" y="3505204"/>
            <a:ext cx="927599" cy="10663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Middle Tier-3</a:t>
            </a:r>
          </a:p>
        </p:txBody>
      </p:sp>
    </p:spTree>
    <p:extLst>
      <p:ext uri="{BB962C8B-B14F-4D97-AF65-F5344CB8AC3E}">
        <p14:creationId xmlns:p14="http://schemas.microsoft.com/office/powerpoint/2010/main" val="1184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3427" y="1909291"/>
            <a:ext cx="1113867" cy="788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Your</a:t>
            </a:r>
          </a:p>
          <a:p>
            <a:pPr algn="ctr" defTabSz="1218535"/>
            <a:r>
              <a:rPr lang="en-US" sz="2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Service</a:t>
            </a:r>
          </a:p>
        </p:txBody>
      </p:sp>
      <p:grpSp>
        <p:nvGrpSpPr>
          <p:cNvPr id="4" name="cloud base"/>
          <p:cNvGrpSpPr/>
          <p:nvPr/>
        </p:nvGrpSpPr>
        <p:grpSpPr>
          <a:xfrm>
            <a:off x="387054" y="1484784"/>
            <a:ext cx="8500894" cy="5543550"/>
            <a:chOff x="515938" y="742950"/>
            <a:chExt cx="11331574" cy="5543550"/>
          </a:xfrm>
        </p:grpSpPr>
        <p:grpSp>
          <p:nvGrpSpPr>
            <p:cNvPr id="5" name="Group 157"/>
            <p:cNvGrpSpPr/>
            <p:nvPr/>
          </p:nvGrpSpPr>
          <p:grpSpPr>
            <a:xfrm>
              <a:off x="515938" y="742950"/>
              <a:ext cx="11331574" cy="5543550"/>
              <a:chOff x="515938" y="742950"/>
              <a:chExt cx="11331574" cy="5543550"/>
            </a:xfrm>
          </p:grpSpPr>
          <p:grpSp>
            <p:nvGrpSpPr>
              <p:cNvPr id="6" name="Group 159"/>
              <p:cNvGrpSpPr/>
              <p:nvPr/>
            </p:nvGrpSpPr>
            <p:grpSpPr>
              <a:xfrm>
                <a:off x="515938" y="742950"/>
                <a:ext cx="11331574" cy="5276850"/>
                <a:chOff x="515938" y="742950"/>
                <a:chExt cx="11331574" cy="5276850"/>
              </a:xfrm>
            </p:grpSpPr>
            <p:grpSp>
              <p:nvGrpSpPr>
                <p:cNvPr id="7" name="Group 156"/>
                <p:cNvGrpSpPr/>
                <p:nvPr/>
              </p:nvGrpSpPr>
              <p:grpSpPr>
                <a:xfrm>
                  <a:off x="515938" y="742950"/>
                  <a:ext cx="11331574" cy="5276850"/>
                  <a:chOff x="515938" y="742950"/>
                  <a:chExt cx="11331574" cy="5276850"/>
                </a:xfrm>
              </p:grpSpPr>
              <p:pic>
                <p:nvPicPr>
                  <p:cNvPr id="16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3138" y="1447800"/>
                    <a:ext cx="7152701" cy="403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6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4312" y="1219200"/>
                    <a:ext cx="7152701" cy="403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6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5938" y="3276600"/>
                    <a:ext cx="5448300" cy="2743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6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94012" y="3276600"/>
                    <a:ext cx="5448300" cy="2743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7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99212" y="3276600"/>
                    <a:ext cx="5448300" cy="2743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7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prstClr val="black"/>
                      <a:srgbClr val="C0C0C0">
                        <a:tint val="45000"/>
                        <a:satMod val="400000"/>
                      </a:srgbClr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27412" y="742950"/>
                    <a:ext cx="6229350" cy="23241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64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 rot="9900000">
                  <a:off x="1286950" y="1509107"/>
                  <a:ext cx="5600700" cy="3162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65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 rot="9900000">
                  <a:off x="5742502" y="1509107"/>
                  <a:ext cx="5600700" cy="3162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6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C0C0C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1446212" y="3124200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1" name="Picture 6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C0C0C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5103812" y="3124200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C0C0C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6246812" y="3124200"/>
                <a:ext cx="5600700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8" name="Group 156"/>
            <p:cNvGrpSpPr/>
            <p:nvPr/>
          </p:nvGrpSpPr>
          <p:grpSpPr>
            <a:xfrm>
              <a:off x="5419621" y="1829241"/>
              <a:ext cx="3887551" cy="2055187"/>
              <a:chOff x="4065772" y="1829241"/>
              <a:chExt cx="2916423" cy="2055186"/>
            </a:xfrm>
          </p:grpSpPr>
          <p:grpSp>
            <p:nvGrpSpPr>
              <p:cNvPr id="9" name="Group 13"/>
              <p:cNvGrpSpPr/>
              <p:nvPr/>
            </p:nvGrpSpPr>
            <p:grpSpPr>
              <a:xfrm>
                <a:off x="4065772" y="24246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5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" name="Group 173"/>
              <p:cNvGrpSpPr/>
              <p:nvPr/>
            </p:nvGrpSpPr>
            <p:grpSpPr>
              <a:xfrm>
                <a:off x="4218172" y="25770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5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1" name="Group 21"/>
              <p:cNvGrpSpPr/>
              <p:nvPr/>
            </p:nvGrpSpPr>
            <p:grpSpPr>
              <a:xfrm>
                <a:off x="4370572" y="27294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4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5"/>
              <p:cNvGrpSpPr/>
              <p:nvPr/>
            </p:nvGrpSpPr>
            <p:grpSpPr>
              <a:xfrm>
                <a:off x="4522972" y="28818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4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" name="Group 29"/>
              <p:cNvGrpSpPr/>
              <p:nvPr/>
            </p:nvGrpSpPr>
            <p:grpSpPr>
              <a:xfrm>
                <a:off x="4675372" y="30342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4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" name="Group 33"/>
              <p:cNvGrpSpPr/>
              <p:nvPr/>
            </p:nvGrpSpPr>
            <p:grpSpPr>
              <a:xfrm>
                <a:off x="4827772" y="31866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3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" name="Group 37"/>
              <p:cNvGrpSpPr/>
              <p:nvPr/>
            </p:nvGrpSpPr>
            <p:grpSpPr>
              <a:xfrm>
                <a:off x="4735623" y="20631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3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" name="Group 45"/>
              <p:cNvGrpSpPr/>
              <p:nvPr/>
            </p:nvGrpSpPr>
            <p:grpSpPr>
              <a:xfrm>
                <a:off x="4888023" y="22155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3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" name="Group 49"/>
              <p:cNvGrpSpPr/>
              <p:nvPr/>
            </p:nvGrpSpPr>
            <p:grpSpPr>
              <a:xfrm>
                <a:off x="5040423" y="23679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3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" name="Group 53"/>
              <p:cNvGrpSpPr/>
              <p:nvPr/>
            </p:nvGrpSpPr>
            <p:grpSpPr>
              <a:xfrm>
                <a:off x="5192823" y="25203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2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" name="Group 57"/>
              <p:cNvGrpSpPr/>
              <p:nvPr/>
            </p:nvGrpSpPr>
            <p:grpSpPr>
              <a:xfrm>
                <a:off x="5345223" y="26727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2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" name="Group 61"/>
              <p:cNvGrpSpPr/>
              <p:nvPr/>
            </p:nvGrpSpPr>
            <p:grpSpPr>
              <a:xfrm>
                <a:off x="5497623" y="28251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2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65"/>
              <p:cNvGrpSpPr/>
              <p:nvPr/>
            </p:nvGrpSpPr>
            <p:grpSpPr>
              <a:xfrm>
                <a:off x="5522432" y="18292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1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69"/>
              <p:cNvGrpSpPr/>
              <p:nvPr/>
            </p:nvGrpSpPr>
            <p:grpSpPr>
              <a:xfrm>
                <a:off x="5674832" y="19816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1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3" name="Group 73"/>
              <p:cNvGrpSpPr/>
              <p:nvPr/>
            </p:nvGrpSpPr>
            <p:grpSpPr>
              <a:xfrm>
                <a:off x="5827232" y="21340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1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4" name="Group 77"/>
              <p:cNvGrpSpPr/>
              <p:nvPr/>
            </p:nvGrpSpPr>
            <p:grpSpPr>
              <a:xfrm>
                <a:off x="5979632" y="22864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0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5" name="Group 81"/>
              <p:cNvGrpSpPr/>
              <p:nvPr/>
            </p:nvGrpSpPr>
            <p:grpSpPr>
              <a:xfrm>
                <a:off x="6132032" y="24388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0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" name="Group 85"/>
              <p:cNvGrpSpPr/>
              <p:nvPr/>
            </p:nvGrpSpPr>
            <p:grpSpPr>
              <a:xfrm>
                <a:off x="6284432" y="25912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03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" name="Group 89"/>
              <p:cNvGrpSpPr/>
              <p:nvPr/>
            </p:nvGrpSpPr>
            <p:grpSpPr>
              <a:xfrm>
                <a:off x="6436832" y="2743641"/>
                <a:ext cx="545363" cy="545362"/>
                <a:chOff x="4671828" y="3051986"/>
                <a:chExt cx="545363" cy="545362"/>
              </a:xfrm>
            </p:grpSpPr>
            <p:pic>
              <p:nvPicPr>
                <p:cNvPr id="200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8" name="Group 93"/>
              <p:cNvGrpSpPr/>
              <p:nvPr/>
            </p:nvGrpSpPr>
            <p:grpSpPr>
              <a:xfrm>
                <a:off x="5650023" y="2977558"/>
                <a:ext cx="545363" cy="545362"/>
                <a:chOff x="4671828" y="3051986"/>
                <a:chExt cx="545363" cy="545362"/>
              </a:xfrm>
            </p:grpSpPr>
            <p:pic>
              <p:nvPicPr>
                <p:cNvPr id="197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9" name="Group 97"/>
              <p:cNvGrpSpPr/>
              <p:nvPr/>
            </p:nvGrpSpPr>
            <p:grpSpPr>
              <a:xfrm>
                <a:off x="4980172" y="3339065"/>
                <a:ext cx="545363" cy="545362"/>
                <a:chOff x="4671828" y="3051986"/>
                <a:chExt cx="545363" cy="545362"/>
              </a:xfrm>
            </p:grpSpPr>
            <p:pic>
              <p:nvPicPr>
                <p:cNvPr id="194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91568" y="3051986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671828" y="3119325"/>
                  <a:ext cx="325623" cy="32562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6" name="Picture 2" descr="C:\Users\daiken\AppData\Local\Microsoft\Windows\Temporary Internet Files\Content.IE5\UWY6LG0D\MCj04348450000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prstClr val="black"/>
                    <a:srgbClr val="C0C0C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824228" y="3271725"/>
                  <a:ext cx="325623" cy="325623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30" name="Group 150"/>
            <p:cNvGrpSpPr/>
            <p:nvPr/>
          </p:nvGrpSpPr>
          <p:grpSpPr>
            <a:xfrm>
              <a:off x="7965259" y="3639882"/>
              <a:ext cx="1913362" cy="1088065"/>
              <a:chOff x="584791" y="4660605"/>
              <a:chExt cx="1435395" cy="1088065"/>
            </a:xfrm>
          </p:grpSpPr>
          <p:grpSp>
            <p:nvGrpSpPr>
              <p:cNvPr id="31" name="Group 109"/>
              <p:cNvGrpSpPr/>
              <p:nvPr/>
            </p:nvGrpSpPr>
            <p:grpSpPr>
              <a:xfrm>
                <a:off x="584791" y="4823638"/>
                <a:ext cx="326065" cy="315432"/>
                <a:chOff x="584791" y="4823638"/>
                <a:chExt cx="326065" cy="315432"/>
              </a:xfrm>
            </p:grpSpPr>
            <p:sp>
              <p:nvSpPr>
                <p:cNvPr id="299" name="Can 108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300" name="Can 106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301" name="Can 107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7" name="Group 110"/>
              <p:cNvGrpSpPr/>
              <p:nvPr/>
            </p:nvGrpSpPr>
            <p:grpSpPr>
              <a:xfrm>
                <a:off x="737191" y="4976038"/>
                <a:ext cx="326065" cy="315432"/>
                <a:chOff x="584791" y="4823638"/>
                <a:chExt cx="326065" cy="315432"/>
              </a:xfrm>
            </p:grpSpPr>
            <p:sp>
              <p:nvSpPr>
                <p:cNvPr id="296" name="Can 111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7" name="Can 112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8" name="Can 297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8" name="Group 114"/>
              <p:cNvGrpSpPr/>
              <p:nvPr/>
            </p:nvGrpSpPr>
            <p:grpSpPr>
              <a:xfrm>
                <a:off x="889591" y="5128438"/>
                <a:ext cx="326065" cy="315432"/>
                <a:chOff x="584791" y="4823638"/>
                <a:chExt cx="326065" cy="315432"/>
              </a:xfrm>
            </p:grpSpPr>
            <p:sp>
              <p:nvSpPr>
                <p:cNvPr id="293" name="Can 292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4" name="Can 293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5" name="Can 294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9" name="Group 118"/>
              <p:cNvGrpSpPr/>
              <p:nvPr/>
            </p:nvGrpSpPr>
            <p:grpSpPr>
              <a:xfrm>
                <a:off x="1041991" y="5280838"/>
                <a:ext cx="326065" cy="315432"/>
                <a:chOff x="584791" y="4823638"/>
                <a:chExt cx="326065" cy="315432"/>
              </a:xfrm>
            </p:grpSpPr>
            <p:sp>
              <p:nvSpPr>
                <p:cNvPr id="290" name="Can 289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1" name="Can 290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92" name="Can 291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0" name="Group 122"/>
              <p:cNvGrpSpPr/>
              <p:nvPr/>
            </p:nvGrpSpPr>
            <p:grpSpPr>
              <a:xfrm>
                <a:off x="1194391" y="5433238"/>
                <a:ext cx="326065" cy="315432"/>
                <a:chOff x="584791" y="4823638"/>
                <a:chExt cx="326065" cy="315432"/>
              </a:xfrm>
            </p:grpSpPr>
            <p:sp>
              <p:nvSpPr>
                <p:cNvPr id="287" name="Can 286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8" name="Can 287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9" name="Can 288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1" name="Group 126"/>
              <p:cNvGrpSpPr/>
              <p:nvPr/>
            </p:nvGrpSpPr>
            <p:grpSpPr>
              <a:xfrm>
                <a:off x="932121" y="4660605"/>
                <a:ext cx="326065" cy="315432"/>
                <a:chOff x="584791" y="4823638"/>
                <a:chExt cx="326065" cy="315432"/>
              </a:xfrm>
            </p:grpSpPr>
            <p:sp>
              <p:nvSpPr>
                <p:cNvPr id="284" name="Can 283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5" name="Can 284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6" name="Can 285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Group 130"/>
              <p:cNvGrpSpPr/>
              <p:nvPr/>
            </p:nvGrpSpPr>
            <p:grpSpPr>
              <a:xfrm>
                <a:off x="1084521" y="4813005"/>
                <a:ext cx="326065" cy="315432"/>
                <a:chOff x="584791" y="4823638"/>
                <a:chExt cx="326065" cy="315432"/>
              </a:xfrm>
            </p:grpSpPr>
            <p:sp>
              <p:nvSpPr>
                <p:cNvPr id="281" name="Can 280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2" name="Can 281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3" name="Can 282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Group 134"/>
              <p:cNvGrpSpPr/>
              <p:nvPr/>
            </p:nvGrpSpPr>
            <p:grpSpPr>
              <a:xfrm>
                <a:off x="1236921" y="4965405"/>
                <a:ext cx="326065" cy="315432"/>
                <a:chOff x="584791" y="4823638"/>
                <a:chExt cx="326065" cy="315432"/>
              </a:xfrm>
            </p:grpSpPr>
            <p:sp>
              <p:nvSpPr>
                <p:cNvPr id="278" name="Can 277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9" name="Can 278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80" name="Can 279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4" name="Group 138"/>
              <p:cNvGrpSpPr/>
              <p:nvPr/>
            </p:nvGrpSpPr>
            <p:grpSpPr>
              <a:xfrm>
                <a:off x="1389321" y="5117805"/>
                <a:ext cx="326065" cy="315432"/>
                <a:chOff x="584791" y="4823638"/>
                <a:chExt cx="326065" cy="315432"/>
              </a:xfrm>
            </p:grpSpPr>
            <p:sp>
              <p:nvSpPr>
                <p:cNvPr id="275" name="Can 274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6" name="Can 275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7" name="Can 276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5" name="Group 142"/>
              <p:cNvGrpSpPr/>
              <p:nvPr/>
            </p:nvGrpSpPr>
            <p:grpSpPr>
              <a:xfrm>
                <a:off x="1541721" y="5270205"/>
                <a:ext cx="326065" cy="315432"/>
                <a:chOff x="584791" y="4823638"/>
                <a:chExt cx="326065" cy="315432"/>
              </a:xfrm>
            </p:grpSpPr>
            <p:sp>
              <p:nvSpPr>
                <p:cNvPr id="272" name="Can 271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3" name="Can 272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4" name="Can 273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6" name="Group 146"/>
              <p:cNvGrpSpPr/>
              <p:nvPr/>
            </p:nvGrpSpPr>
            <p:grpSpPr>
              <a:xfrm>
                <a:off x="1694121" y="5422605"/>
                <a:ext cx="326065" cy="315432"/>
                <a:chOff x="584791" y="4823638"/>
                <a:chExt cx="326065" cy="315432"/>
              </a:xfrm>
            </p:grpSpPr>
            <p:sp>
              <p:nvSpPr>
                <p:cNvPr id="269" name="Can 268"/>
                <p:cNvSpPr/>
                <p:nvPr/>
              </p:nvSpPr>
              <p:spPr bwMode="auto">
                <a:xfrm>
                  <a:off x="740735" y="4823638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0" name="Can 269"/>
                <p:cNvSpPr/>
                <p:nvPr/>
              </p:nvSpPr>
              <p:spPr bwMode="auto">
                <a:xfrm>
                  <a:off x="584791" y="4848447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271" name="Can 270"/>
                <p:cNvSpPr/>
                <p:nvPr/>
              </p:nvSpPr>
              <p:spPr bwMode="auto">
                <a:xfrm>
                  <a:off x="715926" y="4926419"/>
                  <a:ext cx="170121" cy="212651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8535"/>
                  <a:endParaRPr lang="en-US" sz="27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02" name="Oval 301"/>
            <p:cNvSpPr/>
            <p:nvPr/>
          </p:nvSpPr>
          <p:spPr bwMode="auto">
            <a:xfrm>
              <a:off x="5073954" y="3019650"/>
              <a:ext cx="496059" cy="31897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r>
                <a:rPr lang="en-US" sz="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LB</a:t>
              </a: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7374713" y="4245938"/>
              <a:ext cx="496059" cy="31897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r>
                <a:rPr lang="en-US" sz="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LB</a:t>
              </a: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3557439" y="2009557"/>
              <a:ext cx="637787" cy="74427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wordArtVert" wrap="square" lIns="121888" tIns="60944" rIns="121888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535"/>
              <a:r>
                <a:rPr lang="en-US" sz="9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High-level: deploying a service</a:t>
            </a:r>
          </a:p>
        </p:txBody>
      </p:sp>
      <p:grpSp>
        <p:nvGrpSpPr>
          <p:cNvPr id="267" name="Group 103"/>
          <p:cNvGrpSpPr/>
          <p:nvPr/>
        </p:nvGrpSpPr>
        <p:grpSpPr>
          <a:xfrm>
            <a:off x="3062178" y="4920432"/>
            <a:ext cx="1509823" cy="978195"/>
            <a:chOff x="3615070" y="5103628"/>
            <a:chExt cx="2115879" cy="1244009"/>
          </a:xfrm>
        </p:grpSpPr>
        <p:sp>
          <p:nvSpPr>
            <p:cNvPr id="103" name="Rounded Rectangle 102"/>
            <p:cNvSpPr/>
            <p:nvPr/>
          </p:nvSpPr>
          <p:spPr bwMode="auto">
            <a:xfrm>
              <a:off x="3615070" y="5103628"/>
              <a:ext cx="2115879" cy="12440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1218535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Fabric</a:t>
              </a:r>
            </a:p>
            <a:p>
              <a:pPr algn="r" defTabSz="1218535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Controller</a:t>
              </a:r>
            </a:p>
          </p:txBody>
        </p:sp>
        <p:pic>
          <p:nvPicPr>
            <p:cNvPr id="1027" name="Picture 3" descr="C:\Users\daiken\AppData\Local\Microsoft\Windows\Temporary Internet Files\Content.IE5\KU64B59Z\MCBD05199_0000[1]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723353" y="5248941"/>
              <a:ext cx="554187" cy="471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06" name="Rounded Rectangle 105"/>
          <p:cNvSpPr/>
          <p:nvPr/>
        </p:nvSpPr>
        <p:spPr bwMode="auto">
          <a:xfrm>
            <a:off x="733647" y="4303740"/>
            <a:ext cx="1297172" cy="857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Web Portal</a:t>
            </a:r>
          </a:p>
          <a:p>
            <a:pPr algn="ctr" defTabSz="1218535"/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(API)</a:t>
            </a: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1293137" y="1881063"/>
            <a:ext cx="1086416" cy="89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Model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060072" y="4870218"/>
            <a:ext cx="841972" cy="262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DNS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3195877" y="4915481"/>
            <a:ext cx="588475" cy="244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1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config</a:t>
            </a:r>
            <a:endParaRPr lang="en-US" sz="11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50892" y="1844824"/>
            <a:ext cx="1086416" cy="89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Service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161454" y="1844824"/>
            <a:ext cx="1086416" cy="89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Service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172016" y="1864466"/>
            <a:ext cx="1086416" cy="89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888" tIns="60944" rIns="121888" bIns="60944" numCol="1" rtlCol="0" anchor="ctr" anchorCtr="0" compatLnSpc="1">
            <a:prstTxWarp prst="textNoShape">
              <a:avLst/>
            </a:prstTxWarp>
          </a:bodyPr>
          <a:lstStyle/>
          <a:p>
            <a:pPr algn="ctr" defTabSz="1218535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509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2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3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3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3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3331 L 0.12135 0.4642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3331 L 0.50938 0.153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0" y="-90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33194 L 0.47379 0.248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0" y="-42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33357 L 0.41163 0.162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1911E-6 L -0.04549 -0.2815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19847E-6 L 0.05069 -0.1498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  <p:bldP spid="147" grpId="2" animBg="1"/>
      <p:bldP spid="153" grpId="0" animBg="1"/>
      <p:bldP spid="153" grpId="1" animBg="1"/>
      <p:bldP spid="157" grpId="0" animBg="1"/>
      <p:bldP spid="157" grpId="1" animBg="1"/>
      <p:bldP spid="152" grpId="0" animBg="1"/>
      <p:bldP spid="152" grpId="1" animBg="1"/>
      <p:bldP spid="152" grpId="2" animBg="1"/>
      <p:bldP spid="151" grpId="0" animBg="1"/>
      <p:bldP spid="151" grpId="1" animBg="1"/>
      <p:bldP spid="151" grpId="2" animBg="1"/>
      <p:bldP spid="143" grpId="0" animBg="1"/>
      <p:bldP spid="143" grpId="1" animBg="1"/>
      <p:bldP spid="143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 Fabric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Windows Azure’s kernel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32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azareneblogs.org/kpprobst/files/2010/06/politically-cor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540552" cy="53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First of all...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54960" cy="4625609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Deck is based on publicly available info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I can not guarantee correctness!</a:t>
            </a:r>
          </a:p>
          <a:p>
            <a:r>
              <a:rPr lang="nl-BE" b="1" dirty="0" smtClean="0"/>
              <a:t>Special thanks to Mark Russinovitch for a lot of content!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715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623816"/>
          </a:xfrm>
        </p:spPr>
        <p:txBody>
          <a:bodyPr>
            <a:normAutofit/>
          </a:bodyPr>
          <a:lstStyle/>
          <a:p>
            <a:r>
              <a:rPr lang="en-US" dirty="0" smtClean="0"/>
              <a:t>Windows Azure kernel</a:t>
            </a:r>
          </a:p>
          <a:p>
            <a:pPr lvl="1"/>
            <a:r>
              <a:rPr lang="en-US" dirty="0" smtClean="0"/>
              <a:t>Manages hardware &amp; services</a:t>
            </a:r>
          </a:p>
          <a:p>
            <a:pPr lvl="1"/>
            <a:r>
              <a:rPr lang="en-US" dirty="0"/>
              <a:t>Uses description of hardware </a:t>
            </a:r>
            <a:r>
              <a:rPr lang="en-US" dirty="0" smtClean="0"/>
              <a:t>&amp; </a:t>
            </a:r>
            <a:r>
              <a:rPr lang="en-US" dirty="0"/>
              <a:t>network resources it will control</a:t>
            </a:r>
          </a:p>
          <a:p>
            <a:pPr lvl="1"/>
            <a:r>
              <a:rPr lang="en-US" dirty="0"/>
              <a:t>Service model and binaries for applications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623816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Responsibilities</a:t>
            </a:r>
            <a:endParaRPr lang="en-US" dirty="0"/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/>
              <a:t>Resource provisioning</a:t>
            </a:r>
          </a:p>
          <a:p>
            <a:pPr lvl="1"/>
            <a:r>
              <a:rPr lang="en-US" dirty="0"/>
              <a:t>Service lifecycle &amp; health management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20821" y="5175401"/>
            <a:ext cx="5688120" cy="1493959"/>
            <a:chOff x="914399" y="4191000"/>
            <a:chExt cx="7173506" cy="2096445"/>
          </a:xfrm>
        </p:grpSpPr>
        <p:sp>
          <p:nvSpPr>
            <p:cNvPr id="10" name="Rectangle 9"/>
            <p:cNvSpPr/>
            <p:nvPr/>
          </p:nvSpPr>
          <p:spPr bwMode="auto">
            <a:xfrm>
              <a:off x="914399" y="5029200"/>
              <a:ext cx="3383973" cy="380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Windows Kernel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4399" y="5525445"/>
              <a:ext cx="3383972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76926" y="4191000"/>
              <a:ext cx="1111827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Word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681169" y="4191000"/>
              <a:ext cx="1111827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SQL Server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703932" y="5029200"/>
              <a:ext cx="3383973" cy="380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Fabric Controller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703932" y="5525445"/>
              <a:ext cx="3383973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Datacenter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181600" y="4191000"/>
              <a:ext cx="1196687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Your App #1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70702" y="4191000"/>
              <a:ext cx="1111827" cy="76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Your App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Datacenter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62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04462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7050" y="37891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9182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7609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123314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21740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615476" y="38653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</a:rPr>
              <a:t>Agg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462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374" y="37891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37506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5932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951637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50064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43800" y="38653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Agg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73697" y="37891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65830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64256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79961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78388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272124" y="38653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Agg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02021" y="37891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4154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92580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608285" y="40939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06711" y="4170149"/>
            <a:ext cx="507868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LB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100448" y="3865349"/>
            <a:ext cx="3840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Agg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153" y="5692662"/>
            <a:ext cx="76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Racks</a:t>
            </a:r>
            <a:endParaRPr lang="en-US" sz="1400" dirty="0"/>
          </a:p>
        </p:txBody>
      </p:sp>
      <p:cxnSp>
        <p:nvCxnSpPr>
          <p:cNvPr id="44" name="Straight Connector 43"/>
          <p:cNvCxnSpPr>
            <a:stCxn id="5" idx="0"/>
            <a:endCxn id="11" idx="2"/>
          </p:cNvCxnSpPr>
          <p:nvPr/>
        </p:nvCxnSpPr>
        <p:spPr>
          <a:xfrm flipV="1">
            <a:off x="1107594" y="4322549"/>
            <a:ext cx="699906" cy="9144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endCxn id="11" idx="2"/>
          </p:cNvCxnSpPr>
          <p:nvPr/>
        </p:nvCxnSpPr>
        <p:spPr>
          <a:xfrm flipV="1">
            <a:off x="1615477" y="4322549"/>
            <a:ext cx="192023" cy="9144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62" idx="0"/>
            <a:endCxn id="11" idx="2"/>
          </p:cNvCxnSpPr>
          <p:nvPr/>
        </p:nvCxnSpPr>
        <p:spPr>
          <a:xfrm flipH="1" flipV="1">
            <a:off x="1807500" y="4322549"/>
            <a:ext cx="620550" cy="9144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endCxn id="11" idx="2"/>
          </p:cNvCxnSpPr>
          <p:nvPr/>
        </p:nvCxnSpPr>
        <p:spPr>
          <a:xfrm flipH="1" flipV="1">
            <a:off x="1807500" y="4322549"/>
            <a:ext cx="315844" cy="9144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8" name="Rectangle 47"/>
          <p:cNvSpPr/>
          <p:nvPr/>
        </p:nvSpPr>
        <p:spPr>
          <a:xfrm>
            <a:off x="4405320" y="1579349"/>
            <a:ext cx="38404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03746" y="1655549"/>
            <a:ext cx="38404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27784" y="1484784"/>
            <a:ext cx="152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Datacenter Routers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4389" y="2881952"/>
            <a:ext cx="162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Aggregation Routers and</a:t>
            </a:r>
          </a:p>
          <a:p>
            <a:pPr algn="ctr"/>
            <a:r>
              <a:rPr lang="en-US" sz="1600" dirty="0" smtClean="0"/>
              <a:t>Load Balancers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9" idx="2"/>
            <a:endCxn id="11" idx="0"/>
          </p:cNvCxnSpPr>
          <p:nvPr/>
        </p:nvCxnSpPr>
        <p:spPr>
          <a:xfrm flipH="1">
            <a:off x="1807500" y="2112749"/>
            <a:ext cx="2688270" cy="17526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49" idx="2"/>
            <a:endCxn id="18" idx="0"/>
          </p:cNvCxnSpPr>
          <p:nvPr/>
        </p:nvCxnSpPr>
        <p:spPr>
          <a:xfrm flipH="1">
            <a:off x="3635824" y="2112749"/>
            <a:ext cx="859946" cy="17526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9" idx="2"/>
            <a:endCxn id="24" idx="0"/>
          </p:cNvCxnSpPr>
          <p:nvPr/>
        </p:nvCxnSpPr>
        <p:spPr>
          <a:xfrm>
            <a:off x="4495770" y="2112749"/>
            <a:ext cx="968378" cy="17526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49" idx="2"/>
            <a:endCxn id="30" idx="0"/>
          </p:cNvCxnSpPr>
          <p:nvPr/>
        </p:nvCxnSpPr>
        <p:spPr>
          <a:xfrm>
            <a:off x="4495770" y="2112749"/>
            <a:ext cx="2796702" cy="17526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513903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b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1513903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13903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24918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2224918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24918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4359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2834359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4359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3037491" y="4322551"/>
            <a:ext cx="761816" cy="91439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3215141" y="4652782"/>
            <a:ext cx="914400" cy="25393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75" idx="0"/>
          </p:cNvCxnSpPr>
          <p:nvPr/>
        </p:nvCxnSpPr>
        <p:spPr>
          <a:xfrm flipH="1" flipV="1">
            <a:off x="3799309" y="4322551"/>
            <a:ext cx="558638" cy="91439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469075" y="4652782"/>
            <a:ext cx="914400" cy="25393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3443800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3443800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43800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54815" y="5236949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154815" y="52369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54815" y="6303749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64256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4764256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64256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  <a:endCxn id="24" idx="2"/>
          </p:cNvCxnSpPr>
          <p:nvPr/>
        </p:nvCxnSpPr>
        <p:spPr>
          <a:xfrm flipV="1">
            <a:off x="4967388" y="4322549"/>
            <a:ext cx="496760" cy="9144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endCxn id="24" idx="2"/>
          </p:cNvCxnSpPr>
          <p:nvPr/>
        </p:nvCxnSpPr>
        <p:spPr>
          <a:xfrm flipH="1" flipV="1">
            <a:off x="5464148" y="4322549"/>
            <a:ext cx="11124" cy="91440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2" name="Straight Connector 81"/>
          <p:cNvCxnSpPr>
            <a:stCxn id="88" idx="0"/>
            <a:endCxn id="24" idx="2"/>
          </p:cNvCxnSpPr>
          <p:nvPr/>
        </p:nvCxnSpPr>
        <p:spPr>
          <a:xfrm flipH="1" flipV="1">
            <a:off x="5464148" y="4322549"/>
            <a:ext cx="823696" cy="9144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3" name="Straight Connector 82"/>
          <p:cNvCxnSpPr>
            <a:endCxn id="24" idx="2"/>
          </p:cNvCxnSpPr>
          <p:nvPr/>
        </p:nvCxnSpPr>
        <p:spPr>
          <a:xfrm flipH="1" flipV="1">
            <a:off x="5464148" y="4322549"/>
            <a:ext cx="518993" cy="91440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5373697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5373697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73697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84712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084712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84712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694154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694154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94154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>
            <a:stCxn id="91" idx="0"/>
            <a:endCxn id="30" idx="2"/>
          </p:cNvCxnSpPr>
          <p:nvPr/>
        </p:nvCxnSpPr>
        <p:spPr>
          <a:xfrm flipV="1">
            <a:off x="6897286" y="4322549"/>
            <a:ext cx="395186" cy="9144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endCxn id="30" idx="2"/>
          </p:cNvCxnSpPr>
          <p:nvPr/>
        </p:nvCxnSpPr>
        <p:spPr>
          <a:xfrm flipH="1" flipV="1">
            <a:off x="7292472" y="4322549"/>
            <a:ext cx="112699" cy="91440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101" idx="0"/>
            <a:endCxn id="30" idx="2"/>
          </p:cNvCxnSpPr>
          <p:nvPr/>
        </p:nvCxnSpPr>
        <p:spPr>
          <a:xfrm flipH="1" flipV="1">
            <a:off x="7292472" y="4322549"/>
            <a:ext cx="925270" cy="9144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endCxn id="30" idx="2"/>
          </p:cNvCxnSpPr>
          <p:nvPr/>
        </p:nvCxnSpPr>
        <p:spPr>
          <a:xfrm flipH="1" flipV="1">
            <a:off x="7292472" y="4322549"/>
            <a:ext cx="620564" cy="9144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7303595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98" name="Rectangle 97"/>
          <p:cNvSpPr/>
          <p:nvPr/>
        </p:nvSpPr>
        <p:spPr>
          <a:xfrm>
            <a:off x="7303595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303595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014610" y="5236950"/>
            <a:ext cx="40626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8014610" y="52369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4610" y="6303750"/>
            <a:ext cx="4062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PDU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12256" y="5617949"/>
            <a:ext cx="32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3143" y="5617949"/>
            <a:ext cx="32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782359" y="5617949"/>
            <a:ext cx="32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1087" y="4785010"/>
            <a:ext cx="1574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Top of Rack</a:t>
            </a:r>
          </a:p>
          <a:p>
            <a:pPr algn="ctr"/>
            <a:r>
              <a:rPr lang="en-US" sz="1100" dirty="0" smtClean="0"/>
              <a:t>Switches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38927" y="6487360"/>
            <a:ext cx="1320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Power Distribution Units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642153" y="5617949"/>
            <a:ext cx="48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803401" y="5713145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1415733" y="5713145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2132295" y="5713145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2741736" y="5713145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3376586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4062192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660525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7563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6002869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6600000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7210956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7921987" y="5713146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Light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29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rack architecture</a:t>
            </a:r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3959352" cy="527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2920" y="1484784"/>
            <a:ext cx="3959352" cy="527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2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High-Level FC Architecture</a:t>
            </a:r>
            <a:endParaRPr lang="en-US" dirty="0"/>
          </a:p>
        </p:txBody>
      </p:sp>
      <p:sp>
        <p:nvSpPr>
          <p:cNvPr id="242" name="Content Placeholder 2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Distributed application running</a:t>
            </a:r>
            <a:br>
              <a:rPr lang="en-US" sz="2800" dirty="0" smtClean="0"/>
            </a:br>
            <a:r>
              <a:rPr lang="en-US" sz="2800" dirty="0" smtClean="0"/>
              <a:t>on nodes spread across fault domains</a:t>
            </a:r>
          </a:p>
          <a:p>
            <a:pPr lvl="1"/>
            <a:r>
              <a:rPr lang="en-US" sz="2400" dirty="0" smtClean="0"/>
              <a:t>Installed by “Utility” FC</a:t>
            </a:r>
          </a:p>
          <a:p>
            <a:pPr lvl="1"/>
            <a:r>
              <a:rPr lang="en-US" sz="2400" dirty="0" smtClean="0"/>
              <a:t>One primary FC</a:t>
            </a:r>
          </a:p>
          <a:p>
            <a:pPr lvl="1"/>
            <a:r>
              <a:rPr lang="en-US" sz="2400" dirty="0" smtClean="0"/>
              <a:t>Supports rolling upgrade</a:t>
            </a:r>
          </a:p>
          <a:p>
            <a:pPr lvl="1"/>
            <a:r>
              <a:rPr lang="en-US" sz="2400" dirty="0" smtClean="0"/>
              <a:t>If FC fails, your apps are</a:t>
            </a:r>
            <a:br>
              <a:rPr lang="en-US" sz="2400" dirty="0" smtClean="0"/>
            </a:br>
            <a:r>
              <a:rPr lang="en-US" sz="2400" dirty="0" smtClean="0"/>
              <a:t>unaffected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27984" y="3068960"/>
            <a:ext cx="4568531" cy="3350671"/>
            <a:chOff x="6458677" y="1162018"/>
            <a:chExt cx="4568531" cy="3350671"/>
          </a:xfrm>
        </p:grpSpPr>
        <p:grpSp>
          <p:nvGrpSpPr>
            <p:cNvPr id="240" name="Group 239"/>
            <p:cNvGrpSpPr/>
            <p:nvPr/>
          </p:nvGrpSpPr>
          <p:grpSpPr>
            <a:xfrm>
              <a:off x="7260791" y="1162018"/>
              <a:ext cx="3766417" cy="3043854"/>
              <a:chOff x="623594" y="1942579"/>
              <a:chExt cx="7532490" cy="4452320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623594" y="2717735"/>
                <a:ext cx="1375422" cy="3677164"/>
                <a:chOff x="748934" y="1447800"/>
                <a:chExt cx="1667844" cy="4896365"/>
              </a:xfrm>
            </p:grpSpPr>
            <p:sp>
              <p:nvSpPr>
                <p:cNvPr id="39" name="Flowchart: Process 38"/>
                <p:cNvSpPr/>
                <p:nvPr/>
              </p:nvSpPr>
              <p:spPr bwMode="auto">
                <a:xfrm>
                  <a:off x="74893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4" name="Flowchart: Process 43"/>
                <p:cNvSpPr/>
                <p:nvPr/>
              </p:nvSpPr>
              <p:spPr bwMode="auto">
                <a:xfrm>
                  <a:off x="1570956" y="2026508"/>
                  <a:ext cx="45719" cy="4313538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" name="Flowchart: Process 44"/>
                <p:cNvSpPr/>
                <p:nvPr/>
              </p:nvSpPr>
              <p:spPr bwMode="auto">
                <a:xfrm>
                  <a:off x="17062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" name="Flowchart: Process 45"/>
                <p:cNvSpPr/>
                <p:nvPr/>
              </p:nvSpPr>
              <p:spPr bwMode="auto">
                <a:xfrm>
                  <a:off x="748936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7" name="Flowchart: Process 46"/>
                <p:cNvSpPr/>
                <p:nvPr/>
              </p:nvSpPr>
              <p:spPr bwMode="auto">
                <a:xfrm>
                  <a:off x="1706264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0" name="Flowchart: Process 49"/>
                <p:cNvSpPr/>
                <p:nvPr/>
              </p:nvSpPr>
              <p:spPr bwMode="auto">
                <a:xfrm>
                  <a:off x="748936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1" name="Flowchart: Process 50"/>
                <p:cNvSpPr/>
                <p:nvPr/>
              </p:nvSpPr>
              <p:spPr bwMode="auto">
                <a:xfrm>
                  <a:off x="1706264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2" name="Flowchart: Process 51"/>
                <p:cNvSpPr/>
                <p:nvPr/>
              </p:nvSpPr>
              <p:spPr bwMode="auto">
                <a:xfrm>
                  <a:off x="748936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3" name="Flowchart: Process 52"/>
                <p:cNvSpPr/>
                <p:nvPr/>
              </p:nvSpPr>
              <p:spPr bwMode="auto">
                <a:xfrm>
                  <a:off x="1706264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4" name="Flowchart: Process 53"/>
                <p:cNvSpPr/>
                <p:nvPr/>
              </p:nvSpPr>
              <p:spPr bwMode="auto">
                <a:xfrm>
                  <a:off x="748936" y="5886964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5" name="Flowchart: Process 54"/>
                <p:cNvSpPr/>
                <p:nvPr/>
              </p:nvSpPr>
              <p:spPr bwMode="auto">
                <a:xfrm>
                  <a:off x="1706264" y="58828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6" name="Trapezoid 55"/>
                <p:cNvSpPr/>
                <p:nvPr/>
              </p:nvSpPr>
              <p:spPr bwMode="auto">
                <a:xfrm>
                  <a:off x="1174921" y="1447800"/>
                  <a:ext cx="850557" cy="578708"/>
                </a:xfrm>
                <a:prstGeom prst="trapezoid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TOR</a:t>
                  </a:r>
                </a:p>
              </p:txBody>
            </p:sp>
            <p:sp>
              <p:nvSpPr>
                <p:cNvPr id="141" name="Flowchart: Process 140"/>
                <p:cNvSpPr/>
                <p:nvPr/>
              </p:nvSpPr>
              <p:spPr bwMode="auto">
                <a:xfrm>
                  <a:off x="74893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FC1</a:t>
                  </a:r>
                </a:p>
              </p:txBody>
            </p:sp>
            <p:sp>
              <p:nvSpPr>
                <p:cNvPr id="142" name="Flowchart: Process 141"/>
                <p:cNvSpPr/>
                <p:nvPr/>
              </p:nvSpPr>
              <p:spPr bwMode="auto">
                <a:xfrm>
                  <a:off x="17062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5400000">
                  <a:off x="1138474" y="4166822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 rot="5400000">
                  <a:off x="2129072" y="4167558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05544" y="2717735"/>
                <a:ext cx="1421153" cy="3677164"/>
                <a:chOff x="715663" y="1447800"/>
                <a:chExt cx="1723297" cy="4896365"/>
              </a:xfrm>
            </p:grpSpPr>
            <p:sp>
              <p:nvSpPr>
                <p:cNvPr id="147" name="Flowchart: Process 146"/>
                <p:cNvSpPr/>
                <p:nvPr/>
              </p:nvSpPr>
              <p:spPr bwMode="auto">
                <a:xfrm>
                  <a:off x="7156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8" name="Flowchart: Process 147"/>
                <p:cNvSpPr/>
                <p:nvPr/>
              </p:nvSpPr>
              <p:spPr bwMode="auto">
                <a:xfrm>
                  <a:off x="1570956" y="2026508"/>
                  <a:ext cx="45719" cy="4313538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9" name="Flowchart: Process 148"/>
                <p:cNvSpPr/>
                <p:nvPr/>
              </p:nvSpPr>
              <p:spPr bwMode="auto">
                <a:xfrm>
                  <a:off x="1728446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0" name="Flowchart: Process 149"/>
                <p:cNvSpPr/>
                <p:nvPr/>
              </p:nvSpPr>
              <p:spPr bwMode="auto">
                <a:xfrm>
                  <a:off x="715663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1" name="Flowchart: Process 150"/>
                <p:cNvSpPr/>
                <p:nvPr/>
              </p:nvSpPr>
              <p:spPr bwMode="auto">
                <a:xfrm>
                  <a:off x="1728446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2" name="Flowchart: Process 151"/>
                <p:cNvSpPr/>
                <p:nvPr/>
              </p:nvSpPr>
              <p:spPr bwMode="auto">
                <a:xfrm>
                  <a:off x="715663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3" name="Flowchart: Process 152"/>
                <p:cNvSpPr/>
                <p:nvPr/>
              </p:nvSpPr>
              <p:spPr bwMode="auto">
                <a:xfrm>
                  <a:off x="1728446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4" name="Flowchart: Process 153"/>
                <p:cNvSpPr/>
                <p:nvPr/>
              </p:nvSpPr>
              <p:spPr bwMode="auto">
                <a:xfrm>
                  <a:off x="715663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5" name="Flowchart: Process 154"/>
                <p:cNvSpPr/>
                <p:nvPr/>
              </p:nvSpPr>
              <p:spPr bwMode="auto">
                <a:xfrm>
                  <a:off x="1728446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6" name="Flowchart: Process 155"/>
                <p:cNvSpPr/>
                <p:nvPr/>
              </p:nvSpPr>
              <p:spPr bwMode="auto">
                <a:xfrm>
                  <a:off x="715663" y="5886964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7" name="Flowchart: Process 156"/>
                <p:cNvSpPr/>
                <p:nvPr/>
              </p:nvSpPr>
              <p:spPr bwMode="auto">
                <a:xfrm>
                  <a:off x="1728446" y="58828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8" name="Trapezoid 157"/>
                <p:cNvSpPr/>
                <p:nvPr/>
              </p:nvSpPr>
              <p:spPr bwMode="auto">
                <a:xfrm>
                  <a:off x="1174921" y="1447800"/>
                  <a:ext cx="850557" cy="578708"/>
                </a:xfrm>
                <a:prstGeom prst="trapezoid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TOR</a:t>
                  </a:r>
                </a:p>
              </p:txBody>
            </p:sp>
            <p:sp>
              <p:nvSpPr>
                <p:cNvPr id="159" name="Flowchart: Process 158"/>
                <p:cNvSpPr/>
                <p:nvPr/>
              </p:nvSpPr>
              <p:spPr bwMode="auto">
                <a:xfrm>
                  <a:off x="7156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FC2</a:t>
                  </a:r>
                </a:p>
              </p:txBody>
            </p:sp>
            <p:sp>
              <p:nvSpPr>
                <p:cNvPr id="160" name="Flowchart: Process 159"/>
                <p:cNvSpPr/>
                <p:nvPr/>
              </p:nvSpPr>
              <p:spPr bwMode="auto">
                <a:xfrm>
                  <a:off x="1728446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 rot="5400000">
                  <a:off x="1138475" y="4166822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 rot="5400000">
                  <a:off x="2129072" y="4167556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3657600" y="2717735"/>
                <a:ext cx="1413901" cy="3674071"/>
                <a:chOff x="702276" y="1447800"/>
                <a:chExt cx="1714502" cy="4892246"/>
              </a:xfrm>
            </p:grpSpPr>
            <p:sp>
              <p:nvSpPr>
                <p:cNvPr id="164" name="Flowchart: Process 163"/>
                <p:cNvSpPr/>
                <p:nvPr/>
              </p:nvSpPr>
              <p:spPr bwMode="auto">
                <a:xfrm>
                  <a:off x="702276" y="2865223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5" name="Flowchart: Process 164"/>
                <p:cNvSpPr/>
                <p:nvPr/>
              </p:nvSpPr>
              <p:spPr bwMode="auto">
                <a:xfrm>
                  <a:off x="1570956" y="2026508"/>
                  <a:ext cx="45719" cy="4313538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6" name="Flowchart: Process 165"/>
                <p:cNvSpPr/>
                <p:nvPr/>
              </p:nvSpPr>
              <p:spPr bwMode="auto">
                <a:xfrm>
                  <a:off x="17062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7" name="Flowchart: Process 166"/>
                <p:cNvSpPr/>
                <p:nvPr/>
              </p:nvSpPr>
              <p:spPr bwMode="auto">
                <a:xfrm>
                  <a:off x="711544" y="3444446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8" name="Flowchart: Process 167"/>
                <p:cNvSpPr/>
                <p:nvPr/>
              </p:nvSpPr>
              <p:spPr bwMode="auto">
                <a:xfrm>
                  <a:off x="1706264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9" name="Flowchart: Process 168"/>
                <p:cNvSpPr/>
                <p:nvPr/>
              </p:nvSpPr>
              <p:spPr bwMode="auto">
                <a:xfrm>
                  <a:off x="729050" y="4663646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0" name="Flowchart: Process 169"/>
                <p:cNvSpPr/>
                <p:nvPr/>
              </p:nvSpPr>
              <p:spPr bwMode="auto">
                <a:xfrm>
                  <a:off x="1706264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1" name="Flowchart: Process 170"/>
                <p:cNvSpPr/>
                <p:nvPr/>
              </p:nvSpPr>
              <p:spPr bwMode="auto">
                <a:xfrm>
                  <a:off x="729050" y="5273246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2" name="Flowchart: Process 171"/>
                <p:cNvSpPr/>
                <p:nvPr/>
              </p:nvSpPr>
              <p:spPr bwMode="auto">
                <a:xfrm>
                  <a:off x="1706264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3" name="Flowchart: Process 172"/>
                <p:cNvSpPr/>
                <p:nvPr/>
              </p:nvSpPr>
              <p:spPr bwMode="auto">
                <a:xfrm>
                  <a:off x="724437" y="5863219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4" name="Flowchart: Process 173"/>
                <p:cNvSpPr/>
                <p:nvPr/>
              </p:nvSpPr>
              <p:spPr bwMode="auto">
                <a:xfrm>
                  <a:off x="1706264" y="58828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5" name="Trapezoid 174"/>
                <p:cNvSpPr/>
                <p:nvPr/>
              </p:nvSpPr>
              <p:spPr bwMode="auto">
                <a:xfrm>
                  <a:off x="1174921" y="1447800"/>
                  <a:ext cx="850557" cy="578708"/>
                </a:xfrm>
                <a:prstGeom prst="trapezoid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TOR</a:t>
                  </a:r>
                </a:p>
              </p:txBody>
            </p:sp>
            <p:sp>
              <p:nvSpPr>
                <p:cNvPr id="176" name="Flowchart: Process 175"/>
                <p:cNvSpPr/>
                <p:nvPr/>
              </p:nvSpPr>
              <p:spPr bwMode="auto">
                <a:xfrm>
                  <a:off x="702276" y="2286000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FC3</a:t>
                  </a:r>
                </a:p>
              </p:txBody>
            </p:sp>
            <p:sp>
              <p:nvSpPr>
                <p:cNvPr id="177" name="Flowchart: Process 176"/>
                <p:cNvSpPr/>
                <p:nvPr/>
              </p:nvSpPr>
              <p:spPr bwMode="auto">
                <a:xfrm>
                  <a:off x="17062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1138474" y="4166821"/>
                  <a:ext cx="196699" cy="3358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 rot="5400000">
                  <a:off x="2129072" y="4167557"/>
                  <a:ext cx="196699" cy="3358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104" name="Flowchart: Process 103"/>
                <p:cNvSpPr/>
                <p:nvPr/>
              </p:nvSpPr>
              <p:spPr bwMode="auto">
                <a:xfrm>
                  <a:off x="724437" y="2853350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5" name="Flowchart: Process 104"/>
                <p:cNvSpPr/>
                <p:nvPr/>
              </p:nvSpPr>
              <p:spPr bwMode="auto">
                <a:xfrm>
                  <a:off x="724437" y="3432572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6" name="Flowchart: Process 105"/>
                <p:cNvSpPr/>
                <p:nvPr/>
              </p:nvSpPr>
              <p:spPr bwMode="auto">
                <a:xfrm>
                  <a:off x="724437" y="4651771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7" name="Flowchart: Process 106"/>
                <p:cNvSpPr/>
                <p:nvPr/>
              </p:nvSpPr>
              <p:spPr bwMode="auto">
                <a:xfrm>
                  <a:off x="724437" y="5261374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8" name="Flowchart: Process 107"/>
                <p:cNvSpPr/>
                <p:nvPr/>
              </p:nvSpPr>
              <p:spPr bwMode="auto">
                <a:xfrm>
                  <a:off x="724437" y="2274126"/>
                  <a:ext cx="710514" cy="457200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FC3</a:t>
                  </a: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192640" y="2717735"/>
                <a:ext cx="1402860" cy="3677164"/>
                <a:chOff x="715664" y="1447800"/>
                <a:chExt cx="1701114" cy="4896365"/>
              </a:xfrm>
            </p:grpSpPr>
            <p:sp>
              <p:nvSpPr>
                <p:cNvPr id="181" name="Flowchart: Process 180"/>
                <p:cNvSpPr/>
                <p:nvPr/>
              </p:nvSpPr>
              <p:spPr bwMode="auto">
                <a:xfrm>
                  <a:off x="7156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2" name="Flowchart: Process 181"/>
                <p:cNvSpPr/>
                <p:nvPr/>
              </p:nvSpPr>
              <p:spPr bwMode="auto">
                <a:xfrm>
                  <a:off x="1570956" y="2026508"/>
                  <a:ext cx="45719" cy="4313538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3" name="Flowchart: Process 182"/>
                <p:cNvSpPr/>
                <p:nvPr/>
              </p:nvSpPr>
              <p:spPr bwMode="auto">
                <a:xfrm>
                  <a:off x="17062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4" name="Flowchart: Process 183"/>
                <p:cNvSpPr/>
                <p:nvPr/>
              </p:nvSpPr>
              <p:spPr bwMode="auto">
                <a:xfrm>
                  <a:off x="715665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5" name="Flowchart: Process 184"/>
                <p:cNvSpPr/>
                <p:nvPr/>
              </p:nvSpPr>
              <p:spPr bwMode="auto">
                <a:xfrm>
                  <a:off x="1706264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6" name="Flowchart: Process 185"/>
                <p:cNvSpPr/>
                <p:nvPr/>
              </p:nvSpPr>
              <p:spPr bwMode="auto">
                <a:xfrm>
                  <a:off x="715666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7" name="Flowchart: Process 186"/>
                <p:cNvSpPr/>
                <p:nvPr/>
              </p:nvSpPr>
              <p:spPr bwMode="auto">
                <a:xfrm>
                  <a:off x="1706264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8" name="Flowchart: Process 187"/>
                <p:cNvSpPr/>
                <p:nvPr/>
              </p:nvSpPr>
              <p:spPr bwMode="auto">
                <a:xfrm>
                  <a:off x="715666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9" name="Flowchart: Process 188"/>
                <p:cNvSpPr/>
                <p:nvPr/>
              </p:nvSpPr>
              <p:spPr bwMode="auto">
                <a:xfrm>
                  <a:off x="1706264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0" name="Flowchart: Process 189"/>
                <p:cNvSpPr/>
                <p:nvPr/>
              </p:nvSpPr>
              <p:spPr bwMode="auto">
                <a:xfrm>
                  <a:off x="715666" y="5886964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1" name="Flowchart: Process 190"/>
                <p:cNvSpPr/>
                <p:nvPr/>
              </p:nvSpPr>
              <p:spPr bwMode="auto">
                <a:xfrm>
                  <a:off x="1706264" y="58828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2" name="Trapezoid 191"/>
                <p:cNvSpPr/>
                <p:nvPr/>
              </p:nvSpPr>
              <p:spPr bwMode="auto">
                <a:xfrm>
                  <a:off x="1174921" y="1447800"/>
                  <a:ext cx="850557" cy="578708"/>
                </a:xfrm>
                <a:prstGeom prst="trapezoid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TOR</a:t>
                  </a:r>
                </a:p>
              </p:txBody>
            </p:sp>
            <p:sp>
              <p:nvSpPr>
                <p:cNvPr id="193" name="Flowchart: Process 192"/>
                <p:cNvSpPr/>
                <p:nvPr/>
              </p:nvSpPr>
              <p:spPr bwMode="auto">
                <a:xfrm>
                  <a:off x="7156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FC4</a:t>
                  </a:r>
                </a:p>
              </p:txBody>
            </p:sp>
            <p:sp>
              <p:nvSpPr>
                <p:cNvPr id="194" name="Flowchart: Process 193"/>
                <p:cNvSpPr/>
                <p:nvPr/>
              </p:nvSpPr>
              <p:spPr bwMode="auto">
                <a:xfrm>
                  <a:off x="17062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 rot="5400000">
                  <a:off x="1138473" y="4166822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 rot="5400000">
                  <a:off x="2129072" y="4167556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716640" y="2717735"/>
                <a:ext cx="1439444" cy="3677164"/>
                <a:chOff x="715664" y="1447800"/>
                <a:chExt cx="1745476" cy="4896365"/>
              </a:xfrm>
            </p:grpSpPr>
            <p:sp>
              <p:nvSpPr>
                <p:cNvPr id="198" name="Flowchart: Process 197"/>
                <p:cNvSpPr/>
                <p:nvPr/>
              </p:nvSpPr>
              <p:spPr bwMode="auto">
                <a:xfrm>
                  <a:off x="715664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9" name="Flowchart: Process 198"/>
                <p:cNvSpPr/>
                <p:nvPr/>
              </p:nvSpPr>
              <p:spPr bwMode="auto">
                <a:xfrm>
                  <a:off x="1570956" y="2026508"/>
                  <a:ext cx="45719" cy="4313538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0" name="Flowchart: Process 199"/>
                <p:cNvSpPr/>
                <p:nvPr/>
              </p:nvSpPr>
              <p:spPr bwMode="auto">
                <a:xfrm>
                  <a:off x="1750626" y="2865223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1" name="Flowchart: Process 200"/>
                <p:cNvSpPr/>
                <p:nvPr/>
              </p:nvSpPr>
              <p:spPr bwMode="auto">
                <a:xfrm>
                  <a:off x="715665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2" name="Flowchart: Process 201"/>
                <p:cNvSpPr/>
                <p:nvPr/>
              </p:nvSpPr>
              <p:spPr bwMode="auto">
                <a:xfrm>
                  <a:off x="1750626" y="34444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3" name="Flowchart: Process 202"/>
                <p:cNvSpPr/>
                <p:nvPr/>
              </p:nvSpPr>
              <p:spPr bwMode="auto">
                <a:xfrm>
                  <a:off x="715666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4" name="Flowchart: Process 203"/>
                <p:cNvSpPr/>
                <p:nvPr/>
              </p:nvSpPr>
              <p:spPr bwMode="auto">
                <a:xfrm>
                  <a:off x="1750626" y="46636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5" name="Flowchart: Process 204"/>
                <p:cNvSpPr/>
                <p:nvPr/>
              </p:nvSpPr>
              <p:spPr bwMode="auto">
                <a:xfrm>
                  <a:off x="715666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6" name="Flowchart: Process 205"/>
                <p:cNvSpPr/>
                <p:nvPr/>
              </p:nvSpPr>
              <p:spPr bwMode="auto">
                <a:xfrm>
                  <a:off x="1750626" y="5273246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7" name="Flowchart: Process 206"/>
                <p:cNvSpPr/>
                <p:nvPr/>
              </p:nvSpPr>
              <p:spPr bwMode="auto">
                <a:xfrm>
                  <a:off x="715666" y="5886964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8" name="Flowchart: Process 207"/>
                <p:cNvSpPr/>
                <p:nvPr/>
              </p:nvSpPr>
              <p:spPr bwMode="auto">
                <a:xfrm>
                  <a:off x="1750626" y="5882845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9" name="Trapezoid 208"/>
                <p:cNvSpPr/>
                <p:nvPr/>
              </p:nvSpPr>
              <p:spPr bwMode="auto">
                <a:xfrm>
                  <a:off x="1174921" y="1447800"/>
                  <a:ext cx="850557" cy="578708"/>
                </a:xfrm>
                <a:prstGeom prst="trapezoid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TOR</a:t>
                  </a:r>
                </a:p>
              </p:txBody>
            </p:sp>
            <p:sp>
              <p:nvSpPr>
                <p:cNvPr id="210" name="Flowchart: Process 209"/>
                <p:cNvSpPr/>
                <p:nvPr/>
              </p:nvSpPr>
              <p:spPr bwMode="auto">
                <a:xfrm>
                  <a:off x="715664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rPr>
                    <a:t>FC5</a:t>
                  </a:r>
                </a:p>
              </p:txBody>
            </p:sp>
            <p:sp>
              <p:nvSpPr>
                <p:cNvPr id="211" name="Flowchart: Process 210"/>
                <p:cNvSpPr/>
                <p:nvPr/>
              </p:nvSpPr>
              <p:spPr bwMode="auto">
                <a:xfrm>
                  <a:off x="1750626" y="2285999"/>
                  <a:ext cx="710514" cy="457201"/>
                </a:xfrm>
                <a:prstGeom prst="flowChartProcess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 rot="5400000">
                  <a:off x="1138473" y="4166822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2129072" y="4167556"/>
                  <a:ext cx="196699" cy="335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900" b="1" dirty="0" smtClean="0">
                      <a:gradFill>
                        <a:gsLst>
                          <a:gs pos="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</a:p>
              </p:txBody>
            </p:sp>
          </p:grpSp>
          <p:sp>
            <p:nvSpPr>
              <p:cNvPr id="214" name="Flowchart: Process 213"/>
              <p:cNvSpPr/>
              <p:nvPr/>
            </p:nvSpPr>
            <p:spPr bwMode="auto">
              <a:xfrm>
                <a:off x="4094883" y="1942579"/>
                <a:ext cx="762000" cy="384049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5" name="Flowchart: Process 214"/>
              <p:cNvSpPr/>
              <p:nvPr/>
            </p:nvSpPr>
            <p:spPr bwMode="auto">
              <a:xfrm>
                <a:off x="3708699" y="2201480"/>
                <a:ext cx="315050" cy="192024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LB</a:t>
                </a:r>
              </a:p>
            </p:txBody>
          </p:sp>
          <p:sp>
            <p:nvSpPr>
              <p:cNvPr id="217" name="Flowchart: Process 216"/>
              <p:cNvSpPr/>
              <p:nvPr/>
            </p:nvSpPr>
            <p:spPr bwMode="auto">
              <a:xfrm>
                <a:off x="3506112" y="2133600"/>
                <a:ext cx="482225" cy="248412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LB</a:t>
                </a:r>
              </a:p>
            </p:txBody>
          </p:sp>
          <p:sp>
            <p:nvSpPr>
              <p:cNvPr id="219" name="Flowchart: Process 218"/>
              <p:cNvSpPr/>
              <p:nvPr/>
            </p:nvSpPr>
            <p:spPr bwMode="auto">
              <a:xfrm>
                <a:off x="4013970" y="2077624"/>
                <a:ext cx="762000" cy="384048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AGG</a:t>
                </a:r>
              </a:p>
            </p:txBody>
          </p:sp>
          <p:cxnSp>
            <p:nvCxnSpPr>
              <p:cNvPr id="221" name="Straight Connector 220"/>
              <p:cNvCxnSpPr>
                <a:stCxn id="56" idx="0"/>
                <a:endCxn id="219" idx="2"/>
              </p:cNvCxnSpPr>
              <p:nvPr/>
            </p:nvCxnSpPr>
            <p:spPr>
              <a:xfrm flipV="1">
                <a:off x="1325611" y="2461672"/>
                <a:ext cx="3069359" cy="256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158" idx="0"/>
                <a:endCxn id="219" idx="2"/>
              </p:cNvCxnSpPr>
              <p:nvPr/>
            </p:nvCxnSpPr>
            <p:spPr>
              <a:xfrm flipV="1">
                <a:off x="2834996" y="2461672"/>
                <a:ext cx="1559974" cy="256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175" idx="0"/>
                <a:endCxn id="219" idx="2"/>
              </p:cNvCxnSpPr>
              <p:nvPr/>
            </p:nvCxnSpPr>
            <p:spPr>
              <a:xfrm flipH="1" flipV="1">
                <a:off x="4394970" y="2461672"/>
                <a:ext cx="3122" cy="256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19" idx="2"/>
                <a:endCxn id="192" idx="0"/>
              </p:cNvCxnSpPr>
              <p:nvPr/>
            </p:nvCxnSpPr>
            <p:spPr>
              <a:xfrm>
                <a:off x="4394970" y="2461672"/>
                <a:ext cx="1527122" cy="256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219" idx="2"/>
                <a:endCxn id="209" idx="0"/>
              </p:cNvCxnSpPr>
              <p:nvPr/>
            </p:nvCxnSpPr>
            <p:spPr>
              <a:xfrm>
                <a:off x="4394970" y="2461672"/>
                <a:ext cx="3051122" cy="256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Flowchart: Process 236"/>
              <p:cNvSpPr/>
              <p:nvPr/>
            </p:nvSpPr>
            <p:spPr bwMode="auto">
              <a:xfrm>
                <a:off x="4833132" y="2133600"/>
                <a:ext cx="482225" cy="248412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LB</a:t>
                </a:r>
              </a:p>
            </p:txBody>
          </p:sp>
          <p:sp>
            <p:nvSpPr>
              <p:cNvPr id="238" name="Flowchart: Process 237"/>
              <p:cNvSpPr/>
              <p:nvPr/>
            </p:nvSpPr>
            <p:spPr bwMode="auto">
              <a:xfrm>
                <a:off x="3403219" y="2209800"/>
                <a:ext cx="482225" cy="248412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LB</a:t>
                </a:r>
              </a:p>
            </p:txBody>
          </p:sp>
          <p:sp>
            <p:nvSpPr>
              <p:cNvPr id="239" name="Flowchart: Process 238"/>
              <p:cNvSpPr/>
              <p:nvPr/>
            </p:nvSpPr>
            <p:spPr bwMode="auto">
              <a:xfrm>
                <a:off x="4929452" y="2201480"/>
                <a:ext cx="482225" cy="248412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LB</a:t>
                </a:r>
              </a:p>
            </p:txBody>
          </p:sp>
        </p:grpSp>
        <p:sp>
          <p:nvSpPr>
            <p:cNvPr id="243" name="TextBox 242"/>
            <p:cNvSpPr txBox="1"/>
            <p:nvPr/>
          </p:nvSpPr>
          <p:spPr>
            <a:xfrm>
              <a:off x="6458677" y="2217001"/>
              <a:ext cx="6155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Nodes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487235" y="4235690"/>
              <a:ext cx="4632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6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 bwMode="auto">
          <a:xfrm>
            <a:off x="4920792" y="4459560"/>
            <a:ext cx="3895982" cy="2209800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3" name="Flowchart: Process 22"/>
          <p:cNvSpPr/>
          <p:nvPr/>
        </p:nvSpPr>
        <p:spPr bwMode="auto">
          <a:xfrm>
            <a:off x="4905091" y="4459560"/>
            <a:ext cx="3895982" cy="2209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73450" y="4591640"/>
            <a:ext cx="3559263" cy="1981200"/>
            <a:chOff x="4754158" y="4246880"/>
            <a:chExt cx="3559263" cy="1981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Process 24"/>
            <p:cNvSpPr/>
            <p:nvPr/>
          </p:nvSpPr>
          <p:spPr bwMode="auto">
            <a:xfrm>
              <a:off x="4754158" y="4246880"/>
              <a:ext cx="3559263" cy="19812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</a:rPr>
                <a:t>Windows 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</a:rPr>
                <a:t>Azure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</a:rPr>
                <a:t>OS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 bwMode="auto">
            <a:xfrm>
              <a:off x="5011693" y="4800600"/>
              <a:ext cx="61738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FC Host Agent</a:t>
              </a:r>
            </a:p>
          </p:txBody>
        </p:sp>
        <p:sp>
          <p:nvSpPr>
            <p:cNvPr id="27" name="Flowchart: Process 26"/>
            <p:cNvSpPr/>
            <p:nvPr/>
          </p:nvSpPr>
          <p:spPr bwMode="auto">
            <a:xfrm>
              <a:off x="4859292" y="5689600"/>
              <a:ext cx="3370307" cy="3810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Windows Azure Hypervisor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a Node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Power on node</a:t>
            </a:r>
          </a:p>
          <a:p>
            <a:r>
              <a:rPr lang="en-US" sz="2800" dirty="0" smtClean="0"/>
              <a:t>Network (PXE) boot</a:t>
            </a:r>
            <a:br>
              <a:rPr lang="en-US" sz="2800" dirty="0" smtClean="0"/>
            </a:br>
            <a:r>
              <a:rPr lang="en-US" sz="2800" dirty="0" smtClean="0"/>
              <a:t>of Maintenance OS (WinPE)</a:t>
            </a:r>
          </a:p>
          <a:p>
            <a:r>
              <a:rPr lang="en-US" sz="2800" dirty="0" smtClean="0"/>
              <a:t>Agent formats disk</a:t>
            </a:r>
            <a:br>
              <a:rPr lang="en-US" sz="2800" dirty="0" smtClean="0"/>
            </a:br>
            <a:r>
              <a:rPr lang="en-US" sz="2800" dirty="0" smtClean="0"/>
              <a:t>&amp; downloads Host OS</a:t>
            </a:r>
          </a:p>
          <a:p>
            <a:r>
              <a:rPr lang="en-US" sz="2800" dirty="0" smtClean="0"/>
              <a:t>Host OS boots,</a:t>
            </a:r>
            <a:br>
              <a:rPr lang="en-US" sz="2800" dirty="0" smtClean="0"/>
            </a:br>
            <a:r>
              <a:rPr lang="en-US" sz="2800" dirty="0" smtClean="0"/>
              <a:t>runs </a:t>
            </a:r>
            <a:r>
              <a:rPr lang="en-US" sz="2800" dirty="0" err="1" smtClean="0"/>
              <a:t>Sysprep</a:t>
            </a:r>
            <a:r>
              <a:rPr lang="en-US" sz="2800" dirty="0" smtClean="0"/>
              <a:t> &amp; reboots</a:t>
            </a:r>
          </a:p>
          <a:p>
            <a:r>
              <a:rPr lang="en-US" sz="2800" dirty="0" smtClean="0"/>
              <a:t>FC connects with</a:t>
            </a:r>
            <a:br>
              <a:rPr lang="en-US" sz="2800" dirty="0" smtClean="0"/>
            </a:br>
            <a:r>
              <a:rPr lang="en-US" sz="2800" dirty="0" smtClean="0"/>
              <a:t>the Host Agent</a:t>
            </a:r>
            <a:endParaRPr lang="en-US" sz="2800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4499992" y="1487760"/>
            <a:ext cx="4495800" cy="1219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Fabric Controller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4544684" y="1944960"/>
            <a:ext cx="3429000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7202417" y="2071617"/>
            <a:ext cx="667265" cy="45308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Role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7107682" y="2071617"/>
            <a:ext cx="667265" cy="45308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Role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93382" y="2071617"/>
            <a:ext cx="667265" cy="45308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Role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6868784" y="2071617"/>
            <a:ext cx="667265" cy="453081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Role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595" y="1698739"/>
            <a:ext cx="11174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Image Repository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4697084" y="2067498"/>
            <a:ext cx="9906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Maintenance OS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763884" y="2067498"/>
            <a:ext cx="9906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Parent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2" name="Flowchart: Process 21"/>
          <p:cNvSpPr/>
          <p:nvPr/>
        </p:nvSpPr>
        <p:spPr bwMode="auto">
          <a:xfrm>
            <a:off x="4707381" y="2059260"/>
            <a:ext cx="9906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Maintenance OS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8128336" y="2016080"/>
            <a:ext cx="746761" cy="5334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PXE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4" name="Flowchart: Process 23"/>
          <p:cNvSpPr/>
          <p:nvPr/>
        </p:nvSpPr>
        <p:spPr bwMode="auto">
          <a:xfrm>
            <a:off x="5764914" y="2059260"/>
            <a:ext cx="9906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1"/>
                </a:solidFill>
              </a:rPr>
              <a:t>Windows Azure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bg1"/>
                </a:solidFill>
              </a:rPr>
              <a:t>OS</a:t>
            </a:r>
          </a:p>
        </p:txBody>
      </p:sp>
      <p:cxnSp>
        <p:nvCxnSpPr>
          <p:cNvPr id="30" name="Straight Connector 29"/>
          <p:cNvCxnSpPr>
            <a:stCxn id="26" idx="0"/>
            <a:endCxn id="4" idx="2"/>
          </p:cNvCxnSpPr>
          <p:nvPr/>
        </p:nvCxnSpPr>
        <p:spPr>
          <a:xfrm flipV="1">
            <a:off x="5639676" y="2706960"/>
            <a:ext cx="1108216" cy="2438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8938E-6 L 0.0592 0.460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23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28938E-6 L 0.18507 0.460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Inside a Node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3840" y="1579373"/>
            <a:ext cx="7848600" cy="335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6967" y="5520832"/>
            <a:ext cx="22098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Fabric Controller (Primary)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760039" y="3789173"/>
            <a:ext cx="76200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Rounded Rectangle 49"/>
          <p:cNvSpPr/>
          <p:nvPr/>
        </p:nvSpPr>
        <p:spPr>
          <a:xfrm>
            <a:off x="836239" y="4170173"/>
            <a:ext cx="1371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FC Host Agent</a:t>
            </a:r>
          </a:p>
          <a:p>
            <a:pPr algn="ctr"/>
            <a:r>
              <a:rPr lang="en-US" sz="1200" dirty="0" smtClean="0"/>
              <a:t>(trusted) 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60040" y="3789173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Host Partition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36439" y="1807973"/>
            <a:ext cx="1066800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74541" y="1771244"/>
            <a:ext cx="99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Guest Partition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436439" y="2874773"/>
            <a:ext cx="10668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Guest Agent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579439" y="1807973"/>
            <a:ext cx="1066800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3617541" y="1771244"/>
            <a:ext cx="99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Guest Partition</a:t>
            </a:r>
            <a:endParaRPr lang="en-US" sz="1600" dirty="0"/>
          </a:p>
        </p:txBody>
      </p:sp>
      <p:sp>
        <p:nvSpPr>
          <p:cNvPr id="57" name="Rounded Rectangle 56"/>
          <p:cNvSpPr/>
          <p:nvPr/>
        </p:nvSpPr>
        <p:spPr>
          <a:xfrm>
            <a:off x="3579439" y="2874773"/>
            <a:ext cx="10668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Guest Agent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4722439" y="1807973"/>
            <a:ext cx="1066800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760541" y="1771244"/>
            <a:ext cx="99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Guest Partition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4722439" y="2874773"/>
            <a:ext cx="10668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Guest Agent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5865439" y="1807973"/>
            <a:ext cx="2514600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03541" y="1771244"/>
            <a:ext cx="99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Guest Partition</a:t>
            </a:r>
            <a:endParaRPr lang="en-US" sz="1600" dirty="0"/>
          </a:p>
        </p:txBody>
      </p:sp>
      <p:sp>
        <p:nvSpPr>
          <p:cNvPr id="63" name="Rounded Rectangle 62"/>
          <p:cNvSpPr/>
          <p:nvPr/>
        </p:nvSpPr>
        <p:spPr>
          <a:xfrm>
            <a:off x="5865439" y="2874773"/>
            <a:ext cx="10668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Guest Agent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856" y="1579373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Physical Node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3129166" y="5520832"/>
            <a:ext cx="2209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Fabric Controller (Replica)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5796166" y="5520832"/>
            <a:ext cx="2209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Fabric Controller (Replica)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415166" y="5673232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68" name="Straight Arrow Connector 67"/>
          <p:cNvCxnSpPr>
            <a:stCxn id="48" idx="0"/>
            <a:endCxn id="50" idx="2"/>
          </p:cNvCxnSpPr>
          <p:nvPr/>
        </p:nvCxnSpPr>
        <p:spPr>
          <a:xfrm flipH="1" flipV="1">
            <a:off x="1522040" y="4779775"/>
            <a:ext cx="349827" cy="741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54" idx="2"/>
          </p:cNvCxnSpPr>
          <p:nvPr/>
        </p:nvCxnSpPr>
        <p:spPr>
          <a:xfrm flipV="1">
            <a:off x="2207840" y="3484373"/>
            <a:ext cx="762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3"/>
            <a:endCxn id="57" idx="2"/>
          </p:cNvCxnSpPr>
          <p:nvPr/>
        </p:nvCxnSpPr>
        <p:spPr>
          <a:xfrm flipV="1">
            <a:off x="2207839" y="3484373"/>
            <a:ext cx="1905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0" idx="3"/>
            <a:endCxn id="60" idx="2"/>
          </p:cNvCxnSpPr>
          <p:nvPr/>
        </p:nvCxnSpPr>
        <p:spPr>
          <a:xfrm flipV="1">
            <a:off x="2207839" y="3484373"/>
            <a:ext cx="3048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63" idx="2"/>
          </p:cNvCxnSpPr>
          <p:nvPr/>
        </p:nvCxnSpPr>
        <p:spPr>
          <a:xfrm flipV="1">
            <a:off x="2207839" y="3484373"/>
            <a:ext cx="4191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73" name="Rounded Rectangle 72"/>
          <p:cNvSpPr/>
          <p:nvPr/>
        </p:nvSpPr>
        <p:spPr>
          <a:xfrm>
            <a:off x="2436439" y="2417573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Instance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>
          <a:xfrm>
            <a:off x="3579439" y="2417573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Instance</a:t>
            </a:r>
            <a:endParaRPr lang="en-US" sz="1600" dirty="0"/>
          </a:p>
        </p:txBody>
      </p:sp>
      <p:sp>
        <p:nvSpPr>
          <p:cNvPr id="75" name="Rounded Rectangle 74"/>
          <p:cNvSpPr/>
          <p:nvPr/>
        </p:nvSpPr>
        <p:spPr>
          <a:xfrm>
            <a:off x="4722439" y="2417573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Instance</a:t>
            </a:r>
            <a:endParaRPr lang="en-US" sz="1600" dirty="0"/>
          </a:p>
        </p:txBody>
      </p:sp>
      <p:sp>
        <p:nvSpPr>
          <p:cNvPr id="76" name="Rounded Rectangle 75"/>
          <p:cNvSpPr/>
          <p:nvPr/>
        </p:nvSpPr>
        <p:spPr>
          <a:xfrm>
            <a:off x="5865439" y="2417573"/>
            <a:ext cx="106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Instance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7021596" y="3029406"/>
            <a:ext cx="430887" cy="1676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Trust boundary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Slide Number Placeholder 2"/>
          <p:cNvSpPr txBox="1">
            <a:spLocks/>
          </p:cNvSpPr>
          <p:nvPr/>
        </p:nvSpPr>
        <p:spPr>
          <a:xfrm>
            <a:off x="6604951" y="647700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0810BE8-E119-43D4-AB8A-0FDB8A220DA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26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36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Let’s gather some evidence...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geloveninjapan.nl/wp-content/uploads/Dokter-Bibber-2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" b="99269" l="3294" r="952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18374"/>
            <a:ext cx="404812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30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Deploying a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happens when I click “Upload”?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33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service model files</a:t>
            </a:r>
          </a:p>
          <a:p>
            <a:pPr lvl="1"/>
            <a:r>
              <a:rPr lang="en-US" dirty="0" smtClean="0"/>
              <a:t>Determine resource requirements</a:t>
            </a:r>
          </a:p>
          <a:p>
            <a:pPr lvl="1"/>
            <a:r>
              <a:rPr lang="en-US" dirty="0" smtClean="0"/>
              <a:t>Create role images</a:t>
            </a:r>
          </a:p>
          <a:p>
            <a:r>
              <a:rPr lang="en-US" dirty="0" smtClean="0"/>
              <a:t>Allocate compute and network resources</a:t>
            </a:r>
          </a:p>
          <a:p>
            <a:r>
              <a:rPr lang="en-US" dirty="0" smtClean="0"/>
              <a:t>Prepare nodes</a:t>
            </a:r>
          </a:p>
          <a:p>
            <a:pPr lvl="1"/>
            <a:r>
              <a:rPr lang="en-US" dirty="0" smtClean="0"/>
              <a:t>Place role images on nodes</a:t>
            </a:r>
          </a:p>
          <a:p>
            <a:pPr lvl="1"/>
            <a:r>
              <a:rPr lang="en-US" dirty="0" smtClean="0"/>
              <a:t>Create &amp; start VM</a:t>
            </a:r>
          </a:p>
          <a:p>
            <a:r>
              <a:rPr lang="en-US" dirty="0" smtClean="0"/>
              <a:t>Configure networking</a:t>
            </a:r>
          </a:p>
          <a:p>
            <a:pPr lvl="1"/>
            <a:r>
              <a:rPr lang="en-US" dirty="0" smtClean="0"/>
              <a:t>Dynamic IP addresses (DIPs) assigned to blades</a:t>
            </a:r>
          </a:p>
          <a:p>
            <a:pPr lvl="1"/>
            <a:r>
              <a:rPr lang="en-US" dirty="0" smtClean="0"/>
              <a:t>Virtual IP addresses (VIPs) + ports allocated</a:t>
            </a:r>
          </a:p>
          <a:p>
            <a:pPr lvl="1"/>
            <a:r>
              <a:rPr lang="en-US" dirty="0" smtClean="0"/>
              <a:t>Programs load balancers to allow traffic</a:t>
            </a:r>
          </a:p>
        </p:txBody>
      </p:sp>
    </p:spTree>
    <p:extLst>
      <p:ext uri="{BB962C8B-B14F-4D97-AF65-F5344CB8AC3E}">
        <p14:creationId xmlns:p14="http://schemas.microsoft.com/office/powerpoint/2010/main" val="364694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Antwerp, Belgium</a:t>
            </a:r>
          </a:p>
          <a:p>
            <a:r>
              <a:rPr lang="it-IT" dirty="0" smtClean="0"/>
              <a:t>www.realdolmen.com</a:t>
            </a:r>
          </a:p>
          <a:p>
            <a:r>
              <a:rPr lang="it-IT" dirty="0" smtClean="0"/>
              <a:t>Technology Specialist Windows Azure</a:t>
            </a:r>
          </a:p>
          <a:p>
            <a:r>
              <a:rPr lang="it-IT" dirty="0" smtClean="0"/>
              <a:t>Co-founder of AZUG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ASP.NET, ASP.NET MVC, PHP, Azure, …</a:t>
            </a:r>
          </a:p>
          <a:p>
            <a:pPr lvl="1"/>
            <a:r>
              <a:rPr lang="it-IT" dirty="0" smtClean="0"/>
              <a:t>MVP ASP.NET</a:t>
            </a:r>
          </a:p>
          <a:p>
            <a:r>
              <a:rPr lang="it-IT" dirty="0" smtClean="0"/>
              <a:t>http://blog.maartenballiauw.be </a:t>
            </a:r>
          </a:p>
          <a:p>
            <a:r>
              <a:rPr lang="it-IT" dirty="0" smtClean="0"/>
              <a:t>@maartenballiauw 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908720"/>
            <a:ext cx="142875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12" y="3289096"/>
            <a:ext cx="990600" cy="397686"/>
          </a:xfrm>
          <a:prstGeom prst="rect">
            <a:avLst/>
          </a:prstGeom>
          <a:extLst/>
        </p:spPr>
      </p:pic>
      <p:pic>
        <p:nvPicPr>
          <p:cNvPr id="3074" name="Picture 2" descr="http://www.azug.be/Themes/Azug/Content/Images/azug-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4043402"/>
            <a:ext cx="1153285" cy="70971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6" name="Picture 2" descr="http://portal.realdolmen.com/Nuttige%20documenten_/RealDolmen%20logo%20RG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75549" y="2477716"/>
            <a:ext cx="1433513" cy="374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0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Allocate service components to available resources</a:t>
            </a:r>
          </a:p>
          <a:p>
            <a:pPr lvl="1"/>
            <a:r>
              <a:rPr lang="en-US" dirty="0" smtClean="0"/>
              <a:t>Satisfy constraints (VM size, fault domains)</a:t>
            </a:r>
          </a:p>
          <a:p>
            <a:r>
              <a:rPr lang="en-US" dirty="0" smtClean="0"/>
              <a:t>Optionally: satisfy soft constraints</a:t>
            </a:r>
          </a:p>
          <a:p>
            <a:pPr lvl="1"/>
            <a:r>
              <a:rPr lang="en-US" dirty="0" smtClean="0"/>
              <a:t>Prefer simplified deployments</a:t>
            </a:r>
          </a:p>
          <a:p>
            <a:pPr lvl="2"/>
            <a:r>
              <a:rPr lang="en-US" dirty="0" smtClean="0"/>
              <a:t>Instances from same update domain on same host</a:t>
            </a:r>
          </a:p>
          <a:p>
            <a:pPr lvl="1"/>
            <a:r>
              <a:rPr lang="nl-BE" dirty="0" smtClean="0"/>
              <a:t>Optimize networking</a:t>
            </a:r>
          </a:p>
          <a:p>
            <a:pPr lvl="2"/>
            <a:r>
              <a:rPr lang="nl-BE" dirty="0" smtClean="0"/>
              <a:t>Put nodes closer together</a:t>
            </a:r>
          </a:p>
        </p:txBody>
      </p:sp>
    </p:spTree>
    <p:extLst>
      <p:ext uri="{BB962C8B-B14F-4D97-AF65-F5344CB8AC3E}">
        <p14:creationId xmlns:p14="http://schemas.microsoft.com/office/powerpoint/2010/main" val="373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536506" y="778385"/>
            <a:ext cx="2011680" cy="15674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</a:rPr>
              <a:t>Role B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Count: 2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Update Domains</a:t>
            </a:r>
            <a:r>
              <a:rPr lang="en-US" sz="1200" dirty="0" smtClean="0">
                <a:solidFill>
                  <a:schemeClr val="bg1"/>
                </a:solidFill>
              </a:rPr>
              <a:t>: 2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Fault Domains: 2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Size: Medium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53545" y="782937"/>
            <a:ext cx="2011680" cy="15624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</a:rPr>
              <a:t>Role A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Count: 3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Update Domains: 3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Fault Domains: 3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Size: Large</a:t>
            </a:r>
          </a:p>
        </p:txBody>
      </p:sp>
      <p:grpSp>
        <p:nvGrpSpPr>
          <p:cNvPr id="353" name="Group 352"/>
          <p:cNvGrpSpPr>
            <a:grpSpLocks noChangeAspect="1"/>
          </p:cNvGrpSpPr>
          <p:nvPr/>
        </p:nvGrpSpPr>
        <p:grpSpPr>
          <a:xfrm>
            <a:off x="2262119" y="3675902"/>
            <a:ext cx="4919040" cy="2650680"/>
            <a:chOff x="1621422" y="3675902"/>
            <a:chExt cx="4919040" cy="2650680"/>
          </a:xfrm>
        </p:grpSpPr>
        <p:grpSp>
          <p:nvGrpSpPr>
            <p:cNvPr id="141" name="Group 140"/>
            <p:cNvGrpSpPr/>
            <p:nvPr/>
          </p:nvGrpSpPr>
          <p:grpSpPr>
            <a:xfrm>
              <a:off x="1621422" y="3675902"/>
              <a:ext cx="1478175" cy="2645994"/>
              <a:chOff x="762000" y="2438400"/>
              <a:chExt cx="1615878" cy="311266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62000" y="40386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27" name="Rectangle 26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62000" y="44443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762000" y="48405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62000" y="52462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769275" y="24384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102" name="Rectangle 10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69275" y="28441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769275" y="32403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122" name="Rectangle 12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769275" y="36460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3383966" y="3675902"/>
              <a:ext cx="1478175" cy="2645994"/>
              <a:chOff x="762000" y="2438400"/>
              <a:chExt cx="1615878" cy="3112668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762000" y="40386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214" name="Rectangle 213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762000" y="44443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205" name="Rectangle 204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762000" y="48405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196" name="Rectangle 195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762000" y="52462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187" name="Rectangle 186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769275" y="24384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178" name="Rectangle 177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69275" y="28441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169" name="Rectangle 168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769275" y="32403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769275" y="36460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223" name="Group 222"/>
            <p:cNvGrpSpPr/>
            <p:nvPr/>
          </p:nvGrpSpPr>
          <p:grpSpPr>
            <a:xfrm>
              <a:off x="5062287" y="3680588"/>
              <a:ext cx="1478175" cy="2645994"/>
              <a:chOff x="762000" y="2438400"/>
              <a:chExt cx="1615878" cy="311266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762000" y="40386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295" name="Rectangle 294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762000" y="44443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286" name="Rectangle 285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1" name="Rectangle 290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762000" y="48405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27" name="Group 226"/>
              <p:cNvGrpSpPr/>
              <p:nvPr/>
            </p:nvGrpSpPr>
            <p:grpSpPr>
              <a:xfrm>
                <a:off x="762000" y="52462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268" name="Rectangle 267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769275" y="2438400"/>
                <a:ext cx="1608603" cy="304800"/>
                <a:chOff x="762000" y="4038600"/>
                <a:chExt cx="1905000" cy="381000"/>
              </a:xfrm>
            </p:grpSpPr>
            <p:sp>
              <p:nvSpPr>
                <p:cNvPr id="259" name="Rectangle 258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769275" y="2844114"/>
                <a:ext cx="1608603" cy="304800"/>
                <a:chOff x="762000" y="4038600"/>
                <a:chExt cx="1905000" cy="381000"/>
              </a:xfrm>
            </p:grpSpPr>
            <p:sp>
              <p:nvSpPr>
                <p:cNvPr id="250" name="Rectangle 249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769275" y="3240354"/>
                <a:ext cx="1608603" cy="304800"/>
                <a:chOff x="762000" y="4038600"/>
                <a:chExt cx="1905000" cy="381000"/>
              </a:xfrm>
            </p:grpSpPr>
            <p:sp>
              <p:nvSpPr>
                <p:cNvPr id="241" name="Rectangle 240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769275" y="3646068"/>
                <a:ext cx="1608603" cy="304800"/>
                <a:chOff x="762000" y="4038600"/>
                <a:chExt cx="1905000" cy="381000"/>
              </a:xfrm>
            </p:grpSpPr>
            <p:sp>
              <p:nvSpPr>
                <p:cNvPr id="232" name="Rectangle 231"/>
                <p:cNvSpPr/>
                <p:nvPr/>
              </p:nvSpPr>
              <p:spPr bwMode="auto">
                <a:xfrm>
                  <a:off x="762000" y="4038600"/>
                  <a:ext cx="19050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 bwMode="auto">
                <a:xfrm>
                  <a:off x="838200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106268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 bwMode="auto">
                <a:xfrm>
                  <a:off x="1297459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 bwMode="auto">
                <a:xfrm>
                  <a:off x="152400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7505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 bwMode="auto">
                <a:xfrm>
                  <a:off x="1975021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2209799" y="4114800"/>
                  <a:ext cx="152400" cy="2286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2436340" y="4114800"/>
                  <a:ext cx="152400" cy="2286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sp>
        <p:nvSpPr>
          <p:cNvPr id="304" name="TextBox 303"/>
          <p:cNvSpPr txBox="1"/>
          <p:nvPr/>
        </p:nvSpPr>
        <p:spPr>
          <a:xfrm>
            <a:off x="2507940" y="6352403"/>
            <a:ext cx="1439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Fault Domain 1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4255512" y="6352403"/>
            <a:ext cx="14539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Fault Domain 2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5973161" y="6352403"/>
            <a:ext cx="1439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Fault Domain 3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2997885" y="1558529"/>
            <a:ext cx="2471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082634" y="1558529"/>
            <a:ext cx="55046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6" name="Trapezoid 355"/>
          <p:cNvSpPr/>
          <p:nvPr/>
        </p:nvSpPr>
        <p:spPr bwMode="auto">
          <a:xfrm>
            <a:off x="4430843" y="2667000"/>
            <a:ext cx="685979" cy="457200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</a:rPr>
              <a:t>LB</a:t>
            </a:r>
          </a:p>
        </p:txBody>
      </p:sp>
      <p:sp>
        <p:nvSpPr>
          <p:cNvPr id="358" name="Freeform 357"/>
          <p:cNvSpPr/>
          <p:nvPr/>
        </p:nvSpPr>
        <p:spPr>
          <a:xfrm>
            <a:off x="2074082" y="3122141"/>
            <a:ext cx="2463113" cy="1705232"/>
          </a:xfrm>
          <a:custGeom>
            <a:avLst/>
            <a:gdLst>
              <a:gd name="connsiteX0" fmla="*/ 2463113 w 2463113"/>
              <a:gd name="connsiteY0" fmla="*/ 0 h 1705232"/>
              <a:gd name="connsiteX1" fmla="*/ 2463113 w 2463113"/>
              <a:gd name="connsiteY1" fmla="*/ 271848 h 1705232"/>
              <a:gd name="connsiteX2" fmla="*/ 123567 w 2463113"/>
              <a:gd name="connsiteY2" fmla="*/ 271848 h 1705232"/>
              <a:gd name="connsiteX3" fmla="*/ 8238 w 2463113"/>
              <a:gd name="connsiteY3" fmla="*/ 271848 h 1705232"/>
              <a:gd name="connsiteX4" fmla="*/ 0 w 2463113"/>
              <a:gd name="connsiteY4" fmla="*/ 1705232 h 1705232"/>
              <a:gd name="connsiteX5" fmla="*/ 197708 w 2463113"/>
              <a:gd name="connsiteY5" fmla="*/ 1705232 h 17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113" h="1705232">
                <a:moveTo>
                  <a:pt x="2463113" y="0"/>
                </a:moveTo>
                <a:lnTo>
                  <a:pt x="2463113" y="271848"/>
                </a:lnTo>
                <a:lnTo>
                  <a:pt x="123567" y="271848"/>
                </a:lnTo>
                <a:lnTo>
                  <a:pt x="8238" y="271848"/>
                </a:lnTo>
                <a:lnTo>
                  <a:pt x="0" y="1705232"/>
                </a:lnTo>
                <a:lnTo>
                  <a:pt x="197708" y="1705232"/>
                </a:lnTo>
              </a:path>
            </a:pathLst>
          </a:cu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59"/>
          <p:cNvSpPr/>
          <p:nvPr/>
        </p:nvSpPr>
        <p:spPr>
          <a:xfrm>
            <a:off x="3919356" y="3130378"/>
            <a:ext cx="906163" cy="733168"/>
          </a:xfrm>
          <a:custGeom>
            <a:avLst/>
            <a:gdLst>
              <a:gd name="connsiteX0" fmla="*/ 897925 w 906163"/>
              <a:gd name="connsiteY0" fmla="*/ 0 h 733168"/>
              <a:gd name="connsiteX1" fmla="*/ 906163 w 906163"/>
              <a:gd name="connsiteY1" fmla="*/ 395417 h 733168"/>
              <a:gd name="connsiteX2" fmla="*/ 0 w 906163"/>
              <a:gd name="connsiteY2" fmla="*/ 395417 h 733168"/>
              <a:gd name="connsiteX3" fmla="*/ 0 w 906163"/>
              <a:gd name="connsiteY3" fmla="*/ 716692 h 733168"/>
              <a:gd name="connsiteX4" fmla="*/ 107092 w 906163"/>
              <a:gd name="connsiteY4" fmla="*/ 716692 h 733168"/>
              <a:gd name="connsiteX5" fmla="*/ 115330 w 906163"/>
              <a:gd name="connsiteY5" fmla="*/ 733168 h 73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163" h="733168">
                <a:moveTo>
                  <a:pt x="897925" y="0"/>
                </a:moveTo>
                <a:lnTo>
                  <a:pt x="906163" y="395417"/>
                </a:lnTo>
                <a:lnTo>
                  <a:pt x="0" y="395417"/>
                </a:lnTo>
                <a:lnTo>
                  <a:pt x="0" y="716692"/>
                </a:lnTo>
                <a:lnTo>
                  <a:pt x="107092" y="716692"/>
                </a:lnTo>
                <a:lnTo>
                  <a:pt x="115330" y="733168"/>
                </a:lnTo>
              </a:path>
            </a:pathLst>
          </a:cu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/>
          <p:cNvCxnSpPr/>
          <p:nvPr/>
        </p:nvCxnSpPr>
        <p:spPr>
          <a:xfrm>
            <a:off x="4813161" y="2290357"/>
            <a:ext cx="0" cy="36576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3775790" y="3146854"/>
            <a:ext cx="852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10.100.0.36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3002898" y="3442156"/>
            <a:ext cx="931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10.100.0.122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5039700" y="3137356"/>
            <a:ext cx="1003597" cy="1030990"/>
            <a:chOff x="4399005" y="3137356"/>
            <a:chExt cx="1003597" cy="1030990"/>
          </a:xfrm>
        </p:grpSpPr>
        <p:sp>
          <p:nvSpPr>
            <p:cNvPr id="361" name="Freeform 360"/>
            <p:cNvSpPr/>
            <p:nvPr/>
          </p:nvSpPr>
          <p:spPr>
            <a:xfrm>
              <a:off x="4399005" y="3146854"/>
              <a:ext cx="675503" cy="1021492"/>
            </a:xfrm>
            <a:custGeom>
              <a:avLst/>
              <a:gdLst>
                <a:gd name="connsiteX0" fmla="*/ 0 w 675503"/>
                <a:gd name="connsiteY0" fmla="*/ 0 h 1021492"/>
                <a:gd name="connsiteX1" fmla="*/ 0 w 675503"/>
                <a:gd name="connsiteY1" fmla="*/ 0 h 1021492"/>
                <a:gd name="connsiteX2" fmla="*/ 8238 w 675503"/>
                <a:gd name="connsiteY2" fmla="*/ 255373 h 1021492"/>
                <a:gd name="connsiteX3" fmla="*/ 543698 w 675503"/>
                <a:gd name="connsiteY3" fmla="*/ 255373 h 1021492"/>
                <a:gd name="connsiteX4" fmla="*/ 543698 w 675503"/>
                <a:gd name="connsiteY4" fmla="*/ 1021492 h 1021492"/>
                <a:gd name="connsiteX5" fmla="*/ 675503 w 675503"/>
                <a:gd name="connsiteY5" fmla="*/ 1021492 h 102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5503" h="1021492">
                  <a:moveTo>
                    <a:pt x="0" y="0"/>
                  </a:moveTo>
                  <a:lnTo>
                    <a:pt x="0" y="0"/>
                  </a:lnTo>
                  <a:cubicBezTo>
                    <a:pt x="2837" y="85121"/>
                    <a:pt x="8238" y="170204"/>
                    <a:pt x="8238" y="255373"/>
                  </a:cubicBezTo>
                  <a:lnTo>
                    <a:pt x="543698" y="255373"/>
                  </a:lnTo>
                  <a:lnTo>
                    <a:pt x="543698" y="1021492"/>
                  </a:lnTo>
                  <a:lnTo>
                    <a:pt x="675503" y="1021492"/>
                  </a:lnTo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4466448" y="3137356"/>
              <a:ext cx="93615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10.100.0.185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67079" y="3697731"/>
            <a:ext cx="703314" cy="215444"/>
            <a:chOff x="4126382" y="3697731"/>
            <a:chExt cx="703314" cy="215444"/>
          </a:xfrm>
        </p:grpSpPr>
        <p:grpSp>
          <p:nvGrpSpPr>
            <p:cNvPr id="323" name="Group 322"/>
            <p:cNvGrpSpPr/>
            <p:nvPr/>
          </p:nvGrpSpPr>
          <p:grpSpPr>
            <a:xfrm>
              <a:off x="4154220" y="3727721"/>
              <a:ext cx="647469" cy="155461"/>
              <a:chOff x="2942033" y="3125730"/>
              <a:chExt cx="647469" cy="155461"/>
            </a:xfrm>
          </p:grpSpPr>
          <p:sp>
            <p:nvSpPr>
              <p:cNvPr id="314" name="Rectangle 313"/>
              <p:cNvSpPr/>
              <p:nvPr/>
            </p:nvSpPr>
            <p:spPr bwMode="auto">
              <a:xfrm>
                <a:off x="2942033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3115434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3296788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3471780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 bwMode="auto">
            <a:xfrm>
              <a:off x="4126382" y="3697731"/>
              <a:ext cx="703314" cy="215444"/>
            </a:xfrm>
            <a:prstGeom prst="rect">
              <a:avLst/>
            </a:prstGeom>
            <a:noFill/>
            <a:ln w="158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57333" y="4049636"/>
            <a:ext cx="703314" cy="215444"/>
            <a:chOff x="5816636" y="4049636"/>
            <a:chExt cx="703314" cy="215444"/>
          </a:xfrm>
        </p:grpSpPr>
        <p:grpSp>
          <p:nvGrpSpPr>
            <p:cNvPr id="324" name="Group 323"/>
            <p:cNvGrpSpPr/>
            <p:nvPr/>
          </p:nvGrpSpPr>
          <p:grpSpPr>
            <a:xfrm>
              <a:off x="5839960" y="4072607"/>
              <a:ext cx="647469" cy="155461"/>
              <a:chOff x="4007701" y="3125730"/>
              <a:chExt cx="647469" cy="155461"/>
            </a:xfrm>
          </p:grpSpPr>
          <p:sp>
            <p:nvSpPr>
              <p:cNvPr id="318" name="Rectangle 317"/>
              <p:cNvSpPr/>
              <p:nvPr/>
            </p:nvSpPr>
            <p:spPr bwMode="auto">
              <a:xfrm>
                <a:off x="4007701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4181102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4362456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4537448" y="312573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31" name="Rectangle 330"/>
            <p:cNvSpPr/>
            <p:nvPr/>
          </p:nvSpPr>
          <p:spPr bwMode="auto">
            <a:xfrm>
              <a:off x="5816636" y="4049636"/>
              <a:ext cx="703314" cy="215444"/>
            </a:xfrm>
            <a:prstGeom prst="rect">
              <a:avLst/>
            </a:prstGeom>
            <a:noFill/>
            <a:ln w="158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00971" y="4731280"/>
            <a:ext cx="703314" cy="215444"/>
            <a:chOff x="1660274" y="4731280"/>
            <a:chExt cx="703314" cy="215444"/>
          </a:xfrm>
        </p:grpSpPr>
        <p:grpSp>
          <p:nvGrpSpPr>
            <p:cNvPr id="322" name="Group 321"/>
            <p:cNvGrpSpPr/>
            <p:nvPr/>
          </p:nvGrpSpPr>
          <p:grpSpPr>
            <a:xfrm>
              <a:off x="1680283" y="4754327"/>
              <a:ext cx="647469" cy="155461"/>
              <a:chOff x="1846032" y="3048000"/>
              <a:chExt cx="647469" cy="155461"/>
            </a:xfrm>
          </p:grpSpPr>
          <p:sp>
            <p:nvSpPr>
              <p:cNvPr id="310" name="Rectangle 309"/>
              <p:cNvSpPr/>
              <p:nvPr/>
            </p:nvSpPr>
            <p:spPr bwMode="auto">
              <a:xfrm>
                <a:off x="1846032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2019433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2200787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2375779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 bwMode="auto">
            <a:xfrm>
              <a:off x="1660274" y="4731280"/>
              <a:ext cx="703314" cy="215444"/>
            </a:xfrm>
            <a:prstGeom prst="rect">
              <a:avLst/>
            </a:prstGeom>
            <a:noFill/>
            <a:ln w="158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2403" y="3700502"/>
            <a:ext cx="351407" cy="215444"/>
            <a:chOff x="3771705" y="3700502"/>
            <a:chExt cx="351407" cy="215444"/>
          </a:xfrm>
        </p:grpSpPr>
        <p:grpSp>
          <p:nvGrpSpPr>
            <p:cNvPr id="328" name="Group 327"/>
            <p:cNvGrpSpPr/>
            <p:nvPr/>
          </p:nvGrpSpPr>
          <p:grpSpPr>
            <a:xfrm>
              <a:off x="3797582" y="3732408"/>
              <a:ext cx="292714" cy="155461"/>
              <a:chOff x="2512578" y="3048000"/>
              <a:chExt cx="292714" cy="155461"/>
            </a:xfrm>
          </p:grpSpPr>
          <p:sp>
            <p:nvSpPr>
              <p:cNvPr id="329" name="Rectangle 328"/>
              <p:cNvSpPr/>
              <p:nvPr/>
            </p:nvSpPr>
            <p:spPr bwMode="auto">
              <a:xfrm>
                <a:off x="2512578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2687570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33" name="Rectangle 332"/>
            <p:cNvSpPr/>
            <p:nvPr/>
          </p:nvSpPr>
          <p:spPr bwMode="auto">
            <a:xfrm>
              <a:off x="3771705" y="3700502"/>
              <a:ext cx="351407" cy="21544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18636" y="4734052"/>
            <a:ext cx="351407" cy="215444"/>
            <a:chOff x="2377938" y="4734052"/>
            <a:chExt cx="351407" cy="215444"/>
          </a:xfrm>
        </p:grpSpPr>
        <p:grpSp>
          <p:nvGrpSpPr>
            <p:cNvPr id="327" name="Group 326"/>
            <p:cNvGrpSpPr/>
            <p:nvPr/>
          </p:nvGrpSpPr>
          <p:grpSpPr>
            <a:xfrm>
              <a:off x="2390085" y="4759014"/>
              <a:ext cx="292714" cy="155461"/>
              <a:chOff x="2512578" y="3048000"/>
              <a:chExt cx="292714" cy="155461"/>
            </a:xfrm>
          </p:grpSpPr>
          <p:sp>
            <p:nvSpPr>
              <p:cNvPr id="325" name="Rectangle 324"/>
              <p:cNvSpPr/>
              <p:nvPr/>
            </p:nvSpPr>
            <p:spPr bwMode="auto">
              <a:xfrm>
                <a:off x="2512578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2687570" y="3048000"/>
                <a:ext cx="117722" cy="1554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35" name="Rectangle 334"/>
            <p:cNvSpPr/>
            <p:nvPr/>
          </p:nvSpPr>
          <p:spPr bwMode="auto">
            <a:xfrm>
              <a:off x="2377938" y="4734052"/>
              <a:ext cx="351407" cy="21544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259632" y="1373863"/>
            <a:ext cx="188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hlinkClick r:id="rId3"/>
              </a:rPr>
              <a:t>my.cloudapp.net</a:t>
            </a:r>
            <a:r>
              <a:rPr lang="en-US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rPr>
              <a:t>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60" grpId="0" animBg="1"/>
      <p:bldP spid="371" grpId="0"/>
      <p:bldP spid="3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a Role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FC pushes role files &amp; configuration to host agent</a:t>
            </a:r>
          </a:p>
          <a:p>
            <a:r>
              <a:rPr lang="en-US" dirty="0" smtClean="0"/>
              <a:t>Host agent creates three VHDs:</a:t>
            </a:r>
          </a:p>
          <a:p>
            <a:pPr lvl="1"/>
            <a:r>
              <a:rPr lang="en-US" dirty="0" smtClean="0"/>
              <a:t>Differencing VHD for OS image (D:\)</a:t>
            </a:r>
          </a:p>
          <a:p>
            <a:pPr lvl="2"/>
            <a:r>
              <a:rPr lang="en-US" dirty="0" smtClean="0"/>
              <a:t>Host agent injects FC guest agent into VHD for Web/Worker roles</a:t>
            </a:r>
          </a:p>
          <a:p>
            <a:pPr lvl="1"/>
            <a:r>
              <a:rPr lang="en-US" dirty="0" smtClean="0"/>
              <a:t>Resource VHD for temporary files (C:\)</a:t>
            </a:r>
          </a:p>
          <a:p>
            <a:pPr lvl="1"/>
            <a:r>
              <a:rPr lang="en-US" dirty="0" smtClean="0"/>
              <a:t>Role VHD for role files (first available drive letter e.g. E:\, F:\)</a:t>
            </a:r>
          </a:p>
          <a:p>
            <a:r>
              <a:rPr lang="en-US" dirty="0" smtClean="0"/>
              <a:t>Host agent creates VM, attaches VHDs, and starts VM</a:t>
            </a:r>
          </a:p>
        </p:txBody>
      </p:sp>
    </p:spTree>
    <p:extLst>
      <p:ext uri="{BB962C8B-B14F-4D97-AF65-F5344CB8AC3E}">
        <p14:creationId xmlns:p14="http://schemas.microsoft.com/office/powerpoint/2010/main" val="42704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a Role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Guest agent starts role host &amp; calls role entry point</a:t>
            </a:r>
          </a:p>
          <a:p>
            <a:pPr lvl="1"/>
            <a:r>
              <a:rPr lang="en-US" dirty="0"/>
              <a:t>Starts health heartbeat to and gets commands from host agent</a:t>
            </a:r>
          </a:p>
          <a:p>
            <a:r>
              <a:rPr lang="en-US" dirty="0"/>
              <a:t>Load balancer only routes to external endpoint when it responds to simple HTTP GET (LB probe)</a:t>
            </a:r>
          </a:p>
        </p:txBody>
      </p:sp>
    </p:spTree>
    <p:extLst>
      <p:ext uri="{BB962C8B-B14F-4D97-AF65-F5344CB8AC3E}">
        <p14:creationId xmlns:p14="http://schemas.microsoft.com/office/powerpoint/2010/main" val="3880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VM Role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VM Role base and differencing VHD are stored in Windows Azure Storage blobs</a:t>
            </a:r>
          </a:p>
          <a:p>
            <a:pPr lvl="1"/>
            <a:r>
              <a:rPr lang="en-US" sz="1800" dirty="0" smtClean="0"/>
              <a:t>Shadow versions are made when the originals are uploaded</a:t>
            </a:r>
          </a:p>
          <a:p>
            <a:pPr lvl="1"/>
            <a:r>
              <a:rPr lang="en-US" sz="1800" dirty="0" smtClean="0"/>
              <a:t>VHD reads all go through a VHD caching service</a:t>
            </a:r>
          </a:p>
          <a:p>
            <a:r>
              <a:rPr lang="en-US" sz="2000" dirty="0" smtClean="0"/>
              <a:t>Reads come on-demand from the cache</a:t>
            </a:r>
          </a:p>
          <a:p>
            <a:r>
              <a:rPr lang="en-US" sz="2000" dirty="0" smtClean="0"/>
              <a:t>Writes go to a secondary differencing VHD</a:t>
            </a:r>
          </a:p>
          <a:p>
            <a:pPr lvl="1"/>
            <a:r>
              <a:rPr lang="en-US" sz="1800" dirty="0" smtClean="0"/>
              <a:t>“Reimage” simply deletes it and reboots</a:t>
            </a:r>
            <a:endParaRPr lang="en-US" sz="1800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502375" y="5449244"/>
            <a:ext cx="4915446" cy="6858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Windows Azure Blob Storage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665071" y="5563544"/>
            <a:ext cx="990600" cy="4572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Original Base VHD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44391" y="5555924"/>
            <a:ext cx="1217070" cy="4572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Original Differencing VHD</a:t>
            </a:r>
          </a:p>
        </p:txBody>
      </p:sp>
      <p:sp>
        <p:nvSpPr>
          <p:cNvPr id="7" name="Flowchart: Process 6"/>
          <p:cNvSpPr/>
          <p:nvPr/>
        </p:nvSpPr>
        <p:spPr bwMode="auto">
          <a:xfrm>
            <a:off x="1762351" y="5563544"/>
            <a:ext cx="990600" cy="457200"/>
          </a:xfrm>
          <a:prstGeom prst="flowChartProcess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Shadow Base VHD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4139791" y="5555924"/>
            <a:ext cx="121707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Shadow Differencing VHD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708114" y="4413700"/>
            <a:ext cx="1981746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RDFE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209829" y="5117775"/>
            <a:ext cx="177012" cy="45373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9820" y="5099501"/>
            <a:ext cx="944880" cy="439463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386841" y="5234133"/>
            <a:ext cx="784860" cy="327690"/>
          </a:xfrm>
          <a:custGeom>
            <a:avLst/>
            <a:gdLst>
              <a:gd name="connsiteX0" fmla="*/ 0 w 784860"/>
              <a:gd name="connsiteY0" fmla="*/ 327690 h 327690"/>
              <a:gd name="connsiteX1" fmla="*/ 274320 w 784860"/>
              <a:gd name="connsiteY1" fmla="*/ 30 h 327690"/>
              <a:gd name="connsiteX2" fmla="*/ 784860 w 784860"/>
              <a:gd name="connsiteY2" fmla="*/ 312450 h 32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327690">
                <a:moveTo>
                  <a:pt x="0" y="327690"/>
                </a:moveTo>
                <a:cubicBezTo>
                  <a:pt x="71755" y="165130"/>
                  <a:pt x="143510" y="2570"/>
                  <a:pt x="274320" y="30"/>
                </a:cubicBezTo>
                <a:cubicBezTo>
                  <a:pt x="405130" y="-2510"/>
                  <a:pt x="594995" y="154970"/>
                  <a:pt x="784860" y="312450"/>
                </a:cubicBezTo>
              </a:path>
            </a:pathLst>
          </a:cu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779520" y="5226513"/>
            <a:ext cx="784860" cy="327690"/>
          </a:xfrm>
          <a:custGeom>
            <a:avLst/>
            <a:gdLst>
              <a:gd name="connsiteX0" fmla="*/ 0 w 784860"/>
              <a:gd name="connsiteY0" fmla="*/ 327690 h 327690"/>
              <a:gd name="connsiteX1" fmla="*/ 274320 w 784860"/>
              <a:gd name="connsiteY1" fmla="*/ 30 h 327690"/>
              <a:gd name="connsiteX2" fmla="*/ 784860 w 784860"/>
              <a:gd name="connsiteY2" fmla="*/ 312450 h 32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327690">
                <a:moveTo>
                  <a:pt x="0" y="327690"/>
                </a:moveTo>
                <a:cubicBezTo>
                  <a:pt x="71755" y="165130"/>
                  <a:pt x="143510" y="2570"/>
                  <a:pt x="274320" y="30"/>
                </a:cubicBezTo>
                <a:cubicBezTo>
                  <a:pt x="405130" y="-2510"/>
                  <a:pt x="594995" y="154970"/>
                  <a:pt x="784860" y="312450"/>
                </a:cubicBezTo>
              </a:path>
            </a:pathLst>
          </a:cu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 bwMode="auto">
          <a:xfrm>
            <a:off x="4106634" y="4176704"/>
            <a:ext cx="1981746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VHD Caching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Service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6959431" y="4031898"/>
            <a:ext cx="19431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9" name="Straight Connector 28"/>
          <p:cNvCxnSpPr>
            <a:endCxn id="27" idx="1"/>
          </p:cNvCxnSpPr>
          <p:nvPr/>
        </p:nvCxnSpPr>
        <p:spPr>
          <a:xfrm flipV="1">
            <a:off x="2263140" y="4519606"/>
            <a:ext cx="1843494" cy="10193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4748326" y="4891265"/>
            <a:ext cx="181815" cy="66466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 bwMode="auto">
          <a:xfrm>
            <a:off x="7107247" y="5289224"/>
            <a:ext cx="1666928" cy="457200"/>
          </a:xfrm>
          <a:prstGeom prst="flowChartProcess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Base VHD</a:t>
            </a:r>
          </a:p>
        </p:txBody>
      </p:sp>
      <p:sp>
        <p:nvSpPr>
          <p:cNvPr id="36" name="Flowchart: Process 35"/>
          <p:cNvSpPr/>
          <p:nvPr/>
        </p:nvSpPr>
        <p:spPr bwMode="auto">
          <a:xfrm>
            <a:off x="7107248" y="4729462"/>
            <a:ext cx="166665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Shadow Differencing VHD</a:t>
            </a:r>
          </a:p>
        </p:txBody>
      </p:sp>
      <p:sp>
        <p:nvSpPr>
          <p:cNvPr id="37" name="Flowchart: Process 36"/>
          <p:cNvSpPr/>
          <p:nvPr/>
        </p:nvSpPr>
        <p:spPr bwMode="auto">
          <a:xfrm>
            <a:off x="7107248" y="4169701"/>
            <a:ext cx="1666650" cy="457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Secondary Differencing VHD</a:t>
            </a:r>
          </a:p>
        </p:txBody>
      </p:sp>
      <p:cxnSp>
        <p:nvCxnSpPr>
          <p:cNvPr id="38" name="Straight Connector 37"/>
          <p:cNvCxnSpPr>
            <a:stCxn id="27" idx="3"/>
            <a:endCxn id="36" idx="1"/>
          </p:cNvCxnSpPr>
          <p:nvPr/>
        </p:nvCxnSpPr>
        <p:spPr>
          <a:xfrm>
            <a:off x="6088380" y="4519604"/>
            <a:ext cx="1018867" cy="438458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5" idx="1"/>
          </p:cNvCxnSpPr>
          <p:nvPr/>
        </p:nvCxnSpPr>
        <p:spPr>
          <a:xfrm>
            <a:off x="6080761" y="4717724"/>
            <a:ext cx="1026487" cy="80010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86052" y="5897336"/>
            <a:ext cx="8111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7474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35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Let’s get some evidence...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geloveninjapan.nl/wp-content/uploads/Dokter-Bibber-2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" b="99269" l="3294" r="952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18374"/>
            <a:ext cx="404812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1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Updating a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happens when I click “Upgrade”?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03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VIP Swap Upgrades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Swap Virtual IPs between the two slots</a:t>
            </a:r>
          </a:p>
          <a:p>
            <a:pPr lvl="1"/>
            <a:r>
              <a:rPr lang="en-US" dirty="0" smtClean="0"/>
              <a:t>Production becomes Staging</a:t>
            </a:r>
          </a:p>
          <a:p>
            <a:pPr lvl="1"/>
            <a:r>
              <a:rPr lang="en-US" dirty="0" smtClean="0"/>
              <a:t>Staging becomes Production</a:t>
            </a:r>
          </a:p>
          <a:p>
            <a:r>
              <a:rPr lang="en-US" dirty="0" smtClean="0"/>
              <a:t>Instances are not affected</a:t>
            </a:r>
          </a:p>
          <a:p>
            <a:r>
              <a:rPr lang="en-US" dirty="0" smtClean="0"/>
              <a:t>DNS and LB remains intact</a:t>
            </a:r>
          </a:p>
          <a:p>
            <a:r>
              <a:rPr lang="en-US" dirty="0" smtClean="0"/>
              <a:t>Happens very fast</a:t>
            </a:r>
          </a:p>
          <a:p>
            <a:r>
              <a:rPr lang="en-US" dirty="0" smtClean="0"/>
              <a:t>Can only use when the service model hasn’t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58774" y="2275488"/>
            <a:ext cx="2597443" cy="267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 Balancer: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60370" y="4071510"/>
            <a:ext cx="1394261" cy="4099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Stage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60368" y="3039574"/>
            <a:ext cx="1394261" cy="4099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Prod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60366" y="4071510"/>
            <a:ext cx="1394261" cy="4099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Stage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860370" y="3039574"/>
            <a:ext cx="1394261" cy="4099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smtClean="0"/>
              <a:t>VIP Swap</a:t>
            </a:r>
            <a:endParaRPr lang="en-US" noProof="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923931" y="908720"/>
            <a:ext cx="5022984" cy="26989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Deployment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122969" y="1576124"/>
            <a:ext cx="2108637" cy="1795168"/>
          </a:xfrm>
          <a:prstGeom prst="roundRect">
            <a:avLst/>
          </a:prstGeom>
          <a:gradFill rotWithShape="1">
            <a:gsLst>
              <a:gs pos="0">
                <a:srgbClr val="5CC151">
                  <a:tint val="60000"/>
                  <a:satMod val="160000"/>
                </a:srgbClr>
              </a:gs>
              <a:gs pos="46000">
                <a:srgbClr val="5CC151">
                  <a:tint val="86000"/>
                  <a:satMod val="160000"/>
                </a:srgbClr>
              </a:gs>
              <a:gs pos="100000">
                <a:srgbClr val="5CC151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5CC151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348945" y="2116358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B8B8B8">
                  <a:tint val="60000"/>
                  <a:satMod val="160000"/>
                </a:srgbClr>
              </a:gs>
              <a:gs pos="46000">
                <a:srgbClr val="B8B8B8">
                  <a:tint val="86000"/>
                  <a:satMod val="160000"/>
                </a:srgbClr>
              </a:gs>
              <a:gs pos="100000">
                <a:srgbClr val="B8B8B8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53821" y="1576124"/>
            <a:ext cx="2108637" cy="1826695"/>
          </a:xfrm>
          <a:prstGeom prst="roundRect">
            <a:avLst/>
          </a:prstGeom>
          <a:gradFill rotWithShape="1">
            <a:gsLst>
              <a:gs pos="0">
                <a:srgbClr val="DAF40A">
                  <a:tint val="60000"/>
                  <a:satMod val="160000"/>
                </a:srgbClr>
              </a:gs>
              <a:gs pos="46000">
                <a:srgbClr val="DAF40A">
                  <a:tint val="86000"/>
                  <a:satMod val="160000"/>
                </a:srgbClr>
              </a:gs>
              <a:gs pos="100000">
                <a:srgbClr val="DAF40A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DAF40A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Worker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45656" y="2604038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B8B8B8">
                  <a:tint val="60000"/>
                  <a:satMod val="160000"/>
                </a:srgbClr>
              </a:gs>
              <a:gs pos="46000">
                <a:srgbClr val="B8B8B8">
                  <a:tint val="86000"/>
                  <a:satMod val="160000"/>
                </a:srgbClr>
              </a:gs>
              <a:gs pos="100000">
                <a:srgbClr val="B8B8B8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676509" y="2116358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B8B8B8">
                  <a:tint val="60000"/>
                  <a:satMod val="160000"/>
                </a:srgbClr>
              </a:gs>
              <a:gs pos="46000">
                <a:srgbClr val="B8B8B8">
                  <a:tint val="86000"/>
                  <a:satMod val="160000"/>
                </a:srgbClr>
              </a:gs>
              <a:gs pos="100000">
                <a:srgbClr val="B8B8B8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676509" y="2610325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B8B8B8">
                  <a:tint val="60000"/>
                  <a:satMod val="160000"/>
                </a:srgbClr>
              </a:gs>
              <a:gs pos="46000">
                <a:srgbClr val="B8B8B8">
                  <a:tint val="86000"/>
                  <a:satMod val="160000"/>
                </a:srgbClr>
              </a:gs>
              <a:gs pos="100000">
                <a:srgbClr val="B8B8B8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923928" y="3919178"/>
            <a:ext cx="5022987" cy="27116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Deployment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122967" y="4586582"/>
            <a:ext cx="2108637" cy="1807799"/>
          </a:xfrm>
          <a:prstGeom prst="roundRect">
            <a:avLst/>
          </a:prstGeom>
          <a:gradFill rotWithShape="1">
            <a:gsLst>
              <a:gs pos="0">
                <a:srgbClr val="5CC151">
                  <a:tint val="60000"/>
                  <a:satMod val="160000"/>
                </a:srgbClr>
              </a:gs>
              <a:gs pos="46000">
                <a:srgbClr val="5CC151">
                  <a:tint val="86000"/>
                  <a:satMod val="160000"/>
                </a:srgbClr>
              </a:gs>
              <a:gs pos="100000">
                <a:srgbClr val="5CC151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5CC151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42363" y="5143730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FE5815">
                  <a:tint val="10000"/>
                  <a:satMod val="300000"/>
                </a:srgbClr>
              </a:gs>
              <a:gs pos="34000">
                <a:srgbClr val="FE5815">
                  <a:tint val="13500"/>
                  <a:satMod val="250000"/>
                </a:srgbClr>
              </a:gs>
              <a:gs pos="100000">
                <a:srgbClr val="FE5815">
                  <a:tint val="60000"/>
                  <a:satMod val="20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FE5815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53820" y="4586582"/>
            <a:ext cx="2108638" cy="1757975"/>
          </a:xfrm>
          <a:prstGeom prst="roundRect">
            <a:avLst/>
          </a:prstGeom>
          <a:gradFill rotWithShape="1">
            <a:gsLst>
              <a:gs pos="0">
                <a:srgbClr val="DAF40A">
                  <a:tint val="60000"/>
                  <a:satMod val="160000"/>
                </a:srgbClr>
              </a:gs>
              <a:gs pos="46000">
                <a:srgbClr val="DAF40A">
                  <a:tint val="86000"/>
                  <a:satMod val="160000"/>
                </a:srgbClr>
              </a:gs>
              <a:gs pos="100000">
                <a:srgbClr val="DAF40A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DAF40A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Worker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342363" y="5628316"/>
            <a:ext cx="1663263" cy="409904"/>
          </a:xfrm>
          <a:prstGeom prst="roundRect">
            <a:avLst/>
          </a:prstGeom>
          <a:gradFill rotWithShape="1">
            <a:gsLst>
              <a:gs pos="0">
                <a:srgbClr val="FE5815">
                  <a:tint val="10000"/>
                  <a:satMod val="300000"/>
                </a:srgbClr>
              </a:gs>
              <a:gs pos="34000">
                <a:srgbClr val="FE5815">
                  <a:tint val="13500"/>
                  <a:satMod val="250000"/>
                </a:srgbClr>
              </a:gs>
              <a:gs pos="100000">
                <a:srgbClr val="FE5815">
                  <a:tint val="60000"/>
                  <a:satMod val="20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FE5815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673215" y="5110867"/>
            <a:ext cx="1663264" cy="409904"/>
          </a:xfrm>
          <a:prstGeom prst="roundRect">
            <a:avLst/>
          </a:prstGeom>
          <a:gradFill rotWithShape="1">
            <a:gsLst>
              <a:gs pos="0">
                <a:srgbClr val="FE5815">
                  <a:tint val="10000"/>
                  <a:satMod val="300000"/>
                </a:srgbClr>
              </a:gs>
              <a:gs pos="34000">
                <a:srgbClr val="FE5815">
                  <a:tint val="13500"/>
                  <a:satMod val="250000"/>
                </a:srgbClr>
              </a:gs>
              <a:gs pos="100000">
                <a:srgbClr val="FE5815">
                  <a:tint val="60000"/>
                  <a:satMod val="20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FE5815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76505" y="5576533"/>
            <a:ext cx="1663264" cy="409904"/>
          </a:xfrm>
          <a:prstGeom prst="roundRect">
            <a:avLst/>
          </a:prstGeom>
          <a:gradFill rotWithShape="1">
            <a:gsLst>
              <a:gs pos="0">
                <a:srgbClr val="FE5815">
                  <a:tint val="10000"/>
                  <a:satMod val="300000"/>
                </a:srgbClr>
              </a:gs>
              <a:gs pos="34000">
                <a:srgbClr val="FE5815">
                  <a:tint val="13500"/>
                  <a:satMod val="250000"/>
                </a:srgbClr>
              </a:gs>
              <a:gs pos="100000">
                <a:srgbClr val="FE5815">
                  <a:tint val="60000"/>
                  <a:satMod val="200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FE5815">
                <a:satMod val="12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619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In-Place Upgrades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“Rolling upgrades”</a:t>
            </a:r>
          </a:p>
          <a:p>
            <a:r>
              <a:rPr lang="en-US" dirty="0" smtClean="0"/>
              <a:t>Difficult to do in traditional IT</a:t>
            </a:r>
          </a:p>
          <a:p>
            <a:r>
              <a:rPr lang="en-US" dirty="0" smtClean="0"/>
              <a:t>Leverages Upgrade Domains</a:t>
            </a:r>
          </a:p>
          <a:p>
            <a:r>
              <a:rPr lang="en-US" dirty="0" smtClean="0"/>
              <a:t>Service model must be identical</a:t>
            </a:r>
          </a:p>
          <a:p>
            <a:pPr lvl="1"/>
            <a:r>
              <a:rPr lang="en-US" dirty="0" smtClean="0"/>
              <a:t>No new roles, no changes in .</a:t>
            </a:r>
            <a:r>
              <a:rPr lang="en-US" dirty="0" err="1" smtClean="0"/>
              <a:t>csdef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 Each Upgrade Domain</a:t>
            </a:r>
          </a:p>
          <a:p>
            <a:pPr lvl="1"/>
            <a:r>
              <a:rPr lang="en-US" dirty="0" smtClean="0"/>
              <a:t>Stop instances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Start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Windows Azure 101</a:t>
            </a:r>
          </a:p>
          <a:p>
            <a:r>
              <a:rPr lang="nl-BE" dirty="0" smtClean="0"/>
              <a:t>The Fabric Controller</a:t>
            </a:r>
          </a:p>
          <a:p>
            <a:r>
              <a:rPr lang="nl-BE" dirty="0" smtClean="0"/>
              <a:t>Deploying a service</a:t>
            </a:r>
          </a:p>
          <a:p>
            <a:r>
              <a:rPr lang="nl-BE" dirty="0" smtClean="0"/>
              <a:t>Updating a service</a:t>
            </a:r>
          </a:p>
          <a:p>
            <a:r>
              <a:rPr lang="nl-BE" dirty="0" smtClean="0"/>
              <a:t>Host OS upgrades</a:t>
            </a:r>
          </a:p>
          <a:p>
            <a:r>
              <a:rPr lang="nl-BE" dirty="0" smtClean="0"/>
              <a:t>Health</a:t>
            </a:r>
          </a:p>
          <a:p>
            <a:r>
              <a:rPr lang="nl-BE" dirty="0" smtClean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smtClean="0"/>
              <a:t>In Place Upgrade</a:t>
            </a:r>
            <a:endParaRPr lang="en-US" noProof="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23528" y="2612465"/>
            <a:ext cx="2597443" cy="267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 Balancer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925120" y="3505844"/>
            <a:ext cx="1394261" cy="4099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44678" y="1582475"/>
            <a:ext cx="2185723" cy="48708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Rack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338136" y="2481222"/>
            <a:ext cx="1789200" cy="1854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Role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499593" y="3086613"/>
            <a:ext cx="1466286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00136" y="3722901"/>
            <a:ext cx="1465200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38136" y="4473382"/>
            <a:ext cx="1789200" cy="1854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Worker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99593" y="5078774"/>
            <a:ext cx="1466286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00136" y="5715062"/>
            <a:ext cx="1465200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447554" y="1582475"/>
            <a:ext cx="2185723" cy="48708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Rack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641012" y="2481222"/>
            <a:ext cx="1789200" cy="1854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Role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802469" y="3086613"/>
            <a:ext cx="1466286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03012" y="3722901"/>
            <a:ext cx="1465200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41012" y="4473382"/>
            <a:ext cx="1789200" cy="1854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Worker Role</a:t>
            </a:r>
            <a:endParaRPr kumimoji="0" lang="en-NZ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02469" y="5078774"/>
            <a:ext cx="1466286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803012" y="5715062"/>
            <a:ext cx="1465200" cy="4918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VM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26662" y="3038717"/>
            <a:ext cx="5198953" cy="575539"/>
            <a:chOff x="3540640" y="2619665"/>
            <a:chExt cx="5198953" cy="54128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3540640" y="2619665"/>
              <a:ext cx="5198953" cy="54128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1197" y="2647162"/>
              <a:ext cx="405560" cy="405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#1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26662" y="3706594"/>
            <a:ext cx="5198953" cy="575539"/>
            <a:chOff x="3540640" y="2619665"/>
            <a:chExt cx="5198953" cy="54128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3540640" y="2619665"/>
              <a:ext cx="5198953" cy="54128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1197" y="2647162"/>
              <a:ext cx="418384" cy="405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#</a:t>
              </a:r>
              <a:r>
                <a:rPr kumimoji="0" lang="en-NZ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2</a:t>
              </a:r>
              <a:endParaRPr kumimoji="0" lang="en-NZ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63500" algn="ctr" rotWithShape="0">
                    <a:srgbClr val="FFFFFF">
                      <a:alpha val="60000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26662" y="4995120"/>
            <a:ext cx="5198953" cy="575539"/>
            <a:chOff x="3540640" y="2619665"/>
            <a:chExt cx="5198953" cy="541282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540640" y="2619665"/>
              <a:ext cx="5198953" cy="54128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197" y="2647162"/>
              <a:ext cx="405560" cy="405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#1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29047" y="5685995"/>
            <a:ext cx="5198953" cy="575539"/>
            <a:chOff x="3540640" y="2619665"/>
            <a:chExt cx="5198953" cy="541282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3540640" y="2619665"/>
              <a:ext cx="5198953" cy="54128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1197" y="2647162"/>
              <a:ext cx="418384" cy="405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#</a:t>
              </a:r>
              <a:r>
                <a:rPr kumimoji="0" lang="en-NZ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63500" algn="ctr" rotWithShape="0">
                      <a:srgbClr val="FFFFFF">
                        <a:alpha val="60000"/>
                      </a:srgbClr>
                    </a:outerShdw>
                  </a:effectLst>
                  <a:uLnTx/>
                  <a:uFillTx/>
                </a:rPr>
                <a:t>2</a:t>
              </a:r>
              <a:endParaRPr kumimoji="0" lang="en-NZ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63500" algn="ctr" rotWithShape="0">
                    <a:srgbClr val="FFFFFF">
                      <a:alpha val="60000"/>
                    </a:srgbClr>
                  </a:outerShdw>
                </a:effectLst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9"/>
                                      </p:to>
                                    </p:set>
                                    <p:animEffect filter="image" prLst="opacity: 0.99">
                                      <p:cBhvr rctx="IE">
                                        <p:cTn id="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9"/>
                                      </p:to>
                                    </p:set>
                                    <p:animEffect filter="image" prLst="opacity: 0.99">
                                      <p:cBhvr rctx="I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9"/>
                                      </p:to>
                                    </p:set>
                                    <p:animEffect filter="image" prLst="opacity: 0.99">
                                      <p:cBhvr rctx="IE">
                                        <p:cTn id="3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9"/>
                                      </p:to>
                                    </p:set>
                                    <p:animEffect filter="image" prLst="opacity: 0.99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Host OS updates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happens on “patch Tuesday”?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38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Host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Initiated by the Windows Azure team</a:t>
            </a:r>
          </a:p>
          <a:p>
            <a:r>
              <a:rPr lang="nl-BE" sz="2800" dirty="0" smtClean="0"/>
              <a:t>Goal: update </a:t>
            </a:r>
            <a:r>
              <a:rPr lang="nl-BE" sz="2800" i="1" dirty="0" smtClean="0"/>
              <a:t>all</a:t>
            </a:r>
            <a:r>
              <a:rPr lang="nl-BE" sz="2800" dirty="0" smtClean="0"/>
              <a:t> machines ASAP not violating SLA</a:t>
            </a:r>
          </a:p>
          <a:p>
            <a:r>
              <a:rPr lang="en-US" sz="2800" dirty="0" smtClean="0"/>
              <a:t>Your role instance keeps the same VM and VHDs, preserving cached data in the resource volume.</a:t>
            </a:r>
          </a:p>
          <a:p>
            <a:r>
              <a:rPr lang="nl-BE" sz="2800" dirty="0" smtClean="0"/>
              <a:t>Update domains are allocated to 1 host node</a:t>
            </a:r>
          </a:p>
          <a:p>
            <a:pPr lvl="1"/>
            <a:r>
              <a:rPr lang="nl-BE" sz="2400" dirty="0" smtClean="0"/>
              <a:t>Don’t make things confusing</a:t>
            </a:r>
          </a:p>
          <a:p>
            <a:pPr lvl="1"/>
            <a:r>
              <a:rPr lang="nl-BE" sz="2400" dirty="0" smtClean="0"/>
              <a:t>Allows rebooting a complete host without violating SLA</a:t>
            </a:r>
          </a:p>
          <a:p>
            <a:pPr lvl="1"/>
            <a:r>
              <a:rPr lang="nl-BE" sz="2400" dirty="0" smtClean="0"/>
              <a:t>Allows updating all hosts for UDx at once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00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Health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happens when nothing happens?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41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 “probes” guest agent every 15 seconds</a:t>
            </a:r>
          </a:p>
          <a:p>
            <a:pPr lvl="1"/>
            <a:r>
              <a:rPr lang="en-US" dirty="0" smtClean="0"/>
              <a:t>Miss 2 probes? LB stops forwarding traffic</a:t>
            </a:r>
          </a:p>
          <a:p>
            <a:r>
              <a:rPr lang="en-US" dirty="0" smtClean="0"/>
              <a:t>Role can report “busy” to guest agent</a:t>
            </a:r>
          </a:p>
          <a:p>
            <a:pPr lvl="1"/>
            <a:r>
              <a:rPr lang="en-US" dirty="0" smtClean="0"/>
              <a:t>Guest agent stops responding probes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951054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WebRole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RoleEntryPoint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OnStart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RoleEnvironment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.StatusCheck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sender,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.UtcNow.Second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&gt;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args.SetBusy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.OnStart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Health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801"/>
            <a:ext cx="5748325" cy="350051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Based on heartbeats, typically 15 seconds</a:t>
            </a:r>
          </a:p>
          <a:p>
            <a:pPr lvl="1"/>
            <a:r>
              <a:rPr lang="en-US" sz="2400" dirty="0" smtClean="0"/>
              <a:t>Used for status and recovery </a:t>
            </a:r>
          </a:p>
          <a:p>
            <a:pPr lvl="1"/>
            <a:r>
              <a:rPr lang="en-US" sz="2400" dirty="0" smtClean="0"/>
              <a:t>Health state sampler resets the index on successful poll</a:t>
            </a:r>
          </a:p>
          <a:p>
            <a:pPr lvl="1"/>
            <a:r>
              <a:rPr lang="en-US" sz="2400" dirty="0" smtClean="0"/>
              <a:t>Once index falls below zero, FC attempts to heal node</a:t>
            </a:r>
          </a:p>
          <a:p>
            <a:pPr lvl="1"/>
            <a:r>
              <a:rPr lang="en-US" sz="2400" dirty="0" smtClean="0"/>
              <a:t>Host agent timeout is 10 minutes</a:t>
            </a:r>
          </a:p>
          <a:p>
            <a:r>
              <a:rPr lang="en-US" sz="2800" dirty="0" smtClean="0"/>
              <a:t>Worst-case reaction time is timeout interval + heartbeat interval</a:t>
            </a:r>
          </a:p>
        </p:txBody>
      </p:sp>
      <p:sp>
        <p:nvSpPr>
          <p:cNvPr id="4" name="Rectangle 3"/>
          <p:cNvSpPr/>
          <p:nvPr/>
        </p:nvSpPr>
        <p:spPr bwMode="auto">
          <a:xfrm rot="10800000">
            <a:off x="7578212" y="2233716"/>
            <a:ext cx="533400" cy="2819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5000">
                <a:srgbClr val="FFFF00"/>
              </a:gs>
              <a:gs pos="100000">
                <a:srgbClr val="FF0000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3944" y="5129316"/>
            <a:ext cx="85279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Health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Index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52021" y="2252251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44813" y="2919516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30090" y="361252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52021" y="4291116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52021" y="5051057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 bwMode="auto">
          <a:xfrm>
            <a:off x="7197213" y="2252253"/>
            <a:ext cx="157549" cy="667265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7197213" y="2919518"/>
            <a:ext cx="157549" cy="66726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1612" y="3605316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01315" y="2233716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 bwMode="auto">
          <a:xfrm flipV="1">
            <a:off x="8277914" y="2252251"/>
            <a:ext cx="200797" cy="133453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5525" y="3356118"/>
            <a:ext cx="10659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Missed</a:t>
            </a:r>
          </a:p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Heartbeats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429122" y="5628423"/>
            <a:ext cx="4572000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5678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8632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1586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4540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7494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0448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34021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356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310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2264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218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8172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1126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4080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70342" y="5430300"/>
            <a:ext cx="7620" cy="3886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99882" y="5430300"/>
            <a:ext cx="7620" cy="3886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33382" y="5437920"/>
            <a:ext cx="7620" cy="3886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3112563" y="5917981"/>
            <a:ext cx="262890" cy="140970"/>
          </a:xfrm>
          <a:prstGeom prst="leftBrac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63973" y="6158845"/>
            <a:ext cx="81573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Heartbeat </a:t>
            </a:r>
          </a:p>
          <a:p>
            <a:pPr algn="ctr"/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Interval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42234" y="5384829"/>
            <a:ext cx="86401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Missed</a:t>
            </a:r>
          </a:p>
          <a:p>
            <a:pPr algn="ctr"/>
            <a:r>
              <a:rPr lang="en-US" sz="1600" dirty="0" smtClean="0"/>
              <a:t>Heartbeat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87648" y="4608911"/>
            <a:ext cx="78303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Recovery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Initiated</a:t>
            </a:r>
          </a:p>
        </p:txBody>
      </p:sp>
      <p:sp>
        <p:nvSpPr>
          <p:cNvPr id="42" name="Left Brace 41"/>
          <p:cNvSpPr/>
          <p:nvPr/>
        </p:nvSpPr>
        <p:spPr>
          <a:xfrm rot="16200000">
            <a:off x="4242799" y="5327430"/>
            <a:ext cx="262890" cy="1337310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134222" y="6166465"/>
            <a:ext cx="840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Heartbeat </a:t>
            </a:r>
          </a:p>
          <a:p>
            <a:pPr algn="ctr"/>
            <a:r>
              <a:rPr 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Timeout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75800" y="4748316"/>
            <a:ext cx="81111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Health</a:t>
            </a:r>
          </a:p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Timeout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41289" y="1956718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15187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Node and Role Health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FC maintains service availability by monitoring the software and hardware health</a:t>
            </a:r>
          </a:p>
          <a:p>
            <a:pPr lvl="1"/>
            <a:r>
              <a:rPr lang="en-US" smtClean="0"/>
              <a:t>Based primarily on heartbeats </a:t>
            </a:r>
          </a:p>
          <a:p>
            <a:pPr lvl="1"/>
            <a:r>
              <a:rPr lang="en-US" smtClean="0"/>
              <a:t>Automatically “heals” affected roles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079468"/>
              </p:ext>
            </p:extLst>
          </p:nvPr>
        </p:nvGraphicFramePr>
        <p:xfrm>
          <a:off x="870190" y="3932128"/>
          <a:ext cx="7487529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69"/>
                <a:gridCol w="2911817"/>
                <a:gridCol w="2495843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Problem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How Detected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Fabric Response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Role instance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crash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 guest agent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monitors role termination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restarts role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Guest VM or agent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crash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host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agent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notices missing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guest agent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heartbeats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restarts VM and hosted role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Host OS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or agent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crash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notices missing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host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agent heartbeat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Tries to recover node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reallocates roles to other nodes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Detected node hardware issue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Host agent informs FC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FC migrates roles to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other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nodes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Marks node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“out for repair”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5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Guest Agent and Role Instance Heartbeats and Timeouts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03794" y="2952615"/>
            <a:ext cx="6509349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8717" y="2560320"/>
            <a:ext cx="0" cy="6282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84911" y="2716631"/>
            <a:ext cx="0" cy="47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5525" y="1996942"/>
            <a:ext cx="575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25 min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2133461" y="1861000"/>
            <a:ext cx="422817" cy="1282151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612039" y="3134388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Guest</a:t>
            </a:r>
          </a:p>
          <a:p>
            <a:pPr algn="ctr"/>
            <a:r>
              <a:rPr lang="en-US" sz="1050" dirty="0" smtClean="0"/>
              <a:t>Agent</a:t>
            </a:r>
            <a:br>
              <a:rPr lang="en-US" sz="1050" dirty="0" smtClean="0"/>
            </a:br>
            <a:r>
              <a:rPr lang="en-US" sz="1050" dirty="0" smtClean="0"/>
              <a:t>Connect</a:t>
            </a:r>
          </a:p>
          <a:p>
            <a:pPr algn="ctr"/>
            <a:r>
              <a:rPr lang="en-US" sz="1050" dirty="0" smtClean="0"/>
              <a:t>Timeout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7031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59594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4886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8144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7418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16693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5968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95243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84517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73792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63067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52342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41616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0891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55814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4508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34364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363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12913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02188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1463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80738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70012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59287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48562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37837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27111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16386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05661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94936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84210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3485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62760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52035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4130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30584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19859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09115" y="274995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 rot="16200000" flipH="1">
            <a:off x="3349924" y="2523287"/>
            <a:ext cx="422813" cy="89275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TextBox 48"/>
          <p:cNvSpPr txBox="1"/>
          <p:nvPr/>
        </p:nvSpPr>
        <p:spPr>
          <a:xfrm>
            <a:off x="3010322" y="1663913"/>
            <a:ext cx="10875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Guest Agent Heartbeat </a:t>
            </a:r>
          </a:p>
          <a:p>
            <a:pPr algn="ctr"/>
            <a:r>
              <a:rPr lang="en-US" sz="1050" dirty="0" smtClean="0"/>
              <a:t>5s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354531" y="4414114"/>
            <a:ext cx="392637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90429" y="2985940"/>
            <a:ext cx="0" cy="16641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10648" y="4178132"/>
            <a:ext cx="6527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Role</a:t>
            </a:r>
          </a:p>
          <a:p>
            <a:pPr algn="ctr"/>
            <a:r>
              <a:rPr lang="en-US" sz="1050" dirty="0" smtClean="0"/>
              <a:t>Instance</a:t>
            </a:r>
            <a:br>
              <a:rPr lang="en-US" sz="1050" dirty="0" smtClean="0"/>
            </a:br>
            <a:r>
              <a:rPr lang="en-US" sz="1050" dirty="0" smtClean="0"/>
              <a:t>Launch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587990" y="4243125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90429" y="4414116"/>
            <a:ext cx="782034" cy="0"/>
          </a:xfrm>
          <a:prstGeom prst="straightConnector1">
            <a:avLst/>
          </a:prstGeom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34391" y="4275508"/>
            <a:ext cx="76146" cy="277215"/>
          </a:xfrm>
          <a:prstGeom prst="straightConnector1">
            <a:avLst/>
          </a:prstGeom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54531" y="4275586"/>
            <a:ext cx="76146" cy="277215"/>
          </a:xfrm>
          <a:prstGeom prst="straightConnector1">
            <a:avLst/>
          </a:prstGeom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97358" y="3524293"/>
            <a:ext cx="77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Indefinite</a:t>
            </a:r>
          </a:p>
        </p:txBody>
      </p:sp>
      <p:sp>
        <p:nvSpPr>
          <p:cNvPr id="58" name="Left Brace 57"/>
          <p:cNvSpPr/>
          <p:nvPr/>
        </p:nvSpPr>
        <p:spPr>
          <a:xfrm rot="16200000" flipH="1">
            <a:off x="3741168" y="3414993"/>
            <a:ext cx="428386" cy="1234437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TextBox 58"/>
          <p:cNvSpPr txBox="1"/>
          <p:nvPr/>
        </p:nvSpPr>
        <p:spPr>
          <a:xfrm>
            <a:off x="4304531" y="4590609"/>
            <a:ext cx="6527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Role</a:t>
            </a:r>
          </a:p>
          <a:p>
            <a:pPr algn="ctr"/>
            <a:r>
              <a:rPr lang="en-US" sz="1050" dirty="0" smtClean="0"/>
              <a:t>Instance</a:t>
            </a:r>
            <a:br>
              <a:rPr lang="en-US" sz="1050" dirty="0" smtClean="0"/>
            </a:br>
            <a:r>
              <a:rPr lang="en-US" sz="1050" dirty="0" smtClean="0"/>
              <a:t>Start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123639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8562" y="4590609"/>
            <a:ext cx="1164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Role</a:t>
            </a:r>
          </a:p>
          <a:p>
            <a:pPr algn="ctr"/>
            <a:r>
              <a:rPr lang="en-US" sz="1050" dirty="0" smtClean="0"/>
              <a:t>Instance</a:t>
            </a:r>
            <a:br>
              <a:rPr lang="en-US" sz="1050" dirty="0" smtClean="0"/>
            </a:br>
            <a:r>
              <a:rPr lang="en-US" sz="1050" dirty="0" smtClean="0"/>
              <a:t>Ready</a:t>
            </a:r>
          </a:p>
          <a:p>
            <a:pPr algn="ctr"/>
            <a:r>
              <a:rPr lang="en-US" sz="1050" dirty="0" smtClean="0"/>
              <a:t>(for updates only)</a:t>
            </a:r>
          </a:p>
        </p:txBody>
      </p:sp>
      <p:sp>
        <p:nvSpPr>
          <p:cNvPr id="62" name="Left Brace 61"/>
          <p:cNvSpPr/>
          <p:nvPr/>
        </p:nvSpPr>
        <p:spPr>
          <a:xfrm rot="16200000" flipH="1">
            <a:off x="4644406" y="3763892"/>
            <a:ext cx="422817" cy="535648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TextBox 62"/>
          <p:cNvSpPr txBox="1"/>
          <p:nvPr/>
        </p:nvSpPr>
        <p:spPr>
          <a:xfrm>
            <a:off x="4436149" y="3524293"/>
            <a:ext cx="77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15 min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194409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83684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72958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62233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51508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40783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30057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19332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08607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97882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05480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6431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65706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54981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44255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33530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622805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01354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90611" y="4245348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Left Brace 82"/>
          <p:cNvSpPr/>
          <p:nvPr/>
        </p:nvSpPr>
        <p:spPr>
          <a:xfrm rot="16200000" flipH="1">
            <a:off x="5112742" y="3990361"/>
            <a:ext cx="422813" cy="89275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4" name="TextBox 83"/>
          <p:cNvSpPr txBox="1"/>
          <p:nvPr/>
        </p:nvSpPr>
        <p:spPr>
          <a:xfrm>
            <a:off x="4747729" y="3194994"/>
            <a:ext cx="10875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Role Instance Heartbeat </a:t>
            </a:r>
          </a:p>
          <a:p>
            <a:pPr algn="ctr"/>
            <a:r>
              <a:rPr lang="en-US" sz="1050" dirty="0" smtClean="0"/>
              <a:t>15s</a:t>
            </a:r>
          </a:p>
        </p:txBody>
      </p:sp>
      <p:sp>
        <p:nvSpPr>
          <p:cNvPr id="85" name="Left Brace 84"/>
          <p:cNvSpPr/>
          <p:nvPr/>
        </p:nvSpPr>
        <p:spPr>
          <a:xfrm rot="16200000" flipH="1">
            <a:off x="4333780" y="2205080"/>
            <a:ext cx="422813" cy="628591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6" name="TextBox 85"/>
          <p:cNvSpPr txBox="1"/>
          <p:nvPr/>
        </p:nvSpPr>
        <p:spPr>
          <a:xfrm>
            <a:off x="4032555" y="1656305"/>
            <a:ext cx="108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Guest Agent Heartbeat Timeout </a:t>
            </a:r>
          </a:p>
          <a:p>
            <a:pPr algn="ctr"/>
            <a:r>
              <a:rPr lang="en-US" sz="1050" dirty="0" smtClean="0"/>
              <a:t>10 min</a:t>
            </a:r>
          </a:p>
        </p:txBody>
      </p:sp>
      <p:sp>
        <p:nvSpPr>
          <p:cNvPr id="87" name="Left Brace 86"/>
          <p:cNvSpPr/>
          <p:nvPr/>
        </p:nvSpPr>
        <p:spPr>
          <a:xfrm rot="16200000" flipH="1">
            <a:off x="5855007" y="3979678"/>
            <a:ext cx="422813" cy="182417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8" name="TextBox 87"/>
          <p:cNvSpPr txBox="1"/>
          <p:nvPr/>
        </p:nvSpPr>
        <p:spPr>
          <a:xfrm>
            <a:off x="5443423" y="3205128"/>
            <a:ext cx="1336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Role Instance </a:t>
            </a:r>
            <a:br>
              <a:rPr lang="en-US" sz="1050" dirty="0" smtClean="0"/>
            </a:br>
            <a:r>
              <a:rPr lang="en-US" sz="1050" dirty="0" smtClean="0"/>
              <a:t>“Unresponsive” Timeout</a:t>
            </a:r>
          </a:p>
          <a:p>
            <a:pPr algn="ctr"/>
            <a:r>
              <a:rPr lang="en-US" sz="1050" dirty="0" smtClean="0"/>
              <a:t>30s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004915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094189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183446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83464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272739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62014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451288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40563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29838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719113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808387" y="2758292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996443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85718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174975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174993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264268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353542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42817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532092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710641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799916" y="4251920"/>
            <a:ext cx="0" cy="342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00830" y="3197142"/>
            <a:ext cx="10875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Load Balancer Heartbeat </a:t>
            </a:r>
          </a:p>
          <a:p>
            <a:pPr algn="ctr"/>
            <a:r>
              <a:rPr lang="en-US" sz="1050" dirty="0" smtClean="0"/>
              <a:t>15s</a:t>
            </a:r>
          </a:p>
        </p:txBody>
      </p:sp>
      <p:sp>
        <p:nvSpPr>
          <p:cNvPr id="111" name="Left Brace 110"/>
          <p:cNvSpPr/>
          <p:nvPr/>
        </p:nvSpPr>
        <p:spPr>
          <a:xfrm rot="16200000" flipH="1">
            <a:off x="6731962" y="4031136"/>
            <a:ext cx="422813" cy="89275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2" name="Left Brace 111"/>
          <p:cNvSpPr/>
          <p:nvPr/>
        </p:nvSpPr>
        <p:spPr>
          <a:xfrm rot="16200000" flipH="1">
            <a:off x="7423406" y="3994699"/>
            <a:ext cx="422813" cy="182417"/>
          </a:xfrm>
          <a:prstGeom prst="leftBrace">
            <a:avLst>
              <a:gd name="adj1" fmla="val 8333"/>
              <a:gd name="adj2" fmla="val 4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3" name="TextBox 112"/>
          <p:cNvSpPr txBox="1"/>
          <p:nvPr/>
        </p:nvSpPr>
        <p:spPr>
          <a:xfrm>
            <a:off x="7011822" y="3220150"/>
            <a:ext cx="13365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Load Balancer</a:t>
            </a:r>
          </a:p>
          <a:p>
            <a:pPr algn="ctr"/>
            <a:r>
              <a:rPr lang="en-US" sz="1050" dirty="0" smtClean="0"/>
              <a:t>Timeout</a:t>
            </a:r>
          </a:p>
          <a:p>
            <a:pPr algn="ctr"/>
            <a:r>
              <a:rPr lang="en-US" sz="1050" dirty="0" smtClean="0"/>
              <a:t>30s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0261" y="2760587"/>
            <a:ext cx="123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Guest Agent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2495" y="4197465"/>
            <a:ext cx="13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Role Instance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8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28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132018"/>
              </p:ext>
            </p:extLst>
          </p:nvPr>
        </p:nvGraphicFramePr>
        <p:xfrm>
          <a:off x="1619672" y="1700808"/>
          <a:ext cx="609600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317409" y="1988840"/>
            <a:ext cx="1296144" cy="5859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BE" dirty="0"/>
              <a:t>Load Balancer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41656" y="2741278"/>
            <a:ext cx="1790275" cy="1457376"/>
          </a:xfrm>
          <a:prstGeom prst="bentConnector3">
            <a:avLst>
              <a:gd name="adj1" fmla="val 90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 Role Instance (Healing)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Similar to a service update</a:t>
            </a:r>
          </a:p>
          <a:p>
            <a:r>
              <a:rPr lang="en-US" smtClean="0"/>
              <a:t>Source node:</a:t>
            </a:r>
          </a:p>
          <a:p>
            <a:pPr lvl="1"/>
            <a:r>
              <a:rPr lang="en-US" smtClean="0"/>
              <a:t>Role instances stopped</a:t>
            </a:r>
          </a:p>
          <a:p>
            <a:pPr lvl="1"/>
            <a:r>
              <a:rPr lang="en-US" smtClean="0"/>
              <a:t>VMs stopped</a:t>
            </a:r>
          </a:p>
          <a:p>
            <a:pPr lvl="1"/>
            <a:r>
              <a:rPr lang="en-US" smtClean="0"/>
              <a:t>Node reprovisioned </a:t>
            </a:r>
          </a:p>
          <a:p>
            <a:r>
              <a:rPr lang="en-US" smtClean="0"/>
              <a:t>Destination node:</a:t>
            </a:r>
          </a:p>
          <a:p>
            <a:pPr lvl="1"/>
            <a:r>
              <a:rPr lang="en-US" smtClean="0"/>
              <a:t>Same steps as initial role instance deployment</a:t>
            </a:r>
          </a:p>
          <a:p>
            <a:r>
              <a:rPr lang="en-US" smtClean="0"/>
              <a:t>Warning: Resource VHD is not moved</a:t>
            </a:r>
          </a:p>
          <a:p>
            <a:pPr lvl="1"/>
            <a:r>
              <a:rPr lang="en-US" smtClean="0"/>
              <a:t>(that’s why you should consider it volatile)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Windows Azure 101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quick introduction / recap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57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Takeways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to remember?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6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Windows Azure &amp; PaaS</a:t>
            </a:r>
            <a:endParaRPr lang="nl-BE" dirty="0"/>
          </a:p>
          <a:p>
            <a:r>
              <a:rPr lang="nl-BE" dirty="0" smtClean="0"/>
              <a:t>The Fabric Controller</a:t>
            </a:r>
          </a:p>
          <a:p>
            <a:r>
              <a:rPr lang="nl-BE" dirty="0" smtClean="0"/>
              <a:t>Deploying a service</a:t>
            </a:r>
          </a:p>
          <a:p>
            <a:r>
              <a:rPr lang="nl-BE" dirty="0" smtClean="0"/>
              <a:t>Updating a service</a:t>
            </a:r>
          </a:p>
          <a:p>
            <a:r>
              <a:rPr lang="nl-BE" dirty="0" smtClean="0"/>
              <a:t>Host OS upgrades</a:t>
            </a:r>
          </a:p>
          <a:p>
            <a:r>
              <a:rPr lang="nl-BE" dirty="0" smtClean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34438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THANK YOU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67944" y="4228181"/>
            <a:ext cx="4891608" cy="2245735"/>
            <a:chOff x="579692" y="756865"/>
            <a:chExt cx="4891608" cy="2245735"/>
          </a:xfrm>
        </p:grpSpPr>
        <p:sp>
          <p:nvSpPr>
            <p:cNvPr id="8" name="Rectangle 80"/>
            <p:cNvSpPr txBox="1">
              <a:spLocks noChangeArrowheads="1"/>
            </p:cNvSpPr>
            <p:nvPr/>
          </p:nvSpPr>
          <p:spPr bwMode="auto">
            <a:xfrm rot="21367684">
              <a:off x="579692" y="1648395"/>
              <a:ext cx="4891608" cy="135420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Bef>
                  <a:spcPct val="20000"/>
                </a:spcBef>
                <a:buClr>
                  <a:srgbClr val="006A8E"/>
                </a:buClr>
                <a:defRPr/>
              </a:pPr>
              <a:r>
                <a:rPr lang="nl-BE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Maarten Balliauw</a:t>
              </a: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http://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about.me/maartenballiauw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http://blog.maartenballiauw.be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@maartenballiauw</a:t>
              </a:r>
              <a:endParaRPr lang="nl-BE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8" descr="Real_CMYK_white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21346289">
              <a:off x="3404940" y="756865"/>
              <a:ext cx="2024062" cy="202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http://icons.iconarchive.com/icons/webiconset/blogging/128/About-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7684">
              <a:off x="4518739" y="1936201"/>
              <a:ext cx="688207" cy="688208"/>
            </a:xfrm>
            <a:prstGeom prst="rect">
              <a:avLst/>
            </a:prstGeom>
            <a:solidFill>
              <a:schemeClr val="tx1"/>
            </a:solidFill>
            <a:extLst/>
          </p:spPr>
        </p:pic>
      </p:grpSp>
    </p:spTree>
    <p:extLst>
      <p:ext uri="{BB962C8B-B14F-4D97-AF65-F5344CB8AC3E}">
        <p14:creationId xmlns:p14="http://schemas.microsoft.com/office/powerpoint/2010/main" val="12718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Consumer view:</a:t>
            </a:r>
          </a:p>
          <a:p>
            <a:pPr lvl="1"/>
            <a:r>
              <a:rPr lang="nl-BE" dirty="0" smtClean="0"/>
              <a:t>On-demand</a:t>
            </a:r>
          </a:p>
          <a:p>
            <a:pPr lvl="1"/>
            <a:r>
              <a:rPr lang="nl-BE" dirty="0" smtClean="0"/>
              <a:t>Self-service</a:t>
            </a:r>
          </a:p>
          <a:p>
            <a:pPr lvl="1"/>
            <a:r>
              <a:rPr lang="nl-BE" dirty="0" smtClean="0"/>
              <a:t>Pay-for-use</a:t>
            </a:r>
          </a:p>
          <a:p>
            <a:pPr lvl="1"/>
            <a:r>
              <a:rPr lang="nl-BE" dirty="0" smtClean="0"/>
              <a:t>Scalable</a:t>
            </a:r>
          </a:p>
          <a:p>
            <a:endParaRPr lang="nl-BE" dirty="0"/>
          </a:p>
          <a:p>
            <a:r>
              <a:rPr lang="nl-BE" dirty="0" smtClean="0"/>
              <a:t>+ Service provider view:</a:t>
            </a:r>
          </a:p>
          <a:p>
            <a:pPr lvl="1"/>
            <a:r>
              <a:rPr lang="nl-BE" dirty="0" smtClean="0"/>
              <a:t>Multi-tenant</a:t>
            </a:r>
          </a:p>
          <a:p>
            <a:pPr lvl="1"/>
            <a:r>
              <a:rPr lang="nl-BE" dirty="0" smtClean="0"/>
              <a:t>Cost-effective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What you get?</a:t>
            </a:r>
          </a:p>
          <a:p>
            <a:pPr lvl="1"/>
            <a:r>
              <a:rPr lang="nl-BE" dirty="0" smtClean="0"/>
              <a:t>Anything the service provider has to offer!</a:t>
            </a:r>
          </a:p>
          <a:p>
            <a:pPr lvl="2"/>
            <a:r>
              <a:rPr lang="nl-BE" dirty="0" smtClean="0"/>
              <a:t>Compute</a:t>
            </a:r>
          </a:p>
          <a:p>
            <a:pPr lvl="2"/>
            <a:r>
              <a:rPr lang="nl-BE" dirty="0" smtClean="0"/>
              <a:t>Storage</a:t>
            </a:r>
          </a:p>
          <a:p>
            <a:pPr lvl="2"/>
            <a:r>
              <a:rPr lang="nl-BE" dirty="0" smtClean="0"/>
              <a:t>CDN</a:t>
            </a:r>
          </a:p>
          <a:p>
            <a:pPr lvl="2"/>
            <a:r>
              <a:rPr lang="nl-BE" dirty="0" smtClean="0"/>
              <a:t>Integration</a:t>
            </a:r>
          </a:p>
          <a:p>
            <a:pPr lvl="2"/>
            <a:r>
              <a:rPr lang="nl-BE" dirty="0" smtClean="0"/>
              <a:t>VPN</a:t>
            </a:r>
          </a:p>
          <a:p>
            <a:pPr lvl="2"/>
            <a:r>
              <a:rPr lang="nl-BE" dirty="0" smtClean="0"/>
              <a:t>...</a:t>
            </a:r>
          </a:p>
          <a:p>
            <a:pPr marL="457200" lvl="1" indent="0">
              <a:buNone/>
            </a:pPr>
            <a:r>
              <a:rPr lang="nl-BE" dirty="0" smtClean="0">
                <a:sym typeface="Wingdings" pitchFamily="2" charset="2"/>
              </a:rPr>
              <a:t>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*aaS</a:t>
            </a:r>
            <a:endParaRPr lang="en-US" dirty="0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67898"/>
              </p:ext>
            </p:extLst>
          </p:nvPr>
        </p:nvGraphicFramePr>
        <p:xfrm>
          <a:off x="539553" y="2118847"/>
          <a:ext cx="7983318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017"/>
                <a:gridCol w="1514314"/>
                <a:gridCol w="1233198"/>
                <a:gridCol w="1388626"/>
                <a:gridCol w="1479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     = Managed for You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Standalone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Servers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IaaS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PaaS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SaaS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Applications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Runtimes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Database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Operating System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Virtualization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Storage</a:t>
                      </a: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Networking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121888" marR="12188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273075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3102124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3471176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384022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420696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457488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4946116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81" y="531735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95047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531735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3102124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3471176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384022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420696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457488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3" y="4946116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4984576" y="1485945"/>
            <a:ext cx="2971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Windows Azure</a:t>
            </a:r>
          </a:p>
        </p:txBody>
      </p:sp>
      <p:sp>
        <p:nvSpPr>
          <p:cNvPr id="122" name="Down Arrow 121"/>
          <p:cNvSpPr/>
          <p:nvPr/>
        </p:nvSpPr>
        <p:spPr bwMode="auto">
          <a:xfrm>
            <a:off x="6127576" y="1844824"/>
            <a:ext cx="411480" cy="28944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3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272844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3099812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3468864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383791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420465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4572569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4943804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5315039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9" y="4206969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9" y="457488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9" y="4946116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9" y="5317351"/>
            <a:ext cx="35871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272844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3099812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3468864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383791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3" descr="C:\Users\markruss\AppData\Local\Microsoft\Windows\Temporary Internet Files\Content.IE5\01I8MGMS\MC90043152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28447"/>
            <a:ext cx="372251" cy="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ight Arrow 139"/>
          <p:cNvSpPr/>
          <p:nvPr/>
        </p:nvSpPr>
        <p:spPr bwMode="auto">
          <a:xfrm>
            <a:off x="4098966" y="5877272"/>
            <a:ext cx="2633274" cy="377371"/>
          </a:xfrm>
          <a:prstGeom prst="right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79512" y="5857208"/>
            <a:ext cx="3781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Standardization &amp; Efficiency</a:t>
            </a:r>
          </a:p>
        </p:txBody>
      </p:sp>
      <p:sp>
        <p:nvSpPr>
          <p:cNvPr id="142" name="Right Arrow 141"/>
          <p:cNvSpPr/>
          <p:nvPr/>
        </p:nvSpPr>
        <p:spPr bwMode="auto">
          <a:xfrm rot="10800000">
            <a:off x="2915817" y="6291988"/>
            <a:ext cx="2633274" cy="377371"/>
          </a:xfrm>
          <a:prstGeom prst="right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 smtClean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38571" y="6284598"/>
            <a:ext cx="32644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Customization &amp; Control</a:t>
            </a:r>
          </a:p>
        </p:txBody>
      </p:sp>
    </p:spTree>
    <p:extLst>
      <p:ext uri="{BB962C8B-B14F-4D97-AF65-F5344CB8AC3E}">
        <p14:creationId xmlns:p14="http://schemas.microsoft.com/office/powerpoint/2010/main" val="15146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“Windows” Azure?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53877"/>
            <a:ext cx="84201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983619">
            <a:off x="2037736" y="2449146"/>
            <a:ext cx="4925964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Stuff which is also offered</a:t>
            </a:r>
            <a:br>
              <a:rPr lang="nl-BE" sz="3200" b="1" dirty="0" smtClean="0"/>
            </a:br>
            <a:r>
              <a:rPr lang="nl-BE" sz="3200" b="1" dirty="0" smtClean="0"/>
              <a:t>by your Operating System.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 rot="445648">
            <a:off x="1101097" y="4345398"/>
            <a:ext cx="7104061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Windows Azure </a:t>
            </a:r>
            <a:r>
              <a:rPr lang="nl-BE" sz="3200" b="1" i="1" dirty="0" smtClean="0"/>
              <a:t>is</a:t>
            </a:r>
            <a:r>
              <a:rPr lang="nl-BE" sz="3200" b="1" dirty="0" smtClean="0"/>
              <a:t> an Operating System</a:t>
            </a:r>
            <a:br>
              <a:rPr lang="nl-BE" sz="3200" b="1" dirty="0" smtClean="0"/>
            </a:br>
            <a:r>
              <a:rPr lang="nl-BE" sz="3200" b="1" dirty="0" smtClean="0"/>
              <a:t>- just at a larger scale...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786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 Azure is an OS for the data center</a:t>
            </a:r>
          </a:p>
          <a:p>
            <a:pPr lvl="1"/>
            <a:r>
              <a:rPr lang="en-US" dirty="0" smtClean="0"/>
              <a:t>Takes care of the machine = data center</a:t>
            </a:r>
          </a:p>
          <a:p>
            <a:pPr lvl="1"/>
            <a:r>
              <a:rPr lang="en-US" dirty="0" smtClean="0"/>
              <a:t>You concentrate on business logic</a:t>
            </a:r>
          </a:p>
          <a:p>
            <a:pPr lvl="2"/>
            <a:r>
              <a:rPr lang="nl-BE" dirty="0" smtClean="0"/>
              <a:t>Not on fail-over clustering, provisioning, load balancing, ...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Provides shared pool of compute, disk and network</a:t>
            </a:r>
          </a:p>
          <a:p>
            <a:pPr lvl="1"/>
            <a:r>
              <a:rPr lang="en-US" dirty="0" smtClean="0"/>
              <a:t>Illusion of unlimited capacity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building blocks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758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INVLD|.9|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841</TotalTime>
  <Words>1823</Words>
  <Application>Microsoft Office PowerPoint</Application>
  <PresentationFormat>On-screen Show (4:3)</PresentationFormat>
  <Paragraphs>630</Paragraphs>
  <Slides>52</Slides>
  <Notes>12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Windows Azure Under the hood</vt:lpstr>
      <vt:lpstr>First of all...</vt:lpstr>
      <vt:lpstr>Who am I?</vt:lpstr>
      <vt:lpstr>Agenda</vt:lpstr>
      <vt:lpstr>Windows Azure 101</vt:lpstr>
      <vt:lpstr>Cloud</vt:lpstr>
      <vt:lpstr>*aaS</vt:lpstr>
      <vt:lpstr>“Windows” Azure?</vt:lpstr>
      <vt:lpstr>Windows Azure!</vt:lpstr>
      <vt:lpstr>Core platform features</vt:lpstr>
      <vt:lpstr>Some consequences...</vt:lpstr>
      <vt:lpstr>Some consequences...</vt:lpstr>
      <vt:lpstr>A typical Windows Azure app</vt:lpstr>
      <vt:lpstr>ServiceDefinition.csdef</vt:lpstr>
      <vt:lpstr>ServiceConfiguration.cscfg</vt:lpstr>
      <vt:lpstr>Update Domains</vt:lpstr>
      <vt:lpstr>Fault Domains</vt:lpstr>
      <vt:lpstr>High-level: deploying a service</vt:lpstr>
      <vt:lpstr>The Fabric Controller</vt:lpstr>
      <vt:lpstr>Kernel?</vt:lpstr>
      <vt:lpstr>Datacenter architecture</vt:lpstr>
      <vt:lpstr>Sample rack architecture</vt:lpstr>
      <vt:lpstr>PowerPoint Presentation</vt:lpstr>
      <vt:lpstr>High-Level FC Architecture</vt:lpstr>
      <vt:lpstr>Provisioning a Node</vt:lpstr>
      <vt:lpstr>Inside a Node</vt:lpstr>
      <vt:lpstr>PowerPoint Presentation</vt:lpstr>
      <vt:lpstr>Deploying a service</vt:lpstr>
      <vt:lpstr>Service Deployment Steps</vt:lpstr>
      <vt:lpstr>Service Resource Allocation</vt:lpstr>
      <vt:lpstr>Example</vt:lpstr>
      <vt:lpstr>Provisioning a Role Instance</vt:lpstr>
      <vt:lpstr>Provisioning a Role Instance</vt:lpstr>
      <vt:lpstr>Provisioning VM Role Instances</vt:lpstr>
      <vt:lpstr>PowerPoint Presentation</vt:lpstr>
      <vt:lpstr>Updating a service</vt:lpstr>
      <vt:lpstr>VIP Swap Upgrades</vt:lpstr>
      <vt:lpstr>VIP Swap</vt:lpstr>
      <vt:lpstr>In-Place Upgrades</vt:lpstr>
      <vt:lpstr>In Place Upgrade</vt:lpstr>
      <vt:lpstr>Host OS updates</vt:lpstr>
      <vt:lpstr>Updating the Host OS</vt:lpstr>
      <vt:lpstr>Health</vt:lpstr>
      <vt:lpstr>Load Balancer</vt:lpstr>
      <vt:lpstr>Node Health Index</vt:lpstr>
      <vt:lpstr>Node and Role Health Maintenance</vt:lpstr>
      <vt:lpstr>Guest Agent and Role Instance Heartbeats and Timeouts </vt:lpstr>
      <vt:lpstr>The cascade</vt:lpstr>
      <vt:lpstr>Moving a Role Instance (Healing)</vt:lpstr>
      <vt:lpstr>Takeways</vt:lpstr>
      <vt:lpstr>Takeaways</vt:lpstr>
      <vt:lpstr>THANK YOU</vt:lpstr>
    </vt:vector>
  </TitlesOfParts>
  <Company>RealDolmen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Balliauw</dc:creator>
  <cp:lastModifiedBy>Maarten Balliauw</cp:lastModifiedBy>
  <cp:revision>56</cp:revision>
  <dcterms:created xsi:type="dcterms:W3CDTF">2011-05-23T08:47:59Z</dcterms:created>
  <dcterms:modified xsi:type="dcterms:W3CDTF">2011-06-07T20:04:08Z</dcterms:modified>
</cp:coreProperties>
</file>