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2"/>
  </p:notesMasterIdLst>
  <p:sldIdLst>
    <p:sldId id="256" r:id="rId2"/>
    <p:sldId id="279" r:id="rId3"/>
    <p:sldId id="257" r:id="rId4"/>
    <p:sldId id="259" r:id="rId5"/>
    <p:sldId id="278" r:id="rId6"/>
    <p:sldId id="269" r:id="rId7"/>
    <p:sldId id="263" r:id="rId8"/>
    <p:sldId id="264" r:id="rId9"/>
    <p:sldId id="266" r:id="rId10"/>
    <p:sldId id="267" r:id="rId11"/>
    <p:sldId id="268" r:id="rId12"/>
    <p:sldId id="271" r:id="rId13"/>
    <p:sldId id="280" r:id="rId14"/>
    <p:sldId id="275" r:id="rId15"/>
    <p:sldId id="273" r:id="rId16"/>
    <p:sldId id="277" r:id="rId17"/>
    <p:sldId id="281" r:id="rId18"/>
    <p:sldId id="282" r:id="rId19"/>
    <p:sldId id="276"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7" d="100"/>
          <a:sy n="87" d="100"/>
        </p:scale>
        <p:origin x="5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6CD98E-05A8-4321-A82E-342CD057A836}" type="datetimeFigureOut">
              <a:rPr lang="en-IN" smtClean="0"/>
              <a:t>10-04-2023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0A91E3-F047-40A9-9052-C8A699CC8236}" type="slidenum">
              <a:rPr lang="en-IN" smtClean="0"/>
              <a:t>‹#›</a:t>
            </a:fld>
            <a:endParaRPr lang="en-IN"/>
          </a:p>
        </p:txBody>
      </p:sp>
    </p:spTree>
    <p:extLst>
      <p:ext uri="{BB962C8B-B14F-4D97-AF65-F5344CB8AC3E}">
        <p14:creationId xmlns:p14="http://schemas.microsoft.com/office/powerpoint/2010/main" val="1412193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62955D-0052-443E-A5E3-645374498599}" type="slidenum">
              <a:rPr lang="en-US" smtClean="0"/>
              <a:t>1</a:t>
            </a:fld>
            <a:endParaRPr lang="en-US"/>
          </a:p>
        </p:txBody>
      </p:sp>
    </p:spTree>
    <p:extLst>
      <p:ext uri="{BB962C8B-B14F-4D97-AF65-F5344CB8AC3E}">
        <p14:creationId xmlns:p14="http://schemas.microsoft.com/office/powerpoint/2010/main" val="4212006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62955D-0052-443E-A5E3-645374498599}" type="slidenum">
              <a:rPr lang="en-US" smtClean="0"/>
              <a:t>3</a:t>
            </a:fld>
            <a:endParaRPr lang="en-US"/>
          </a:p>
        </p:txBody>
      </p:sp>
    </p:spTree>
    <p:extLst>
      <p:ext uri="{BB962C8B-B14F-4D97-AF65-F5344CB8AC3E}">
        <p14:creationId xmlns:p14="http://schemas.microsoft.com/office/powerpoint/2010/main" val="2893688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7070CB-A479-4298-BFD4-95A67CA63814}"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5E3DC2B-7733-4E5E-B13E-88950039BAEC}" type="slidenum">
              <a:rPr lang="en-IN" smtClean="0"/>
              <a:t>‹#›</a:t>
            </a:fld>
            <a:endParaRPr lang="en-IN"/>
          </a:p>
        </p:txBody>
      </p:sp>
    </p:spTree>
    <p:extLst>
      <p:ext uri="{BB962C8B-B14F-4D97-AF65-F5344CB8AC3E}">
        <p14:creationId xmlns:p14="http://schemas.microsoft.com/office/powerpoint/2010/main" val="198453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7070CB-A479-4298-BFD4-95A67CA63814}"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E3DC2B-7733-4E5E-B13E-88950039BAEC}" type="slidenum">
              <a:rPr lang="en-IN" smtClean="0"/>
              <a:t>‹#›</a:t>
            </a:fld>
            <a:endParaRPr lang="en-IN"/>
          </a:p>
        </p:txBody>
      </p:sp>
    </p:spTree>
    <p:extLst>
      <p:ext uri="{BB962C8B-B14F-4D97-AF65-F5344CB8AC3E}">
        <p14:creationId xmlns:p14="http://schemas.microsoft.com/office/powerpoint/2010/main" val="367551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7070CB-A479-4298-BFD4-95A67CA63814}"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E3DC2B-7733-4E5E-B13E-88950039BAE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8014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87070CB-A479-4298-BFD4-95A67CA63814}"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E3DC2B-7733-4E5E-B13E-88950039BAEC}" type="slidenum">
              <a:rPr lang="en-IN" smtClean="0"/>
              <a:t>‹#›</a:t>
            </a:fld>
            <a:endParaRPr lang="en-IN"/>
          </a:p>
        </p:txBody>
      </p:sp>
    </p:spTree>
    <p:extLst>
      <p:ext uri="{BB962C8B-B14F-4D97-AF65-F5344CB8AC3E}">
        <p14:creationId xmlns:p14="http://schemas.microsoft.com/office/powerpoint/2010/main" val="957021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87070CB-A479-4298-BFD4-95A67CA63814}"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E3DC2B-7733-4E5E-B13E-88950039BAE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3807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87070CB-A479-4298-BFD4-95A67CA63814}"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E3DC2B-7733-4E5E-B13E-88950039BAEC}" type="slidenum">
              <a:rPr lang="en-IN" smtClean="0"/>
              <a:t>‹#›</a:t>
            </a:fld>
            <a:endParaRPr lang="en-IN"/>
          </a:p>
        </p:txBody>
      </p:sp>
    </p:spTree>
    <p:extLst>
      <p:ext uri="{BB962C8B-B14F-4D97-AF65-F5344CB8AC3E}">
        <p14:creationId xmlns:p14="http://schemas.microsoft.com/office/powerpoint/2010/main" val="132387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7070CB-A479-4298-BFD4-95A67CA63814}"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E3DC2B-7733-4E5E-B13E-88950039BAEC}" type="slidenum">
              <a:rPr lang="en-IN" smtClean="0"/>
              <a:t>‹#›</a:t>
            </a:fld>
            <a:endParaRPr lang="en-IN"/>
          </a:p>
        </p:txBody>
      </p:sp>
    </p:spTree>
    <p:extLst>
      <p:ext uri="{BB962C8B-B14F-4D97-AF65-F5344CB8AC3E}">
        <p14:creationId xmlns:p14="http://schemas.microsoft.com/office/powerpoint/2010/main" val="2864655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7070CB-A479-4298-BFD4-95A67CA63814}"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E3DC2B-7733-4E5E-B13E-88950039BAEC}" type="slidenum">
              <a:rPr lang="en-IN" smtClean="0"/>
              <a:t>‹#›</a:t>
            </a:fld>
            <a:endParaRPr lang="en-IN"/>
          </a:p>
        </p:txBody>
      </p:sp>
    </p:spTree>
    <p:extLst>
      <p:ext uri="{BB962C8B-B14F-4D97-AF65-F5344CB8AC3E}">
        <p14:creationId xmlns:p14="http://schemas.microsoft.com/office/powerpoint/2010/main" val="227868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7070CB-A479-4298-BFD4-95A67CA63814}"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E3DC2B-7733-4E5E-B13E-88950039BAEC}" type="slidenum">
              <a:rPr lang="en-IN" smtClean="0"/>
              <a:t>‹#›</a:t>
            </a:fld>
            <a:endParaRPr lang="en-IN"/>
          </a:p>
        </p:txBody>
      </p:sp>
    </p:spTree>
    <p:extLst>
      <p:ext uri="{BB962C8B-B14F-4D97-AF65-F5344CB8AC3E}">
        <p14:creationId xmlns:p14="http://schemas.microsoft.com/office/powerpoint/2010/main" val="110803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7070CB-A479-4298-BFD4-95A67CA63814}"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E3DC2B-7733-4E5E-B13E-88950039BAEC}" type="slidenum">
              <a:rPr lang="en-IN" smtClean="0"/>
              <a:t>‹#›</a:t>
            </a:fld>
            <a:endParaRPr lang="en-IN"/>
          </a:p>
        </p:txBody>
      </p:sp>
    </p:spTree>
    <p:extLst>
      <p:ext uri="{BB962C8B-B14F-4D97-AF65-F5344CB8AC3E}">
        <p14:creationId xmlns:p14="http://schemas.microsoft.com/office/powerpoint/2010/main" val="178987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7070CB-A479-4298-BFD4-95A67CA63814}"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5E3DC2B-7733-4E5E-B13E-88950039BAEC}" type="slidenum">
              <a:rPr lang="en-IN" smtClean="0"/>
              <a:t>‹#›</a:t>
            </a:fld>
            <a:endParaRPr lang="en-IN"/>
          </a:p>
        </p:txBody>
      </p:sp>
    </p:spTree>
    <p:extLst>
      <p:ext uri="{BB962C8B-B14F-4D97-AF65-F5344CB8AC3E}">
        <p14:creationId xmlns:p14="http://schemas.microsoft.com/office/powerpoint/2010/main" val="3193956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7070CB-A479-4298-BFD4-95A67CA63814}"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5E3DC2B-7733-4E5E-B13E-88950039BAEC}" type="slidenum">
              <a:rPr lang="en-IN" smtClean="0"/>
              <a:t>‹#›</a:t>
            </a:fld>
            <a:endParaRPr lang="en-IN"/>
          </a:p>
        </p:txBody>
      </p:sp>
    </p:spTree>
    <p:extLst>
      <p:ext uri="{BB962C8B-B14F-4D97-AF65-F5344CB8AC3E}">
        <p14:creationId xmlns:p14="http://schemas.microsoft.com/office/powerpoint/2010/main" val="365281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7070CB-A479-4298-BFD4-95A67CA63814}"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5E3DC2B-7733-4E5E-B13E-88950039BAEC}" type="slidenum">
              <a:rPr lang="en-IN" smtClean="0"/>
              <a:t>‹#›</a:t>
            </a:fld>
            <a:endParaRPr lang="en-IN"/>
          </a:p>
        </p:txBody>
      </p:sp>
    </p:spTree>
    <p:extLst>
      <p:ext uri="{BB962C8B-B14F-4D97-AF65-F5344CB8AC3E}">
        <p14:creationId xmlns:p14="http://schemas.microsoft.com/office/powerpoint/2010/main" val="55011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070CB-A479-4298-BFD4-95A67CA63814}" type="datetimeFigureOut">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5E3DC2B-7733-4E5E-B13E-88950039BAEC}" type="slidenum">
              <a:rPr lang="en-IN" smtClean="0"/>
              <a:t>‹#›</a:t>
            </a:fld>
            <a:endParaRPr lang="en-IN"/>
          </a:p>
        </p:txBody>
      </p:sp>
    </p:spTree>
    <p:extLst>
      <p:ext uri="{BB962C8B-B14F-4D97-AF65-F5344CB8AC3E}">
        <p14:creationId xmlns:p14="http://schemas.microsoft.com/office/powerpoint/2010/main" val="43224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070CB-A479-4298-BFD4-95A67CA63814}"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5E3DC2B-7733-4E5E-B13E-88950039BAEC}" type="slidenum">
              <a:rPr lang="en-IN" smtClean="0"/>
              <a:t>‹#›</a:t>
            </a:fld>
            <a:endParaRPr lang="en-IN"/>
          </a:p>
        </p:txBody>
      </p:sp>
    </p:spTree>
    <p:extLst>
      <p:ext uri="{BB962C8B-B14F-4D97-AF65-F5344CB8AC3E}">
        <p14:creationId xmlns:p14="http://schemas.microsoft.com/office/powerpoint/2010/main" val="3456239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070CB-A479-4298-BFD4-95A67CA63814}"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E3DC2B-7733-4E5E-B13E-88950039BAEC}" type="slidenum">
              <a:rPr lang="en-IN" smtClean="0"/>
              <a:t>‹#›</a:t>
            </a:fld>
            <a:endParaRPr lang="en-IN"/>
          </a:p>
        </p:txBody>
      </p:sp>
    </p:spTree>
    <p:extLst>
      <p:ext uri="{BB962C8B-B14F-4D97-AF65-F5344CB8AC3E}">
        <p14:creationId xmlns:p14="http://schemas.microsoft.com/office/powerpoint/2010/main" val="239940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87070CB-A479-4298-BFD4-95A67CA63814}" type="datetimeFigureOut">
              <a:rPr lang="en-IN" smtClean="0"/>
              <a:t>10-04-2023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5E3DC2B-7733-4E5E-B13E-88950039BAEC}" type="slidenum">
              <a:rPr lang="en-IN" smtClean="0"/>
              <a:t>‹#›</a:t>
            </a:fld>
            <a:endParaRPr lang="en-IN"/>
          </a:p>
        </p:txBody>
      </p:sp>
    </p:spTree>
    <p:extLst>
      <p:ext uri="{BB962C8B-B14F-4D97-AF65-F5344CB8AC3E}">
        <p14:creationId xmlns:p14="http://schemas.microsoft.com/office/powerpoint/2010/main" val="146226854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97197" y="1563512"/>
            <a:ext cx="8997606" cy="2492990"/>
          </a:xfrm>
          <a:prstGeom prst="rect">
            <a:avLst/>
          </a:prstGeom>
          <a:noFill/>
        </p:spPr>
        <p:txBody>
          <a:bodyPr wrap="square" rtlCol="0">
            <a:spAutoFit/>
          </a:bodyPr>
          <a:lstStyle/>
          <a:p>
            <a:pPr algn="ctr"/>
            <a:r>
              <a:rPr lang="en-GB" sz="3600" b="1" u="sng" dirty="0" smtClean="0">
                <a:latin typeface="Arial Rounded MT Bold" panose="020F0704030504030204" pitchFamily="34" charset="0"/>
              </a:rPr>
              <a:t>SIYA</a:t>
            </a:r>
          </a:p>
          <a:p>
            <a:pPr algn="ctr"/>
            <a:endParaRPr lang="en-GB" sz="3600" b="1" dirty="0" smtClean="0"/>
          </a:p>
          <a:p>
            <a:pPr algn="ctr"/>
            <a:r>
              <a:rPr lang="en-GB" sz="2400" b="1" dirty="0" smtClean="0"/>
              <a:t>The Virtual assistant</a:t>
            </a:r>
          </a:p>
          <a:p>
            <a:pPr algn="ctr"/>
            <a:r>
              <a:rPr lang="en-GB" sz="2400" b="1" dirty="0"/>
              <a:t>&amp;</a:t>
            </a:r>
          </a:p>
          <a:p>
            <a:pPr algn="ctr"/>
            <a:r>
              <a:rPr lang="en-IN" sz="3600" b="1" dirty="0">
                <a:latin typeface="+mj-lt"/>
              </a:rPr>
              <a:t>Desktop </a:t>
            </a:r>
            <a:r>
              <a:rPr lang="en-IN" sz="3600" b="1" dirty="0" smtClean="0">
                <a:latin typeface="+mj-lt"/>
              </a:rPr>
              <a:t>Partner</a:t>
            </a:r>
            <a:endParaRPr lang="en-IN" sz="3600" b="1" dirty="0">
              <a:latin typeface="+mj-lt"/>
            </a:endParaRPr>
          </a:p>
        </p:txBody>
      </p:sp>
      <p:sp>
        <p:nvSpPr>
          <p:cNvPr id="8" name="Footer Placeholder 5"/>
          <p:cNvSpPr>
            <a:spLocks noGrp="1"/>
          </p:cNvSpPr>
          <p:nvPr>
            <p:ph type="ftr" sz="quarter" idx="11"/>
          </p:nvPr>
        </p:nvSpPr>
        <p:spPr>
          <a:xfrm>
            <a:off x="0" y="6492875"/>
            <a:ext cx="12192000" cy="365125"/>
          </a:xfrm>
        </p:spPr>
        <p:txBody>
          <a:bodyPr/>
          <a:lstStyle/>
          <a:p>
            <a:pPr algn="ctr"/>
            <a:r>
              <a:rPr lang="en-GB" sz="1800" b="1" dirty="0" smtClean="0"/>
              <a:t>     </a:t>
            </a:r>
            <a:r>
              <a:rPr lang="en-GB" sz="1400" b="1" dirty="0" smtClean="0"/>
              <a:t>SIYA  </a:t>
            </a:r>
            <a:r>
              <a:rPr lang="en-GB" sz="1800" b="1" dirty="0" smtClean="0"/>
              <a:t> </a:t>
            </a:r>
            <a:r>
              <a:rPr lang="en-GB" sz="1200" b="1" dirty="0" smtClean="0"/>
              <a:t>The </a:t>
            </a:r>
            <a:r>
              <a:rPr lang="en-GB" sz="1200" b="1" dirty="0"/>
              <a:t>virtual </a:t>
            </a:r>
            <a:r>
              <a:rPr lang="en-GB" sz="1200" b="1" dirty="0" smtClean="0"/>
              <a:t>assistant   &amp;  </a:t>
            </a:r>
            <a:r>
              <a:rPr lang="en-IN" sz="1200" b="1" dirty="0" smtClean="0"/>
              <a:t>Desktop </a:t>
            </a:r>
            <a:r>
              <a:rPr lang="en-IN" sz="1200" b="1" dirty="0"/>
              <a:t>Partner</a:t>
            </a:r>
          </a:p>
          <a:p>
            <a:pPr algn="ctr"/>
            <a:endParaRPr lang="en-US" sz="1200" dirty="0"/>
          </a:p>
        </p:txBody>
      </p:sp>
    </p:spTree>
    <p:extLst>
      <p:ext uri="{BB962C8B-B14F-4D97-AF65-F5344CB8AC3E}">
        <p14:creationId xmlns:p14="http://schemas.microsoft.com/office/powerpoint/2010/main" val="3951169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612C1-4D7C-D4BC-EC86-65926740510F}"/>
              </a:ext>
            </a:extLst>
          </p:cNvPr>
          <p:cNvSpPr txBox="1"/>
          <p:nvPr/>
        </p:nvSpPr>
        <p:spPr>
          <a:xfrm>
            <a:off x="2047975" y="796328"/>
            <a:ext cx="8896546" cy="4708981"/>
          </a:xfrm>
          <a:prstGeom prst="rect">
            <a:avLst/>
          </a:prstGeom>
          <a:noFill/>
        </p:spPr>
        <p:txBody>
          <a:bodyPr wrap="square">
            <a:spAutoFit/>
          </a:bodyPr>
          <a:lstStyle/>
          <a:p>
            <a:pPr algn="l"/>
            <a:r>
              <a:rPr lang="en-US" b="1" u="sng" dirty="0">
                <a:solidFill>
                  <a:schemeClr val="tx1">
                    <a:lumMod val="95000"/>
                    <a:lumOff val="5000"/>
                  </a:schemeClr>
                </a:solidFill>
                <a:effectLst/>
                <a:latin typeface="Century Gothic" panose="020B0502020202020204" pitchFamily="34" charset="0"/>
              </a:rPr>
              <a:t>What is Task Execution?</a:t>
            </a:r>
          </a:p>
          <a:p>
            <a:pPr algn="l"/>
            <a:endParaRPr lang="en-US" b="1" dirty="0">
              <a:solidFill>
                <a:schemeClr val="tx1">
                  <a:lumMod val="95000"/>
                  <a:lumOff val="5000"/>
                </a:schemeClr>
              </a:solidFill>
              <a:effectLst/>
              <a:latin typeface="Century Gothic" panose="020B0502020202020204" pitchFamily="34" charset="0"/>
            </a:endParaRPr>
          </a:p>
          <a:p>
            <a:pPr marL="285750" indent="-285750" algn="l">
              <a:buFont typeface="Wingdings" panose="05000000000000000000" pitchFamily="2" charset="2"/>
              <a:buChar char="q"/>
            </a:pPr>
            <a:r>
              <a:rPr lang="en-US" b="0" i="0" dirty="0">
                <a:solidFill>
                  <a:schemeClr val="tx1">
                    <a:lumMod val="95000"/>
                    <a:lumOff val="5000"/>
                  </a:schemeClr>
                </a:solidFill>
                <a:effectLst/>
                <a:latin typeface="Century Gothic" panose="020B0502020202020204" pitchFamily="34" charset="0"/>
              </a:rPr>
              <a:t>A task is a unit of execution or unit of work in a software application. Typically, task execution in an embedded processor is managed by the operating system (OS).</a:t>
            </a:r>
          </a:p>
          <a:p>
            <a:pPr algn="l"/>
            <a:r>
              <a:rPr lang="en-US" b="0" i="0" dirty="0">
                <a:solidFill>
                  <a:schemeClr val="tx1">
                    <a:lumMod val="95000"/>
                    <a:lumOff val="5000"/>
                  </a:schemeClr>
                </a:solidFill>
                <a:effectLst/>
                <a:latin typeface="Century Gothic" panose="020B0502020202020204" pitchFamily="34" charset="0"/>
              </a:rPr>
              <a:t> </a:t>
            </a:r>
          </a:p>
          <a:p>
            <a:pPr algn="l"/>
            <a:r>
              <a:rPr lang="en-US" b="1" u="sng" dirty="0">
                <a:solidFill>
                  <a:schemeClr val="tx1">
                    <a:lumMod val="95000"/>
                    <a:lumOff val="5000"/>
                  </a:schemeClr>
                </a:solidFill>
                <a:effectLst/>
                <a:latin typeface="Century Gothic" panose="020B0502020202020204" pitchFamily="34" charset="0"/>
              </a:rPr>
              <a:t>Task Execution Life Cycle</a:t>
            </a:r>
          </a:p>
          <a:p>
            <a:pPr algn="l"/>
            <a:endParaRPr lang="en-US" b="1" dirty="0">
              <a:solidFill>
                <a:schemeClr val="tx1">
                  <a:lumMod val="95000"/>
                  <a:lumOff val="5000"/>
                </a:schemeClr>
              </a:solidFill>
              <a:effectLst/>
              <a:latin typeface="Century Gothic" panose="020B0502020202020204" pitchFamily="34" charset="0"/>
            </a:endParaRPr>
          </a:p>
          <a:p>
            <a:r>
              <a:rPr lang="en-US" dirty="0">
                <a:solidFill>
                  <a:schemeClr val="tx1">
                    <a:lumMod val="95000"/>
                    <a:lumOff val="5000"/>
                  </a:schemeClr>
                </a:solidFill>
                <a:effectLst/>
              </a:rPr>
              <a:t>The life cycle of a task can be divided into five states:</a:t>
            </a:r>
          </a:p>
          <a:p>
            <a:endParaRPr lang="en-US" dirty="0">
              <a:solidFill>
                <a:schemeClr val="tx1">
                  <a:lumMod val="95000"/>
                  <a:lumOff val="5000"/>
                </a:schemeClr>
              </a:solidFill>
              <a:effectLst/>
            </a:endParaRPr>
          </a:p>
          <a:p>
            <a:pPr marL="342900" indent="-342900">
              <a:buFont typeface="Wingdings" panose="05000000000000000000" pitchFamily="2" charset="2"/>
              <a:buChar char="q"/>
            </a:pPr>
            <a:r>
              <a:rPr lang="en-US" sz="2400" i="1" dirty="0">
                <a:solidFill>
                  <a:schemeClr val="tx1">
                    <a:lumMod val="95000"/>
                    <a:lumOff val="5000"/>
                  </a:schemeClr>
                </a:solidFill>
                <a:effectLst/>
              </a:rPr>
              <a:t>Created</a:t>
            </a:r>
            <a:endParaRPr lang="en-US" sz="2400" dirty="0">
              <a:solidFill>
                <a:schemeClr val="tx1">
                  <a:lumMod val="95000"/>
                  <a:lumOff val="5000"/>
                </a:schemeClr>
              </a:solidFill>
              <a:effectLst/>
            </a:endParaRPr>
          </a:p>
          <a:p>
            <a:pPr marL="342900" indent="-342900">
              <a:buFont typeface="Wingdings" panose="05000000000000000000" pitchFamily="2" charset="2"/>
              <a:buChar char="q"/>
            </a:pPr>
            <a:r>
              <a:rPr lang="en-US" sz="2400" i="1" dirty="0">
                <a:solidFill>
                  <a:schemeClr val="tx1">
                    <a:lumMod val="95000"/>
                    <a:lumOff val="5000"/>
                  </a:schemeClr>
                </a:solidFill>
                <a:effectLst/>
              </a:rPr>
              <a:t>Waiting</a:t>
            </a:r>
          </a:p>
          <a:p>
            <a:pPr marL="342900" indent="-342900">
              <a:buFont typeface="Wingdings" panose="05000000000000000000" pitchFamily="2" charset="2"/>
              <a:buChar char="q"/>
            </a:pPr>
            <a:r>
              <a:rPr lang="en-US" sz="2400" i="1" dirty="0">
                <a:solidFill>
                  <a:schemeClr val="tx1">
                    <a:lumMod val="95000"/>
                    <a:lumOff val="5000"/>
                  </a:schemeClr>
                </a:solidFill>
                <a:effectLst/>
              </a:rPr>
              <a:t>Running</a:t>
            </a:r>
            <a:r>
              <a:rPr lang="en-US" sz="2400" dirty="0">
                <a:solidFill>
                  <a:schemeClr val="tx1">
                    <a:lumMod val="95000"/>
                    <a:lumOff val="5000"/>
                  </a:schemeClr>
                </a:solidFill>
                <a:effectLst/>
              </a:rPr>
              <a:t> </a:t>
            </a:r>
          </a:p>
          <a:p>
            <a:pPr marL="342900" indent="-342900">
              <a:buFont typeface="Wingdings" panose="05000000000000000000" pitchFamily="2" charset="2"/>
              <a:buChar char="q"/>
            </a:pPr>
            <a:r>
              <a:rPr lang="en-US" sz="2400" i="1" dirty="0">
                <a:solidFill>
                  <a:schemeClr val="tx1">
                    <a:lumMod val="95000"/>
                    <a:lumOff val="5000"/>
                  </a:schemeClr>
                </a:solidFill>
                <a:effectLst/>
              </a:rPr>
              <a:t>Preempted</a:t>
            </a:r>
            <a:endParaRPr lang="en-US" sz="2400" dirty="0">
              <a:solidFill>
                <a:schemeClr val="tx1">
                  <a:lumMod val="95000"/>
                  <a:lumOff val="5000"/>
                </a:schemeClr>
              </a:solidFill>
              <a:effectLst/>
            </a:endParaRPr>
          </a:p>
          <a:p>
            <a:pPr marL="342900" indent="-342900">
              <a:buFont typeface="Wingdings" panose="05000000000000000000" pitchFamily="2" charset="2"/>
              <a:buChar char="q"/>
            </a:pPr>
            <a:r>
              <a:rPr lang="en-US" sz="2400" i="1" dirty="0">
                <a:solidFill>
                  <a:schemeClr val="tx1">
                    <a:lumMod val="95000"/>
                    <a:lumOff val="5000"/>
                  </a:schemeClr>
                </a:solidFill>
                <a:effectLst/>
              </a:rPr>
              <a:t>Terminated</a:t>
            </a:r>
            <a:endParaRPr lang="en-US" sz="2400" dirty="0">
              <a:solidFill>
                <a:schemeClr val="tx1">
                  <a:lumMod val="95000"/>
                  <a:lumOff val="5000"/>
                </a:schemeClr>
              </a:solidFill>
              <a:effectLst/>
            </a:endParaRPr>
          </a:p>
        </p:txBody>
      </p:sp>
    </p:spTree>
    <p:extLst>
      <p:ext uri="{BB962C8B-B14F-4D97-AF65-F5344CB8AC3E}">
        <p14:creationId xmlns:p14="http://schemas.microsoft.com/office/powerpoint/2010/main" val="1655781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7306" y="970344"/>
            <a:ext cx="9014800" cy="3090234"/>
          </a:xfrm>
        </p:spPr>
        <p:txBody>
          <a:bodyPr>
            <a:normAutofit/>
          </a:bodyPr>
          <a:lstStyle/>
          <a:p>
            <a:pPr>
              <a:buFont typeface="Wingdings" panose="05000000000000000000" pitchFamily="2" charset="2"/>
              <a:buChar char="q"/>
            </a:pPr>
            <a:r>
              <a:rPr lang="en-US" dirty="0"/>
              <a:t>The user gives the input in the form of voice; this voice command is recognized by the application. Then it will check whether it is the authorized user, then action is performed as per the command given by the user. Command given is compared as a form of action and question and respond with the dialog box or search through the knowledge base.</a:t>
            </a:r>
          </a:p>
          <a:p>
            <a:endParaRPr lang="en-US" sz="2000" dirty="0">
              <a:latin typeface="+mj-lt"/>
            </a:endParaRPr>
          </a:p>
        </p:txBody>
      </p:sp>
      <p:pic>
        <p:nvPicPr>
          <p:cNvPr id="5" name="Picture 4">
            <a:extLst>
              <a:ext uri="{FF2B5EF4-FFF2-40B4-BE49-F238E27FC236}">
                <a16:creationId xmlns:a16="http://schemas.microsoft.com/office/drawing/2014/main" id="{9DC23795-4290-4014-B554-B892A38DEC99}"/>
              </a:ext>
            </a:extLst>
          </p:cNvPr>
          <p:cNvPicPr>
            <a:picLocks noChangeAspect="1"/>
          </p:cNvPicPr>
          <p:nvPr/>
        </p:nvPicPr>
        <p:blipFill>
          <a:blip r:embed="rId2"/>
          <a:stretch>
            <a:fillRect/>
          </a:stretch>
        </p:blipFill>
        <p:spPr>
          <a:xfrm>
            <a:off x="2776489" y="3163836"/>
            <a:ext cx="7718205" cy="3511600"/>
          </a:xfrm>
          <a:prstGeom prst="rect">
            <a:avLst/>
          </a:prstGeom>
        </p:spPr>
      </p:pic>
    </p:spTree>
    <p:extLst>
      <p:ext uri="{BB962C8B-B14F-4D97-AF65-F5344CB8AC3E}">
        <p14:creationId xmlns:p14="http://schemas.microsoft.com/office/powerpoint/2010/main" val="1684601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Our </a:t>
            </a:r>
            <a:r>
              <a:rPr lang="en-GB" u="sng" dirty="0" smtClean="0"/>
              <a:t>Approach:</a:t>
            </a:r>
            <a:endParaRPr lang="en-IN" u="sng" dirty="0"/>
          </a:p>
        </p:txBody>
      </p:sp>
      <p:sp>
        <p:nvSpPr>
          <p:cNvPr id="3" name="Content Placeholder 2"/>
          <p:cNvSpPr>
            <a:spLocks noGrp="1"/>
          </p:cNvSpPr>
          <p:nvPr>
            <p:ph idx="1"/>
          </p:nvPr>
        </p:nvSpPr>
        <p:spPr/>
        <p:txBody>
          <a:bodyPr/>
          <a:lstStyle/>
          <a:p>
            <a:r>
              <a:rPr lang="en-US" dirty="0"/>
              <a:t>We propose the </a:t>
            </a:r>
            <a:r>
              <a:rPr lang="en-US" dirty="0" err="1"/>
              <a:t>Chatbot</a:t>
            </a:r>
            <a:r>
              <a:rPr lang="en-US" dirty="0"/>
              <a:t> as a desktop application/</a:t>
            </a:r>
            <a:r>
              <a:rPr lang="en-US" dirty="0" err="1"/>
              <a:t>Webapp</a:t>
            </a:r>
            <a:r>
              <a:rPr lang="en-US" dirty="0"/>
              <a:t> on Android OS.  This </a:t>
            </a:r>
            <a:r>
              <a:rPr lang="en-US" b="1" dirty="0"/>
              <a:t>Desktop Partner </a:t>
            </a:r>
            <a:r>
              <a:rPr lang="en-US" dirty="0"/>
              <a:t>provides various functions like general </a:t>
            </a:r>
            <a:r>
              <a:rPr lang="en-US" sz="2400" dirty="0">
                <a:solidFill>
                  <a:srgbClr val="595858"/>
                </a:solidFill>
              </a:rPr>
              <a:t>Weather forecasting, Launch Games, Launch Windows Applications, Open Websites, tells you about almost everything you ask, tells you date and time, greetings, news, etc. And also give notification/Reminders about users task on time. Furthermore</a:t>
            </a:r>
            <a:r>
              <a:rPr lang="en-US" dirty="0"/>
              <a:t>, we plan to adjust the interface design to be more beautiful and easy to understand.</a:t>
            </a:r>
          </a:p>
          <a:p>
            <a:endParaRPr lang="en-IN" dirty="0"/>
          </a:p>
        </p:txBody>
      </p:sp>
    </p:spTree>
    <p:extLst>
      <p:ext uri="{BB962C8B-B14F-4D97-AF65-F5344CB8AC3E}">
        <p14:creationId xmlns:p14="http://schemas.microsoft.com/office/powerpoint/2010/main" val="3776323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Code Explanation:</a:t>
            </a:r>
            <a:r>
              <a:rPr lang="en-IN" u="sng" dirty="0"/>
              <a:t/>
            </a:r>
            <a:br>
              <a:rPr lang="en-IN" u="sng" dirty="0"/>
            </a:br>
            <a:r>
              <a:rPr lang="en-IN" sz="2400" dirty="0" smtClean="0"/>
              <a:t>(Python Libraries/Modules Used)</a:t>
            </a:r>
            <a:endParaRPr lang="en-IN" sz="2400" dirty="0"/>
          </a:p>
        </p:txBody>
      </p:sp>
      <p:sp>
        <p:nvSpPr>
          <p:cNvPr id="3" name="Content Placeholder 2"/>
          <p:cNvSpPr>
            <a:spLocks noGrp="1"/>
          </p:cNvSpPr>
          <p:nvPr>
            <p:ph idx="1"/>
          </p:nvPr>
        </p:nvSpPr>
        <p:spPr>
          <a:xfrm>
            <a:off x="2589212" y="1904999"/>
            <a:ext cx="8915400" cy="4741985"/>
          </a:xfrm>
        </p:spPr>
        <p:txBody>
          <a:bodyPr/>
          <a:lstStyle/>
          <a:p>
            <a:r>
              <a:rPr lang="en-US" dirty="0" smtClean="0"/>
              <a:t>Pyttsx3: pyttsx3 </a:t>
            </a:r>
            <a:r>
              <a:rPr lang="en-US" dirty="0"/>
              <a:t>is a text-to-speech conversion library in Python</a:t>
            </a:r>
            <a:r>
              <a:rPr lang="en-US" dirty="0" smtClean="0"/>
              <a:t>.</a:t>
            </a:r>
            <a:endParaRPr lang="en-IN" dirty="0" smtClean="0"/>
          </a:p>
          <a:p>
            <a:r>
              <a:rPr lang="en-IN" dirty="0" err="1" smtClean="0"/>
              <a:t>speech_recognition</a:t>
            </a:r>
            <a:r>
              <a:rPr lang="en-IN" dirty="0" smtClean="0"/>
              <a:t>: </a:t>
            </a:r>
            <a:r>
              <a:rPr lang="en-US" dirty="0" smtClean="0"/>
              <a:t>Speech </a:t>
            </a:r>
            <a:r>
              <a:rPr lang="en-US" dirty="0"/>
              <a:t>recognition is a machine's ability to listen to spoken words and identify them. You can then use speech recognition in Python to convert the spoken words into text, make a query or give a reply. </a:t>
            </a:r>
            <a:endParaRPr lang="en-IN" dirty="0" smtClean="0"/>
          </a:p>
          <a:p>
            <a:r>
              <a:rPr lang="en-IN" dirty="0" err="1" smtClean="0"/>
              <a:t>Datetime</a:t>
            </a:r>
            <a:r>
              <a:rPr lang="en-IN" dirty="0" smtClean="0"/>
              <a:t>: </a:t>
            </a:r>
            <a:r>
              <a:rPr lang="en-US" dirty="0" err="1"/>
              <a:t>D</a:t>
            </a:r>
            <a:r>
              <a:rPr lang="en-US" dirty="0" err="1" smtClean="0"/>
              <a:t>atetime</a:t>
            </a:r>
            <a:r>
              <a:rPr lang="en-US" dirty="0" smtClean="0"/>
              <a:t> </a:t>
            </a:r>
            <a:r>
              <a:rPr lang="en-US" dirty="0"/>
              <a:t>in Python is the combination between dates and times. The attributes of this class are similar to both date and separate </a:t>
            </a:r>
            <a:r>
              <a:rPr lang="en-US" dirty="0" smtClean="0"/>
              <a:t>classes.</a:t>
            </a:r>
          </a:p>
          <a:p>
            <a:r>
              <a:rPr lang="en-IN" dirty="0" smtClean="0"/>
              <a:t>Wikipedia: </a:t>
            </a:r>
            <a:r>
              <a:rPr lang="en-US" dirty="0"/>
              <a:t>The </a:t>
            </a:r>
            <a:r>
              <a:rPr lang="en-US" dirty="0" err="1"/>
              <a:t>webbrowser</a:t>
            </a:r>
            <a:r>
              <a:rPr lang="en-US" dirty="0"/>
              <a:t> module provides a high-level interface to allow displaying web-based documents to users. </a:t>
            </a:r>
            <a:endParaRPr lang="en-IN" dirty="0"/>
          </a:p>
          <a:p>
            <a:r>
              <a:rPr lang="en-US" dirty="0" smtClean="0"/>
              <a:t>OS: </a:t>
            </a:r>
            <a:r>
              <a:rPr lang="en-US" dirty="0"/>
              <a:t>Python OS module provides the facility to establish the interaction between the user and the operating system</a:t>
            </a:r>
            <a:r>
              <a:rPr lang="en-US" dirty="0" smtClean="0"/>
              <a:t>.</a:t>
            </a:r>
          </a:p>
          <a:p>
            <a:r>
              <a:rPr lang="en-IN" dirty="0" err="1" smtClean="0"/>
              <a:t>Smtplib</a:t>
            </a:r>
            <a:r>
              <a:rPr lang="en-IN" dirty="0" smtClean="0"/>
              <a:t>: </a:t>
            </a:r>
            <a:r>
              <a:rPr lang="en-US" dirty="0"/>
              <a:t>Python provides </a:t>
            </a:r>
            <a:r>
              <a:rPr lang="en-US" dirty="0" err="1"/>
              <a:t>smtplib</a:t>
            </a:r>
            <a:r>
              <a:rPr lang="en-US" dirty="0"/>
              <a:t> module, which defines an SMTP client session object that can be used to send mail to any Internet machine with an SMTP or ESMTP listener daemon. </a:t>
            </a:r>
            <a:endParaRPr lang="en-IN" dirty="0"/>
          </a:p>
          <a:p>
            <a:endParaRPr lang="en-IN" dirty="0"/>
          </a:p>
        </p:txBody>
      </p:sp>
    </p:spTree>
    <p:extLst>
      <p:ext uri="{BB962C8B-B14F-4D97-AF65-F5344CB8AC3E}">
        <p14:creationId xmlns:p14="http://schemas.microsoft.com/office/powerpoint/2010/main" val="1168899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KEY POINTS:</a:t>
            </a:r>
            <a:br>
              <a:rPr lang="en-IN" u="sng" dirty="0"/>
            </a:br>
            <a:endParaRPr lang="en-IN" dirty="0"/>
          </a:p>
        </p:txBody>
      </p:sp>
      <p:sp>
        <p:nvSpPr>
          <p:cNvPr id="3" name="Content Placeholder 2"/>
          <p:cNvSpPr>
            <a:spLocks noGrp="1"/>
          </p:cNvSpPr>
          <p:nvPr>
            <p:ph idx="1"/>
          </p:nvPr>
        </p:nvSpPr>
        <p:spPr/>
        <p:txBody>
          <a:bodyPr/>
          <a:lstStyle/>
          <a:p>
            <a:r>
              <a:rPr lang="en-US" dirty="0"/>
              <a:t>All five services your name, phone number, device location, and IP address; the names and numbers of your contacts.</a:t>
            </a:r>
          </a:p>
          <a:p>
            <a:r>
              <a:rPr lang="en-US" dirty="0"/>
              <a:t>Our interface gives more secure and privacy atmosphere.</a:t>
            </a:r>
          </a:p>
          <a:p>
            <a:r>
              <a:rPr lang="en-US" dirty="0"/>
              <a:t>Alexa consume more net and need a strong bandwidth.</a:t>
            </a:r>
          </a:p>
          <a:p>
            <a:r>
              <a:rPr lang="en-US" dirty="0"/>
              <a:t>Our interface can run with low bandwidth.</a:t>
            </a:r>
          </a:p>
        </p:txBody>
      </p:sp>
    </p:spTree>
    <p:extLst>
      <p:ext uri="{BB962C8B-B14F-4D97-AF65-F5344CB8AC3E}">
        <p14:creationId xmlns:p14="http://schemas.microsoft.com/office/powerpoint/2010/main" val="3876504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What </a:t>
            </a:r>
            <a:r>
              <a:rPr lang="en-IN" u="sng" dirty="0"/>
              <a:t>M</a:t>
            </a:r>
            <a:r>
              <a:rPr lang="en-IN" u="sng" dirty="0" smtClean="0"/>
              <a:t>akes </a:t>
            </a:r>
            <a:r>
              <a:rPr lang="en-IN" u="sng" dirty="0"/>
              <a:t>O</a:t>
            </a:r>
            <a:r>
              <a:rPr lang="en-IN" u="sng" dirty="0" smtClean="0"/>
              <a:t>ur </a:t>
            </a:r>
            <a:r>
              <a:rPr lang="en-IN" u="sng" dirty="0"/>
              <a:t>I</a:t>
            </a:r>
            <a:r>
              <a:rPr lang="en-IN" u="sng" dirty="0" smtClean="0"/>
              <a:t>nterface Different </a:t>
            </a:r>
            <a:br>
              <a:rPr lang="en-IN" u="sng" dirty="0" smtClean="0"/>
            </a:br>
            <a:r>
              <a:rPr lang="en-IN" u="sng" dirty="0"/>
              <a:t> </a:t>
            </a:r>
            <a:r>
              <a:rPr lang="en-IN" u="sng" dirty="0" smtClean="0"/>
              <a:t>      </a:t>
            </a:r>
            <a:r>
              <a:rPr lang="en-IN" u="sng" dirty="0"/>
              <a:t>F</a:t>
            </a:r>
            <a:r>
              <a:rPr lang="en-IN" u="sng" dirty="0" smtClean="0"/>
              <a:t>rom </a:t>
            </a:r>
            <a:r>
              <a:rPr lang="en-IN" u="sng" dirty="0"/>
              <a:t>O</a:t>
            </a:r>
            <a:r>
              <a:rPr lang="en-IN" u="sng" dirty="0" smtClean="0"/>
              <a:t>ther </a:t>
            </a:r>
            <a:r>
              <a:rPr lang="en-IN" u="sng" dirty="0"/>
              <a:t>A</a:t>
            </a:r>
            <a:r>
              <a:rPr lang="en-IN" u="sng" dirty="0" smtClean="0"/>
              <a:t>ssistant.</a:t>
            </a:r>
            <a:endParaRPr lang="en-IN" u="sng" dirty="0"/>
          </a:p>
        </p:txBody>
      </p:sp>
      <p:sp>
        <p:nvSpPr>
          <p:cNvPr id="3" name="Content Placeholder 2"/>
          <p:cNvSpPr>
            <a:spLocks noGrp="1"/>
          </p:cNvSpPr>
          <p:nvPr>
            <p:ph idx="1"/>
          </p:nvPr>
        </p:nvSpPr>
        <p:spPr>
          <a:xfrm>
            <a:off x="1516678" y="2368791"/>
            <a:ext cx="8915400" cy="3777622"/>
          </a:xfrm>
        </p:spPr>
        <p:txBody>
          <a:bodyPr/>
          <a:lstStyle/>
          <a:p>
            <a:r>
              <a:rPr lang="en-IN" dirty="0"/>
              <a:t>1)Privacy.</a:t>
            </a:r>
          </a:p>
          <a:p>
            <a:r>
              <a:rPr lang="en-IN" dirty="0"/>
              <a:t>2)More </a:t>
            </a:r>
            <a:r>
              <a:rPr lang="en-IN" dirty="0" err="1"/>
              <a:t>secure,no</a:t>
            </a:r>
            <a:r>
              <a:rPr lang="en-IN" dirty="0"/>
              <a:t> sharing of data.</a:t>
            </a:r>
          </a:p>
          <a:p>
            <a:r>
              <a:rPr lang="en-IN" dirty="0"/>
              <a:t>3)No adds.</a:t>
            </a:r>
          </a:p>
          <a:p>
            <a:r>
              <a:rPr lang="en-IN" dirty="0"/>
              <a:t>4)Run on low bandwidth.</a:t>
            </a:r>
          </a:p>
          <a:p>
            <a:r>
              <a:rPr lang="en-IN" dirty="0"/>
              <a:t>5) Personal use.</a:t>
            </a:r>
            <a:r>
              <a:rPr lang="en-US" dirty="0"/>
              <a:t> </a:t>
            </a:r>
          </a:p>
        </p:txBody>
      </p:sp>
    </p:spTree>
    <p:extLst>
      <p:ext uri="{BB962C8B-B14F-4D97-AF65-F5344CB8AC3E}">
        <p14:creationId xmlns:p14="http://schemas.microsoft.com/office/powerpoint/2010/main" val="751772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104050" y="1340207"/>
            <a:ext cx="8911687" cy="6648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u="sng" dirty="0" smtClean="0">
                <a:latin typeface="Candara" panose="020E0502030303020204" pitchFamily="34" charset="0"/>
              </a:rPr>
              <a:t>Result:</a:t>
            </a:r>
            <a:endParaRPr lang="en-US" u="sng" dirty="0">
              <a:latin typeface="Candara" panose="020E0502030303020204" pitchFamily="34" charset="0"/>
            </a:endParaRPr>
          </a:p>
        </p:txBody>
      </p:sp>
      <p:sp>
        <p:nvSpPr>
          <p:cNvPr id="6" name="Content Placeholder 2"/>
          <p:cNvSpPr txBox="1">
            <a:spLocks/>
          </p:cNvSpPr>
          <p:nvPr/>
        </p:nvSpPr>
        <p:spPr>
          <a:xfrm>
            <a:off x="1561857" y="2881378"/>
            <a:ext cx="8915400" cy="25237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GB" sz="2400" dirty="0"/>
              <a:t>Get general information when you ask and also get task notification on time</a:t>
            </a:r>
            <a:r>
              <a:rPr lang="en-GB" sz="2400" dirty="0" smtClean="0"/>
              <a:t>.</a:t>
            </a:r>
          </a:p>
          <a:p>
            <a:pPr algn="just"/>
            <a:r>
              <a:rPr lang="en-US" sz="2400" dirty="0"/>
              <a:t>Now I am sure using our interface introvert guy can easily communicate with its own </a:t>
            </a:r>
            <a:r>
              <a:rPr lang="en-US" sz="2400" dirty="0" err="1"/>
              <a:t>patner</a:t>
            </a:r>
            <a:r>
              <a:rPr lang="en-US" sz="2400" dirty="0"/>
              <a:t>.</a:t>
            </a:r>
            <a:endParaRPr lang="en-IN" sz="2400" dirty="0"/>
          </a:p>
          <a:p>
            <a:pPr algn="just"/>
            <a:endParaRPr lang="en-GB" dirty="0"/>
          </a:p>
          <a:p>
            <a:pPr algn="just"/>
            <a:endParaRPr lang="en-GB" dirty="0" smtClean="0"/>
          </a:p>
          <a:p>
            <a:pPr algn="just"/>
            <a:endParaRPr lang="en-GB" dirty="0" smtClean="0"/>
          </a:p>
          <a:p>
            <a:pPr algn="just"/>
            <a:endParaRPr lang="en-US" dirty="0"/>
          </a:p>
        </p:txBody>
      </p:sp>
      <p:sp>
        <p:nvSpPr>
          <p:cNvPr id="9" name="Footer Placeholder 5"/>
          <p:cNvSpPr>
            <a:spLocks noGrp="1"/>
          </p:cNvSpPr>
          <p:nvPr>
            <p:ph type="ftr" sz="quarter" idx="11"/>
          </p:nvPr>
        </p:nvSpPr>
        <p:spPr>
          <a:xfrm>
            <a:off x="108706" y="6492874"/>
            <a:ext cx="12192000" cy="365125"/>
          </a:xfrm>
        </p:spPr>
        <p:txBody>
          <a:bodyPr/>
          <a:lstStyle/>
          <a:p>
            <a:pPr algn="ctr"/>
            <a:r>
              <a:rPr lang="en-US" sz="1200" dirty="0"/>
              <a:t>Chatbot : An Automated Conversation System With Task Reminder</a:t>
            </a:r>
          </a:p>
        </p:txBody>
      </p:sp>
    </p:spTree>
    <p:extLst>
      <p:ext uri="{BB962C8B-B14F-4D97-AF65-F5344CB8AC3E}">
        <p14:creationId xmlns:p14="http://schemas.microsoft.com/office/powerpoint/2010/main" val="4133510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695" y="646144"/>
            <a:ext cx="8269706" cy="686897"/>
          </a:xfrm>
        </p:spPr>
        <p:txBody>
          <a:bodyPr>
            <a:normAutofit/>
          </a:bodyPr>
          <a:lstStyle/>
          <a:p>
            <a:r>
              <a:rPr lang="en-GB" u="sng" dirty="0" smtClean="0"/>
              <a:t>Conclusion:</a:t>
            </a:r>
            <a:endParaRPr lang="en-US" u="sng" dirty="0"/>
          </a:p>
        </p:txBody>
      </p:sp>
      <p:sp>
        <p:nvSpPr>
          <p:cNvPr id="3" name="Content Placeholder 2"/>
          <p:cNvSpPr>
            <a:spLocks noGrp="1"/>
          </p:cNvSpPr>
          <p:nvPr>
            <p:ph idx="1"/>
          </p:nvPr>
        </p:nvSpPr>
        <p:spPr>
          <a:xfrm>
            <a:off x="1788695" y="1439538"/>
            <a:ext cx="8915400" cy="3777622"/>
          </a:xfrm>
        </p:spPr>
        <p:txBody>
          <a:bodyPr>
            <a:normAutofit/>
          </a:bodyPr>
          <a:lstStyle/>
          <a:p>
            <a:pPr algn="just">
              <a:buFont typeface="Wingdings" panose="05000000000000000000" pitchFamily="2" charset="2"/>
              <a:buChar char="q"/>
            </a:pPr>
            <a:r>
              <a:rPr lang="en-US" dirty="0"/>
              <a:t>The system enables the user to get features provided by all information + Task Execution on a single platform</a:t>
            </a:r>
          </a:p>
          <a:p>
            <a:pPr algn="just">
              <a:buFont typeface="Wingdings" panose="05000000000000000000" pitchFamily="2" charset="2"/>
              <a:buChar char="q"/>
            </a:pPr>
            <a:r>
              <a:rPr lang="en-IN" dirty="0"/>
              <a:t>This study has found that the work done on Chatbot Assistant has got   some limitations. Like when internet is not there or low network area.</a:t>
            </a:r>
          </a:p>
          <a:p>
            <a:pPr algn="just">
              <a:buFont typeface="Wingdings" panose="05000000000000000000" pitchFamily="2" charset="2"/>
              <a:buChar char="q"/>
            </a:pPr>
            <a:r>
              <a:rPr lang="en-IN" dirty="0"/>
              <a:t>It is one of the simple, Entertaining and useful desk application in python </a:t>
            </a:r>
          </a:p>
          <a:p>
            <a:pPr algn="just">
              <a:buFont typeface="Wingdings" panose="05000000000000000000" pitchFamily="2" charset="2"/>
              <a:buChar char="q"/>
            </a:pPr>
            <a:r>
              <a:rPr lang="en-US" dirty="0"/>
              <a:t>The task execution in this application i.e. Time, entertain and Other events would not let user to miss single tasks in the users routine by allowing user to keep track of everything in social life. It provides single platform to do tasks with ought touching the keyboard and typing</a:t>
            </a:r>
            <a:r>
              <a:rPr lang="en-US" dirty="0" smtClean="0"/>
              <a:t>.</a:t>
            </a:r>
          </a:p>
          <a:p>
            <a:pPr algn="just">
              <a:buFont typeface="Wingdings" panose="05000000000000000000" pitchFamily="2" charset="2"/>
              <a:buChar char="q"/>
            </a:pPr>
            <a:r>
              <a:rPr lang="en-US" dirty="0" smtClean="0"/>
              <a:t>Now I am sure using our interface introvert guy can easily communicate with its own </a:t>
            </a:r>
            <a:r>
              <a:rPr lang="en-US" dirty="0" err="1" smtClean="0"/>
              <a:t>patner</a:t>
            </a:r>
            <a:r>
              <a:rPr lang="en-US" dirty="0" smtClean="0"/>
              <a:t>.</a:t>
            </a:r>
            <a:endParaRPr lang="en-IN" dirty="0"/>
          </a:p>
        </p:txBody>
      </p:sp>
    </p:spTree>
    <p:extLst>
      <p:ext uri="{BB962C8B-B14F-4D97-AF65-F5344CB8AC3E}">
        <p14:creationId xmlns:p14="http://schemas.microsoft.com/office/powerpoint/2010/main" val="791331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695" y="646144"/>
            <a:ext cx="8269706" cy="686897"/>
          </a:xfrm>
        </p:spPr>
        <p:txBody>
          <a:bodyPr>
            <a:normAutofit/>
          </a:bodyPr>
          <a:lstStyle/>
          <a:p>
            <a:r>
              <a:rPr lang="en-GB" u="sng" dirty="0" smtClean="0"/>
              <a:t>Future Scope:</a:t>
            </a:r>
            <a:endParaRPr lang="en-US" u="sng" dirty="0"/>
          </a:p>
        </p:txBody>
      </p:sp>
      <p:sp>
        <p:nvSpPr>
          <p:cNvPr id="3" name="Content Placeholder 2"/>
          <p:cNvSpPr>
            <a:spLocks noGrp="1"/>
          </p:cNvSpPr>
          <p:nvPr>
            <p:ph idx="1"/>
          </p:nvPr>
        </p:nvSpPr>
        <p:spPr>
          <a:xfrm>
            <a:off x="1788695" y="1439537"/>
            <a:ext cx="8915400" cy="4987639"/>
          </a:xfrm>
        </p:spPr>
        <p:txBody>
          <a:bodyPr>
            <a:normAutofit fontScale="85000" lnSpcReduction="20000"/>
          </a:bodyPr>
          <a:lstStyle/>
          <a:p>
            <a:pPr algn="just">
              <a:buFont typeface="Wingdings" panose="05000000000000000000" pitchFamily="2" charset="2"/>
              <a:buChar char="q"/>
            </a:pPr>
            <a:r>
              <a:rPr lang="en-US" dirty="0"/>
              <a:t>Personalized virtual assistant to handle specific tasks and provide tailored </a:t>
            </a:r>
            <a:r>
              <a:rPr lang="en-US" dirty="0" smtClean="0"/>
              <a:t>recommendations.</a:t>
            </a:r>
          </a:p>
          <a:p>
            <a:pPr algn="just">
              <a:buFont typeface="Wingdings" panose="05000000000000000000" pitchFamily="2" charset="2"/>
              <a:buChar char="q"/>
            </a:pPr>
            <a:r>
              <a:rPr lang="en-US" dirty="0" smtClean="0"/>
              <a:t>Integration </a:t>
            </a:r>
            <a:r>
              <a:rPr lang="en-US" dirty="0"/>
              <a:t>with various devices to provide a seamless experience across multiple </a:t>
            </a:r>
            <a:r>
              <a:rPr lang="en-US" dirty="0" smtClean="0"/>
              <a:t>platforms.</a:t>
            </a:r>
          </a:p>
          <a:p>
            <a:pPr algn="just">
              <a:buFont typeface="Wingdings" panose="05000000000000000000" pitchFamily="2" charset="2"/>
              <a:buChar char="q"/>
            </a:pPr>
            <a:r>
              <a:rPr lang="en-US" dirty="0" smtClean="0"/>
              <a:t>Improved </a:t>
            </a:r>
            <a:r>
              <a:rPr lang="en-US" dirty="0"/>
              <a:t>natural language processing to enhance communication between users and virtual </a:t>
            </a:r>
            <a:r>
              <a:rPr lang="en-US" dirty="0" smtClean="0"/>
              <a:t>assistants.</a:t>
            </a:r>
          </a:p>
          <a:p>
            <a:pPr algn="just">
              <a:buFont typeface="Wingdings" panose="05000000000000000000" pitchFamily="2" charset="2"/>
              <a:buChar char="q"/>
            </a:pPr>
            <a:r>
              <a:rPr lang="en-US" dirty="0" smtClean="0"/>
              <a:t>Use </a:t>
            </a:r>
            <a:r>
              <a:rPr lang="en-US" dirty="0"/>
              <a:t>of machine learning algorithms to improve the accuracy of responses and </a:t>
            </a:r>
            <a:r>
              <a:rPr lang="en-US" dirty="0" smtClean="0"/>
              <a:t>recommendations.</a:t>
            </a:r>
          </a:p>
          <a:p>
            <a:pPr algn="just">
              <a:buFont typeface="Wingdings" panose="05000000000000000000" pitchFamily="2" charset="2"/>
              <a:buChar char="q"/>
            </a:pPr>
            <a:r>
              <a:rPr lang="en-US" dirty="0" smtClean="0"/>
              <a:t>Integration </a:t>
            </a:r>
            <a:r>
              <a:rPr lang="en-US" dirty="0"/>
              <a:t>with other AI technologies such as facial recognition and speech recognition for a more comprehensive </a:t>
            </a:r>
            <a:r>
              <a:rPr lang="en-US" dirty="0" smtClean="0"/>
              <a:t>experience.</a:t>
            </a:r>
          </a:p>
          <a:p>
            <a:pPr algn="just">
              <a:buFont typeface="Wingdings" panose="05000000000000000000" pitchFamily="2" charset="2"/>
              <a:buChar char="q"/>
            </a:pPr>
            <a:r>
              <a:rPr lang="en-US" dirty="0" smtClean="0"/>
              <a:t>Expanded </a:t>
            </a:r>
            <a:r>
              <a:rPr lang="en-US" dirty="0"/>
              <a:t>language support to cater to a wider audience and increase accessibility</a:t>
            </a:r>
            <a:r>
              <a:rPr lang="en-US" dirty="0" smtClean="0"/>
              <a:t>.</a:t>
            </a:r>
          </a:p>
          <a:p>
            <a:pPr algn="just">
              <a:buFont typeface="Wingdings" panose="05000000000000000000" pitchFamily="2" charset="2"/>
              <a:buChar char="q"/>
            </a:pPr>
            <a:r>
              <a:rPr lang="en-US" dirty="0" smtClean="0"/>
              <a:t>Implementation </a:t>
            </a:r>
            <a:r>
              <a:rPr lang="en-US" dirty="0"/>
              <a:t>of emotional intelligence to enable virtual assistants to understand and respond to users' </a:t>
            </a:r>
            <a:r>
              <a:rPr lang="en-US" dirty="0" smtClean="0"/>
              <a:t>emotions.</a:t>
            </a:r>
          </a:p>
          <a:p>
            <a:pPr algn="just">
              <a:buFont typeface="Wingdings" panose="05000000000000000000" pitchFamily="2" charset="2"/>
              <a:buChar char="q"/>
            </a:pPr>
            <a:r>
              <a:rPr lang="en-US" dirty="0" smtClean="0"/>
              <a:t>Integration </a:t>
            </a:r>
            <a:r>
              <a:rPr lang="en-US" dirty="0"/>
              <a:t>with smart home systems to control and manage household appliances and devices. </a:t>
            </a:r>
          </a:p>
          <a:p>
            <a:pPr algn="just">
              <a:buFont typeface="Wingdings" panose="05000000000000000000" pitchFamily="2" charset="2"/>
              <a:buChar char="q"/>
            </a:pPr>
            <a:r>
              <a:rPr lang="en-US" dirty="0" smtClean="0"/>
              <a:t>Use </a:t>
            </a:r>
            <a:r>
              <a:rPr lang="en-US" dirty="0"/>
              <a:t>of augmented reality and virtual reality to provide an immersive and interactive experience. </a:t>
            </a:r>
          </a:p>
          <a:p>
            <a:pPr algn="just">
              <a:buFont typeface="Wingdings" panose="05000000000000000000" pitchFamily="2" charset="2"/>
              <a:buChar char="q"/>
            </a:pPr>
            <a:r>
              <a:rPr lang="en-US" dirty="0" smtClean="0"/>
              <a:t>Integration </a:t>
            </a:r>
            <a:r>
              <a:rPr lang="en-US" dirty="0"/>
              <a:t>with e-commerce platforms to facilitate online purchases and enhance the shopping experience.</a:t>
            </a:r>
            <a:endParaRPr lang="en-IN" dirty="0"/>
          </a:p>
        </p:txBody>
      </p:sp>
    </p:spTree>
    <p:extLst>
      <p:ext uri="{BB962C8B-B14F-4D97-AF65-F5344CB8AC3E}">
        <p14:creationId xmlns:p14="http://schemas.microsoft.com/office/powerpoint/2010/main" val="2809322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5245" y="563150"/>
            <a:ext cx="8911687" cy="1280890"/>
          </a:xfrm>
        </p:spPr>
        <p:txBody>
          <a:bodyPr/>
          <a:lstStyle/>
          <a:p>
            <a:r>
              <a:rPr lang="en-IN" u="sng" dirty="0" smtClean="0"/>
              <a:t>References:</a:t>
            </a:r>
            <a:endParaRPr lang="en-IN" u="sng" dirty="0"/>
          </a:p>
        </p:txBody>
      </p:sp>
      <p:sp>
        <p:nvSpPr>
          <p:cNvPr id="3" name="Content Placeholder 2"/>
          <p:cNvSpPr>
            <a:spLocks noGrp="1"/>
          </p:cNvSpPr>
          <p:nvPr>
            <p:ph idx="1"/>
          </p:nvPr>
        </p:nvSpPr>
        <p:spPr>
          <a:xfrm>
            <a:off x="1869440" y="2133600"/>
            <a:ext cx="10088880" cy="3777622"/>
          </a:xfrm>
        </p:spPr>
        <p:txBody>
          <a:bodyPr>
            <a:normAutofit/>
          </a:bodyPr>
          <a:lstStyle/>
          <a:p>
            <a:r>
              <a:rPr lang="en-US" sz="2400" dirty="0" err="1"/>
              <a:t>Tkinter</a:t>
            </a:r>
            <a:r>
              <a:rPr lang="en-US" sz="2400" dirty="0"/>
              <a:t> 8.5 reference: a GUI for </a:t>
            </a:r>
            <a:r>
              <a:rPr lang="en-US" sz="2400" dirty="0" err="1"/>
              <a:t>PythonReference</a:t>
            </a:r>
            <a:r>
              <a:rPr lang="en-US" sz="2400" dirty="0"/>
              <a:t> documentation for </a:t>
            </a:r>
            <a:r>
              <a:rPr lang="en-US" sz="2400" dirty="0" err="1"/>
              <a:t>Tkinter</a:t>
            </a:r>
            <a:r>
              <a:rPr lang="en-US" sz="2400" dirty="0"/>
              <a:t> 8.5 detailing available classes, </a:t>
            </a:r>
            <a:r>
              <a:rPr lang="en-US" sz="2400" dirty="0" smtClean="0"/>
              <a:t>methods</a:t>
            </a:r>
            <a:r>
              <a:rPr lang="en-US" sz="2400" dirty="0"/>
              <a:t>, and options</a:t>
            </a:r>
            <a:r>
              <a:rPr lang="en-US" sz="2400" dirty="0" smtClean="0"/>
              <a:t>.</a:t>
            </a:r>
          </a:p>
          <a:p>
            <a:r>
              <a:rPr lang="en-US" sz="2400" dirty="0" smtClean="0"/>
              <a:t>AISHA </a:t>
            </a:r>
            <a:r>
              <a:rPr lang="en-US" sz="2400" dirty="0"/>
              <a:t>My Virtual </a:t>
            </a:r>
            <a:r>
              <a:rPr lang="en-US" sz="2400" dirty="0" smtClean="0"/>
              <a:t>Girlfriend ,Web series.</a:t>
            </a:r>
          </a:p>
          <a:p>
            <a:r>
              <a:rPr lang="en-US" sz="2400" dirty="0" err="1"/>
              <a:t>Chatbot</a:t>
            </a:r>
            <a:r>
              <a:rPr lang="en-US" sz="2400" dirty="0"/>
              <a:t> </a:t>
            </a:r>
            <a:r>
              <a:rPr lang="en-US" sz="2400" dirty="0" smtClean="0"/>
              <a:t>reference :https</a:t>
            </a:r>
            <a:r>
              <a:rPr lang="en-US" sz="2400" dirty="0"/>
              <a:t>://www.chatbot.com/</a:t>
            </a:r>
            <a:endParaRPr lang="en-US" sz="2400" dirty="0" smtClean="0"/>
          </a:p>
          <a:p>
            <a:r>
              <a:rPr lang="en-US" sz="2400" dirty="0"/>
              <a:t>Virtual </a:t>
            </a:r>
            <a:r>
              <a:rPr lang="en-US" sz="2400" dirty="0" err="1"/>
              <a:t>assistant:https</a:t>
            </a:r>
            <a:r>
              <a:rPr lang="en-US" sz="2400" dirty="0"/>
              <a:t>://</a:t>
            </a:r>
            <a:r>
              <a:rPr lang="en-US" sz="2400" dirty="0" smtClean="0"/>
              <a:t>en.m.wikipedia.org/wiki/</a:t>
            </a:r>
            <a:r>
              <a:rPr lang="en-US" sz="2400" dirty="0" err="1" smtClean="0"/>
              <a:t>Virtual_assistant</a:t>
            </a:r>
            <a:r>
              <a:rPr lang="en-US" sz="2400" dirty="0" smtClean="0"/>
              <a:t>.</a:t>
            </a:r>
          </a:p>
          <a:p>
            <a:r>
              <a:rPr lang="en-US" sz="2400" dirty="0"/>
              <a:t>Pyttxs3 Reference :https://www.geeksforgeeks.org/python-text-to-speech-by-using-pyttsx3</a:t>
            </a:r>
            <a:r>
              <a:rPr lang="en-US" sz="2400" dirty="0" smtClean="0"/>
              <a:t>/.</a:t>
            </a:r>
          </a:p>
          <a:p>
            <a:endParaRPr lang="en-US" sz="2400" dirty="0" smtClean="0"/>
          </a:p>
          <a:p>
            <a:endParaRPr lang="en-IN" sz="2400" dirty="0"/>
          </a:p>
        </p:txBody>
      </p:sp>
    </p:spTree>
    <p:extLst>
      <p:ext uri="{BB962C8B-B14F-4D97-AF65-F5344CB8AC3E}">
        <p14:creationId xmlns:p14="http://schemas.microsoft.com/office/powerpoint/2010/main" val="261252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2012" y="650487"/>
            <a:ext cx="8911687" cy="1280890"/>
          </a:xfrm>
        </p:spPr>
        <p:txBody>
          <a:bodyPr>
            <a:normAutofit fontScale="90000"/>
          </a:bodyPr>
          <a:lstStyle/>
          <a:p>
            <a:pPr algn="ctr"/>
            <a:r>
              <a:rPr lang="en-GB" sz="4800" b="1" u="sng" dirty="0">
                <a:latin typeface="Arial Rounded MT Bold" panose="020F0704030504030204" pitchFamily="34" charset="0"/>
              </a:rPr>
              <a:t>SIYA</a:t>
            </a:r>
            <a:br>
              <a:rPr lang="en-GB" sz="4800" b="1" u="sng" dirty="0">
                <a:latin typeface="Arial Rounded MT Bold" panose="020F0704030504030204" pitchFamily="34" charset="0"/>
              </a:rPr>
            </a:br>
            <a:r>
              <a:rPr lang="en-GB" b="1" dirty="0"/>
              <a:t>The Virtual assistant &amp;</a:t>
            </a:r>
            <a:r>
              <a:rPr lang="en-IN" b="1" dirty="0"/>
              <a:t>Desktop Partner</a:t>
            </a:r>
          </a:p>
        </p:txBody>
      </p:sp>
      <p:sp>
        <p:nvSpPr>
          <p:cNvPr id="3" name="Content Placeholder 2"/>
          <p:cNvSpPr>
            <a:spLocks noGrp="1"/>
          </p:cNvSpPr>
          <p:nvPr>
            <p:ph idx="1"/>
          </p:nvPr>
        </p:nvSpPr>
        <p:spPr>
          <a:xfrm>
            <a:off x="2132012" y="2116016"/>
            <a:ext cx="8915400" cy="3777622"/>
          </a:xfrm>
        </p:spPr>
        <p:txBody>
          <a:bodyPr>
            <a:normAutofit lnSpcReduction="10000"/>
          </a:bodyPr>
          <a:lstStyle/>
          <a:p>
            <a:pPr marL="0" lvl="0" indent="0" algn="ctr">
              <a:spcBef>
                <a:spcPts val="0"/>
              </a:spcBef>
              <a:buSzPts val="1280"/>
              <a:buNone/>
            </a:pPr>
            <a:r>
              <a:rPr lang="en-US" sz="1600" b="1" dirty="0">
                <a:solidFill>
                  <a:schemeClr val="accent1"/>
                </a:solidFill>
              </a:rPr>
              <a:t>By-</a:t>
            </a:r>
            <a:endParaRPr lang="en-US" dirty="0"/>
          </a:p>
          <a:p>
            <a:pPr marL="0" lvl="0" indent="0" algn="ctr">
              <a:buSzPts val="1440"/>
              <a:buNone/>
            </a:pPr>
            <a:r>
              <a:rPr lang="en-US" dirty="0">
                <a:solidFill>
                  <a:srgbClr val="002060"/>
                </a:solidFill>
              </a:rPr>
              <a:t>Shruti Bharati (06)</a:t>
            </a:r>
          </a:p>
          <a:p>
            <a:pPr marL="0" lvl="0" indent="0" algn="ctr">
              <a:buSzPts val="1440"/>
              <a:buNone/>
            </a:pPr>
            <a:r>
              <a:rPr lang="en-US" dirty="0" err="1" smtClean="0">
                <a:solidFill>
                  <a:srgbClr val="002060"/>
                </a:solidFill>
              </a:rPr>
              <a:t>Sayali</a:t>
            </a:r>
            <a:r>
              <a:rPr lang="en-US" dirty="0" smtClean="0">
                <a:solidFill>
                  <a:srgbClr val="002060"/>
                </a:solidFill>
              </a:rPr>
              <a:t> </a:t>
            </a:r>
            <a:r>
              <a:rPr lang="en-US" dirty="0" err="1" smtClean="0">
                <a:solidFill>
                  <a:srgbClr val="002060"/>
                </a:solidFill>
              </a:rPr>
              <a:t>Shinde</a:t>
            </a:r>
            <a:r>
              <a:rPr lang="en-US" dirty="0" smtClean="0">
                <a:solidFill>
                  <a:srgbClr val="002060"/>
                </a:solidFill>
              </a:rPr>
              <a:t> (49)</a:t>
            </a:r>
            <a:endParaRPr lang="en-US" dirty="0">
              <a:solidFill>
                <a:srgbClr val="002060"/>
              </a:solidFill>
            </a:endParaRPr>
          </a:p>
          <a:p>
            <a:pPr marL="0" lvl="0" indent="0" algn="ctr">
              <a:buSzPts val="1440"/>
              <a:buNone/>
            </a:pPr>
            <a:r>
              <a:rPr lang="en-US" dirty="0" err="1" smtClean="0">
                <a:solidFill>
                  <a:srgbClr val="002060"/>
                </a:solidFill>
              </a:rPr>
              <a:t>Priti</a:t>
            </a:r>
            <a:r>
              <a:rPr lang="en-US" dirty="0" smtClean="0">
                <a:solidFill>
                  <a:srgbClr val="002060"/>
                </a:solidFill>
              </a:rPr>
              <a:t> Singh (52)</a:t>
            </a:r>
          </a:p>
          <a:p>
            <a:pPr marL="0" lvl="0" indent="0" algn="ctr">
              <a:buSzPts val="1440"/>
              <a:buNone/>
            </a:pPr>
            <a:r>
              <a:rPr lang="en-US" dirty="0" smtClean="0">
                <a:solidFill>
                  <a:srgbClr val="002060"/>
                </a:solidFill>
              </a:rPr>
              <a:t>Shreya </a:t>
            </a:r>
            <a:r>
              <a:rPr lang="en-US" dirty="0" err="1" smtClean="0">
                <a:solidFill>
                  <a:srgbClr val="002060"/>
                </a:solidFill>
              </a:rPr>
              <a:t>Tamhnakar</a:t>
            </a:r>
            <a:r>
              <a:rPr lang="en-US" dirty="0" smtClean="0">
                <a:solidFill>
                  <a:srgbClr val="002060"/>
                </a:solidFill>
              </a:rPr>
              <a:t> (56)</a:t>
            </a:r>
            <a:endParaRPr lang="en-US" dirty="0">
              <a:solidFill>
                <a:srgbClr val="002060"/>
              </a:solidFill>
            </a:endParaRPr>
          </a:p>
          <a:p>
            <a:pPr marL="0" lvl="0" indent="0" algn="ctr">
              <a:buSzPts val="1440"/>
              <a:buNone/>
            </a:pPr>
            <a:r>
              <a:rPr lang="en-US" b="1" dirty="0">
                <a:solidFill>
                  <a:schemeClr val="accent1"/>
                </a:solidFill>
              </a:rPr>
              <a:t>Under the guidance </a:t>
            </a:r>
            <a:r>
              <a:rPr lang="en-US" b="1" dirty="0" smtClean="0">
                <a:solidFill>
                  <a:schemeClr val="accent1"/>
                </a:solidFill>
              </a:rPr>
              <a:t>of</a:t>
            </a:r>
            <a:endParaRPr lang="en-US" dirty="0"/>
          </a:p>
          <a:p>
            <a:pPr marL="0" lvl="0" indent="0" algn="ctr">
              <a:buSzPts val="1440"/>
              <a:buNone/>
            </a:pPr>
            <a:r>
              <a:rPr lang="en-US" dirty="0" smtClean="0">
                <a:solidFill>
                  <a:srgbClr val="002060"/>
                </a:solidFill>
              </a:rPr>
              <a:t>Dr. Anita Morey</a:t>
            </a:r>
          </a:p>
          <a:p>
            <a:pPr marL="0" lvl="0" indent="0" algn="ctr">
              <a:buSzPts val="1920"/>
              <a:buNone/>
            </a:pPr>
            <a:r>
              <a:rPr lang="en-US" sz="2400" b="1" dirty="0" smtClean="0">
                <a:solidFill>
                  <a:schemeClr val="accent1"/>
                </a:solidFill>
              </a:rPr>
              <a:t>Department </a:t>
            </a:r>
            <a:r>
              <a:rPr lang="en-US" sz="2400" b="1" dirty="0">
                <a:solidFill>
                  <a:schemeClr val="accent1"/>
                </a:solidFill>
              </a:rPr>
              <a:t>of Information Technology</a:t>
            </a:r>
          </a:p>
          <a:p>
            <a:pPr marL="0" lvl="0" indent="0" algn="ctr">
              <a:buSzPts val="1440"/>
              <a:buNone/>
            </a:pPr>
            <a:r>
              <a:rPr lang="en-US" dirty="0" err="1">
                <a:solidFill>
                  <a:srgbClr val="002060"/>
                </a:solidFill>
              </a:rPr>
              <a:t>Usha</a:t>
            </a:r>
            <a:r>
              <a:rPr lang="en-US" dirty="0">
                <a:solidFill>
                  <a:srgbClr val="002060"/>
                </a:solidFill>
              </a:rPr>
              <a:t> Mittal Institute of Technology</a:t>
            </a:r>
          </a:p>
          <a:p>
            <a:pPr marL="0" lvl="0" indent="0" algn="ctr">
              <a:buSzPts val="1440"/>
              <a:buNone/>
            </a:pPr>
            <a:r>
              <a:rPr lang="en-US" dirty="0">
                <a:solidFill>
                  <a:srgbClr val="002060"/>
                </a:solidFill>
              </a:rPr>
              <a:t>2022-2023 </a:t>
            </a:r>
          </a:p>
          <a:p>
            <a:pPr marL="0" lvl="0" indent="0" algn="r">
              <a:buSzPts val="1440"/>
              <a:buNone/>
            </a:pPr>
            <a:endParaRPr lang="en-US" dirty="0"/>
          </a:p>
        </p:txBody>
      </p:sp>
    </p:spTree>
    <p:extLst>
      <p:ext uri="{BB962C8B-B14F-4D97-AF65-F5344CB8AC3E}">
        <p14:creationId xmlns:p14="http://schemas.microsoft.com/office/powerpoint/2010/main" val="966419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266" y="2490729"/>
            <a:ext cx="5437990" cy="2130108"/>
          </a:xfrm>
        </p:spPr>
        <p:txBody>
          <a:bodyPr>
            <a:noAutofit/>
          </a:bodyPr>
          <a:lstStyle/>
          <a:p>
            <a:r>
              <a:rPr lang="en-GB" sz="9600" dirty="0">
                <a:latin typeface="Freestyle Script" panose="030804020302050B0404" pitchFamily="66" charset="0"/>
              </a:rPr>
              <a:t>Thank You</a:t>
            </a:r>
            <a:endParaRPr lang="en-US" sz="9600" dirty="0">
              <a:latin typeface="Freestyle Script" panose="030804020302050B0404" pitchFamily="66" charset="0"/>
            </a:endParaRPr>
          </a:p>
        </p:txBody>
      </p:sp>
    </p:spTree>
    <p:extLst>
      <p:ext uri="{BB962C8B-B14F-4D97-AF65-F5344CB8AC3E}">
        <p14:creationId xmlns:p14="http://schemas.microsoft.com/office/powerpoint/2010/main" val="856497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863" y="610042"/>
            <a:ext cx="8911687" cy="838930"/>
          </a:xfrm>
        </p:spPr>
        <p:txBody>
          <a:bodyPr/>
          <a:lstStyle/>
          <a:p>
            <a:r>
              <a:rPr lang="en-GB" dirty="0"/>
              <a:t>Contents</a:t>
            </a:r>
            <a:endParaRPr lang="en-US" dirty="0"/>
          </a:p>
        </p:txBody>
      </p:sp>
      <p:sp>
        <p:nvSpPr>
          <p:cNvPr id="3" name="Content Placeholder 2"/>
          <p:cNvSpPr>
            <a:spLocks noGrp="1"/>
          </p:cNvSpPr>
          <p:nvPr>
            <p:ph idx="1"/>
          </p:nvPr>
        </p:nvSpPr>
        <p:spPr>
          <a:xfrm>
            <a:off x="1748863" y="1448973"/>
            <a:ext cx="8563537" cy="6068450"/>
          </a:xfrm>
        </p:spPr>
        <p:txBody>
          <a:bodyPr>
            <a:noAutofit/>
          </a:bodyPr>
          <a:lstStyle/>
          <a:p>
            <a:pPr>
              <a:lnSpc>
                <a:spcPct val="150000"/>
              </a:lnSpc>
            </a:pPr>
            <a:r>
              <a:rPr lang="en-GB" sz="1600" dirty="0" smtClean="0"/>
              <a:t>INTRODUCTION</a:t>
            </a:r>
          </a:p>
          <a:p>
            <a:pPr>
              <a:lnSpc>
                <a:spcPct val="150000"/>
              </a:lnSpc>
            </a:pPr>
            <a:r>
              <a:rPr lang="en-GB" sz="1600" dirty="0" smtClean="0"/>
              <a:t>Objective</a:t>
            </a:r>
            <a:r>
              <a:rPr lang="en-GB" sz="1600" dirty="0" smtClean="0"/>
              <a:t>.</a:t>
            </a:r>
          </a:p>
          <a:p>
            <a:pPr>
              <a:lnSpc>
                <a:spcPct val="150000"/>
              </a:lnSpc>
            </a:pPr>
            <a:r>
              <a:rPr lang="en-US" sz="1600" dirty="0" smtClean="0"/>
              <a:t>Applications</a:t>
            </a:r>
            <a:endParaRPr lang="en-GB" sz="1600" dirty="0" smtClean="0"/>
          </a:p>
          <a:p>
            <a:pPr>
              <a:lnSpc>
                <a:spcPct val="150000"/>
              </a:lnSpc>
            </a:pPr>
            <a:r>
              <a:rPr lang="en-GB" sz="1600" dirty="0" err="1" smtClean="0"/>
              <a:t>Materails</a:t>
            </a:r>
            <a:r>
              <a:rPr lang="en-GB" sz="1600" dirty="0" smtClean="0"/>
              <a:t>.</a:t>
            </a:r>
          </a:p>
          <a:p>
            <a:pPr>
              <a:lnSpc>
                <a:spcPct val="150000"/>
              </a:lnSpc>
            </a:pPr>
            <a:r>
              <a:rPr lang="en-US" sz="1600" dirty="0"/>
              <a:t>The Structure of General Dialogue </a:t>
            </a:r>
            <a:r>
              <a:rPr lang="en-US" sz="1600" dirty="0" smtClean="0"/>
              <a:t>System.</a:t>
            </a:r>
          </a:p>
          <a:p>
            <a:pPr>
              <a:lnSpc>
                <a:spcPct val="150000"/>
              </a:lnSpc>
            </a:pPr>
            <a:r>
              <a:rPr lang="en-US" sz="1600" dirty="0" smtClean="0"/>
              <a:t>The actual SIYA Interface.</a:t>
            </a:r>
          </a:p>
          <a:p>
            <a:pPr>
              <a:lnSpc>
                <a:spcPct val="150000"/>
              </a:lnSpc>
            </a:pPr>
            <a:r>
              <a:rPr lang="en-US" sz="1600" dirty="0" smtClean="0"/>
              <a:t>Code Explanation</a:t>
            </a:r>
          </a:p>
          <a:p>
            <a:pPr>
              <a:lnSpc>
                <a:spcPct val="150000"/>
              </a:lnSpc>
            </a:pPr>
            <a:r>
              <a:rPr lang="en-US" sz="1600" dirty="0" smtClean="0"/>
              <a:t>Key-points.</a:t>
            </a:r>
          </a:p>
          <a:p>
            <a:pPr>
              <a:lnSpc>
                <a:spcPct val="150000"/>
              </a:lnSpc>
            </a:pPr>
            <a:r>
              <a:rPr lang="en-US" sz="1600" dirty="0" smtClean="0"/>
              <a:t>Result.</a:t>
            </a:r>
          </a:p>
          <a:p>
            <a:pPr>
              <a:lnSpc>
                <a:spcPct val="150000"/>
              </a:lnSpc>
            </a:pPr>
            <a:r>
              <a:rPr lang="en-GB" sz="1600" dirty="0" smtClean="0"/>
              <a:t>Conclusion </a:t>
            </a:r>
            <a:r>
              <a:rPr lang="en-GB" sz="1600" dirty="0" smtClean="0"/>
              <a:t>&amp; </a:t>
            </a:r>
            <a:r>
              <a:rPr lang="en-GB" sz="1600" dirty="0" err="1" smtClean="0"/>
              <a:t>Refrences</a:t>
            </a:r>
            <a:r>
              <a:rPr lang="en-GB" sz="1600" dirty="0" smtClean="0"/>
              <a:t>.</a:t>
            </a:r>
          </a:p>
          <a:p>
            <a:pPr>
              <a:lnSpc>
                <a:spcPct val="150000"/>
              </a:lnSpc>
            </a:pPr>
            <a:r>
              <a:rPr lang="en-GB" sz="1600" dirty="0" smtClean="0"/>
              <a:t>Future Scope </a:t>
            </a:r>
            <a:endParaRPr lang="en-GB" sz="1600" dirty="0"/>
          </a:p>
        </p:txBody>
      </p:sp>
    </p:spTree>
    <p:extLst>
      <p:ext uri="{BB962C8B-B14F-4D97-AF65-F5344CB8AC3E}">
        <p14:creationId xmlns:p14="http://schemas.microsoft.com/office/powerpoint/2010/main" val="3649422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862" y="583468"/>
            <a:ext cx="8911687" cy="664863"/>
          </a:xfrm>
        </p:spPr>
        <p:txBody>
          <a:bodyPr>
            <a:normAutofit/>
          </a:bodyPr>
          <a:lstStyle/>
          <a:p>
            <a:r>
              <a:rPr lang="en-GB" b="1" u="sng" dirty="0">
                <a:latin typeface="Candara" panose="020E0502030303020204" pitchFamily="34" charset="0"/>
              </a:rPr>
              <a:t>Introduction</a:t>
            </a:r>
            <a:endParaRPr lang="en-US" b="1" u="sng" dirty="0">
              <a:latin typeface="Candara" panose="020E0502030303020204" pitchFamily="34" charset="0"/>
            </a:endParaRPr>
          </a:p>
        </p:txBody>
      </p:sp>
      <p:sp>
        <p:nvSpPr>
          <p:cNvPr id="3" name="Content Placeholder 2"/>
          <p:cNvSpPr>
            <a:spLocks noGrp="1"/>
          </p:cNvSpPr>
          <p:nvPr>
            <p:ph idx="1"/>
          </p:nvPr>
        </p:nvSpPr>
        <p:spPr>
          <a:xfrm>
            <a:off x="1745149" y="1310747"/>
            <a:ext cx="8915400" cy="4464162"/>
          </a:xfrm>
        </p:spPr>
        <p:txBody>
          <a:bodyPr>
            <a:normAutofit/>
          </a:bodyPr>
          <a:lstStyle/>
          <a:p>
            <a:pPr algn="just">
              <a:buFont typeface="Wingdings" panose="05000000000000000000" pitchFamily="2" charset="2"/>
              <a:buChar char="q"/>
            </a:pPr>
            <a:r>
              <a:rPr lang="en-US" dirty="0"/>
              <a:t>One of the goals of Artificial intelligence (AI) is the realization of natural dialogue between humans and machines. in recent years, the dialogue systems, also known as interactive conversational systems are the fastest growing area in AI. Many companies have used the dialogue systems technology to establish various kinds of Virtual Personal Assistants(VPAs) based on their applications</a:t>
            </a:r>
          </a:p>
          <a:p>
            <a:pPr algn="just">
              <a:buFont typeface="Wingdings" panose="05000000000000000000" pitchFamily="2" charset="2"/>
              <a:buChar char="q"/>
            </a:pPr>
            <a:r>
              <a:rPr lang="en-US" dirty="0"/>
              <a:t>Spoken dialogue systems are intelligent agents that are able to help users finish tasks more efficiently via spoken interactions. Also, spoken dialogue systems are being incorporated into various devices such as smart-phones, smart TVs, in car navigating system.</a:t>
            </a:r>
          </a:p>
          <a:p>
            <a:pPr algn="just">
              <a:buFont typeface="Wingdings" panose="05000000000000000000" pitchFamily="2" charset="2"/>
              <a:buChar char="q"/>
            </a:pPr>
            <a:r>
              <a:rPr lang="en-GB" dirty="0"/>
              <a:t>Previously </a:t>
            </a:r>
            <a:r>
              <a:rPr lang="en-US" dirty="0"/>
              <a:t>Chatbots are use for general information with some task execution. But there are some loopholes in these system so we have decided to make Chatbot with daily task execution . User just need to speak their task and they got their outcomes in interactive manner.</a:t>
            </a:r>
          </a:p>
          <a:p>
            <a:endParaRPr lang="en-US" dirty="0"/>
          </a:p>
        </p:txBody>
      </p:sp>
    </p:spTree>
    <p:extLst>
      <p:ext uri="{BB962C8B-B14F-4D97-AF65-F5344CB8AC3E}">
        <p14:creationId xmlns:p14="http://schemas.microsoft.com/office/powerpoint/2010/main" val="4012423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1239408"/>
            <a:ext cx="8911687" cy="1280890"/>
          </a:xfrm>
        </p:spPr>
        <p:txBody>
          <a:bodyPr/>
          <a:lstStyle/>
          <a:p>
            <a:r>
              <a:rPr lang="en-GB" b="1" u="sng" dirty="0"/>
              <a:t>Objectives</a:t>
            </a:r>
            <a:endParaRPr lang="en-US" b="1" dirty="0"/>
          </a:p>
        </p:txBody>
      </p:sp>
      <p:sp>
        <p:nvSpPr>
          <p:cNvPr id="3" name="Content Placeholder 2"/>
          <p:cNvSpPr>
            <a:spLocks noGrp="1"/>
          </p:cNvSpPr>
          <p:nvPr>
            <p:ph idx="1"/>
          </p:nvPr>
        </p:nvSpPr>
        <p:spPr>
          <a:xfrm>
            <a:off x="1777362" y="2090871"/>
            <a:ext cx="8915400" cy="4169252"/>
          </a:xfrm>
        </p:spPr>
        <p:txBody>
          <a:bodyPr>
            <a:normAutofit fontScale="85000" lnSpcReduction="20000"/>
          </a:bodyPr>
          <a:lstStyle/>
          <a:p>
            <a:pPr lvl="0">
              <a:buFont typeface="Wingdings" panose="05000000000000000000" pitchFamily="2" charset="2"/>
              <a:buChar char="Ø"/>
            </a:pPr>
            <a:endParaRPr lang="en-US" dirty="0"/>
          </a:p>
          <a:p>
            <a:pPr lvl="0">
              <a:buFont typeface="Wingdings" panose="05000000000000000000" pitchFamily="2" charset="2"/>
              <a:buChar char="Ø"/>
            </a:pPr>
            <a:r>
              <a:rPr lang="en-US" dirty="0"/>
              <a:t>To develop a desktop virtual assistant that utilizes advanced dialogue systems to provide users with natural and efficient communication, resulting in improved user experience and task </a:t>
            </a:r>
            <a:r>
              <a:rPr lang="en-US" dirty="0" smtClean="0"/>
              <a:t>completion.</a:t>
            </a:r>
          </a:p>
          <a:p>
            <a:pPr lvl="0">
              <a:buFont typeface="Wingdings" panose="05000000000000000000" pitchFamily="2" charset="2"/>
              <a:buChar char="Ø"/>
            </a:pPr>
            <a:r>
              <a:rPr lang="en-US" dirty="0" smtClean="0"/>
              <a:t>To </a:t>
            </a:r>
            <a:r>
              <a:rPr lang="en-US" dirty="0"/>
              <a:t>create a new and improved </a:t>
            </a:r>
            <a:r>
              <a:rPr lang="en-US" dirty="0" err="1"/>
              <a:t>chatbot</a:t>
            </a:r>
            <a:r>
              <a:rPr lang="en-US" dirty="0"/>
              <a:t> that is seamlessly integrated with a desktop virtual assistant, providing users with interactive and efficient outcomes for executing daily tasks. </a:t>
            </a:r>
          </a:p>
          <a:p>
            <a:pPr lvl="0">
              <a:buFont typeface="Wingdings" panose="05000000000000000000" pitchFamily="2" charset="2"/>
              <a:buChar char="Ø"/>
            </a:pPr>
            <a:r>
              <a:rPr lang="en-US" dirty="0" smtClean="0"/>
              <a:t>To </a:t>
            </a:r>
            <a:r>
              <a:rPr lang="en-US" dirty="0"/>
              <a:t>integrate spoken dialogue systems into a desktop virtual assistant, enabling users to interact with the assistant through voice commands and providing a more natural form of </a:t>
            </a:r>
            <a:r>
              <a:rPr lang="en-US" dirty="0" smtClean="0"/>
              <a:t>communication.</a:t>
            </a:r>
          </a:p>
          <a:p>
            <a:pPr lvl="0">
              <a:buFont typeface="Wingdings" panose="05000000000000000000" pitchFamily="2" charset="2"/>
              <a:buChar char="Ø"/>
            </a:pPr>
            <a:r>
              <a:rPr lang="en-US" dirty="0" smtClean="0"/>
              <a:t>To </a:t>
            </a:r>
            <a:r>
              <a:rPr lang="en-US" dirty="0"/>
              <a:t>explore potential applications for a desktop virtual assistant that utilizes advanced dialogue systems, including but not limited to productivity tools, scheduling, entertainment, and information </a:t>
            </a:r>
            <a:r>
              <a:rPr lang="en-US" dirty="0" smtClean="0"/>
              <a:t>retrieval.</a:t>
            </a:r>
          </a:p>
          <a:p>
            <a:pPr lvl="0">
              <a:buFont typeface="Wingdings" panose="05000000000000000000" pitchFamily="2" charset="2"/>
              <a:buChar char="Ø"/>
            </a:pPr>
            <a:r>
              <a:rPr lang="en-US" dirty="0" smtClean="0"/>
              <a:t>To </a:t>
            </a:r>
            <a:r>
              <a:rPr lang="en-US" dirty="0"/>
              <a:t>improve the accuracy and effectiveness of the </a:t>
            </a:r>
            <a:r>
              <a:rPr lang="en-US" dirty="0" err="1"/>
              <a:t>chatbot</a:t>
            </a:r>
            <a:r>
              <a:rPr lang="en-US" dirty="0"/>
              <a:t> technology used in the desktop virtual assistant through ongoing development and </a:t>
            </a:r>
            <a:r>
              <a:rPr lang="en-US" dirty="0" smtClean="0"/>
              <a:t>testing.</a:t>
            </a:r>
          </a:p>
          <a:p>
            <a:pPr lvl="0">
              <a:buFont typeface="Wingdings" panose="05000000000000000000" pitchFamily="2" charset="2"/>
              <a:buChar char="Ø"/>
            </a:pPr>
            <a:r>
              <a:rPr lang="en-US" dirty="0" smtClean="0"/>
              <a:t>To </a:t>
            </a:r>
            <a:r>
              <a:rPr lang="en-US" dirty="0"/>
              <a:t>ensure the security and privacy of user data collected and stored by the desktop virtual assistant through the implementation of robust security measures and adherence to data protection regulations</a:t>
            </a:r>
            <a:endParaRPr lang="en-US" dirty="0"/>
          </a:p>
          <a:p>
            <a:endParaRPr lang="en-US" dirty="0"/>
          </a:p>
        </p:txBody>
      </p:sp>
    </p:spTree>
    <p:extLst>
      <p:ext uri="{BB962C8B-B14F-4D97-AF65-F5344CB8AC3E}">
        <p14:creationId xmlns:p14="http://schemas.microsoft.com/office/powerpoint/2010/main" val="399378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695" y="646144"/>
            <a:ext cx="8269706" cy="686897"/>
          </a:xfrm>
        </p:spPr>
        <p:txBody>
          <a:bodyPr>
            <a:normAutofit/>
          </a:bodyPr>
          <a:lstStyle/>
          <a:p>
            <a:r>
              <a:rPr lang="en-GB" u="sng" dirty="0" smtClean="0"/>
              <a:t>Application:</a:t>
            </a:r>
            <a:endParaRPr lang="en-US" u="sng" dirty="0"/>
          </a:p>
        </p:txBody>
      </p:sp>
      <p:sp>
        <p:nvSpPr>
          <p:cNvPr id="3" name="Content Placeholder 2"/>
          <p:cNvSpPr>
            <a:spLocks noGrp="1"/>
          </p:cNvSpPr>
          <p:nvPr>
            <p:ph idx="1"/>
          </p:nvPr>
        </p:nvSpPr>
        <p:spPr>
          <a:xfrm>
            <a:off x="1788695" y="1439538"/>
            <a:ext cx="8915400" cy="3777622"/>
          </a:xfrm>
        </p:spPr>
        <p:txBody>
          <a:bodyPr>
            <a:noAutofit/>
          </a:bodyPr>
          <a:lstStyle/>
          <a:p>
            <a:pPr algn="just">
              <a:buFont typeface="Wingdings" panose="05000000000000000000" pitchFamily="2" charset="2"/>
              <a:buChar char="q"/>
            </a:pPr>
            <a:r>
              <a:rPr lang="en-US" sz="1500" dirty="0">
                <a:solidFill>
                  <a:schemeClr val="tx1"/>
                </a:solidFill>
              </a:rPr>
              <a:t>Personal productivity: The virtual assistant could be integrated with productivity tools like calendars, to-do lists, and email clients, to help users manage their tasks and schedule more efficiently. </a:t>
            </a:r>
            <a:endParaRPr lang="en-US" sz="1500" dirty="0" smtClean="0">
              <a:solidFill>
                <a:schemeClr val="tx1"/>
              </a:solidFill>
            </a:endParaRPr>
          </a:p>
          <a:p>
            <a:pPr algn="just">
              <a:buFont typeface="Wingdings" panose="05000000000000000000" pitchFamily="2" charset="2"/>
              <a:buChar char="q"/>
            </a:pPr>
            <a:r>
              <a:rPr lang="en-US" sz="1500" dirty="0" smtClean="0">
                <a:solidFill>
                  <a:schemeClr val="tx1"/>
                </a:solidFill>
              </a:rPr>
              <a:t>Customer </a:t>
            </a:r>
            <a:r>
              <a:rPr lang="en-US" sz="1500" dirty="0">
                <a:solidFill>
                  <a:schemeClr val="tx1"/>
                </a:solidFill>
              </a:rPr>
              <a:t>service: The virtual assistant could be employed in call centers to help customers with their queries and complaints, providing them with a more personalized and efficient service. </a:t>
            </a:r>
            <a:endParaRPr lang="en-US" sz="1500" dirty="0" smtClean="0">
              <a:solidFill>
                <a:schemeClr val="tx1"/>
              </a:solidFill>
            </a:endParaRPr>
          </a:p>
          <a:p>
            <a:pPr algn="just">
              <a:buFont typeface="Wingdings" panose="05000000000000000000" pitchFamily="2" charset="2"/>
              <a:buChar char="q"/>
            </a:pPr>
            <a:r>
              <a:rPr lang="en-US" sz="1500" dirty="0" smtClean="0">
                <a:solidFill>
                  <a:schemeClr val="tx1"/>
                </a:solidFill>
              </a:rPr>
              <a:t>Entertainment</a:t>
            </a:r>
            <a:r>
              <a:rPr lang="en-US" sz="1500" dirty="0">
                <a:solidFill>
                  <a:schemeClr val="tx1"/>
                </a:solidFill>
              </a:rPr>
              <a:t>: The virtual assistant could be used to suggest movies, music, and TV shows based on the user's preferences, providing them with a more personalized and engaging entertainment experience. </a:t>
            </a:r>
          </a:p>
          <a:p>
            <a:pPr algn="just">
              <a:buFont typeface="Wingdings" panose="05000000000000000000" pitchFamily="2" charset="2"/>
              <a:buChar char="q"/>
            </a:pPr>
            <a:r>
              <a:rPr lang="en-US" sz="1500" dirty="0" smtClean="0">
                <a:solidFill>
                  <a:schemeClr val="tx1"/>
                </a:solidFill>
              </a:rPr>
              <a:t>Home </a:t>
            </a:r>
            <a:r>
              <a:rPr lang="en-US" sz="1500" dirty="0">
                <a:solidFill>
                  <a:schemeClr val="tx1"/>
                </a:solidFill>
              </a:rPr>
              <a:t>automation: The virtual assistant could be used to control smart home devices like lights, thermostats, and security systems, making it easier for users to manage their home environment. </a:t>
            </a:r>
            <a:endParaRPr lang="en-US" sz="1500" dirty="0" smtClean="0">
              <a:solidFill>
                <a:schemeClr val="tx1"/>
              </a:solidFill>
            </a:endParaRPr>
          </a:p>
          <a:p>
            <a:pPr algn="just">
              <a:buFont typeface="Wingdings" panose="05000000000000000000" pitchFamily="2" charset="2"/>
              <a:buChar char="q"/>
            </a:pPr>
            <a:r>
              <a:rPr lang="en-US" sz="1500" dirty="0" smtClean="0">
                <a:solidFill>
                  <a:schemeClr val="tx1"/>
                </a:solidFill>
              </a:rPr>
              <a:t>Healthcare</a:t>
            </a:r>
            <a:r>
              <a:rPr lang="en-US" sz="1500" dirty="0">
                <a:solidFill>
                  <a:schemeClr val="tx1"/>
                </a:solidFill>
              </a:rPr>
              <a:t>: The virtual assistant could be used to monitor patients' health and provide them with personalized advice and reminders to take their medication, helping to improve their overall health and well-being. </a:t>
            </a:r>
          </a:p>
          <a:p>
            <a:pPr algn="just">
              <a:buFont typeface="Wingdings" panose="05000000000000000000" pitchFamily="2" charset="2"/>
              <a:buChar char="q"/>
            </a:pPr>
            <a:r>
              <a:rPr lang="en-US" sz="1500" dirty="0" smtClean="0">
                <a:solidFill>
                  <a:schemeClr val="tx1"/>
                </a:solidFill>
              </a:rPr>
              <a:t>Education</a:t>
            </a:r>
            <a:r>
              <a:rPr lang="en-US" sz="1500" dirty="0">
                <a:solidFill>
                  <a:schemeClr val="tx1"/>
                </a:solidFill>
              </a:rPr>
              <a:t>: The virtual assistant could be used as a language tutor, providing personalized feedback and exercises to help students improve their speaking and listening skills.</a:t>
            </a:r>
            <a:endParaRPr lang="en-IN" sz="1500" dirty="0">
              <a:solidFill>
                <a:schemeClr val="tx1"/>
              </a:solidFill>
            </a:endParaRPr>
          </a:p>
        </p:txBody>
      </p:sp>
    </p:spTree>
    <p:extLst>
      <p:ext uri="{BB962C8B-B14F-4D97-AF65-F5344CB8AC3E}">
        <p14:creationId xmlns:p14="http://schemas.microsoft.com/office/powerpoint/2010/main" val="2944485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39890" y="670608"/>
            <a:ext cx="8911687" cy="664863"/>
          </a:xfrm>
        </p:spPr>
        <p:txBody>
          <a:bodyPr>
            <a:normAutofit fontScale="90000"/>
          </a:bodyPr>
          <a:lstStyle/>
          <a:p>
            <a:r>
              <a:rPr lang="en-US" sz="3600" b="1" u="sng" dirty="0" smtClean="0"/>
              <a:t/>
            </a:r>
            <a:br>
              <a:rPr lang="en-US" sz="3600" b="1" u="sng" dirty="0" smtClean="0"/>
            </a:br>
            <a:r>
              <a:rPr lang="en-US" sz="3600" b="1" u="sng" dirty="0" smtClean="0"/>
              <a:t>The </a:t>
            </a:r>
            <a:r>
              <a:rPr lang="en-US" sz="3600" b="1" u="sng" dirty="0"/>
              <a:t>Structure of General </a:t>
            </a:r>
            <a:r>
              <a:rPr lang="en-US" sz="3600" b="1" u="sng" dirty="0" smtClean="0"/>
              <a:t>Dialogue </a:t>
            </a:r>
            <a:r>
              <a:rPr lang="en-US" sz="3600" b="1" u="sng" dirty="0"/>
              <a:t>System</a:t>
            </a:r>
            <a:r>
              <a:rPr lang="en-US" sz="3600" b="1" u="sng" dirty="0">
                <a:latin typeface="Candara" panose="020E0502030303020204" pitchFamily="34" charset="0"/>
              </a:rPr>
              <a:t/>
            </a:r>
            <a:br>
              <a:rPr lang="en-US" sz="3600" b="1" u="sng" dirty="0">
                <a:latin typeface="Candara" panose="020E0502030303020204" pitchFamily="34" charset="0"/>
              </a:rPr>
            </a:br>
            <a:endParaRPr lang="en-US" u="sng" dirty="0">
              <a:latin typeface="Candara" panose="020E0502030303020204" pitchFamily="34" charset="0"/>
            </a:endParaRPr>
          </a:p>
        </p:txBody>
      </p:sp>
      <p:pic>
        <p:nvPicPr>
          <p:cNvPr id="7" name="Content Placeholder 6">
            <a:extLst>
              <a:ext uri="{FF2B5EF4-FFF2-40B4-BE49-F238E27FC236}">
                <a16:creationId xmlns:a16="http://schemas.microsoft.com/office/drawing/2014/main" id="{8B700307-F685-4ECC-902D-94604790E286}"/>
              </a:ext>
            </a:extLst>
          </p:cNvPr>
          <p:cNvPicPr>
            <a:picLocks noGrp="1" noChangeAspect="1"/>
          </p:cNvPicPr>
          <p:nvPr>
            <p:ph idx="1"/>
          </p:nvPr>
        </p:nvPicPr>
        <p:blipFill>
          <a:blip r:embed="rId2"/>
          <a:stretch>
            <a:fillRect/>
          </a:stretch>
        </p:blipFill>
        <p:spPr>
          <a:xfrm>
            <a:off x="1836177" y="2000334"/>
            <a:ext cx="2588950" cy="1727200"/>
          </a:xfrm>
          <a:prstGeom prst="rect">
            <a:avLst/>
          </a:prstGeom>
          <a:ln>
            <a:noFill/>
          </a:ln>
          <a:effectLst>
            <a:outerShdw blurRad="292100" dist="139700" dir="2700000" algn="tl" rotWithShape="0">
              <a:srgbClr val="333333">
                <a:alpha val="65000"/>
              </a:srgbClr>
            </a:outerShdw>
          </a:effectLst>
        </p:spPr>
      </p:pic>
      <p:sp>
        <p:nvSpPr>
          <p:cNvPr id="5" name="Title 1"/>
          <p:cNvSpPr txBox="1">
            <a:spLocks/>
          </p:cNvSpPr>
          <p:nvPr/>
        </p:nvSpPr>
        <p:spPr>
          <a:xfrm>
            <a:off x="1839890" y="3284053"/>
            <a:ext cx="8911687" cy="6648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latin typeface="Candara" panose="020E0502030303020204" pitchFamily="34" charset="0"/>
            </a:endParaRPr>
          </a:p>
        </p:txBody>
      </p:sp>
      <p:sp>
        <p:nvSpPr>
          <p:cNvPr id="6" name="Content Placeholder 2"/>
          <p:cNvSpPr txBox="1">
            <a:spLocks/>
          </p:cNvSpPr>
          <p:nvPr/>
        </p:nvSpPr>
        <p:spPr>
          <a:xfrm>
            <a:off x="1836177" y="3948916"/>
            <a:ext cx="8915400" cy="294516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a:r>
              <a:rPr lang="en-US" b="1" i="0" dirty="0">
                <a:solidFill>
                  <a:srgbClr val="464646"/>
                </a:solidFill>
                <a:effectLst/>
                <a:latin typeface="Roboto" panose="02000000000000000000" pitchFamily="2" charset="0"/>
              </a:rPr>
              <a:t>Speech/Voice-based interaction</a:t>
            </a:r>
            <a:endParaRPr lang="en-US" b="0" i="0" dirty="0">
              <a:solidFill>
                <a:srgbClr val="313233"/>
              </a:solidFill>
              <a:effectLst/>
              <a:latin typeface="Roboto" panose="02000000000000000000" pitchFamily="2" charset="0"/>
            </a:endParaRPr>
          </a:p>
          <a:p>
            <a:pPr algn="l"/>
            <a:r>
              <a:rPr lang="en-US" b="0" i="0" dirty="0">
                <a:solidFill>
                  <a:srgbClr val="313233"/>
                </a:solidFill>
                <a:effectLst/>
                <a:latin typeface="+mj-lt"/>
              </a:rPr>
              <a:t>Speech enables a convenient integration. It is hands-free, eyes-free and keyboard-free. As talking is natural for most of us and it does not require us to learn new skills, the learning curve is low. Humans can speak 150 words on average per minute compared with 40 when typing. Speech interaction can be quickly mastered by young generations, old people, disabled people and illiterate people. It can also be applied in occasions and devices where common interactions are challenging such as while driving, without light, or in extremely small wearables. These advantages make speech an increasingly popular media for devices and applications</a:t>
            </a:r>
          </a:p>
          <a:p>
            <a:pPr algn="just"/>
            <a:endParaRPr lang="en-US" dirty="0"/>
          </a:p>
        </p:txBody>
      </p:sp>
      <p:pic>
        <p:nvPicPr>
          <p:cNvPr id="11" name="Picture 10">
            <a:extLst>
              <a:ext uri="{FF2B5EF4-FFF2-40B4-BE49-F238E27FC236}">
                <a16:creationId xmlns:a16="http://schemas.microsoft.com/office/drawing/2014/main" id="{31E3F8A5-260A-4778-B1E5-07CFB2DD546F}"/>
              </a:ext>
            </a:extLst>
          </p:cNvPr>
          <p:cNvPicPr>
            <a:picLocks noChangeAspect="1"/>
          </p:cNvPicPr>
          <p:nvPr/>
        </p:nvPicPr>
        <p:blipFill>
          <a:blip r:embed="rId3"/>
          <a:stretch>
            <a:fillRect/>
          </a:stretch>
        </p:blipFill>
        <p:spPr>
          <a:xfrm>
            <a:off x="4805041" y="2000334"/>
            <a:ext cx="7162731" cy="1727200"/>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2465408" y="408998"/>
            <a:ext cx="3379808" cy="707886"/>
          </a:xfrm>
          <a:prstGeom prst="rect">
            <a:avLst/>
          </a:prstGeom>
          <a:noFill/>
        </p:spPr>
        <p:txBody>
          <a:bodyPr wrap="square" rtlCol="0">
            <a:spAutoFit/>
          </a:bodyPr>
          <a:lstStyle/>
          <a:p>
            <a:r>
              <a:rPr lang="en-IN" sz="4000" u="sng" dirty="0" smtClean="0">
                <a:latin typeface="Algerian" panose="04020705040A02060702" pitchFamily="82" charset="0"/>
              </a:rPr>
              <a:t>material</a:t>
            </a:r>
            <a:endParaRPr lang="en-IN" sz="4000" u="sng" dirty="0">
              <a:latin typeface="Algerian" panose="04020705040A02060702" pitchFamily="82" charset="0"/>
            </a:endParaRPr>
          </a:p>
        </p:txBody>
      </p:sp>
    </p:spTree>
    <p:extLst>
      <p:ext uri="{BB962C8B-B14F-4D97-AF65-F5344CB8AC3E}">
        <p14:creationId xmlns:p14="http://schemas.microsoft.com/office/powerpoint/2010/main" val="2314111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p:blipFill>
        <p:spPr>
          <a:xfrm>
            <a:off x="2620388" y="1267821"/>
            <a:ext cx="5522706" cy="3018622"/>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652529" y="523760"/>
            <a:ext cx="9044601" cy="584775"/>
          </a:xfrm>
          <a:prstGeom prst="rect">
            <a:avLst/>
          </a:prstGeom>
          <a:noFill/>
        </p:spPr>
        <p:txBody>
          <a:bodyPr wrap="square" rtlCol="0">
            <a:spAutoFit/>
          </a:bodyPr>
          <a:lstStyle/>
          <a:p>
            <a:r>
              <a:rPr lang="en-US" sz="3200" b="1" u="sng" dirty="0"/>
              <a:t>The Structure of General Dialogue System</a:t>
            </a:r>
            <a:endParaRPr lang="en-US" sz="3200" b="1" u="sng" dirty="0">
              <a:latin typeface="Candara" panose="020E0502030303020204" pitchFamily="34" charset="0"/>
            </a:endParaRPr>
          </a:p>
        </p:txBody>
      </p:sp>
      <p:sp>
        <p:nvSpPr>
          <p:cNvPr id="6" name="Content Placeholder 2"/>
          <p:cNvSpPr>
            <a:spLocks noGrp="1"/>
          </p:cNvSpPr>
          <p:nvPr>
            <p:ph idx="1"/>
          </p:nvPr>
        </p:nvSpPr>
        <p:spPr>
          <a:xfrm>
            <a:off x="1520328" y="4605015"/>
            <a:ext cx="9176802" cy="2146453"/>
          </a:xfrm>
        </p:spPr>
        <p:txBody>
          <a:bodyPr>
            <a:normAutofit/>
          </a:bodyPr>
          <a:lstStyle/>
          <a:p>
            <a:r>
              <a:rPr lang="en-US" dirty="0"/>
              <a:t> </a:t>
            </a:r>
            <a:r>
              <a:rPr lang="en-US" dirty="0">
                <a:latin typeface="+mj-lt"/>
              </a:rPr>
              <a:t>A dialogue system has mainly seven components: Input Decoder, Natural Language Understanding, Dialogue Manager, Domain Specific Component, Response Generator, and Output Renderer. However, there are six main components in the general dialogue systems, which includes the Speech Recognition (ASR), the Spoken Language Understanding (SLU), Dialog Manager (DM), Natural Language Generation (NLG), Text to Speech Synthesis (TTS), and the knowledge base. </a:t>
            </a:r>
            <a:endParaRPr lang="en-GB" dirty="0">
              <a:latin typeface="+mj-lt"/>
            </a:endParaRPr>
          </a:p>
        </p:txBody>
      </p:sp>
    </p:spTree>
    <p:extLst>
      <p:ext uri="{BB962C8B-B14F-4D97-AF65-F5344CB8AC3E}">
        <p14:creationId xmlns:p14="http://schemas.microsoft.com/office/powerpoint/2010/main" val="977311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1C2A31-0742-B256-8A64-B2F95E03BC8E}"/>
              </a:ext>
            </a:extLst>
          </p:cNvPr>
          <p:cNvPicPr>
            <a:picLocks noChangeAspect="1"/>
          </p:cNvPicPr>
          <p:nvPr/>
        </p:nvPicPr>
        <p:blipFill>
          <a:blip r:embed="rId2"/>
          <a:srcRect/>
          <a:stretch/>
        </p:blipFill>
        <p:spPr>
          <a:xfrm>
            <a:off x="949491" y="1585914"/>
            <a:ext cx="10157013" cy="5104956"/>
          </a:xfrm>
          <a:prstGeom prst="rect">
            <a:avLst/>
          </a:prstGeom>
        </p:spPr>
      </p:pic>
      <p:sp>
        <p:nvSpPr>
          <p:cNvPr id="2" name="TextBox 1"/>
          <p:cNvSpPr txBox="1"/>
          <p:nvPr/>
        </p:nvSpPr>
        <p:spPr>
          <a:xfrm>
            <a:off x="2351718" y="392896"/>
            <a:ext cx="8490626" cy="584775"/>
          </a:xfrm>
          <a:prstGeom prst="rect">
            <a:avLst/>
          </a:prstGeom>
          <a:noFill/>
        </p:spPr>
        <p:txBody>
          <a:bodyPr wrap="square" rtlCol="0">
            <a:spAutoFit/>
          </a:bodyPr>
          <a:lstStyle/>
          <a:p>
            <a:r>
              <a:rPr lang="en-IN" sz="3200" u="sng" dirty="0">
                <a:latin typeface="Arial Black" panose="020B0A04020102020204" pitchFamily="34" charset="0"/>
              </a:rPr>
              <a:t>THE </a:t>
            </a:r>
            <a:r>
              <a:rPr lang="en-IN" sz="3200" u="sng" dirty="0" smtClean="0">
                <a:latin typeface="Arial Black" panose="020B0A04020102020204" pitchFamily="34" charset="0"/>
              </a:rPr>
              <a:t>ACTUAL SIYA INTERFACE</a:t>
            </a:r>
            <a:endParaRPr lang="en-IN" sz="3200" u="sng" dirty="0">
              <a:latin typeface="Arial Black" panose="020B0A04020102020204" pitchFamily="34" charset="0"/>
            </a:endParaRPr>
          </a:p>
        </p:txBody>
      </p:sp>
    </p:spTree>
    <p:extLst>
      <p:ext uri="{BB962C8B-B14F-4D97-AF65-F5344CB8AC3E}">
        <p14:creationId xmlns:p14="http://schemas.microsoft.com/office/powerpoint/2010/main" val="2068509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259</TotalTime>
  <Words>1490</Words>
  <Application>Microsoft Office PowerPoint</Application>
  <PresentationFormat>Widescreen</PresentationFormat>
  <Paragraphs>121</Paragraphs>
  <Slides>20</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Algerian</vt:lpstr>
      <vt:lpstr>Arial</vt:lpstr>
      <vt:lpstr>Arial Black</vt:lpstr>
      <vt:lpstr>Arial Rounded MT Bold</vt:lpstr>
      <vt:lpstr>Calibri</vt:lpstr>
      <vt:lpstr>Candara</vt:lpstr>
      <vt:lpstr>Century Gothic</vt:lpstr>
      <vt:lpstr>Freestyle Script</vt:lpstr>
      <vt:lpstr>Roboto</vt:lpstr>
      <vt:lpstr>Wingdings</vt:lpstr>
      <vt:lpstr>Wingdings 3</vt:lpstr>
      <vt:lpstr>Wisp</vt:lpstr>
      <vt:lpstr>PowerPoint Presentation</vt:lpstr>
      <vt:lpstr>SIYA The Virtual assistant &amp;Desktop Partner</vt:lpstr>
      <vt:lpstr>Contents</vt:lpstr>
      <vt:lpstr>Introduction</vt:lpstr>
      <vt:lpstr>Objectives</vt:lpstr>
      <vt:lpstr>Application:</vt:lpstr>
      <vt:lpstr> The Structure of General Dialogue System </vt:lpstr>
      <vt:lpstr>PowerPoint Presentation</vt:lpstr>
      <vt:lpstr>PowerPoint Presentation</vt:lpstr>
      <vt:lpstr>PowerPoint Presentation</vt:lpstr>
      <vt:lpstr>PowerPoint Presentation</vt:lpstr>
      <vt:lpstr>Our Approach:</vt:lpstr>
      <vt:lpstr>Code Explanation: (Python Libraries/Modules Used)</vt:lpstr>
      <vt:lpstr>KEY POINTS: </vt:lpstr>
      <vt:lpstr>What Makes Our Interface Different         From Other Assistant.</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Shruti Bharati</cp:lastModifiedBy>
  <cp:revision>27</cp:revision>
  <dcterms:created xsi:type="dcterms:W3CDTF">2022-09-09T07:54:22Z</dcterms:created>
  <dcterms:modified xsi:type="dcterms:W3CDTF">2023-04-10T05:19:41Z</dcterms:modified>
</cp:coreProperties>
</file>