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68" r:id="rId4"/>
    <p:sldId id="269" r:id="rId5"/>
    <p:sldId id="270" r:id="rId6"/>
    <p:sldId id="271" r:id="rId7"/>
    <p:sldId id="273" r:id="rId8"/>
    <p:sldId id="274" r:id="rId9"/>
    <p:sldId id="275" r:id="rId10"/>
    <p:sldId id="260" r:id="rId11"/>
    <p:sldId id="27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os Papakyriacou" initials="AP" lastIdx="4" clrIdx="0">
    <p:extLst>
      <p:ext uri="{19B8F6BF-5375-455C-9EA6-DF929625EA0E}">
        <p15:presenceInfo xmlns:p15="http://schemas.microsoft.com/office/powerpoint/2012/main" userId="18dd8ff41e1815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3" autoAdjust="0"/>
    <p:restoredTop sz="94660"/>
  </p:normalViewPr>
  <p:slideViewPr>
    <p:cSldViewPr snapToGrid="0">
      <p:cViewPr varScale="1">
        <p:scale>
          <a:sx n="39" d="100"/>
          <a:sy n="39" d="100"/>
        </p:scale>
        <p:origin x="58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EDC40-6AF4-4983-959F-ADE1AB5153F8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D5B05-480A-40F4-9E30-14B11DEC8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4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D5B05-480A-40F4-9E30-14B11DEC835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42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D5B05-480A-40F4-9E30-14B11DEC83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4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Numbers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D5B05-480A-40F4-9E30-14B11DEC835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23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D5B05-480A-40F4-9E30-14B11DEC835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10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0B16-69E4-4A48-8336-B6AB43F9EE55}" type="datetime1">
              <a:rPr lang="en-GB" smtClean="0"/>
              <a:t>25/01/2020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07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E01A-D2E7-4E70-A11A-1228FF2A0076}" type="datetime1">
              <a:rPr lang="en-GB" smtClean="0"/>
              <a:t>25/01/2020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99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B6B8-A2AC-4300-B149-4A64EDA35060}" type="datetime1">
              <a:rPr lang="en-GB" smtClean="0"/>
              <a:t>25/01/2020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42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0878-92A7-4B6E-8BDD-28D138ABD5BD}" type="datetime1">
              <a:rPr lang="en-GB" smtClean="0"/>
              <a:t>25/01/2020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63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FE08-1F00-4F76-A634-6BFFF32A4D06}" type="datetime1">
              <a:rPr lang="en-GB" smtClean="0"/>
              <a:t>25/01/2020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7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0AEC-14BB-44ED-8304-509E6A957805}" type="datetime1">
              <a:rPr lang="en-GB" smtClean="0"/>
              <a:t>25/01/2020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9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B06-AC59-4167-A147-8A97CE6BC2A6}" type="datetime1">
              <a:rPr lang="en-GB" smtClean="0"/>
              <a:t>25/01/2020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42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A15F-80E2-4C2A-A6A8-164AD11C1EE4}" type="datetime1">
              <a:rPr lang="en-GB" smtClean="0"/>
              <a:t>25/01/2020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2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98BE-1545-4657-AD74-7628865DBD85}" type="datetime1">
              <a:rPr lang="en-GB" smtClean="0"/>
              <a:t>25/01/2020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33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C7E1-0CA3-4EC6-9AA6-AAD8B9841CFA}" type="datetime1">
              <a:rPr lang="en-GB" smtClean="0"/>
              <a:t>25/01/2020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1F39-D3AF-41D3-B445-34FF22CB0F33}" type="datetime1">
              <a:rPr lang="en-GB" smtClean="0"/>
              <a:t>25/01/2020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48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8752F-2FBA-4EDF-B776-68C569AE8FB7}" type="datetime1">
              <a:rPr lang="en-GB" smtClean="0"/>
              <a:t>25/01/2020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620952/total-crowdfunding-volume-worldwi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lcourse.ai/articles/topic7-unsupervise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09alexpapa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alex-papakyriacou-b90889115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data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dive-into-pca-principal-component-analysis-with-python-43ded13ead21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311908/what-is-pca-components-in-sk-learn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1039"/>
            <a:ext cx="9144000" cy="12239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Alex </a:t>
            </a:r>
            <a:r>
              <a:rPr lang="en-GB" dirty="0" err="1"/>
              <a:t>Papakyriacou</a:t>
            </a:r>
            <a:r>
              <a:rPr lang="en-GB" dirty="0"/>
              <a:t>  09alexpapa@gmail.com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1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04074" y="2365998"/>
            <a:ext cx="1138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  <a:latin typeface="arial "/>
              </a:rPr>
              <a:t>Short walkthrough of Principal Component Analysis for visualisation and clustering</a:t>
            </a:r>
          </a:p>
        </p:txBody>
      </p:sp>
    </p:spTree>
    <p:extLst>
      <p:ext uri="{BB962C8B-B14F-4D97-AF65-F5344CB8AC3E}">
        <p14:creationId xmlns:p14="http://schemas.microsoft.com/office/powerpoint/2010/main" val="76349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41" y="247126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a good opportunity?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41" y="1498909"/>
            <a:ext cx="4264284" cy="522256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Stats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10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815892" y="6352143"/>
            <a:ext cx="30793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Source: </a:t>
            </a:r>
            <a:r>
              <a:rPr lang="en-GB" sz="1300" dirty="0">
                <a:hlinkClick r:id="rId3"/>
              </a:rPr>
              <a:t>Statista 2018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177283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695E-A62F-48DF-99B4-04EE5A51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BEE6-54F5-491F-B44F-9B060C150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https://mlcourse.ai/articles/topic7-unsupervised/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D40AA-9399-4BDA-BF46-C583F4F3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0F22B-8CB4-4127-A0E8-4DF373E2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36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336620"/>
            <a:ext cx="10515600" cy="1325563"/>
          </a:xfrm>
        </p:spPr>
        <p:txBody>
          <a:bodyPr>
            <a:normAutofit/>
          </a:bodyPr>
          <a:lstStyle/>
          <a:p>
            <a:r>
              <a:rPr lang="en-GB" sz="5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Details </a:t>
            </a:r>
            <a:endParaRPr lang="en-GB" sz="5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05" y="1821418"/>
            <a:ext cx="10515600" cy="45307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>
                <a:hlinkClick r:id="rId3"/>
              </a:rPr>
              <a:t>09alexpapa@gmail.com</a:t>
            </a:r>
            <a:r>
              <a:rPr lang="en-GB" dirty="0"/>
              <a:t>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>
                <a:hlinkClick r:id="rId4"/>
              </a:rPr>
              <a:t>LinkedIn</a:t>
            </a:r>
            <a:r>
              <a:rPr lang="en-GB" dirty="0"/>
              <a:t>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95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2" action="ppaction://hlinkfile"/>
              </a:rPr>
              <a:t>Course</a:t>
            </a:r>
            <a:endParaRPr lang="en-GB" sz="2400" b="1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Out of all features, keep few uncorrelated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Captures variability in fewer dimensions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If A,B,C explain E, keep just 1.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Data loss, but create enough components to keep 90-95% of variability in the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PCs are like arrows pointing to different directions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PC1 max variability in direction 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PC2 max remaining variability in direction 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PC3max remaining variability in direction 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When data is not scaled use the correlation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When scaled use covariance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Loadings / Weights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explain how much variance each feature explains for each PC. (PYTHON use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statslibrary</a:t>
            </a: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2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 Key Factors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help with data visualization (e.g. t-SNA method)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help deal with the multicollinearity of your data and prepare the data for a supervised learning method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To deal with hyper-planes in a 14 dimensional space, visualize a 3D space and say 'fourteen' very loudly. Everyone does it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." - Geoffrey Hinton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workings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 data into its orthogonal feature space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observations considered an ellipsoid in a subspace of the initial feature space and a new basis is formed by aligning with the ellipsoid axes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highly correlated features, thus cutting excessive space in the projections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Accomplished in a greedy fashion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resulting ellipsoid dimensionality matches the initial space dimensionality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76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in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Sort axes by order of decreasing dispersion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Compute dispersion and covariance of initial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covariance matrix is symmetric with the dispersion of the corresponding features on the diagonal.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Matrices have eigenvalues and eigenvectors. These describe space by not rotating but only stretching under linear operations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eigenvectors remain in the same direction but are stretched by a corresponding eigenvalue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The principal components we aim to retain from the data are just the eigenvectors corresponding to the top K largest eigenvalues of the matrix.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Multiply the data matrix by its components  to get the projection of our data onto the orthogonal basis of the chosen 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Data loss if fewer components than features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Principal component explained a % of the initial variance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Drawback</a:t>
            </a: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PCA is it’s almost impossible to tell how the initial features (here 30 features) combined to form the principal components.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Clustering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Organising Data into similar  groups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Can use Dimensionality Reduction Techniques to reduce the feature space to a number of components that can explain 90% of the variance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Then use clustering such as k-means to visualise different groups inside these components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The composition of the components can be broken down further into the input features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 plot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length of the vector is an indication of how "important" that axis is in describing the distribution of the data—more precisely, it is a measure of the variance of the data when projected onto that </a:t>
            </a:r>
            <a:r>
              <a:rPr lang="en-GB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axis.d</a:t>
            </a: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46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pca.components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_    --&gt; Explained Variance by Feature. the set of all eigenvectors (aka loadings) for your projection space.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indicates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 which variables have the largest effect on each component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. Loadings can range from -1 to 1. Loadings close to -1 or 1 indicate that the variable strongly influences the component.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pca.explained_variance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_     --&gt; Explained Variance by Principal Component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X_pca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pca.transform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(X)   - lower dimensional projection of data as less relevant principal components are removed.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00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endParaRPr lang="en-GB" sz="2400" b="1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00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endParaRPr lang="en-GB" sz="2400" b="1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43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endParaRPr lang="en-GB" sz="2400" b="1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97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729</Words>
  <Application>Microsoft Office PowerPoint</Application>
  <PresentationFormat>Widescreen</PresentationFormat>
  <Paragraphs>314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</vt:lpstr>
      <vt:lpstr>Calibri</vt:lpstr>
      <vt:lpstr>Calibri Light</vt:lpstr>
      <vt:lpstr>Wingdings</vt:lpstr>
      <vt:lpstr>Office Theme</vt:lpstr>
      <vt:lpstr>PCA</vt:lpstr>
      <vt:lpstr>Course</vt:lpstr>
      <vt:lpstr>PCA</vt:lpstr>
      <vt:lpstr>PCA</vt:lpstr>
      <vt:lpstr>Clustering </vt:lpstr>
      <vt:lpstr>Code</vt:lpstr>
      <vt:lpstr>PowerPoint Presentation</vt:lpstr>
      <vt:lpstr>PowerPoint Presentation</vt:lpstr>
      <vt:lpstr>PowerPoint Presentation</vt:lpstr>
      <vt:lpstr>WHY a good opportunity?</vt:lpstr>
      <vt:lpstr>References</vt:lpstr>
      <vt:lpstr>Contact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Alexandros Papakyriacou</dc:creator>
  <cp:lastModifiedBy>09alexpapa@gmail.com</cp:lastModifiedBy>
  <cp:revision>105</cp:revision>
  <dcterms:created xsi:type="dcterms:W3CDTF">2018-05-13T10:13:12Z</dcterms:created>
  <dcterms:modified xsi:type="dcterms:W3CDTF">2020-01-25T19:50:16Z</dcterms:modified>
</cp:coreProperties>
</file>