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8" r:id="rId4"/>
    <p:sldId id="277" r:id="rId5"/>
    <p:sldId id="27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  <p:cmAuthor id="2" name="09alexpapa@gmail.com" initials="0" lastIdx="1" clrIdx="1">
    <p:extLst>
      <p:ext uri="{19B8F6BF-5375-455C-9EA6-DF929625EA0E}">
        <p15:presenceInfo xmlns:p15="http://schemas.microsoft.com/office/powerpoint/2012/main" userId="1ff70318ad5a1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>
        <p:scale>
          <a:sx n="75" d="100"/>
          <a:sy n="75" d="100"/>
        </p:scale>
        <p:origin x="-27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20952/total-crowdfunding-volume-worldw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09alexpapa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lex-papakyriacou-b9088911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anguerry/Google-Search-time-series-prediction" TargetMode="External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batisengul.co.uk/post/spike-and-slab-bayesian-linear-regression-with-variable-selection/" TargetMode="External"/><Relationship Id="rId4" Type="http://schemas.openxmlformats.org/officeDocument/2006/relationships/hyperlink" Target="https://github.com/anhdanggit/nowcasting-google-quer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today%205-y&amp;q=brex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How-do-I-extract-intent-from-a-search-query-using-NLP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watch.com/2018/12/06/what-people-search-tools-trends/" TargetMode="External"/><Relationship Id="rId2" Type="http://schemas.openxmlformats.org/officeDocument/2006/relationships/hyperlink" Target="https://wordstat.yandex.com/#!/history?words=oi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Trends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471200" y="2365998"/>
            <a:ext cx="3249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Search Signal Insights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3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2471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 good opportunity?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1" y="1498909"/>
            <a:ext cx="4264284" cy="52225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Stats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15892" y="6352143"/>
            <a:ext cx="3079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Source: </a:t>
            </a:r>
            <a:r>
              <a:rPr lang="en-GB" sz="1300" dirty="0">
                <a:hlinkClick r:id="rId3"/>
              </a:rPr>
              <a:t>Statista 2018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77283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336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 </a:t>
            </a:r>
            <a:endParaRPr lang="en-GB" sz="5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" y="1821418"/>
            <a:ext cx="10515600" cy="45307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09alexpapa@gmail.com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4"/>
              </a:rPr>
              <a:t>LinkedIn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Relevant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PyTrends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Post using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AdSpend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Regression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(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Augmented Dickey–Fuller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Lagged data time series for training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HouseSales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nowcasting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( R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Spike-and-slab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approach to using terms (Features) with high inclusion probabilities as predictors 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Bayesian Regression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/>
              <a:t>Choi, H. and Varian, H., 2012. Predicting the present with Google Trends. </a:t>
            </a:r>
            <a:r>
              <a:rPr lang="en-GB" sz="1400" i="1" dirty="0"/>
              <a:t>Economic Record</a:t>
            </a:r>
            <a:r>
              <a:rPr lang="en-GB" sz="1400" dirty="0"/>
              <a:t>, </a:t>
            </a:r>
            <a:r>
              <a:rPr lang="en-GB" sz="1400" i="1" dirty="0"/>
              <a:t>88</a:t>
            </a:r>
            <a:r>
              <a:rPr lang="en-GB" sz="1400" dirty="0"/>
              <a:t>, pp.2-9.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/>
              <a:t>von </a:t>
            </a:r>
            <a:r>
              <a:rPr lang="en-GB" sz="1400" dirty="0" err="1"/>
              <a:t>Graevenitz</a:t>
            </a:r>
            <a:r>
              <a:rPr lang="en-GB" sz="1400" dirty="0"/>
              <a:t>, G., Helmers, C., </a:t>
            </a:r>
            <a:r>
              <a:rPr lang="en-GB" sz="1400" dirty="0" err="1"/>
              <a:t>Millot</a:t>
            </a:r>
            <a:r>
              <a:rPr lang="en-GB" sz="1400" dirty="0"/>
              <a:t>, V. and Turnbull, O., 2016. Does online search predict sales? evidence from big data for car markets in Germany and the UK.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Which frequency are search terms better at predicting? Maybe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or quarterly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May not be interested in predicting future, instead more interesting in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illuminating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quarter’s earning ahead of report (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Nowcasting).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533B41-2680-4578-AAE2-99438CB6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9A2E-ABA2-4EE5-9687-AF4F5613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D7618-A0B7-49BA-A07F-8FDDE69C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8605"/>
            <a:ext cx="8692436" cy="5780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F5BA1-BB29-4267-8531-4160199E752F}"/>
              </a:ext>
            </a:extLst>
          </p:cNvPr>
          <p:cNvSpPr txBox="1"/>
          <p:nvPr/>
        </p:nvSpPr>
        <p:spPr>
          <a:xfrm>
            <a:off x="161365" y="441064"/>
            <a:ext cx="2753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hlinkClick r:id="rId3"/>
              </a:rPr>
              <a:t>https://trends.google.com/trends/explore?date=today%205-y&amp;q=brexit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Counties interested in Brexit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72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F50FD-09EC-44B8-AA08-653BCFCA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4FB09-C8BF-4CC2-AC12-38049AE5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4B68-28D9-4E13-A996-C07831C8F6E8}"/>
              </a:ext>
            </a:extLst>
          </p:cNvPr>
          <p:cNvSpPr txBox="1"/>
          <p:nvPr/>
        </p:nvSpPr>
        <p:spPr>
          <a:xfrm>
            <a:off x="965200" y="782320"/>
            <a:ext cx="1038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Li, S. and Shannon Callan, C.F.A., 2016. Construction of Google Search Indices by Applying Principal Component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Term Selection (packages BMA, BSTS)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Primitive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Harvard dictionary economic keywords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 related searches in Google Trends and Google Correlate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Filtering via correlation, Bayesian variable selection, term loading in PCA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Obtain Data and Process (packages </a:t>
            </a:r>
            <a:r>
              <a:rPr lang="en-GB" dirty="0" err="1"/>
              <a:t>gtrendsR</a:t>
            </a:r>
            <a:r>
              <a:rPr lang="en-GB" dirty="0"/>
              <a:t>, zoo, </a:t>
            </a:r>
            <a:r>
              <a:rPr lang="en-GB" dirty="0" err="1"/>
              <a:t>robustHD</a:t>
            </a:r>
            <a:r>
              <a:rPr lang="en-GB" dirty="0"/>
              <a:t>, seas)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Convert time frequency, remove outliners, </a:t>
            </a:r>
            <a:r>
              <a:rPr lang="en-GB" dirty="0" err="1"/>
              <a:t>winsorize</a:t>
            </a:r>
            <a:r>
              <a:rPr lang="en-GB" dirty="0"/>
              <a:t>, and seasonal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Principal Component Analysis (function </a:t>
            </a:r>
            <a:r>
              <a:rPr lang="en-GB" dirty="0" err="1"/>
              <a:t>prcomp</a:t>
            </a:r>
            <a:r>
              <a:rPr lang="en-GB" dirty="0"/>
              <a:t>) Index Creation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index from top principal component(s)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of rolling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Track category loadings within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Online Search Index gauges search behaviours related to specific economic activities. It is a composite indicator which measures the co-movement of multidimensional and dynamic search terms.</a:t>
            </a:r>
          </a:p>
        </p:txBody>
      </p:sp>
    </p:spTree>
    <p:extLst>
      <p:ext uri="{BB962C8B-B14F-4D97-AF65-F5344CB8AC3E}">
        <p14:creationId xmlns:p14="http://schemas.microsoft.com/office/powerpoint/2010/main" val="38017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AdWords 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rgbClr val="333333"/>
                </a:solidFill>
                <a:latin typeface="-apple-system"/>
              </a:rPr>
              <a:t>Adwords</a:t>
            </a:r>
            <a:r>
              <a:rPr lang="en-GB" sz="1400" dirty="0">
                <a:solidFill>
                  <a:srgbClr val="333333"/>
                </a:solidFill>
                <a:latin typeface="-apple-system"/>
              </a:rPr>
              <a:t> tool </a:t>
            </a:r>
            <a:r>
              <a:rPr lang="en-GB" sz="1400" dirty="0" err="1">
                <a:solidFill>
                  <a:srgbClr val="333333"/>
                </a:solidFill>
                <a:latin typeface="-apple-system"/>
              </a:rPr>
              <a:t>isnt</a:t>
            </a:r>
            <a:r>
              <a:rPr lang="en-GB" sz="1400" dirty="0">
                <a:solidFill>
                  <a:srgbClr val="333333"/>
                </a:solidFill>
                <a:latin typeface="-apple-system"/>
              </a:rPr>
              <a:t> for finding the search data , but it will show how advertisers are showing interest on a specific query . Thus showing </a:t>
            </a:r>
            <a:r>
              <a:rPr lang="en-GB" sz="1400" dirty="0" err="1">
                <a:solidFill>
                  <a:srgbClr val="333333"/>
                </a:solidFill>
                <a:latin typeface="-apple-system"/>
              </a:rPr>
              <a:t>populatity</a:t>
            </a:r>
            <a:r>
              <a:rPr lang="en-GB" sz="1400" dirty="0">
                <a:solidFill>
                  <a:srgbClr val="333333"/>
                </a:solidFill>
                <a:latin typeface="-apple-system"/>
              </a:rPr>
              <a:t> or competitiveness of a query .</a:t>
            </a:r>
            <a:endParaRPr lang="en-GB" sz="1400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Sources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 list,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dictionary of economic keywords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correlate for related terms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filtering via correlation, Bayesian variable selection, PCA eigenvectors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6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6A96C-425B-4F2F-B034-5A07C7A20CCA}"/>
              </a:ext>
            </a:extLst>
          </p:cNvPr>
          <p:cNvSpPr/>
          <p:nvPr/>
        </p:nvSpPr>
        <p:spPr>
          <a:xfrm>
            <a:off x="836612" y="2798068"/>
            <a:ext cx="5157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6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Terms selected from questionnaire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Maybe from earning’s calls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Breakdown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understanding the volume of relevant search terms can be relevant, deciphering the user’s intent may provide more insight into their likely actions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using NLP to determine sentiment of query, or ranking search results according to relevance in a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disceret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fashion may be helpful.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1. building features out of 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n-grams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Require thousands of search terms.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Curse of dimensionality, TF-IDF threshold score for features. Random Forest can be used to avoid overfitting.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Improvements: stemming and </a:t>
            </a:r>
            <a:r>
              <a:rPr lang="en-GB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stop-words, 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Processing (</a:t>
            </a:r>
            <a:r>
              <a:rPr lang="en-GB" sz="1800" dirty="0"/>
              <a:t>Choi, H. and Varian, H., 2012. Predicting the present with Google Trends)</a:t>
            </a:r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provides a time series index of the volume of queries users enter into Google in a given geographic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t0 = 0, volume normalised to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Uses a sampling method to create dataset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algorithms for topic / terms are probabilistic and prone to errors (apple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Google Correlate for term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BSTS is most reliable tool for feature selection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GB" sz="1800" dirty="0"/>
              <a:t>von </a:t>
            </a:r>
            <a:r>
              <a:rPr lang="en-GB" sz="1800" dirty="0" err="1"/>
              <a:t>Graevenitz</a:t>
            </a:r>
            <a:r>
              <a:rPr lang="en-GB" sz="1800" dirty="0"/>
              <a:t>, G., Helmers, C., </a:t>
            </a:r>
            <a:r>
              <a:rPr lang="en-GB" sz="1800" dirty="0" err="1"/>
              <a:t>Millot</a:t>
            </a:r>
            <a:r>
              <a:rPr lang="en-GB" sz="1800" dirty="0"/>
              <a:t>, V. and Turnbull, O., 2016. Does online search predict sales? evidence from big data for car markets in Germany and the UK.</a:t>
            </a:r>
            <a:endParaRPr lang="en-GB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searches that look identical in the available data result from different motivations that lead to different post-search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data more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sensistive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real world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flactuations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for panel data analysis must evolve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Raw search numbers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Just 1 year history provided for all terms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hlinkClick r:id="rId2"/>
              </a:rPr>
              <a:t>https://wordstat.yandex.com/#!/history?words=oil</a:t>
            </a:r>
            <a:endParaRPr lang="en-GB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captchta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Several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822</Words>
  <Application>Microsoft Office PowerPoint</Application>
  <PresentationFormat>Widescreen</PresentationFormat>
  <Paragraphs>323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</vt:lpstr>
      <vt:lpstr>Calibri</vt:lpstr>
      <vt:lpstr>Calibri Light</vt:lpstr>
      <vt:lpstr>Wingdings</vt:lpstr>
      <vt:lpstr>Office Theme</vt:lpstr>
      <vt:lpstr>Google Trends </vt:lpstr>
      <vt:lpstr>Relevant Work</vt:lpstr>
      <vt:lpstr>Key Questions</vt:lpstr>
      <vt:lpstr>PowerPoint Presentation</vt:lpstr>
      <vt:lpstr>PowerPoint Presentation</vt:lpstr>
      <vt:lpstr>Data</vt:lpstr>
      <vt:lpstr>Terms</vt:lpstr>
      <vt:lpstr>Data</vt:lpstr>
      <vt:lpstr>Alternatives</vt:lpstr>
      <vt:lpstr>PowerPoint Presentation</vt:lpstr>
      <vt:lpstr>PowerPoint Presentation</vt:lpstr>
      <vt:lpstr>WHY a good opportunity?</vt:lpstr>
      <vt:lpstr>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118</cp:revision>
  <dcterms:created xsi:type="dcterms:W3CDTF">2018-05-13T10:13:12Z</dcterms:created>
  <dcterms:modified xsi:type="dcterms:W3CDTF">2019-12-31T06:58:30Z</dcterms:modified>
</cp:coreProperties>
</file>