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8" r:id="rId3"/>
    <p:sldId id="278" r:id="rId4"/>
    <p:sldId id="277" r:id="rId5"/>
    <p:sldId id="270" r:id="rId6"/>
    <p:sldId id="271" r:id="rId7"/>
    <p:sldId id="272" r:id="rId8"/>
    <p:sldId id="273" r:id="rId9"/>
    <p:sldId id="274" r:id="rId10"/>
    <p:sldId id="275" r:id="rId11"/>
    <p:sldId id="260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ros Papakyriacou" initials="AP" lastIdx="4" clrIdx="0">
    <p:extLst>
      <p:ext uri="{19B8F6BF-5375-455C-9EA6-DF929625EA0E}">
        <p15:presenceInfo xmlns:p15="http://schemas.microsoft.com/office/powerpoint/2012/main" userId="18dd8ff41e181568" providerId="Windows Live"/>
      </p:ext>
    </p:extLst>
  </p:cmAuthor>
  <p:cmAuthor id="2" name="09alexpapa@gmail.com" initials="0" lastIdx="1" clrIdx="1">
    <p:extLst>
      <p:ext uri="{19B8F6BF-5375-455C-9EA6-DF929625EA0E}">
        <p15:presenceInfo xmlns:p15="http://schemas.microsoft.com/office/powerpoint/2012/main" userId="1ff70318ad5a10f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3" autoAdjust="0"/>
    <p:restoredTop sz="94660"/>
  </p:normalViewPr>
  <p:slideViewPr>
    <p:cSldViewPr snapToGrid="0">
      <p:cViewPr varScale="1">
        <p:scale>
          <a:sx n="39" d="100"/>
          <a:sy n="39" d="100"/>
        </p:scale>
        <p:origin x="58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8EDC40-6AF4-4983-959F-ADE1AB5153F8}" type="datetimeFigureOut">
              <a:rPr lang="en-GB" smtClean="0"/>
              <a:t>27/12/2019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6D5B05-480A-40F4-9E30-14B11DEC83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649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6D5B05-480A-40F4-9E30-14B11DEC835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423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Numbers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6D5B05-480A-40F4-9E30-14B11DEC835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23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6D5B05-480A-40F4-9E30-14B11DEC835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109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40B16-69E4-4A48-8336-B6AB43F9EE55}" type="datetime1">
              <a:rPr lang="en-GB" smtClean="0"/>
              <a:t>27/12/2019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 Papakyriacou  09alexpapa@gmail.com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CDC6-2C42-4831-B4F4-6013482D25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8077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E01A-D2E7-4E70-A11A-1228FF2A0076}" type="datetime1">
              <a:rPr lang="en-GB" smtClean="0"/>
              <a:t>27/12/2019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 Papakyriacou  09alexpapa@gmail.com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CDC6-2C42-4831-B4F4-6013482D25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9999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B6B8-A2AC-4300-B149-4A64EDA35060}" type="datetime1">
              <a:rPr lang="en-GB" smtClean="0"/>
              <a:t>27/12/2019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 Papakyriacou  09alexpapa@gmail.com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CDC6-2C42-4831-B4F4-6013482D25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426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50878-92A7-4B6E-8BDD-28D138ABD5BD}" type="datetime1">
              <a:rPr lang="en-GB" smtClean="0"/>
              <a:t>27/12/2019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 Papakyriacou  09alexpapa@gmail.com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CDC6-2C42-4831-B4F4-6013482D25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633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FE08-1F00-4F76-A634-6BFFF32A4D06}" type="datetime1">
              <a:rPr lang="en-GB" smtClean="0"/>
              <a:t>27/12/2019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 Papakyriacou  09alexpapa@gmail.com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CDC6-2C42-4831-B4F4-6013482D25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73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0AEC-14BB-44ED-8304-509E6A957805}" type="datetime1">
              <a:rPr lang="en-GB" smtClean="0"/>
              <a:t>27/12/2019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 Papakyriacou  09alexpapa@gmail.com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CDC6-2C42-4831-B4F4-6013482D25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195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0B06-AC59-4167-A147-8A97CE6BC2A6}" type="datetime1">
              <a:rPr lang="en-GB" smtClean="0"/>
              <a:t>27/12/2019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 Papakyriacou  09alexpapa@gmail.com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CDC6-2C42-4831-B4F4-6013482D25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428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3A15F-80E2-4C2A-A6A8-164AD11C1EE4}" type="datetime1">
              <a:rPr lang="en-GB" smtClean="0"/>
              <a:t>27/12/2019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 Papakyriacou  09alexpapa@gmail.com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CDC6-2C42-4831-B4F4-6013482D25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207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198BE-1545-4657-AD74-7628865DBD85}" type="datetime1">
              <a:rPr lang="en-GB" smtClean="0"/>
              <a:t>27/12/2019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 Papakyriacou  09alexpapa@gmail.com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CDC6-2C42-4831-B4F4-6013482D25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330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BC7E1-0CA3-4EC6-9AA6-AAD8B9841CFA}" type="datetime1">
              <a:rPr lang="en-GB" smtClean="0"/>
              <a:t>27/12/2019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 Papakyriacou  09alexpapa@gmail.com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CDC6-2C42-4831-B4F4-6013482D25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838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1F39-D3AF-41D3-B445-34FF22CB0F33}" type="datetime1">
              <a:rPr lang="en-GB" smtClean="0"/>
              <a:t>27/12/2019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 Papakyriacou  09alexpapa@gmail.com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CDC6-2C42-4831-B4F4-6013482D25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2486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8752F-2FBA-4EDF-B776-68C569AE8FB7}" type="datetime1">
              <a:rPr lang="en-GB" smtClean="0"/>
              <a:t>27/12/2019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Alex Papakyriacou  09alexpapa@gmail.com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8CDC6-2C42-4831-B4F4-6013482D25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70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a.com/statistics/620952/total-crowdfunding-volume-worldwid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09alexpapa@gmail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inkedin.com/in/alex-papakyriacou-b90889115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oganguerry/Google-Search-time-series-prediction" TargetMode="External"/><Relationship Id="rId2" Type="http://schemas.openxmlformats.org/officeDocument/2006/relationships/hyperlink" Target="https://pypi.org/project/pytrends/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batisengul.co.uk/post/spike-and-slab-bayesian-linear-regression-with-variable-selection/" TargetMode="External"/><Relationship Id="rId4" Type="http://schemas.openxmlformats.org/officeDocument/2006/relationships/hyperlink" Target="https://github.com/anhdanggit/nowcasting-google-querie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rends.google.com/trends/explore?date=today%205-y&amp;q=brexi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archenginewatch.com/2018/12/06/what-people-search-tools-trends/" TargetMode="External"/><Relationship Id="rId2" Type="http://schemas.openxmlformats.org/officeDocument/2006/relationships/hyperlink" Target="https://wordstat.yandex.com/#!/history?words=oil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01039"/>
            <a:ext cx="9144000" cy="12239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Google Trends	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Alex </a:t>
            </a:r>
            <a:r>
              <a:rPr lang="en-GB" dirty="0" err="1"/>
              <a:t>Papakyriacou</a:t>
            </a:r>
            <a:r>
              <a:rPr lang="en-GB" dirty="0"/>
              <a:t>  09alexpapa@gmail.com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CDC6-2C42-4831-B4F4-6013482D25AC}" type="slidenum">
              <a:rPr lang="en-GB" smtClean="0"/>
              <a:t>1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471200" y="2365998"/>
            <a:ext cx="3249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>
                <a:solidFill>
                  <a:srgbClr val="C00000"/>
                </a:solidFill>
                <a:latin typeface="arial "/>
              </a:rPr>
              <a:t>Search Signal Insights</a:t>
            </a:r>
          </a:p>
        </p:txBody>
      </p:sp>
    </p:spTree>
    <p:extLst>
      <p:ext uri="{BB962C8B-B14F-4D97-AF65-F5344CB8AC3E}">
        <p14:creationId xmlns:p14="http://schemas.microsoft.com/office/powerpoint/2010/main" val="763498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D39DE-58E4-4F7D-BFFF-ABCD3F80F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439400" cy="747238"/>
          </a:xfrm>
        </p:spPr>
        <p:txBody>
          <a:bodyPr>
            <a:normAutofit/>
          </a:bodyPr>
          <a:lstStyle/>
          <a:p>
            <a:endParaRPr lang="en-GB" sz="2400" b="1" dirty="0">
              <a:solidFill>
                <a:srgbClr val="C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46FBB-E702-40DD-BB5B-F596FD413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85864"/>
            <a:ext cx="5157787" cy="823912"/>
          </a:xfrm>
        </p:spPr>
        <p:txBody>
          <a:bodyPr>
            <a:normAutofit/>
          </a:bodyPr>
          <a:lstStyle/>
          <a:p>
            <a:endParaRPr lang="en-GB" sz="1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72F672-450E-4C75-8312-350C0A1FC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83276"/>
            <a:ext cx="5157787" cy="41063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Dd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D8EA33-90C7-49EC-BD42-E56F826088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185864"/>
            <a:ext cx="5183188" cy="823912"/>
          </a:xfrm>
        </p:spPr>
        <p:txBody>
          <a:bodyPr>
            <a:normAutofit/>
          </a:bodyPr>
          <a:lstStyle/>
          <a:p>
            <a:endParaRPr lang="en-GB" sz="1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116E6F-291D-4E83-B76F-21B92067EC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2083276"/>
            <a:ext cx="5183188" cy="4106387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§"/>
            </a:pPr>
            <a:r>
              <a:rPr lang="en-GB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Dd</a:t>
            </a: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FBF2E33-ACB5-4D4C-B940-C35EB6281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 Papakyriacou  09alexpapa@gmail.com</a:t>
            </a:r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074E69-1923-4579-A3FC-328DAE982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CDC6-2C42-4831-B4F4-6013482D25A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3978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041" y="247126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a good opportunity?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041" y="1498909"/>
            <a:ext cx="4264284" cy="5222566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GB" dirty="0"/>
              <a:t>Stats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 Papakyriacou  09alexpapa@gmail.com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CDC6-2C42-4831-B4F4-6013482D25AC}" type="slidenum">
              <a:rPr lang="en-GB" smtClean="0"/>
              <a:t>11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8815892" y="6352143"/>
            <a:ext cx="30793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dirty="0"/>
              <a:t>Source: </a:t>
            </a:r>
            <a:r>
              <a:rPr lang="en-GB" sz="1300" dirty="0">
                <a:hlinkClick r:id="rId3"/>
              </a:rPr>
              <a:t>Statista 2018</a:t>
            </a:r>
            <a:endParaRPr lang="en-GB" sz="1300" dirty="0"/>
          </a:p>
        </p:txBody>
      </p:sp>
    </p:spTree>
    <p:extLst>
      <p:ext uri="{BB962C8B-B14F-4D97-AF65-F5344CB8AC3E}">
        <p14:creationId xmlns:p14="http://schemas.microsoft.com/office/powerpoint/2010/main" val="1772839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309" y="336620"/>
            <a:ext cx="10515600" cy="1325563"/>
          </a:xfrm>
        </p:spPr>
        <p:txBody>
          <a:bodyPr>
            <a:normAutofit/>
          </a:bodyPr>
          <a:lstStyle/>
          <a:p>
            <a:r>
              <a:rPr lang="en-GB" sz="5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 Details </a:t>
            </a:r>
            <a:endParaRPr lang="en-GB" sz="52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005" y="1821418"/>
            <a:ext cx="10515600" cy="45307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GB" dirty="0">
                <a:hlinkClick r:id="rId3"/>
              </a:rPr>
              <a:t>09alexpapa@gmail.com</a:t>
            </a:r>
            <a:r>
              <a:rPr lang="en-GB" dirty="0"/>
              <a:t> 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GB" dirty="0">
                <a:hlinkClick r:id="rId4"/>
              </a:rPr>
              <a:t>LinkedIn</a:t>
            </a:r>
            <a:r>
              <a:rPr lang="en-GB" dirty="0"/>
              <a:t> 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 Papakyriacou  09alexpapa@gmail.com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CDC6-2C42-4831-B4F4-6013482D25A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955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D39DE-58E4-4F7D-BFFF-ABCD3F80F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439400" cy="747238"/>
          </a:xfrm>
        </p:spPr>
        <p:txBody>
          <a:bodyPr>
            <a:normAutofit/>
          </a:bodyPr>
          <a:lstStyle/>
          <a:p>
            <a:r>
              <a:rPr lang="en-GB" sz="2400" b="1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Relevant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46FBB-E702-40DD-BB5B-F596FD413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85864"/>
            <a:ext cx="5157787" cy="823912"/>
          </a:xfrm>
        </p:spPr>
        <p:txBody>
          <a:bodyPr>
            <a:normAutofit/>
          </a:bodyPr>
          <a:lstStyle/>
          <a:p>
            <a:r>
              <a:rPr lang="en-GB" sz="1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72F672-450E-4C75-8312-350C0A1FC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83276"/>
            <a:ext cx="5157787" cy="41063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PyTrends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lib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Post using </a:t>
            </a:r>
            <a:r>
              <a:rPr lang="en-GB" sz="1000" dirty="0" err="1">
                <a:latin typeface="Arial" panose="020B0604020202020204" pitchFamily="34" charset="0"/>
                <a:cs typeface="Arial" panose="020B0604020202020204" pitchFamily="34" charset="0"/>
              </a:rPr>
              <a:t>lin</a:t>
            </a:r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AdSpend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Regression 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Git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HouseSales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nowcasting 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Git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Spike-and-slab</a:t>
            </a:r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 approach to using terms (Features) with high inclusion probabilities as predictors </a:t>
            </a:r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Bayesian Regression</a:t>
            </a: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D8EA33-90C7-49EC-BD42-E56F826088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185864"/>
            <a:ext cx="5183188" cy="823912"/>
          </a:xfrm>
        </p:spPr>
        <p:txBody>
          <a:bodyPr>
            <a:normAutofit/>
          </a:bodyPr>
          <a:lstStyle/>
          <a:p>
            <a:r>
              <a:rPr lang="en-GB" sz="1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Papers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116E6F-291D-4E83-B76F-21B92067EC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2083276"/>
            <a:ext cx="5183188" cy="4106387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§"/>
            </a:pPr>
            <a:r>
              <a:rPr lang="en-GB" sz="1400" dirty="0"/>
              <a:t>Choi, H. and Varian, H., 2012. Predicting the present with Google Trends. </a:t>
            </a:r>
            <a:r>
              <a:rPr lang="en-GB" sz="1400" i="1" dirty="0"/>
              <a:t>Economic Record</a:t>
            </a:r>
            <a:r>
              <a:rPr lang="en-GB" sz="1400" dirty="0"/>
              <a:t>, </a:t>
            </a:r>
            <a:r>
              <a:rPr lang="en-GB" sz="1400" i="1" dirty="0"/>
              <a:t>88</a:t>
            </a:r>
            <a:r>
              <a:rPr lang="en-GB" sz="1400" dirty="0"/>
              <a:t>, pp.2-9.</a:t>
            </a: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r>
              <a:rPr lang="en-GB" sz="1400" dirty="0"/>
              <a:t>von </a:t>
            </a:r>
            <a:r>
              <a:rPr lang="en-GB" sz="1400" dirty="0" err="1"/>
              <a:t>Graevenitz</a:t>
            </a:r>
            <a:r>
              <a:rPr lang="en-GB" sz="1400" dirty="0"/>
              <a:t>, G., Helmers, C., </a:t>
            </a:r>
            <a:r>
              <a:rPr lang="en-GB" sz="1400" dirty="0" err="1"/>
              <a:t>Millot</a:t>
            </a:r>
            <a:r>
              <a:rPr lang="en-GB" sz="1400" dirty="0"/>
              <a:t>, V. and Turnbull, O., 2016. Does online search predict sales? evidence from big data for car markets in Germany and the UK.</a:t>
            </a: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FBF2E33-ACB5-4D4C-B940-C35EB6281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 Papakyriacou  09alexpapa@gmail.com</a:t>
            </a:r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074E69-1923-4579-A3FC-328DAE982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CDC6-2C42-4831-B4F4-6013482D25A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9761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D39DE-58E4-4F7D-BFFF-ABCD3F80F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439400" cy="747238"/>
          </a:xfrm>
        </p:spPr>
        <p:txBody>
          <a:bodyPr>
            <a:normAutofit/>
          </a:bodyPr>
          <a:lstStyle/>
          <a:p>
            <a:r>
              <a:rPr lang="en-GB" sz="2400" b="1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Key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46FBB-E702-40DD-BB5B-F596FD413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85864"/>
            <a:ext cx="5157787" cy="823912"/>
          </a:xfrm>
        </p:spPr>
        <p:txBody>
          <a:bodyPr>
            <a:normAutofit/>
          </a:bodyPr>
          <a:lstStyle/>
          <a:p>
            <a:r>
              <a:rPr lang="en-GB" sz="1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72F672-450E-4C75-8312-350C0A1FC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83276"/>
            <a:ext cx="5157787" cy="41063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Which frequency are search terms better at predicting? Maybe </a:t>
            </a:r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monthly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or quarterly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D8EA33-90C7-49EC-BD42-E56F826088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185864"/>
            <a:ext cx="5183188" cy="823912"/>
          </a:xfrm>
        </p:spPr>
        <p:txBody>
          <a:bodyPr>
            <a:normAutofit/>
          </a:bodyPr>
          <a:lstStyle/>
          <a:p>
            <a:r>
              <a:rPr lang="en-GB" sz="1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116E6F-291D-4E83-B76F-21B92067EC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2083276"/>
            <a:ext cx="5183188" cy="410638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May not be interested in predicting future, instead more interesting in </a:t>
            </a:r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illuminating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quarter’s earning ahead of report (</a:t>
            </a:r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Nowcasting).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FBF2E33-ACB5-4D4C-B940-C35EB6281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 Papakyriacou  09alexpapa@gmail.com</a:t>
            </a:r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074E69-1923-4579-A3FC-328DAE982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CDC6-2C42-4831-B4F4-6013482D25A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485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6533B41-2680-4578-AAE2-99438CB60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 Papakyriacou  09alexpapa@gmail.com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189A2E-ABA2-4EE5-9687-AF4F56134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CDC6-2C42-4831-B4F4-6013482D25AC}" type="slidenum">
              <a:rPr lang="en-GB" smtClean="0"/>
              <a:t>4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6D7618-A0B7-49BA-A07F-8FDDE69C3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268605"/>
            <a:ext cx="8692436" cy="57800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4F5BA1-BB29-4267-8531-4160199E752F}"/>
              </a:ext>
            </a:extLst>
          </p:cNvPr>
          <p:cNvSpPr txBox="1"/>
          <p:nvPr/>
        </p:nvSpPr>
        <p:spPr>
          <a:xfrm>
            <a:off x="161365" y="441064"/>
            <a:ext cx="27539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>
                <a:hlinkClick r:id="rId3"/>
              </a:rPr>
              <a:t>https://trends.google.com/trends/explore?date=today%205-y&amp;q=brexit</a:t>
            </a:r>
            <a:endParaRPr lang="en-GB" dirty="0"/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Counties interested in Brexit</a:t>
            </a:r>
          </a:p>
          <a:p>
            <a:pPr marL="285750" indent="-285750"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9726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D39DE-58E4-4F7D-BFFF-ABCD3F80F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439400" cy="747238"/>
          </a:xfrm>
        </p:spPr>
        <p:txBody>
          <a:bodyPr>
            <a:normAutofit/>
          </a:bodyPr>
          <a:lstStyle/>
          <a:p>
            <a:r>
              <a:rPr lang="en-GB" sz="2400" b="1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Google AdWords Data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46FBB-E702-40DD-BB5B-F596FD413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85864"/>
            <a:ext cx="5157787" cy="823912"/>
          </a:xfrm>
        </p:spPr>
        <p:txBody>
          <a:bodyPr>
            <a:normAutofit/>
          </a:bodyPr>
          <a:lstStyle/>
          <a:p>
            <a:endParaRPr lang="en-GB" sz="1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72F672-450E-4C75-8312-350C0A1FC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83276"/>
            <a:ext cx="5157787" cy="41063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Dd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D8EA33-90C7-49EC-BD42-E56F826088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185864"/>
            <a:ext cx="5183188" cy="823912"/>
          </a:xfrm>
        </p:spPr>
        <p:txBody>
          <a:bodyPr>
            <a:normAutofit/>
          </a:bodyPr>
          <a:lstStyle/>
          <a:p>
            <a:endParaRPr lang="en-GB" sz="1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116E6F-291D-4E83-B76F-21B92067EC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2083276"/>
            <a:ext cx="5183188" cy="4106387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§"/>
            </a:pPr>
            <a:r>
              <a:rPr lang="en-GB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Dd</a:t>
            </a: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FBF2E33-ACB5-4D4C-B940-C35EB6281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 Papakyriacou  09alexpapa@gmail.com</a:t>
            </a:r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074E69-1923-4579-A3FC-328DAE982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CDC6-2C42-4831-B4F4-6013482D25AC}" type="slidenum">
              <a:rPr lang="en-GB" smtClean="0"/>
              <a:t>5</a:t>
            </a:fld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A6A96C-425B-4F2F-B034-5A07C7A20CCA}"/>
              </a:ext>
            </a:extLst>
          </p:cNvPr>
          <p:cNvSpPr/>
          <p:nvPr/>
        </p:nvSpPr>
        <p:spPr>
          <a:xfrm>
            <a:off x="836612" y="279806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err="1">
                <a:solidFill>
                  <a:srgbClr val="333333"/>
                </a:solidFill>
                <a:latin typeface="-apple-system"/>
              </a:rPr>
              <a:t>Adwords</a:t>
            </a:r>
            <a:r>
              <a:rPr lang="en-GB" dirty="0">
                <a:solidFill>
                  <a:srgbClr val="333333"/>
                </a:solidFill>
                <a:latin typeface="-apple-system"/>
              </a:rPr>
              <a:t> tool </a:t>
            </a:r>
            <a:r>
              <a:rPr lang="en-GB" dirty="0" err="1">
                <a:solidFill>
                  <a:srgbClr val="333333"/>
                </a:solidFill>
                <a:latin typeface="-apple-system"/>
              </a:rPr>
              <a:t>isnt</a:t>
            </a:r>
            <a:r>
              <a:rPr lang="en-GB" dirty="0">
                <a:solidFill>
                  <a:srgbClr val="333333"/>
                </a:solidFill>
                <a:latin typeface="-apple-system"/>
              </a:rPr>
              <a:t> for finding the search data , but it will show how advertisers are showing interest on a specific query . Thus showing </a:t>
            </a:r>
            <a:r>
              <a:rPr lang="en-GB" dirty="0" err="1">
                <a:solidFill>
                  <a:srgbClr val="333333"/>
                </a:solidFill>
                <a:latin typeface="-apple-system"/>
              </a:rPr>
              <a:t>populatity</a:t>
            </a:r>
            <a:r>
              <a:rPr lang="en-GB" dirty="0">
                <a:solidFill>
                  <a:srgbClr val="333333"/>
                </a:solidFill>
                <a:latin typeface="-apple-system"/>
              </a:rPr>
              <a:t> or competitiveness of a query 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4463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D39DE-58E4-4F7D-BFFF-ABCD3F80F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439400" cy="747238"/>
          </a:xfrm>
        </p:spPr>
        <p:txBody>
          <a:bodyPr>
            <a:normAutofit/>
          </a:bodyPr>
          <a:lstStyle/>
          <a:p>
            <a:endParaRPr lang="en-GB" sz="2400" b="1" dirty="0">
              <a:solidFill>
                <a:srgbClr val="C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46FBB-E702-40DD-BB5B-F596FD413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85864"/>
            <a:ext cx="5157787" cy="823912"/>
          </a:xfrm>
        </p:spPr>
        <p:txBody>
          <a:bodyPr>
            <a:normAutofit/>
          </a:bodyPr>
          <a:lstStyle/>
          <a:p>
            <a:endParaRPr lang="en-GB" sz="1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72F672-450E-4C75-8312-350C0A1FC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83276"/>
            <a:ext cx="5157787" cy="41063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Dd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D8EA33-90C7-49EC-BD42-E56F826088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185864"/>
            <a:ext cx="5183188" cy="823912"/>
          </a:xfrm>
        </p:spPr>
        <p:txBody>
          <a:bodyPr>
            <a:normAutofit/>
          </a:bodyPr>
          <a:lstStyle/>
          <a:p>
            <a:endParaRPr lang="en-GB" sz="1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116E6F-291D-4E83-B76F-21B92067EC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2083276"/>
            <a:ext cx="5183188" cy="4106387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§"/>
            </a:pPr>
            <a:r>
              <a:rPr lang="en-GB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Dd</a:t>
            </a: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FBF2E33-ACB5-4D4C-B940-C35EB6281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 Papakyriacou  09alexpapa@gmail.com</a:t>
            </a:r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074E69-1923-4579-A3FC-328DAE982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CDC6-2C42-4831-B4F4-6013482D25A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002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D39DE-58E4-4F7D-BFFF-ABCD3F80F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439400" cy="747238"/>
          </a:xfrm>
        </p:spPr>
        <p:txBody>
          <a:bodyPr>
            <a:normAutofit/>
          </a:bodyPr>
          <a:lstStyle/>
          <a:p>
            <a:r>
              <a:rPr lang="en-GB" sz="2400" b="1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46FBB-E702-40DD-BB5B-F596FD413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85864"/>
            <a:ext cx="5157787" cy="823912"/>
          </a:xfrm>
        </p:spPr>
        <p:txBody>
          <a:bodyPr>
            <a:normAutofit fontScale="92500"/>
          </a:bodyPr>
          <a:lstStyle/>
          <a:p>
            <a:r>
              <a:rPr lang="en-GB" sz="1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Google Processing (</a:t>
            </a:r>
            <a:r>
              <a:rPr lang="en-GB" sz="1800" dirty="0"/>
              <a:t>Choi, H. and Varian, H., 2012. Predicting the present with Google Trends)</a:t>
            </a:r>
            <a:endParaRPr lang="en-GB" sz="1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72F672-450E-4C75-8312-350C0A1FC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83276"/>
            <a:ext cx="5157787" cy="41063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provides a time series index of the volume of queries users enter into Google in a given geographic area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t0 = 0, volume normalised to 100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Uses a sampling method to create dataset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Classification algorithms for topic / terms are probabilistic and prone to errors (apple 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inc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Google Correlate for term selection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BSTS is most reliable tool for feature selection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D8EA33-90C7-49EC-BD42-E56F826088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185864"/>
            <a:ext cx="5183188" cy="823912"/>
          </a:xfrm>
        </p:spPr>
        <p:txBody>
          <a:bodyPr>
            <a:normAutofit fontScale="92500"/>
          </a:bodyPr>
          <a:lstStyle/>
          <a:p>
            <a:r>
              <a:rPr lang="en-GB" sz="1800" dirty="0"/>
              <a:t>von </a:t>
            </a:r>
            <a:r>
              <a:rPr lang="en-GB" sz="1800" dirty="0" err="1"/>
              <a:t>Graevenitz</a:t>
            </a:r>
            <a:r>
              <a:rPr lang="en-GB" sz="1800" dirty="0"/>
              <a:t>, G., Helmers, C., </a:t>
            </a:r>
            <a:r>
              <a:rPr lang="en-GB" sz="1800" dirty="0" err="1"/>
              <a:t>Millot</a:t>
            </a:r>
            <a:r>
              <a:rPr lang="en-GB" sz="1800" dirty="0"/>
              <a:t>, V. and Turnbull, O., 2016. Does online search predict sales? evidence from big data for car markets in Germany and the UK.</a:t>
            </a:r>
            <a:endParaRPr lang="en-GB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1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116E6F-291D-4E83-B76F-21B92067EC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2083276"/>
            <a:ext cx="5183188" cy="4106387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§"/>
            </a:pPr>
            <a:r>
              <a:rPr lang="en-GB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 searches that look identical in the available data result from different motivations that lead to different post-search </a:t>
            </a:r>
            <a:r>
              <a:rPr lang="en-GB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behavior</a:t>
            </a:r>
            <a:r>
              <a:rPr lang="en-GB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This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GB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weekly data more </a:t>
            </a:r>
            <a:r>
              <a:rPr lang="en-GB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sensistive</a:t>
            </a:r>
            <a:r>
              <a:rPr lang="en-GB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real world </a:t>
            </a:r>
            <a:r>
              <a:rPr lang="en-GB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flactuations</a:t>
            </a: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r>
              <a:rPr lang="en-GB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 for panel data analysis must evolve</a:t>
            </a: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FBF2E33-ACB5-4D4C-B940-C35EB6281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 Papakyriacou  09alexpapa@gmail.com</a:t>
            </a:r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074E69-1923-4579-A3FC-328DAE982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CDC6-2C42-4831-B4F4-6013482D25A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621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D39DE-58E4-4F7D-BFFF-ABCD3F80F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439400" cy="747238"/>
          </a:xfrm>
        </p:spPr>
        <p:txBody>
          <a:bodyPr>
            <a:normAutofit/>
          </a:bodyPr>
          <a:lstStyle/>
          <a:p>
            <a:r>
              <a:rPr lang="en-GB" sz="2400" b="1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Alternatives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46FBB-E702-40DD-BB5B-F596FD413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85864"/>
            <a:ext cx="5157787" cy="823912"/>
          </a:xfrm>
        </p:spPr>
        <p:txBody>
          <a:bodyPr>
            <a:normAutofit/>
          </a:bodyPr>
          <a:lstStyle/>
          <a:p>
            <a:r>
              <a:rPr lang="en-GB" sz="1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Yandex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72F672-450E-4C75-8312-350C0A1FC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83276"/>
            <a:ext cx="5157787" cy="41063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Raw search numbers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Just 1 year history provided for all terms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400" dirty="0">
                <a:hlinkClick r:id="rId2"/>
              </a:rPr>
              <a:t>https://wordstat.yandex.com/#!/history?words=oil</a:t>
            </a:r>
            <a:endParaRPr lang="en-GB" sz="1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Lots of 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captchta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D8EA33-90C7-49EC-BD42-E56F826088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185864"/>
            <a:ext cx="5183188" cy="823912"/>
          </a:xfrm>
        </p:spPr>
        <p:txBody>
          <a:bodyPr>
            <a:normAutofit/>
          </a:bodyPr>
          <a:lstStyle/>
          <a:p>
            <a:r>
              <a:rPr lang="en-GB" sz="1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sources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116E6F-291D-4E83-B76F-21B92067EC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2083276"/>
            <a:ext cx="5183188" cy="4106387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§"/>
            </a:pPr>
            <a:r>
              <a:rPr lang="en-GB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Several</a:t>
            </a:r>
            <a:r>
              <a:rPr lang="en-GB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FBF2E33-ACB5-4D4C-B940-C35EB6281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 Papakyriacou  09alexpapa@gmail.com</a:t>
            </a:r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074E69-1923-4579-A3FC-328DAE982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CDC6-2C42-4831-B4F4-6013482D25A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009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D39DE-58E4-4F7D-BFFF-ABCD3F80F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439400" cy="747238"/>
          </a:xfrm>
        </p:spPr>
        <p:txBody>
          <a:bodyPr>
            <a:normAutofit/>
          </a:bodyPr>
          <a:lstStyle/>
          <a:p>
            <a:endParaRPr lang="en-GB" sz="2400" b="1" dirty="0">
              <a:solidFill>
                <a:srgbClr val="C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46FBB-E702-40DD-BB5B-F596FD413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85864"/>
            <a:ext cx="5157787" cy="823912"/>
          </a:xfrm>
        </p:spPr>
        <p:txBody>
          <a:bodyPr>
            <a:normAutofit/>
          </a:bodyPr>
          <a:lstStyle/>
          <a:p>
            <a:endParaRPr lang="en-GB" sz="1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72F672-450E-4C75-8312-350C0A1FC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83276"/>
            <a:ext cx="5157787" cy="41063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Dd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D8EA33-90C7-49EC-BD42-E56F826088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185864"/>
            <a:ext cx="5183188" cy="823912"/>
          </a:xfrm>
        </p:spPr>
        <p:txBody>
          <a:bodyPr>
            <a:normAutofit/>
          </a:bodyPr>
          <a:lstStyle/>
          <a:p>
            <a:endParaRPr lang="en-GB" sz="1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116E6F-291D-4E83-B76F-21B92067EC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2083276"/>
            <a:ext cx="5183188" cy="4106387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§"/>
            </a:pPr>
            <a:r>
              <a:rPr lang="en-GB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Dd</a:t>
            </a: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FBF2E33-ACB5-4D4C-B940-C35EB6281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 Papakyriacou  09alexpapa@gmail.com</a:t>
            </a:r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074E69-1923-4579-A3FC-328DAE982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CDC6-2C42-4831-B4F4-6013482D25A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9430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1246</TotalTime>
  <Words>523</Words>
  <Application>Microsoft Office PowerPoint</Application>
  <PresentationFormat>Widescreen</PresentationFormat>
  <Paragraphs>293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-apple-system</vt:lpstr>
      <vt:lpstr>Arial</vt:lpstr>
      <vt:lpstr>arial </vt:lpstr>
      <vt:lpstr>Calibri</vt:lpstr>
      <vt:lpstr>Calibri Light</vt:lpstr>
      <vt:lpstr>Wingdings</vt:lpstr>
      <vt:lpstr>Office Theme</vt:lpstr>
      <vt:lpstr>Google Trends </vt:lpstr>
      <vt:lpstr>Relevant Work</vt:lpstr>
      <vt:lpstr>Key Questions</vt:lpstr>
      <vt:lpstr>PowerPoint Presentation</vt:lpstr>
      <vt:lpstr>Google AdWords Data </vt:lpstr>
      <vt:lpstr>PowerPoint Presentation</vt:lpstr>
      <vt:lpstr>Data</vt:lpstr>
      <vt:lpstr>Alternatives</vt:lpstr>
      <vt:lpstr>PowerPoint Presentation</vt:lpstr>
      <vt:lpstr>PowerPoint Presentation</vt:lpstr>
      <vt:lpstr>WHY a good opportunity?</vt:lpstr>
      <vt:lpstr>Contact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Alexandros Papakyriacou</dc:creator>
  <cp:lastModifiedBy>09alexpapa@gmail.com</cp:lastModifiedBy>
  <cp:revision>107</cp:revision>
  <dcterms:created xsi:type="dcterms:W3CDTF">2018-05-13T10:13:12Z</dcterms:created>
  <dcterms:modified xsi:type="dcterms:W3CDTF">2019-12-28T00:41:50Z</dcterms:modified>
</cp:coreProperties>
</file>