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G-Papakyriacou, Alexandros" initials="PA" lastIdx="1" clrIdx="0">
    <p:extLst>
      <p:ext uri="{19B8F6BF-5375-455C-9EA6-DF929625EA0E}">
        <p15:presenceInfo xmlns:p15="http://schemas.microsoft.com/office/powerpoint/2012/main" userId="S-1-5-21-484763869-1383384898-725345543-7335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6/19/2019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Portfolio Optimization</a:t>
            </a:r>
            <a:br>
              <a:rPr lang="en-US" dirty="0" smtClean="0"/>
            </a:br>
            <a:endParaRPr lang="en-US" sz="200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Papakyriacou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requirements for the following resources: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Finances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Promotion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Rewards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the risks of the proposed project and how they will be addressed.</a:t>
            </a:r>
          </a:p>
          <a:p>
            <a:r>
              <a:rPr lang="en-US" dirty="0"/>
              <a:t>Estimate expected rewards, particularly if you are seeking funding.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Near term</a:t>
            </a:r>
          </a:p>
          <a:p>
            <a:pPr lvl="1"/>
            <a:r>
              <a:rPr lang="en-US" dirty="0"/>
              <a:t>Identify key decisions and issues that need immediate or near-term resolution.</a:t>
            </a:r>
          </a:p>
          <a:p>
            <a:pPr lvl="1"/>
            <a:r>
              <a:rPr lang="en-US" dirty="0"/>
              <a:t>State consequences of decision postponement.</a:t>
            </a:r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Identify issues needing long-term resolution.</a:t>
            </a:r>
          </a:p>
          <a:p>
            <a:pPr lvl="1"/>
            <a:r>
              <a:rPr lang="en-US" dirty="0"/>
              <a:t>State consequences of decision postponement.</a:t>
            </a:r>
          </a:p>
          <a:p>
            <a:r>
              <a:rPr lang="en-US" dirty="0"/>
              <a:t>If you are seeking funding, be specific about any issues that require financial resources for resolution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CNN to extract information from Stock time-series data.</a:t>
            </a:r>
          </a:p>
          <a:p>
            <a:pPr lvl="1"/>
            <a:r>
              <a:rPr lang="en-GB" i="1" dirty="0"/>
              <a:t>CNN outperforms RNN and LSTM in most </a:t>
            </a:r>
            <a:r>
              <a:rPr lang="en-GB" i="1" dirty="0" smtClean="0"/>
              <a:t>cases. </a:t>
            </a:r>
            <a:r>
              <a:rPr lang="en-US" i="1" dirty="0">
                <a:solidFill>
                  <a:srgbClr val="FF0000"/>
                </a:solidFill>
              </a:rPr>
              <a:t>Paper </a:t>
            </a:r>
            <a:r>
              <a:rPr lang="en-US" i="1" dirty="0" smtClean="0">
                <a:solidFill>
                  <a:srgbClr val="FF0000"/>
                </a:solidFill>
              </a:rPr>
              <a:t>1</a:t>
            </a:r>
            <a:endParaRPr lang="en-GB" i="1" dirty="0" smtClean="0"/>
          </a:p>
          <a:p>
            <a:pPr lvl="1"/>
            <a:endParaRPr lang="en-US" sz="800" i="1" dirty="0" smtClean="0"/>
          </a:p>
          <a:p>
            <a:r>
              <a:rPr lang="en-US" dirty="0" smtClean="0"/>
              <a:t>(a) The model will produce a Portfolio Weight Vector</a:t>
            </a:r>
            <a:endParaRPr lang="en-US" dirty="0"/>
          </a:p>
          <a:p>
            <a:pPr lvl="1"/>
            <a:r>
              <a:rPr lang="en-US" dirty="0" smtClean="0"/>
              <a:t>E.g. For four assets the allocation weights are [ 0.1 , 0.3, 0.1, 0.5 ]. </a:t>
            </a:r>
            <a:r>
              <a:rPr lang="en-US" i="1" dirty="0" smtClean="0">
                <a:solidFill>
                  <a:srgbClr val="FF0000"/>
                </a:solidFill>
              </a:rPr>
              <a:t>Paper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(b) The model will produce 2 Feature Vectors A and B.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A, the action value vector, </a:t>
            </a:r>
            <a:r>
              <a:rPr lang="en-US" dirty="0">
                <a:solidFill>
                  <a:srgbClr val="7030A0"/>
                </a:solidFill>
              </a:rPr>
              <a:t>is the </a:t>
            </a:r>
            <a:r>
              <a:rPr lang="en-US" dirty="0" smtClean="0">
                <a:solidFill>
                  <a:srgbClr val="7030A0"/>
                </a:solidFill>
              </a:rPr>
              <a:t>expected cumulative reward of taking an action. E.g. [ .9, .5, .1].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 B is a one-hot encoded BUY/SELL/HOLD vector. E.g. [ 1, 0, 0 ]. Where one is the highest Action-Value.  </a:t>
            </a:r>
            <a:r>
              <a:rPr lang="en-US" i="1" dirty="0" smtClean="0">
                <a:solidFill>
                  <a:srgbClr val="7030A0"/>
                </a:solidFill>
              </a:rPr>
              <a:t>Paper 9</a:t>
            </a:r>
            <a:endParaRPr lang="en-US" sz="800" i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A RL agent will choose actions that maximize long-term value for a portfolio of stocks. 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CNN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3D CNNs have proven superior to 2D CNN in classification tasks. </a:t>
            </a:r>
            <a:r>
              <a:rPr lang="en-US" i="1" dirty="0" smtClean="0">
                <a:solidFill>
                  <a:srgbClr val="FF0000"/>
                </a:solidFill>
              </a:rPr>
              <a:t>Paper 8.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Common applications include Medial image analysis (MRIs) and Videos. </a:t>
            </a:r>
          </a:p>
          <a:p>
            <a:r>
              <a:rPr lang="en-US" dirty="0" smtClean="0"/>
              <a:t>N-dimensional arrays (tensors) will enable to model to extract insight for </a:t>
            </a:r>
            <a:r>
              <a:rPr lang="en-US" i="1" dirty="0" smtClean="0"/>
              <a:t>multiple companies </a:t>
            </a:r>
            <a:r>
              <a:rPr lang="en-US" dirty="0" smtClean="0"/>
              <a:t>with regards to </a:t>
            </a:r>
            <a:r>
              <a:rPr lang="en-US" i="1" dirty="0" smtClean="0"/>
              <a:t>multiple features </a:t>
            </a:r>
            <a:r>
              <a:rPr lang="en-US" dirty="0" smtClean="0"/>
              <a:t>at a </a:t>
            </a:r>
            <a:r>
              <a:rPr lang="en-US" i="1" dirty="0" smtClean="0"/>
              <a:t>single point in time</a:t>
            </a:r>
            <a:r>
              <a:rPr lang="en-US" dirty="0" smtClean="0"/>
              <a:t>, hence capturing complicated interrelations.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5386" y="3795386"/>
            <a:ext cx="1966587" cy="1590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34837" y="4428994"/>
            <a:ext cx="1966587" cy="1590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95386" y="3795386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36921" y="3795386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95385" y="5386192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40460" y="17203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225344" y="5039731"/>
            <a:ext cx="831061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GB" dirty="0" smtClean="0"/>
              <a:t>Assets </a:t>
            </a:r>
            <a:endParaRPr lang="en-GB" dirty="0"/>
          </a:p>
        </p:txBody>
      </p:sp>
      <p:sp>
        <p:nvSpPr>
          <p:cNvPr id="24" name="Right Arrow 23"/>
          <p:cNvSpPr/>
          <p:nvPr/>
        </p:nvSpPr>
        <p:spPr>
          <a:xfrm flipH="1" flipV="1">
            <a:off x="4993260" y="6153820"/>
            <a:ext cx="1537425" cy="15991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 rot="16200000" flipH="1" flipV="1">
            <a:off x="6176260" y="5117750"/>
            <a:ext cx="1537425" cy="15991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Arrow 25"/>
          <p:cNvSpPr/>
          <p:nvPr/>
        </p:nvSpPr>
        <p:spPr>
          <a:xfrm rot="2156135" flipH="1" flipV="1">
            <a:off x="3429271" y="5673556"/>
            <a:ext cx="1156809" cy="155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239489" y="6313733"/>
            <a:ext cx="104496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GB" dirty="0" smtClean="0"/>
              <a:t>Features 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842656" y="5726796"/>
            <a:ext cx="875715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GB" dirty="0" smtClean="0"/>
              <a:t>Time (Days) </a:t>
            </a:r>
            <a:endParaRPr lang="en-GB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2099256" y="3795386"/>
            <a:ext cx="1181257" cy="918282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Feature Tensor 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34836" y="4713668"/>
            <a:ext cx="1941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34836" y="5039731"/>
            <a:ext cx="1941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59888" y="5348913"/>
            <a:ext cx="1941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59888" y="5698892"/>
            <a:ext cx="1941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00800" y="4428993"/>
            <a:ext cx="1" cy="162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92860" y="4426816"/>
            <a:ext cx="1" cy="162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68920" y="4426816"/>
            <a:ext cx="1" cy="162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72469" y="4426816"/>
            <a:ext cx="1" cy="162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20436" y="4110012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0437" y="4402605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06494" y="4710391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01554" y="5042276"/>
            <a:ext cx="939451" cy="63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46358" y="4135512"/>
            <a:ext cx="453247" cy="31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or Actor – Critic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MARL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 been implemented for a variety of financial tasks. With the aim of simplifying complex environments. </a:t>
            </a:r>
            <a:r>
              <a:rPr lang="en-US" i="1" dirty="0" smtClean="0">
                <a:solidFill>
                  <a:srgbClr val="FF0000"/>
                </a:solidFill>
              </a:rPr>
              <a:t>Paper 10,11,14.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Most publications DL and RL financial publications use a single time-frequency of input features for their forecasting.</a:t>
            </a:r>
          </a:p>
          <a:p>
            <a:r>
              <a:rPr lang="en-US" dirty="0" smtClean="0"/>
              <a:t>However combining the signals across multiple time-frequencies has been proven to improve overall accuracy. </a:t>
            </a:r>
            <a:r>
              <a:rPr lang="en-US" i="1" dirty="0" smtClean="0">
                <a:solidFill>
                  <a:srgbClr val="FF0000"/>
                </a:solidFill>
              </a:rPr>
              <a:t>Paper 16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Particularly for investigating price patterns, having multiple agents forecasting at different time-frequencies and using the outputs of the longer time-frequency agent as inputs, could be a novel implementation.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 MARL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84902" y="4108361"/>
            <a:ext cx="1584101" cy="11204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AGENT 3</a:t>
            </a:r>
          </a:p>
          <a:p>
            <a:pPr algn="ctr"/>
            <a:r>
              <a:rPr lang="en-GB" dirty="0" smtClean="0"/>
              <a:t>daily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831206" y="1736501"/>
            <a:ext cx="1584101" cy="112046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AGENT 1</a:t>
            </a:r>
          </a:p>
          <a:p>
            <a:pPr algn="ctr"/>
            <a:r>
              <a:rPr lang="en-GB" dirty="0" smtClean="0"/>
              <a:t>monthly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353318" y="2856963"/>
            <a:ext cx="1584101" cy="11204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AGENT 2</a:t>
            </a:r>
          </a:p>
          <a:p>
            <a:pPr algn="ctr"/>
            <a:r>
              <a:rPr lang="en-GB" dirty="0" smtClean="0"/>
              <a:t>weekly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62884" y="5743978"/>
            <a:ext cx="10959922" cy="347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ENVIRONMENT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8" idx="0"/>
            <a:endCxn id="6" idx="4"/>
          </p:cNvCxnSpPr>
          <p:nvPr/>
        </p:nvCxnSpPr>
        <p:spPr>
          <a:xfrm rot="16200000" flipV="1">
            <a:off x="3539544" y="2940677"/>
            <a:ext cx="2887015" cy="2719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7" idx="0"/>
          </p:cNvCxnSpPr>
          <p:nvPr/>
        </p:nvCxnSpPr>
        <p:spPr>
          <a:xfrm>
            <a:off x="4415307" y="2296732"/>
            <a:ext cx="1730062" cy="5602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5" idx="0"/>
          </p:cNvCxnSpPr>
          <p:nvPr/>
        </p:nvCxnSpPr>
        <p:spPr>
          <a:xfrm>
            <a:off x="6937418" y="3461196"/>
            <a:ext cx="1839535" cy="6471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4"/>
            <a:endCxn id="8" idx="0"/>
          </p:cNvCxnSpPr>
          <p:nvPr/>
        </p:nvCxnSpPr>
        <p:spPr>
          <a:xfrm rot="5400000">
            <a:off x="7302322" y="4269346"/>
            <a:ext cx="515155" cy="2434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4307" y="1885419"/>
            <a:ext cx="1771639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GB" dirty="0" smtClean="0"/>
              <a:t>Action-Values M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287159" y="3135807"/>
            <a:ext cx="1771639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GB" dirty="0" smtClean="0"/>
              <a:t>Action-Values W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9730667" y="4932402"/>
            <a:ext cx="1771639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GB" dirty="0" smtClean="0"/>
              <a:t>Action-Values 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the competition.</a:t>
            </a:r>
          </a:p>
          <a:p>
            <a:r>
              <a:rPr lang="en-US" dirty="0"/>
              <a:t>Outline your company’s competitive advantage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five-year goals.</a:t>
            </a:r>
          </a:p>
          <a:p>
            <a:r>
              <a:rPr lang="en-US" dirty="0"/>
              <a:t>State specific, measurable objectives for achieving your five-year goals.</a:t>
            </a:r>
          </a:p>
          <a:p>
            <a:pPr lvl="1"/>
            <a:r>
              <a:rPr lang="en-US" dirty="0"/>
              <a:t>List market-share objectives.</a:t>
            </a:r>
          </a:p>
          <a:p>
            <a:pPr lvl="1"/>
            <a:r>
              <a:rPr lang="en-US" dirty="0"/>
              <a:t>List revenue/profitability objectives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Outline a high-level financial plan that defines your financial model and pricing assumptions. </a:t>
            </a:r>
          </a:p>
          <a:p>
            <a:pPr lvl="1"/>
            <a:r>
              <a:rPr lang="en-US" dirty="0"/>
              <a:t>This plan should include expected annual sales and profits for the next three years.</a:t>
            </a:r>
          </a:p>
          <a:p>
            <a:pPr lvl="1"/>
            <a:r>
              <a:rPr lang="en-US" dirty="0"/>
              <a:t>Use several slides to cover this material appropriately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82</TotalTime>
  <Words>545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 2</vt:lpstr>
      <vt:lpstr>Business plan presentation</vt:lpstr>
      <vt:lpstr>Deep Portfolio Optimization </vt:lpstr>
      <vt:lpstr>Goal</vt:lpstr>
      <vt:lpstr>3D CNN </vt:lpstr>
      <vt:lpstr>DQN or Actor – Critic ?</vt:lpstr>
      <vt:lpstr>MARL </vt:lpstr>
      <vt:lpstr>Technical Analysis MARL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>City,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Portfolio Optimization</dc:title>
  <dc:creator>Alexandros Papakyriacou</dc:creator>
  <cp:lastModifiedBy>PG-Papakyriacou, Alexandros</cp:lastModifiedBy>
  <cp:revision>17</cp:revision>
  <dcterms:created xsi:type="dcterms:W3CDTF">2019-06-18T05:43:56Z</dcterms:created>
  <dcterms:modified xsi:type="dcterms:W3CDTF">2019-06-19T10:15:44Z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