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54" autoAdjust="0"/>
    <p:restoredTop sz="94660"/>
  </p:normalViewPr>
  <p:slideViewPr>
    <p:cSldViewPr snapToGrid="0">
      <p:cViewPr varScale="1">
        <p:scale>
          <a:sx n="86" d="100"/>
          <a:sy n="86" d="100"/>
        </p:scale>
        <p:origin x="11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3DB1A6-B2B7-43CD-B87A-C867DC960308}" type="datetimeFigureOut">
              <a:rPr lang="en-GB" smtClean="0"/>
              <a:t>05/03/2020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270452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DB1A6-B2B7-43CD-B87A-C867DC960308}" type="datetimeFigureOut">
              <a:rPr lang="en-GB" smtClean="0"/>
              <a:t>05/03/2020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32549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DB1A6-B2B7-43CD-B87A-C867DC960308}" type="datetimeFigureOut">
              <a:rPr lang="en-GB" smtClean="0"/>
              <a:t>05/03/2020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1460346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DB1A6-B2B7-43CD-B87A-C867DC960308}" type="datetimeFigureOut">
              <a:rPr lang="en-GB" smtClean="0"/>
              <a:t>05/03/2020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163179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DB1A6-B2B7-43CD-B87A-C867DC960308}" type="datetimeFigureOut">
              <a:rPr lang="en-GB" smtClean="0"/>
              <a:t>05/03/2020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260119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3DB1A6-B2B7-43CD-B87A-C867DC960308}" type="datetimeFigureOut">
              <a:rPr lang="en-GB" smtClean="0"/>
              <a:t>05/03/2020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318388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3DB1A6-B2B7-43CD-B87A-C867DC960308}" type="datetimeFigureOut">
              <a:rPr lang="en-GB" smtClean="0"/>
              <a:t>05/03/2020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1443574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3DB1A6-B2B7-43CD-B87A-C867DC960308}" type="datetimeFigureOut">
              <a:rPr lang="en-GB" smtClean="0"/>
              <a:t>05/03/2020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931102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DB1A6-B2B7-43CD-B87A-C867DC960308}" type="datetimeFigureOut">
              <a:rPr lang="en-GB" smtClean="0"/>
              <a:t>05/03/2020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3590207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3DB1A6-B2B7-43CD-B87A-C867DC960308}" type="datetimeFigureOut">
              <a:rPr lang="en-GB" smtClean="0"/>
              <a:t>05/03/2020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2120796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3DB1A6-B2B7-43CD-B87A-C867DC960308}" type="datetimeFigureOut">
              <a:rPr lang="en-GB" smtClean="0"/>
              <a:t>05/03/2020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216912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DB1A6-B2B7-43CD-B87A-C867DC960308}" type="datetimeFigureOut">
              <a:rPr lang="en-GB" smtClean="0"/>
              <a:t>05/03/2020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118DAA-8B1A-4E10-B482-E82EDB3DA47E}" type="slidenum">
              <a:rPr lang="en-GB" smtClean="0"/>
              <a:t>‹#›</a:t>
            </a:fld>
            <a:endParaRPr lang="en-GB"/>
          </a:p>
        </p:txBody>
      </p:sp>
    </p:spTree>
    <p:extLst>
      <p:ext uri="{BB962C8B-B14F-4D97-AF65-F5344CB8AC3E}">
        <p14:creationId xmlns:p14="http://schemas.microsoft.com/office/powerpoint/2010/main" val="2170379745"/>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09acp" TargetMode="External"/><Relationship Id="rId2" Type="http://schemas.openxmlformats.org/officeDocument/2006/relationships/hyperlink" Target="mailto:09alexpapa@gmail.com"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scikit-learn.org/stable/auto_examples/feature_selection/plot_rfe_digits.html#sphx-glr-auto-examples-feature-selection-plot-rfe-digits-p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8BF16E1A-B99F-4061-9967-5B49EFD29D93}"/>
                  </a:ext>
                </a:extLst>
              </p:cNvPr>
              <p:cNvGraphicFramePr>
                <a:graphicFrameLocks noGrp="1" noChangeAspect="1"/>
              </p:cNvGraphicFramePr>
              <p:nvPr>
                <p:extLst>
                  <p:ext uri="{D42A27DB-BD31-4B8C-83A1-F6EECF244321}">
                    <p14:modId xmlns:p14="http://schemas.microsoft.com/office/powerpoint/2010/main" val="2961576876"/>
                  </p:ext>
                </p:extLst>
              </p:nvPr>
            </p:nvGraphicFramePr>
            <p:xfrm>
              <a:off x="91440" y="62145"/>
              <a:ext cx="11998961" cy="6726959"/>
            </p:xfrm>
            <a:graphic>
              <a:graphicData uri="http://schemas.openxmlformats.org/drawingml/2006/table">
                <a:tbl>
                  <a:tblPr firstRow="1" firstCol="1" bandRow="1">
                    <a:tableStyleId>{69CF1AB2-1976-4502-BF36-3FF5EA218861}</a:tableStyleId>
                  </a:tblPr>
                  <a:tblGrid>
                    <a:gridCol w="3821865">
                      <a:extLst>
                        <a:ext uri="{9D8B030D-6E8A-4147-A177-3AD203B41FA5}">
                          <a16:colId xmlns:a16="http://schemas.microsoft.com/office/drawing/2014/main" val="617989892"/>
                        </a:ext>
                      </a:extLst>
                    </a:gridCol>
                    <a:gridCol w="2563586">
                      <a:extLst>
                        <a:ext uri="{9D8B030D-6E8A-4147-A177-3AD203B41FA5}">
                          <a16:colId xmlns:a16="http://schemas.microsoft.com/office/drawing/2014/main" val="705446048"/>
                        </a:ext>
                      </a:extLst>
                    </a:gridCol>
                    <a:gridCol w="2791446">
                      <a:extLst>
                        <a:ext uri="{9D8B030D-6E8A-4147-A177-3AD203B41FA5}">
                          <a16:colId xmlns:a16="http://schemas.microsoft.com/office/drawing/2014/main" val="2819006588"/>
                        </a:ext>
                      </a:extLst>
                    </a:gridCol>
                    <a:gridCol w="2822064">
                      <a:extLst>
                        <a:ext uri="{9D8B030D-6E8A-4147-A177-3AD203B41FA5}">
                          <a16:colId xmlns:a16="http://schemas.microsoft.com/office/drawing/2014/main" val="3759442639"/>
                        </a:ext>
                      </a:extLst>
                    </a:gridCol>
                  </a:tblGrid>
                  <a:tr h="579087">
                    <a:tc gridSpan="4">
                      <a:txBody>
                        <a:bodyPr/>
                        <a:lstStyle/>
                        <a:p>
                          <a:pPr algn="ctr">
                            <a:lnSpc>
                              <a:spcPct val="107000"/>
                            </a:lnSpc>
                            <a:spcBef>
                              <a:spcPts val="1200"/>
                            </a:spcBef>
                            <a:spcAft>
                              <a:spcPts val="0"/>
                            </a:spcAft>
                          </a:pPr>
                          <a:r>
                            <a:rPr lang="en-GB" sz="2000" u="sng" dirty="0">
                              <a:effectLst/>
                            </a:rPr>
                            <a:t>Visual analysis for model-based FX trading</a:t>
                          </a:r>
                          <a:br>
                            <a:rPr lang="en-GB" sz="1600" dirty="0">
                              <a:effectLst/>
                            </a:rPr>
                          </a:br>
                          <a:r>
                            <a:rPr lang="en-GB" sz="1200" b="0" dirty="0">
                              <a:effectLst/>
                            </a:rPr>
                            <a:t>Alex Papakyriacou  |  </a:t>
                          </a:r>
                          <a:r>
                            <a:rPr lang="en-GB" sz="1200" b="0" dirty="0">
                              <a:effectLst/>
                              <a:hlinkClick r:id="rId2"/>
                            </a:rPr>
                            <a:t>09alexpapa@gmail.com</a:t>
                          </a:r>
                          <a:r>
                            <a:rPr lang="en-GB" sz="1200" b="0" dirty="0">
                              <a:effectLst/>
                            </a:rPr>
                            <a:t>  |  </a:t>
                          </a:r>
                          <a:r>
                            <a:rPr lang="en-GB" sz="1200" b="0" dirty="0">
                              <a:hlinkClick r:id="rId3"/>
                            </a:rPr>
                            <a:t>github.com/09acp</a:t>
                          </a:r>
                          <a:endParaRPr lang="en-GB" sz="1200" b="0" dirty="0"/>
                        </a:p>
                      </a:txBody>
                      <a:tcPr marL="49480" marR="49480" marT="0" marB="0" anchor="ctr">
                        <a:lnB w="28575" cap="flat" cmpd="sng" algn="ctr">
                          <a:solidFill>
                            <a:schemeClr val="accent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787322757"/>
                      </a:ext>
                    </a:extLst>
                  </a:tr>
                  <a:tr h="1522445">
                    <a:tc gridSpan="4">
                      <a:txBody>
                        <a:bodyPr/>
                        <a:lstStyle/>
                        <a:p>
                          <a:pPr marL="0" lvl="0" indent="0" algn="l">
                            <a:lnSpc>
                              <a:spcPct val="115000"/>
                            </a:lnSpc>
                            <a:spcAft>
                              <a:spcPts val="0"/>
                            </a:spcAft>
                            <a:buFont typeface="Wingdings" panose="05000000000000000000" pitchFamily="2" charset="2"/>
                            <a:buNone/>
                          </a:pPr>
                          <a:r>
                            <a:rPr lang="en-GB" sz="1200" dirty="0">
                              <a:effectLst/>
                            </a:rPr>
                            <a:t>OVERVIEW</a:t>
                          </a:r>
                          <a:r>
                            <a:rPr lang="en-GB" sz="1200" b="0" dirty="0">
                              <a:effectLst/>
                            </a:rPr>
                            <a:t>: Create a classifier (Buy/Sell) based on GADF features to trade the USD/EUR exchange. Visually assess model biases. Combine human expertise to improve profitability.</a:t>
                          </a:r>
                          <a:endParaRPr lang="en-GB" sz="1200" dirty="0">
                            <a:effectLst/>
                          </a:endParaRPr>
                        </a:p>
                        <a:p>
                          <a:pPr marL="0" lvl="0" indent="0" algn="l">
                            <a:lnSpc>
                              <a:spcPct val="115000"/>
                            </a:lnSpc>
                            <a:spcAft>
                              <a:spcPts val="0"/>
                            </a:spcAft>
                            <a:buFont typeface="Wingdings" panose="05000000000000000000" pitchFamily="2" charset="2"/>
                            <a:buNone/>
                          </a:pPr>
                          <a:endParaRPr lang="en-GB" sz="400" dirty="0">
                            <a:effectLst/>
                          </a:endParaRPr>
                        </a:p>
                        <a:p>
                          <a:pPr marL="0" lvl="0" indent="0" algn="l">
                            <a:lnSpc>
                              <a:spcPct val="115000"/>
                            </a:lnSpc>
                            <a:spcAft>
                              <a:spcPts val="0"/>
                            </a:spcAft>
                            <a:buFont typeface="Wingdings" panose="05000000000000000000" pitchFamily="2" charset="2"/>
                            <a:buNone/>
                          </a:pPr>
                          <a:r>
                            <a:rPr lang="en-GB" sz="1200" dirty="0">
                              <a:effectLst/>
                            </a:rPr>
                            <a:t>Target 1. </a:t>
                          </a:r>
                          <a:r>
                            <a:rPr lang="en-GB" sz="1200" b="0" dirty="0">
                              <a:effectLst/>
                            </a:rPr>
                            <a:t>Simplify thesis project (stocks/portfolio/models/features). Use raw price data (USD/EUR ) to create GADF artificial images (most profitable) to predict the direction of the price movement for the next day. Emphasis on ML models (non ANN). Save the classification probability of each instance for more selecting trading.</a:t>
                          </a:r>
                          <a:endParaRPr lang="en-GB" sz="400" b="0" dirty="0">
                            <a:effectLst/>
                          </a:endParaRPr>
                        </a:p>
                        <a:p>
                          <a:pPr marL="0" lvl="0" indent="0" algn="l">
                            <a:lnSpc>
                              <a:spcPct val="115000"/>
                            </a:lnSpc>
                            <a:spcAft>
                              <a:spcPts val="0"/>
                            </a:spcAft>
                            <a:buFont typeface="Wingdings" panose="05000000000000000000" pitchFamily="2" charset="2"/>
                            <a:buNone/>
                          </a:pPr>
                          <a:r>
                            <a:rPr lang="en-GB" sz="1200" b="1" dirty="0">
                              <a:effectLst/>
                            </a:rPr>
                            <a:t>Target 2. Alt H1:</a:t>
                          </a:r>
                          <a:r>
                            <a:rPr lang="en-GB" sz="1200" b="0" dirty="0">
                              <a:effectLst/>
                            </a:rPr>
                            <a:t> Visualizing the performance of trades to determine subgroups based on inputs and profitability. Trading a selected subgroup should prove more profitable than executing all trades indiscriminately, because the model’s biases will be addressed, reducing false negatives/positives. </a:t>
                          </a:r>
                          <a:r>
                            <a:rPr lang="en-GB" sz="1200" b="1" i="1" dirty="0">
                              <a:effectLst/>
                            </a:rPr>
                            <a:t>Groups built without input of profit</a:t>
                          </a:r>
                          <a:r>
                            <a:rPr lang="en-GB" sz="1200" b="1" dirty="0">
                              <a:effectLst/>
                            </a:rPr>
                            <a:t>.</a:t>
                          </a:r>
                          <a:endParaRPr lang="en-GB" sz="400" b="1" dirty="0">
                            <a:effectLst/>
                          </a:endParaRPr>
                        </a:p>
                        <a:p>
                          <a:pPr marL="0" lvl="0" indent="0" algn="l">
                            <a:lnSpc>
                              <a:spcPct val="115000"/>
                            </a:lnSpc>
                            <a:spcAft>
                              <a:spcPts val="0"/>
                            </a:spcAft>
                            <a:buFont typeface="Wingdings" panose="05000000000000000000" pitchFamily="2" charset="2"/>
                            <a:buNone/>
                          </a:pPr>
                          <a:r>
                            <a:rPr lang="en-GB" sz="1200" b="1" dirty="0">
                              <a:effectLst/>
                            </a:rPr>
                            <a:t>Target 3. Alt H2: </a:t>
                          </a:r>
                          <a:r>
                            <a:rPr lang="en-GB" sz="1200" b="0" dirty="0">
                              <a:effectLst/>
                            </a:rPr>
                            <a:t>A browser app (Dash) will allow traders to study the price chart the most profitable forecasted-trades subgroup(H1). Leveraging their expertise and non-quantifiable insight, a user will be able to supplement the model’s forecasts, by choosing which trades to execute (which forecasts to trust). The combined technique should be more profitable.</a:t>
                          </a:r>
                        </a:p>
                      </a:txBody>
                      <a:tcPr marL="49480" marR="49480" marT="0" marB="0">
                        <a:lnT w="28575" cap="flat" cmpd="sng" algn="ctr">
                          <a:solidFill>
                            <a:schemeClr val="accent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100301886"/>
                      </a:ext>
                    </a:extLst>
                  </a:tr>
                  <a:tr h="1744354">
                    <a:tc>
                      <a:txBody>
                        <a:bodyPr/>
                        <a:lstStyle/>
                        <a:p>
                          <a:pPr marL="0" lvl="0" indent="0" algn="ctr">
                            <a:lnSpc>
                              <a:spcPct val="115000"/>
                            </a:lnSpc>
                            <a:spcAft>
                              <a:spcPts val="0"/>
                            </a:spcAft>
                            <a:buFont typeface="Wingdings" panose="05000000000000000000" pitchFamily="2" charset="2"/>
                            <a:buNone/>
                          </a:pPr>
                          <a:r>
                            <a:rPr lang="en-GB" sz="1050" b="1" kern="1200" dirty="0">
                              <a:solidFill>
                                <a:schemeClr val="dk1"/>
                              </a:solidFill>
                              <a:effectLst/>
                              <a:latin typeface="+mn-lt"/>
                              <a:ea typeface="+mn-ea"/>
                              <a:cs typeface="+mn-cs"/>
                            </a:rPr>
                            <a:t>Parameters</a:t>
                          </a: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USD/EUR raw price data (scaled 0-1) GADF features. </a:t>
                          </a: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Daily data. Daily trading. From </a:t>
                          </a:r>
                          <a:r>
                            <a:rPr lang="en-GB" sz="1050" b="0" dirty="0">
                              <a:effectLst/>
                            </a:rPr>
                            <a:t>1980-01 to 2010-01-01.</a:t>
                          </a:r>
                          <a:endParaRPr lang="en-GB" sz="105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Starting balance $10,000, position $5,000</a:t>
                          </a: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1 step-ahead forecasting</a:t>
                          </a: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Using a 10day rolling window</a:t>
                          </a: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Binary classification (Buy, Sell)</a:t>
                          </a: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3% transaction cost per trade.</a:t>
                          </a:r>
                        </a:p>
                      </a:txBody>
                      <a:tcPr marL="49480" marR="49480" marT="0" marB="0"/>
                    </a:tc>
                    <a:tc>
                      <a:txBody>
                        <a:bodyPr/>
                        <a:lstStyle/>
                        <a:p>
                          <a:pPr marL="0" lvl="0" indent="0" algn="ctr">
                            <a:lnSpc>
                              <a:spcPct val="115000"/>
                            </a:lnSpc>
                            <a:spcAft>
                              <a:spcPts val="0"/>
                            </a:spcAft>
                            <a:buFont typeface="Wingdings" panose="05000000000000000000" pitchFamily="2" charset="2"/>
                            <a:buNone/>
                          </a:pPr>
                          <a:r>
                            <a:rPr lang="en-GB" sz="1050" b="1" kern="1200" dirty="0">
                              <a:solidFill>
                                <a:srgbClr val="FF0000"/>
                              </a:solidFill>
                              <a:effectLst/>
                              <a:latin typeface="+mn-lt"/>
                              <a:ea typeface="+mn-ea"/>
                              <a:cs typeface="+mn-cs"/>
                            </a:rPr>
                            <a:t>GADF artificial images</a:t>
                          </a:r>
                        </a:p>
                        <a:p>
                          <a:pPr marL="342900" lvl="0" indent="-342900" algn="l">
                            <a:lnSpc>
                              <a:spcPct val="115000"/>
                            </a:lnSpc>
                            <a:spcAft>
                              <a:spcPts val="0"/>
                            </a:spcAft>
                            <a:buFont typeface="Wingdings" panose="05000000000000000000" pitchFamily="2" charset="2"/>
                            <a:buChar char=""/>
                          </a:pPr>
                          <a:r>
                            <a:rPr lang="en-GB" sz="1050" b="0" kern="1200" dirty="0" err="1">
                              <a:solidFill>
                                <a:schemeClr val="dk1"/>
                              </a:solidFill>
                              <a:effectLst/>
                              <a:latin typeface="+mn-lt"/>
                              <a:ea typeface="+mn-ea"/>
                              <a:cs typeface="+mn-cs"/>
                            </a:rPr>
                            <a:t>GAd</a:t>
                          </a:r>
                          <a:endParaRPr lang="en-GB" sz="105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05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05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05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050" b="0" kern="1200" dirty="0">
                            <a:solidFill>
                              <a:schemeClr val="dk1"/>
                            </a:solidFill>
                            <a:effectLst/>
                            <a:latin typeface="+mn-lt"/>
                            <a:ea typeface="+mn-ea"/>
                            <a:cs typeface="+mn-cs"/>
                          </a:endParaRPr>
                        </a:p>
                      </a:txBody>
                      <a:tcPr marL="49480" marR="49480" marT="0" marB="0"/>
                    </a:tc>
                    <a:tc>
                      <a:txBody>
                        <a:bodyPr/>
                        <a:lstStyle/>
                        <a:p>
                          <a:pPr marL="0" lvl="0" indent="0" algn="ctr">
                            <a:lnSpc>
                              <a:spcPct val="115000"/>
                            </a:lnSpc>
                            <a:spcAft>
                              <a:spcPts val="0"/>
                            </a:spcAft>
                            <a:buFont typeface="Wingdings" panose="05000000000000000000" pitchFamily="2" charset="2"/>
                            <a:buNone/>
                          </a:pPr>
                          <a:r>
                            <a:rPr lang="en-GB" sz="1050" b="1" kern="1200" dirty="0">
                              <a:solidFill>
                                <a:schemeClr val="dk1"/>
                              </a:solidFill>
                              <a:effectLst/>
                              <a:latin typeface="+mn-lt"/>
                              <a:ea typeface="+mn-ea"/>
                              <a:cs typeface="+mn-cs"/>
                            </a:rPr>
                            <a:t>REC</a:t>
                          </a:r>
                        </a:p>
                        <a:p>
                          <a:pPr marL="171450" lvl="0" indent="-17145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hlinkClick r:id="rId4"/>
                            </a:rPr>
                            <a:t>Recursive Feature Elimination</a:t>
                          </a:r>
                          <a:endParaRPr lang="en-GB" sz="1050" b="0" kern="1200" dirty="0">
                            <a:solidFill>
                              <a:schemeClr val="dk1"/>
                            </a:solidFill>
                            <a:effectLst/>
                            <a:latin typeface="+mn-lt"/>
                            <a:ea typeface="+mn-ea"/>
                            <a:cs typeface="+mn-cs"/>
                          </a:endParaRPr>
                        </a:p>
                        <a:p>
                          <a:pPr marL="171450" lvl="0" indent="-17145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Shows the relevance of pixels  for the classifier. Can be used to evaluate feature importance.</a:t>
                          </a:r>
                        </a:p>
                        <a:p>
                          <a:pPr marL="342900" lvl="0" indent="-342900" algn="l">
                            <a:lnSpc>
                              <a:spcPct val="115000"/>
                            </a:lnSpc>
                            <a:spcAft>
                              <a:spcPts val="0"/>
                            </a:spcAft>
                            <a:buFont typeface="Wingdings" panose="05000000000000000000" pitchFamily="2" charset="2"/>
                            <a:buChar char=""/>
                          </a:pPr>
                          <a:endParaRPr lang="en-GB" sz="105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050" b="0" kern="1200" dirty="0">
                            <a:solidFill>
                              <a:schemeClr val="dk1"/>
                            </a:solidFill>
                            <a:effectLst/>
                            <a:latin typeface="+mn-lt"/>
                            <a:ea typeface="+mn-ea"/>
                            <a:cs typeface="+mn-cs"/>
                          </a:endParaRPr>
                        </a:p>
                      </a:txBody>
                      <a:tcPr marL="49480" marR="49480" marT="0" marB="0"/>
                    </a:tc>
                    <a:tc>
                      <a:txBody>
                        <a:bodyPr/>
                        <a:lstStyle/>
                        <a:p>
                          <a:pPr marL="0" marR="0" lvl="0" indent="0" algn="ctr" defTabSz="914400" rtl="0" eaLnBrk="1" fontAlgn="auto" latinLnBrk="0" hangingPunct="1">
                            <a:lnSpc>
                              <a:spcPct val="115000"/>
                            </a:lnSpc>
                            <a:spcBef>
                              <a:spcPts val="0"/>
                            </a:spcBef>
                            <a:spcAft>
                              <a:spcPts val="0"/>
                            </a:spcAft>
                            <a:buClrTx/>
                            <a:buSzTx/>
                            <a:buFont typeface="Wingdings" panose="05000000000000000000" pitchFamily="2" charset="2"/>
                            <a:buNone/>
                            <a:tabLst/>
                            <a:defRPr/>
                          </a:pPr>
                          <a:r>
                            <a:rPr lang="en-GB" sz="1050" b="1" kern="1200" dirty="0">
                              <a:solidFill>
                                <a:schemeClr val="dk1"/>
                              </a:solidFill>
                              <a:effectLst/>
                              <a:latin typeface="+mn-lt"/>
                              <a:ea typeface="+mn-ea"/>
                              <a:cs typeface="+mn-cs"/>
                            </a:rPr>
                            <a:t>PCA</a:t>
                          </a:r>
                          <a:endParaRPr lang="en-GB" sz="105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Variance maximising technique. Reduces dimensions. Removes unimportant features.</a:t>
                          </a: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Constructs orthogonal - mutually  uncorrelated - linear combinations.</a:t>
                          </a: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Normalized data 0-1. Used </a:t>
                          </a:r>
                          <a:r>
                            <a:rPr lang="en-GB" sz="1050" b="0" kern="1200" dirty="0" err="1">
                              <a:solidFill>
                                <a:schemeClr val="dk1"/>
                              </a:solidFill>
                              <a:effectLst/>
                              <a:latin typeface="+mn-lt"/>
                              <a:ea typeface="+mn-ea"/>
                              <a:cs typeface="+mn-cs"/>
                            </a:rPr>
                            <a:t>covar</a:t>
                          </a:r>
                          <a:r>
                            <a:rPr lang="en-GB" sz="1050" b="0" kern="1200" dirty="0">
                              <a:solidFill>
                                <a:schemeClr val="dk1"/>
                              </a:solidFill>
                              <a:effectLst/>
                              <a:latin typeface="+mn-lt"/>
                              <a:ea typeface="+mn-ea"/>
                              <a:cs typeface="+mn-cs"/>
                            </a:rPr>
                            <a:t>.</a:t>
                          </a:r>
                        </a:p>
                        <a:p>
                          <a:pPr marL="342900" lvl="0" indent="-342900" algn="l">
                            <a:lnSpc>
                              <a:spcPct val="115000"/>
                            </a:lnSpc>
                            <a:spcAft>
                              <a:spcPts val="0"/>
                            </a:spcAft>
                            <a:buFont typeface="Wingdings" panose="05000000000000000000" pitchFamily="2" charset="2"/>
                            <a:buChar char=""/>
                          </a:pPr>
                          <a:r>
                            <a:rPr lang="en-GB" sz="1050" b="1" kern="1200" dirty="0">
                              <a:solidFill>
                                <a:schemeClr val="dk1"/>
                              </a:solidFill>
                              <a:effectLst/>
                              <a:latin typeface="+mn-lt"/>
                              <a:ea typeface="+mn-ea"/>
                              <a:cs typeface="+mn-cs"/>
                            </a:rPr>
                            <a:t>3D Plot: 2PCs+F1 &gt; F1+F2+F3</a:t>
                          </a:r>
                        </a:p>
                        <a:p>
                          <a:pPr marL="342900" lvl="0" indent="-342900" algn="l">
                            <a:lnSpc>
                              <a:spcPct val="115000"/>
                            </a:lnSpc>
                            <a:spcAft>
                              <a:spcPts val="0"/>
                            </a:spcAft>
                            <a:buFont typeface="Wingdings" panose="05000000000000000000" pitchFamily="2" charset="2"/>
                            <a:buChar char=""/>
                          </a:pPr>
                          <a:r>
                            <a:rPr lang="en-GB" sz="1050" b="0" kern="1200" dirty="0">
                              <a:solidFill>
                                <a:srgbClr val="FF0000"/>
                              </a:solidFill>
                              <a:effectLst/>
                              <a:latin typeface="+mn-lt"/>
                              <a:ea typeface="+mn-ea"/>
                              <a:cs typeface="+mn-cs"/>
                            </a:rPr>
                            <a:t>Scree plot – too few &amp; similar vars.</a:t>
                          </a:r>
                        </a:p>
                      </a:txBody>
                      <a:tcPr marL="49480" marR="49480" marT="0" marB="0"/>
                    </a:tc>
                    <a:extLst>
                      <a:ext uri="{0D108BD9-81ED-4DB2-BD59-A6C34878D82A}">
                        <a16:rowId xmlns:a16="http://schemas.microsoft.com/office/drawing/2014/main" val="1942009383"/>
                      </a:ext>
                    </a:extLst>
                  </a:tr>
                  <a:tr h="1263824">
                    <a:tc>
                      <a:txBody>
                        <a:bodyPr/>
                        <a:lstStyle/>
                        <a:p>
                          <a:pPr marL="0" lvl="0" indent="0" algn="l">
                            <a:lnSpc>
                              <a:spcPct val="115000"/>
                            </a:lnSpc>
                            <a:spcAft>
                              <a:spcPts val="0"/>
                            </a:spcAft>
                            <a:buFont typeface="Wingdings" panose="05000000000000000000" pitchFamily="2" charset="2"/>
                            <a:buNone/>
                          </a:pPr>
                          <a:r>
                            <a:rPr lang="en-GB" sz="1050" dirty="0">
                              <a:effectLst/>
                            </a:rPr>
                            <a:t>Logistic Regression (M1)</a:t>
                          </a:r>
                        </a:p>
                        <a:p>
                          <a:pPr marL="342900" lvl="0" indent="-342900" algn="l">
                            <a:lnSpc>
                              <a:spcPct val="115000"/>
                            </a:lnSpc>
                            <a:spcAft>
                              <a:spcPts val="0"/>
                            </a:spcAft>
                            <a:buFont typeface="Wingdings" panose="05000000000000000000" pitchFamily="2" charset="2"/>
                            <a:buChar char=""/>
                          </a:pPr>
                          <a14:m>
                            <m:oMath xmlns:m="http://schemas.openxmlformats.org/officeDocument/2006/math">
                              <m:r>
                                <m:rPr>
                                  <m:sty m:val="p"/>
                                </m:rPr>
                                <a:rPr lang="en-GB" sz="1050" b="0" i="1" kern="1200" smtClean="0">
                                  <a:solidFill>
                                    <a:schemeClr val="dk1"/>
                                  </a:solidFill>
                                  <a:effectLst/>
                                  <a:latin typeface="Cambria Math" panose="02040503050406030204" pitchFamily="18" charset="0"/>
                                  <a:ea typeface="+mn-ea"/>
                                  <a:cs typeface="+mn-cs"/>
                                </a:rPr>
                                <m:t>y</m:t>
                              </m:r>
                              <m:r>
                                <a:rPr lang="en-GB" sz="1050" b="0" kern="1200" smtClean="0">
                                  <a:solidFill>
                                    <a:schemeClr val="dk1"/>
                                  </a:solidFill>
                                  <a:effectLst/>
                                  <a:latin typeface="Cambria Math" panose="02040503050406030204" pitchFamily="18" charset="0"/>
                                  <a:ea typeface="+mn-ea"/>
                                  <a:cs typeface="+mn-cs"/>
                                </a:rPr>
                                <m:t>=</m:t>
                              </m:r>
                              <m:r>
                                <m:rPr>
                                  <m:sty m:val="p"/>
                                </m:rPr>
                                <a:rPr lang="en-GB" sz="1050" b="0" i="1" kern="1200" smtClean="0">
                                  <a:solidFill>
                                    <a:schemeClr val="dk1"/>
                                  </a:solidFill>
                                  <a:effectLst/>
                                  <a:latin typeface="Cambria Math" panose="02040503050406030204" pitchFamily="18" charset="0"/>
                                  <a:ea typeface="+mn-ea"/>
                                  <a:cs typeface="+mn-cs"/>
                                </a:rPr>
                                <m:t>mx</m:t>
                              </m:r>
                              <m:r>
                                <a:rPr lang="en-GB" sz="1050" b="0" kern="1200" smtClean="0">
                                  <a:solidFill>
                                    <a:schemeClr val="dk1"/>
                                  </a:solidFill>
                                  <a:effectLst/>
                                  <a:latin typeface="Cambria Math" panose="02040503050406030204" pitchFamily="18" charset="0"/>
                                  <a:ea typeface="+mn-ea"/>
                                  <a:cs typeface="+mn-cs"/>
                                </a:rPr>
                                <m:t>+</m:t>
                              </m:r>
                              <m:r>
                                <m:rPr>
                                  <m:sty m:val="p"/>
                                </m:rPr>
                                <a:rPr lang="en-GB" sz="1050" b="0" i="1" kern="1200" smtClean="0">
                                  <a:solidFill>
                                    <a:schemeClr val="dk1"/>
                                  </a:solidFill>
                                  <a:effectLst/>
                                  <a:latin typeface="Cambria Math" panose="02040503050406030204" pitchFamily="18" charset="0"/>
                                  <a:ea typeface="+mn-ea"/>
                                  <a:cs typeface="+mn-cs"/>
                                </a:rPr>
                                <m:t>c</m:t>
                              </m:r>
                            </m:oMath>
                          </a14:m>
                          <a:r>
                            <a:rPr lang="en-GB" sz="1050" b="0" dirty="0">
                              <a:effectLst/>
                              <a:latin typeface="Times New Roman" panose="02020603050405020304" pitchFamily="18" charset="0"/>
                              <a:cs typeface="Times New Roman" panose="02020603050405020304" pitchFamily="18" charset="0"/>
                            </a:rPr>
                            <a:t> </a:t>
                          </a:r>
                          <a:r>
                            <a:rPr lang="en-GB" sz="1050" b="0" baseline="0" dirty="0">
                              <a:effectLst/>
                              <a:latin typeface="Times New Roman" panose="02020603050405020304" pitchFamily="18" charset="0"/>
                              <a:cs typeface="Times New Roman" panose="02020603050405020304" pitchFamily="18" charset="0"/>
                              <a:sym typeface="Wingdings" panose="05000000000000000000" pitchFamily="2" charset="2"/>
                            </a:rPr>
                            <a:t> -&gt;   </a:t>
                          </a:r>
                          <a14:m>
                            <m:oMath xmlns:m="http://schemas.openxmlformats.org/officeDocument/2006/math">
                              <m:sSub>
                                <m:sSubPr>
                                  <m:ctrlPr>
                                    <a:rPr lang="en-GB" sz="1050" b="0" i="1" baseline="0" smtClean="0">
                                      <a:effectLst/>
                                      <a:latin typeface="Cambria Math" panose="02040503050406030204" pitchFamily="18" charset="0"/>
                                      <a:sym typeface="Wingdings" panose="05000000000000000000" pitchFamily="2" charset="2"/>
                                    </a:rPr>
                                  </m:ctrlPr>
                                </m:sSubPr>
                                <m:e>
                                  <m:r>
                                    <m:rPr>
                                      <m:sty m:val="p"/>
                                    </m:rPr>
                                    <a:rPr lang="en-GB" sz="1050" b="0" i="0" baseline="0" smtClean="0">
                                      <a:effectLst/>
                                      <a:latin typeface="Cambria Math" panose="02040503050406030204" pitchFamily="18" charset="0"/>
                                      <a:sym typeface="Wingdings" panose="05000000000000000000" pitchFamily="2" charset="2"/>
                                    </a:rPr>
                                    <m:t>p</m:t>
                                  </m:r>
                                </m:e>
                                <m:sub>
                                  <m:r>
                                    <a:rPr lang="en-GB" sz="1050" b="0" i="1" baseline="0" smtClean="0">
                                      <a:effectLst/>
                                      <a:latin typeface="Cambria Math" panose="02040503050406030204" pitchFamily="18" charset="0"/>
                                      <a:sym typeface="Wingdings" panose="05000000000000000000" pitchFamily="2" charset="2"/>
                                    </a:rPr>
                                    <m:t>(</m:t>
                                  </m:r>
                                  <m:r>
                                    <a:rPr lang="en-GB" sz="1050" b="0" i="1" baseline="0" smtClean="0">
                                      <a:effectLst/>
                                      <a:latin typeface="Cambria Math" panose="02040503050406030204" pitchFamily="18" charset="0"/>
                                      <a:sym typeface="Wingdings" panose="05000000000000000000" pitchFamily="2" charset="2"/>
                                    </a:rPr>
                                    <m:t>𝑦</m:t>
                                  </m:r>
                                  <m:r>
                                    <a:rPr lang="en-GB" sz="1050" b="0" i="1" baseline="0" smtClean="0">
                                      <a:effectLst/>
                                      <a:latin typeface="Cambria Math" panose="02040503050406030204" pitchFamily="18" charset="0"/>
                                      <a:sym typeface="Wingdings" panose="05000000000000000000" pitchFamily="2" charset="2"/>
                                    </a:rPr>
                                    <m:t>=1)</m:t>
                                  </m:r>
                                </m:sub>
                              </m:sSub>
                              <m:r>
                                <a:rPr lang="en-GB" sz="1050" b="0" i="1" baseline="0" smtClean="0">
                                  <a:effectLst/>
                                  <a:latin typeface="Cambria Math" panose="02040503050406030204" pitchFamily="18" charset="0"/>
                                  <a:sym typeface="Wingdings" panose="05000000000000000000" pitchFamily="2" charset="2"/>
                                </a:rPr>
                                <m:t>=</m:t>
                              </m:r>
                              <m:f>
                                <m:fPr>
                                  <m:ctrlPr>
                                    <a:rPr lang="en-GB" sz="1050" b="0" i="1" baseline="0" smtClean="0">
                                      <a:effectLst/>
                                      <a:latin typeface="Cambria Math" panose="02040503050406030204" pitchFamily="18" charset="0"/>
                                      <a:sym typeface="Wingdings" panose="05000000000000000000" pitchFamily="2" charset="2"/>
                                    </a:rPr>
                                  </m:ctrlPr>
                                </m:fPr>
                                <m:num>
                                  <m:r>
                                    <a:rPr lang="en-GB" sz="1050" b="0" i="1" baseline="0" smtClean="0">
                                      <a:effectLst/>
                                      <a:latin typeface="Cambria Math" panose="02040503050406030204" pitchFamily="18" charset="0"/>
                                      <a:sym typeface="Wingdings" panose="05000000000000000000" pitchFamily="2" charset="2"/>
                                    </a:rPr>
                                    <m:t>1</m:t>
                                  </m:r>
                                </m:num>
                                <m:den>
                                  <m:r>
                                    <a:rPr lang="en-GB" sz="1050" b="0" i="1" baseline="0" smtClean="0">
                                      <a:effectLst/>
                                      <a:latin typeface="Cambria Math" panose="02040503050406030204" pitchFamily="18" charset="0"/>
                                      <a:sym typeface="Wingdings" panose="05000000000000000000" pitchFamily="2" charset="2"/>
                                    </a:rPr>
                                    <m:t>(1+</m:t>
                                  </m:r>
                                  <m:sSup>
                                    <m:sSupPr>
                                      <m:ctrlPr>
                                        <a:rPr lang="en-GB" sz="1050" b="0" i="1" baseline="0" smtClean="0">
                                          <a:effectLst/>
                                          <a:latin typeface="Cambria Math" panose="02040503050406030204" pitchFamily="18" charset="0"/>
                                          <a:sym typeface="Wingdings" panose="05000000000000000000" pitchFamily="2" charset="2"/>
                                        </a:rPr>
                                      </m:ctrlPr>
                                    </m:sSupPr>
                                    <m:e>
                                      <m:r>
                                        <a:rPr lang="en-GB" sz="1050" b="0" i="1" baseline="0" smtClean="0">
                                          <a:effectLst/>
                                          <a:latin typeface="Cambria Math" panose="02040503050406030204" pitchFamily="18" charset="0"/>
                                          <a:sym typeface="Wingdings" panose="05000000000000000000" pitchFamily="2" charset="2"/>
                                        </a:rPr>
                                        <m:t>𝑒</m:t>
                                      </m:r>
                                    </m:e>
                                    <m:sup>
                                      <m:r>
                                        <a:rPr lang="en-GB" sz="1050" b="0" i="1" baseline="0" smtClean="0">
                                          <a:effectLst/>
                                          <a:latin typeface="Cambria Math" panose="02040503050406030204" pitchFamily="18" charset="0"/>
                                          <a:sym typeface="Wingdings" panose="05000000000000000000" pitchFamily="2" charset="2"/>
                                        </a:rPr>
                                        <m:t> </m:t>
                                      </m:r>
                                      <m:r>
                                        <a:rPr lang="en-GB" sz="1050" b="0" i="1" baseline="0" smtClean="0">
                                          <a:effectLst/>
                                          <a:latin typeface="Cambria Math" panose="02040503050406030204" pitchFamily="18" charset="0"/>
                                          <a:sym typeface="Wingdings" panose="05000000000000000000" pitchFamily="2" charset="2"/>
                                        </a:rPr>
                                        <m:t>𝑚𝑥</m:t>
                                      </m:r>
                                      <m:r>
                                        <a:rPr lang="en-GB" sz="1050" b="0" i="1" baseline="0" smtClean="0">
                                          <a:effectLst/>
                                          <a:latin typeface="Cambria Math" panose="02040503050406030204" pitchFamily="18" charset="0"/>
                                          <a:sym typeface="Wingdings" panose="05000000000000000000" pitchFamily="2" charset="2"/>
                                        </a:rPr>
                                        <m:t>+</m:t>
                                      </m:r>
                                      <m:r>
                                        <a:rPr lang="en-GB" sz="1050" b="0" i="1" baseline="0" smtClean="0">
                                          <a:effectLst/>
                                          <a:latin typeface="Cambria Math" panose="02040503050406030204" pitchFamily="18" charset="0"/>
                                          <a:sym typeface="Wingdings" panose="05000000000000000000" pitchFamily="2" charset="2"/>
                                        </a:rPr>
                                        <m:t>𝑐</m:t>
                                      </m:r>
                                    </m:sup>
                                  </m:sSup>
                                  <m:r>
                                    <a:rPr lang="en-GB" sz="1050" b="0" i="1" baseline="0" smtClean="0">
                                      <a:effectLst/>
                                      <a:latin typeface="Cambria Math" panose="02040503050406030204" pitchFamily="18" charset="0"/>
                                      <a:sym typeface="Wingdings" panose="05000000000000000000" pitchFamily="2" charset="2"/>
                                    </a:rPr>
                                    <m:t>)</m:t>
                                  </m:r>
                                </m:den>
                              </m:f>
                            </m:oMath>
                          </a14:m>
                          <a:endParaRPr lang="en-GB" sz="1050" b="0" dirty="0">
                            <a:effectLst/>
                            <a:latin typeface="Times New Roman" panose="02020603050405020304" pitchFamily="18" charset="0"/>
                            <a:cs typeface="Times New Roman" panose="02020603050405020304" pitchFamily="18" charset="0"/>
                          </a:endParaRPr>
                        </a:p>
                        <a:p>
                          <a:pPr marL="342900" lvl="0" indent="-342900" algn="l">
                            <a:lnSpc>
                              <a:spcPct val="115000"/>
                            </a:lnSpc>
                            <a:spcAft>
                              <a:spcPts val="0"/>
                            </a:spcAft>
                            <a:buFont typeface="Wingdings" panose="05000000000000000000" pitchFamily="2" charset="2"/>
                            <a:buChar char=""/>
                          </a:pPr>
                          <a:r>
                            <a:rPr lang="en-GB" sz="1050" b="0" dirty="0">
                              <a:effectLst/>
                              <a:latin typeface="Times New Roman" panose="02020603050405020304" pitchFamily="18" charset="0"/>
                              <a:cs typeface="Times New Roman" panose="02020603050405020304" pitchFamily="18" charset="0"/>
                            </a:rPr>
                            <a:t>x-&gt;features, m-&gt;gradients, c-&gt;intercept</a:t>
                          </a:r>
                        </a:p>
                        <a:p>
                          <a:pPr marL="342900" lvl="0" indent="-342900" algn="l">
                            <a:lnSpc>
                              <a:spcPct val="115000"/>
                            </a:lnSpc>
                            <a:spcAft>
                              <a:spcPts val="0"/>
                            </a:spcAft>
                            <a:buFont typeface="Wingdings" panose="05000000000000000000" pitchFamily="2" charset="2"/>
                            <a:buChar char=""/>
                          </a:pPr>
                          <a:r>
                            <a:rPr lang="en-GB" sz="1050" b="0" dirty="0">
                              <a:effectLst/>
                            </a:rPr>
                            <a:t>Apply s-shaped logistic function to linear regression.</a:t>
                          </a:r>
                        </a:p>
                      </a:txBody>
                      <a:tcPr marL="49480" marR="49480" marT="0" marB="0"/>
                    </a:tc>
                    <a:tc>
                      <a:txBody>
                        <a:bodyPr/>
                        <a:lstStyle/>
                        <a:p>
                          <a:pPr marL="0" lvl="0" indent="0" algn="ctr">
                            <a:lnSpc>
                              <a:spcPct val="115000"/>
                            </a:lnSpc>
                            <a:spcAft>
                              <a:spcPts val="0"/>
                            </a:spcAft>
                            <a:buFont typeface="Wingdings" panose="05000000000000000000" pitchFamily="2" charset="2"/>
                            <a:buNone/>
                          </a:pPr>
                          <a:r>
                            <a:rPr lang="en-GB" sz="1050" b="1" dirty="0">
                              <a:solidFill>
                                <a:srgbClr val="FF0000"/>
                              </a:solidFill>
                              <a:effectLst/>
                            </a:rPr>
                            <a:t>t-SNE</a:t>
                          </a:r>
                        </a:p>
                        <a:p>
                          <a:pPr marL="342900" lvl="0" indent="-342900" algn="l">
                            <a:lnSpc>
                              <a:spcPct val="115000"/>
                            </a:lnSpc>
                            <a:spcAft>
                              <a:spcPts val="0"/>
                            </a:spcAft>
                            <a:buFont typeface="Wingdings" panose="05000000000000000000" pitchFamily="2" charset="2"/>
                            <a:buChar char=""/>
                          </a:pPr>
                          <a:r>
                            <a:rPr lang="en-GB" sz="1050" dirty="0">
                              <a:effectLst/>
                            </a:rPr>
                            <a:t>Probabilistic dimensionality reduction technique.</a:t>
                          </a:r>
                        </a:p>
                        <a:p>
                          <a:pPr marL="342900" lvl="0" indent="-342900" algn="l">
                            <a:lnSpc>
                              <a:spcPct val="115000"/>
                            </a:lnSpc>
                            <a:spcAft>
                              <a:spcPts val="0"/>
                            </a:spcAft>
                            <a:buFont typeface="Wingdings" panose="05000000000000000000" pitchFamily="2" charset="2"/>
                            <a:buChar char=""/>
                          </a:pPr>
                          <a:r>
                            <a:rPr lang="en-GB" sz="1050" dirty="0">
                              <a:effectLst/>
                            </a:rPr>
                            <a:t>Captures complex polynomial relationships</a:t>
                          </a:r>
                        </a:p>
                        <a:p>
                          <a:pPr marL="342900" lvl="0" indent="-342900" algn="l">
                            <a:lnSpc>
                              <a:spcPct val="115000"/>
                            </a:lnSpc>
                            <a:spcAft>
                              <a:spcPts val="0"/>
                            </a:spcAft>
                            <a:buFont typeface="Wingdings" panose="05000000000000000000" pitchFamily="2" charset="2"/>
                            <a:buChar char=""/>
                          </a:pPr>
                          <a:r>
                            <a:rPr lang="en-GB" sz="1050" dirty="0">
                              <a:effectLst/>
                            </a:rPr>
                            <a:t>Resulting in clearer clusters.</a:t>
                          </a:r>
                        </a:p>
                      </a:txBody>
                      <a:tcPr marL="49480" marR="49480" marT="0" marB="0"/>
                    </a:tc>
                    <a:tc>
                      <a:txBody>
                        <a:bodyPr/>
                        <a:lstStyle/>
                        <a:p>
                          <a:pPr marL="0" lvl="0" indent="0" algn="ctr">
                            <a:lnSpc>
                              <a:spcPct val="115000"/>
                            </a:lnSpc>
                            <a:spcAft>
                              <a:spcPts val="0"/>
                            </a:spcAft>
                            <a:buFont typeface="Wingdings" panose="05000000000000000000" pitchFamily="2" charset="2"/>
                            <a:buNone/>
                          </a:pPr>
                          <a:r>
                            <a:rPr lang="en-GB" sz="1050" b="1" dirty="0">
                              <a:solidFill>
                                <a:srgbClr val="FF0000"/>
                              </a:solidFill>
                              <a:effectLst/>
                            </a:rPr>
                            <a:t>K-Means</a:t>
                          </a:r>
                        </a:p>
                        <a:p>
                          <a:pPr marL="342900" lvl="0" indent="-342900" algn="l">
                            <a:lnSpc>
                              <a:spcPct val="115000"/>
                            </a:lnSpc>
                            <a:spcAft>
                              <a:spcPts val="0"/>
                            </a:spcAft>
                            <a:buFont typeface="Wingdings" panose="05000000000000000000" pitchFamily="2" charset="2"/>
                            <a:buChar char=""/>
                          </a:pPr>
                          <a:r>
                            <a:rPr lang="en-GB" sz="1050" dirty="0">
                              <a:effectLst/>
                            </a:rPr>
                            <a:t>Applied on PCs</a:t>
                          </a:r>
                        </a:p>
                        <a:p>
                          <a:pPr marL="342900" lvl="0" indent="-342900" algn="l">
                            <a:lnSpc>
                              <a:spcPct val="115000"/>
                            </a:lnSpc>
                            <a:spcAft>
                              <a:spcPts val="0"/>
                            </a:spcAft>
                            <a:buFont typeface="Wingdings" panose="05000000000000000000" pitchFamily="2" charset="2"/>
                            <a:buChar char=""/>
                          </a:pPr>
                          <a:r>
                            <a:rPr lang="en-GB" sz="1050" dirty="0">
                              <a:effectLst/>
                            </a:rPr>
                            <a:t>Decided on 10 clusters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black"/>
                              </a:solidFill>
                              <a:effectLst/>
                              <a:uLnTx/>
                              <a:uFillTx/>
                              <a:latin typeface="+mn-lt"/>
                              <a:ea typeface="+mn-ea"/>
                              <a:cs typeface="+mn-cs"/>
                            </a:rPr>
                            <a:t>- Enough subgroups to differentiate behaviour, not too many.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black"/>
                              </a:solidFill>
                              <a:effectLst/>
                              <a:uLnTx/>
                              <a:uFillTx/>
                              <a:latin typeface="+mn-lt"/>
                              <a:ea typeface="+mn-ea"/>
                              <a:cs typeface="+mn-cs"/>
                            </a:rPr>
                            <a:t>- K-Means on t-SNE features lends to easier visual interpretation.</a:t>
                          </a:r>
                        </a:p>
                      </a:txBody>
                      <a:tcPr marL="49480" marR="49480" marT="0" marB="0"/>
                    </a:tc>
                    <a:tc>
                      <a:txBody>
                        <a:bodyPr/>
                        <a:lstStyle/>
                        <a:p>
                          <a:endParaRPr lang="en-GB" sz="1050" dirty="0"/>
                        </a:p>
                      </a:txBody>
                      <a:tcPr marL="49480" marR="49480" marT="0" marB="0"/>
                    </a:tc>
                    <a:extLst>
                      <a:ext uri="{0D108BD9-81ED-4DB2-BD59-A6C34878D82A}">
                        <a16:rowId xmlns:a16="http://schemas.microsoft.com/office/drawing/2014/main" val="4058823984"/>
                      </a:ext>
                    </a:extLst>
                  </a:tr>
                  <a:tr h="1568611">
                    <a:tc gridSpan="4">
                      <a:txBody>
                        <a:bodyPr/>
                        <a:lstStyle/>
                        <a:p>
                          <a:pPr algn="l">
                            <a:lnSpc>
                              <a:spcPct val="115000"/>
                            </a:lnSpc>
                            <a:spcAft>
                              <a:spcPts val="0"/>
                            </a:spcAft>
                          </a:pPr>
                          <a:r>
                            <a:rPr lang="en-GB" sz="1200" dirty="0">
                              <a:effectLst/>
                            </a:rPr>
                            <a:t>Analysis and Critical Evaluation of Findings:</a:t>
                          </a:r>
                        </a:p>
                        <a:p>
                          <a:pPr algn="l">
                            <a:lnSpc>
                              <a:spcPct val="107000"/>
                            </a:lnSpc>
                            <a:spcAft>
                              <a:spcPts val="300"/>
                            </a:spcAft>
                          </a:pPr>
                          <a:r>
                            <a:rPr lang="en-GB" sz="1200" b="0" kern="1200" dirty="0">
                              <a:solidFill>
                                <a:schemeClr val="dk1"/>
                              </a:solidFill>
                              <a:effectLst/>
                              <a:latin typeface="+mn-lt"/>
                              <a:ea typeface="+mn-ea"/>
                              <a:cs typeface="+mn-cs"/>
                            </a:rPr>
                            <a:t>- Alternative </a:t>
                          </a:r>
                          <a:r>
                            <a:rPr lang="en-GB" sz="1200" b="1" i="1" kern="1200" dirty="0">
                              <a:solidFill>
                                <a:srgbClr val="0070C0"/>
                              </a:solidFill>
                              <a:effectLst/>
                              <a:latin typeface="+mn-lt"/>
                              <a:ea typeface="+mn-ea"/>
                              <a:cs typeface="+mn-cs"/>
                            </a:rPr>
                            <a:t>H1 proven correct</a:t>
                          </a:r>
                          <a:r>
                            <a:rPr lang="en-GB" sz="1200" b="0" kern="1200" dirty="0">
                              <a:solidFill>
                                <a:schemeClr val="dk1"/>
                              </a:solidFill>
                              <a:effectLst/>
                              <a:latin typeface="+mn-lt"/>
                              <a:ea typeface="+mn-ea"/>
                              <a:cs typeface="+mn-cs"/>
                            </a:rPr>
                            <a:t>. Historically, certain subgroups of trades were considerably more profitable. Their profitability fluctuated with time. This approach is better than placing a flat threshold on classification accuracy (all unprofitable). Subgroups differ mostly by type of action (Long/Short), the most profitable group (1) was comprised of 222 Long trades.</a:t>
                          </a:r>
                        </a:p>
                        <a:p>
                          <a:pPr marL="0" marR="0" lvl="0" indent="0" algn="l" defTabSz="914400" rtl="0" eaLnBrk="1" fontAlgn="auto" latinLnBrk="0" hangingPunct="1">
                            <a:lnSpc>
                              <a:spcPct val="107000"/>
                            </a:lnSpc>
                            <a:spcBef>
                              <a:spcPts val="0"/>
                            </a:spcBef>
                            <a:spcAft>
                              <a:spcPts val="0"/>
                            </a:spcAft>
                            <a:buClrTx/>
                            <a:buSzTx/>
                            <a:buFontTx/>
                            <a:buNone/>
                            <a:tabLst/>
                            <a:defRPr/>
                          </a:pPr>
                          <a:r>
                            <a:rPr lang="en-GB" sz="1200" b="0" kern="1200" dirty="0">
                              <a:solidFill>
                                <a:schemeClr val="dk1"/>
                              </a:solidFill>
                              <a:effectLst/>
                              <a:latin typeface="+mn-lt"/>
                              <a:ea typeface="+mn-ea"/>
                              <a:cs typeface="+mn-cs"/>
                            </a:rPr>
                            <a:t>- Alternative </a:t>
                          </a:r>
                          <a:r>
                            <a:rPr lang="en-GB" sz="1200" b="1" i="1" kern="1200" dirty="0">
                              <a:solidFill>
                                <a:srgbClr val="0070C0"/>
                              </a:solidFill>
                              <a:effectLst/>
                              <a:latin typeface="+mn-lt"/>
                              <a:ea typeface="+mn-ea"/>
                              <a:cs typeface="+mn-cs"/>
                            </a:rPr>
                            <a:t>H2 proven correct</a:t>
                          </a:r>
                          <a:r>
                            <a:rPr lang="en-GB" sz="1200" b="0" i="0" kern="1200" dirty="0">
                              <a:solidFill>
                                <a:srgbClr val="0070C0"/>
                              </a:solidFill>
                              <a:effectLst/>
                              <a:latin typeface="+mn-lt"/>
                              <a:ea typeface="+mn-ea"/>
                              <a:cs typeface="+mn-cs"/>
                            </a:rPr>
                            <a:t> </a:t>
                          </a:r>
                          <a:r>
                            <a:rPr lang="en-GB" sz="1200" b="0" i="0" kern="1200" dirty="0">
                              <a:solidFill>
                                <a:schemeClr val="dk1"/>
                              </a:solidFill>
                              <a:effectLst/>
                              <a:latin typeface="+mn-lt"/>
                              <a:ea typeface="+mn-ea"/>
                              <a:cs typeface="+mn-cs"/>
                            </a:rPr>
                            <a:t>with 70 trade sample</a:t>
                          </a:r>
                          <a:r>
                            <a:rPr lang="en-GB" sz="1200" b="0" kern="1200" dirty="0">
                              <a:solidFill>
                                <a:schemeClr val="dk1"/>
                              </a:solidFill>
                              <a:effectLst/>
                              <a:latin typeface="+mn-lt"/>
                              <a:ea typeface="+mn-ea"/>
                              <a:cs typeface="+mn-cs"/>
                            </a:rPr>
                            <a:t>. Using model predictions &amp; analyst judgement -&gt; reduced max loss by $30, raised max win by $20, accuracy +3% vs model, profitability +174%.  Trading only when </a:t>
                          </a:r>
                          <a:r>
                            <a:rPr lang="en-GB" sz="1200" b="0" kern="1200" dirty="0" err="1">
                              <a:solidFill>
                                <a:schemeClr val="dk1"/>
                              </a:solidFill>
                              <a:effectLst/>
                              <a:latin typeface="+mn-lt"/>
                              <a:ea typeface="+mn-ea"/>
                              <a:cs typeface="+mn-cs"/>
                            </a:rPr>
                            <a:t>model&amp;analyst</a:t>
                          </a:r>
                          <a:r>
                            <a:rPr lang="en-GB" sz="1200" b="0" kern="1200" dirty="0">
                              <a:solidFill>
                                <a:schemeClr val="dk1"/>
                              </a:solidFill>
                              <a:effectLst/>
                              <a:latin typeface="+mn-lt"/>
                              <a:ea typeface="+mn-ea"/>
                              <a:cs typeface="+mn-cs"/>
                            </a:rPr>
                            <a:t> predictions match </a:t>
                          </a:r>
                          <a:r>
                            <a:rPr lang="en-GB" sz="1200" b="0" kern="1200" dirty="0">
                              <a:solidFill>
                                <a:schemeClr val="dk1"/>
                              </a:solidFill>
                              <a:effectLst/>
                              <a:latin typeface="+mn-lt"/>
                              <a:ea typeface="+mn-ea"/>
                              <a:cs typeface="+mn-cs"/>
                              <a:sym typeface="Wingdings" panose="05000000000000000000" pitchFamily="2" charset="2"/>
                            </a:rPr>
                            <a:t>-&gt;</a:t>
                          </a:r>
                          <a:r>
                            <a:rPr lang="en-GB" sz="1200" b="0" kern="1200" dirty="0">
                              <a:solidFill>
                                <a:schemeClr val="dk1"/>
                              </a:solidFill>
                              <a:effectLst/>
                              <a:latin typeface="+mn-lt"/>
                              <a:ea typeface="+mn-ea"/>
                              <a:cs typeface="+mn-cs"/>
                            </a:rPr>
                            <a:t> reduced trades to 39, accuracy +11.5% vs model, profitability +174%, -trading pattern like model, reduced max loss by $30, no change max win.</a:t>
                          </a:r>
                        </a:p>
                        <a:p>
                          <a:pPr marL="0" marR="0" lvl="0" indent="0" algn="l" defTabSz="914400" rtl="0" eaLnBrk="1" fontAlgn="auto" latinLnBrk="0" hangingPunct="1">
                            <a:lnSpc>
                              <a:spcPct val="107000"/>
                            </a:lnSpc>
                            <a:spcBef>
                              <a:spcPts val="0"/>
                            </a:spcBef>
                            <a:spcAft>
                              <a:spcPts val="0"/>
                            </a:spcAft>
                            <a:buClrTx/>
                            <a:buSzTx/>
                            <a:buFontTx/>
                            <a:buNone/>
                            <a:tabLst/>
                            <a:defRPr/>
                          </a:pPr>
                          <a:r>
                            <a:rPr lang="en-GB" sz="1200" b="0" kern="1200" dirty="0">
                              <a:solidFill>
                                <a:schemeClr val="dk1"/>
                              </a:solidFill>
                              <a:effectLst/>
                              <a:latin typeface="+mn-lt"/>
                              <a:ea typeface="+mn-ea"/>
                              <a:cs typeface="+mn-cs"/>
                            </a:rPr>
                            <a:t>- Evaluated hybrid-trading on unseen data 2010-11, forecasted actions &amp; cluster group. Model accuracy fell to 43%. </a:t>
                          </a:r>
                          <a:r>
                            <a:rPr lang="en-GB" sz="1200" b="1" kern="1200" dirty="0">
                              <a:solidFill>
                                <a:schemeClr val="dk1"/>
                              </a:solidFill>
                              <a:effectLst/>
                              <a:latin typeface="+mn-lt"/>
                              <a:ea typeface="+mn-ea"/>
                              <a:cs typeface="+mn-cs"/>
                            </a:rPr>
                            <a:t>Profitability of clusters changed –affected performance</a:t>
                          </a:r>
                          <a:r>
                            <a:rPr lang="en-GB" sz="1200" b="0" kern="1200" dirty="0">
                              <a:solidFill>
                                <a:schemeClr val="dk1"/>
                              </a:solidFill>
                              <a:effectLst/>
                              <a:latin typeface="+mn-lt"/>
                              <a:ea typeface="+mn-ea"/>
                              <a:cs typeface="+mn-cs"/>
                            </a:rPr>
                            <a:t>. However certain clusters remained more profitable (</a:t>
                          </a:r>
                          <a:r>
                            <a:rPr lang="en-GB" sz="1200" b="1" kern="1200" dirty="0">
                              <a:solidFill>
                                <a:schemeClr val="dk1"/>
                              </a:solidFill>
                              <a:effectLst/>
                              <a:latin typeface="+mn-lt"/>
                              <a:ea typeface="+mn-ea"/>
                              <a:cs typeface="+mn-cs"/>
                            </a:rPr>
                            <a:t>H1</a:t>
                          </a:r>
                          <a:r>
                            <a:rPr lang="en-GB" sz="1200" b="0" kern="1200" dirty="0">
                              <a:solidFill>
                                <a:schemeClr val="dk1"/>
                              </a:solidFill>
                              <a:effectLst/>
                              <a:latin typeface="+mn-lt"/>
                              <a:ea typeface="+mn-ea"/>
                              <a:cs typeface="+mn-cs"/>
                            </a:rPr>
                            <a:t> stands). Hybrid trading &gt; model based, particularly </a:t>
                          </a:r>
                          <a:r>
                            <a:rPr lang="en-GB" sz="1200" b="1" kern="1200" dirty="0">
                              <a:solidFill>
                                <a:schemeClr val="dk1"/>
                              </a:solidFill>
                              <a:effectLst/>
                              <a:latin typeface="+mn-lt"/>
                              <a:ea typeface="+mn-ea"/>
                              <a:cs typeface="+mn-cs"/>
                            </a:rPr>
                            <a:t>Hybrid-Match</a:t>
                          </a:r>
                          <a:r>
                            <a:rPr lang="en-GB" sz="1200" b="0" kern="1200" dirty="0">
                              <a:solidFill>
                                <a:schemeClr val="dk1"/>
                              </a:solidFill>
                              <a:effectLst/>
                              <a:latin typeface="+mn-lt"/>
                              <a:ea typeface="+mn-ea"/>
                              <a:cs typeface="+mn-cs"/>
                            </a:rPr>
                            <a:t>(</a:t>
                          </a:r>
                          <a:r>
                            <a:rPr lang="en-GB" sz="1200" b="1" kern="1200" dirty="0">
                              <a:solidFill>
                                <a:schemeClr val="dk1"/>
                              </a:solidFill>
                              <a:effectLst/>
                              <a:latin typeface="+mn-lt"/>
                              <a:ea typeface="+mn-ea"/>
                              <a:cs typeface="+mn-cs"/>
                            </a:rPr>
                            <a:t>H2</a:t>
                          </a:r>
                          <a:r>
                            <a:rPr lang="en-GB" sz="1200" b="0" kern="1200" dirty="0">
                              <a:solidFill>
                                <a:schemeClr val="dk1"/>
                              </a:solidFill>
                              <a:effectLst/>
                              <a:latin typeface="+mn-lt"/>
                              <a:ea typeface="+mn-ea"/>
                              <a:cs typeface="+mn-cs"/>
                            </a:rPr>
                            <a:t>). Both model and analyst capture unique insight. Ensemble approach superior.</a:t>
                          </a:r>
                        </a:p>
                      </a:txBody>
                      <a:tcPr marL="49480" marR="49480" marT="0" marB="0"/>
                    </a:tc>
                    <a:tc hMerge="1">
                      <a:txBody>
                        <a:bodyPr/>
                        <a:lstStyle/>
                        <a:p>
                          <a:endParaRPr lang="en-GB" dirty="0"/>
                        </a:p>
                      </a:txBody>
                      <a:tcPr marL="49480" marR="49480" marT="0" marB="0"/>
                    </a:tc>
                    <a:tc hMerge="1">
                      <a:txBody>
                        <a:bodyPr/>
                        <a:lstStyle/>
                        <a:p>
                          <a:endParaRPr lang="en-GB" dirty="0"/>
                        </a:p>
                      </a:txBody>
                      <a:tcPr marL="49480" marR="49480" marT="0" marB="0"/>
                    </a:tc>
                    <a:tc hMerge="1">
                      <a:txBody>
                        <a:bodyPr/>
                        <a:lstStyle/>
                        <a:p>
                          <a:endParaRPr lang="en-GB" dirty="0"/>
                        </a:p>
                      </a:txBody>
                      <a:tcPr marL="49480" marR="49480" marT="0" marB="0"/>
                    </a:tc>
                    <a:extLst>
                      <a:ext uri="{0D108BD9-81ED-4DB2-BD59-A6C34878D82A}">
                        <a16:rowId xmlns:a16="http://schemas.microsoft.com/office/drawing/2014/main" val="3222317378"/>
                      </a:ext>
                    </a:extLst>
                  </a:tr>
                </a:tbl>
              </a:graphicData>
            </a:graphic>
          </p:graphicFrame>
        </mc:Choice>
        <mc:Fallback>
          <p:graphicFrame>
            <p:nvGraphicFramePr>
              <p:cNvPr id="4" name="Table 3">
                <a:extLst>
                  <a:ext uri="{FF2B5EF4-FFF2-40B4-BE49-F238E27FC236}">
                    <a16:creationId xmlns:a16="http://schemas.microsoft.com/office/drawing/2014/main" id="{8BF16E1A-B99F-4061-9967-5B49EFD29D93}"/>
                  </a:ext>
                </a:extLst>
              </p:cNvPr>
              <p:cNvGraphicFramePr>
                <a:graphicFrameLocks noGrp="1" noChangeAspect="1"/>
              </p:cNvGraphicFramePr>
              <p:nvPr>
                <p:extLst>
                  <p:ext uri="{D42A27DB-BD31-4B8C-83A1-F6EECF244321}">
                    <p14:modId xmlns:p14="http://schemas.microsoft.com/office/powerpoint/2010/main" val="2961576876"/>
                  </p:ext>
                </p:extLst>
              </p:nvPr>
            </p:nvGraphicFramePr>
            <p:xfrm>
              <a:off x="91440" y="62145"/>
              <a:ext cx="11998961" cy="6726959"/>
            </p:xfrm>
            <a:graphic>
              <a:graphicData uri="http://schemas.openxmlformats.org/drawingml/2006/table">
                <a:tbl>
                  <a:tblPr firstRow="1" firstCol="1" bandRow="1">
                    <a:tableStyleId>{69CF1AB2-1976-4502-BF36-3FF5EA218861}</a:tableStyleId>
                  </a:tblPr>
                  <a:tblGrid>
                    <a:gridCol w="3821865">
                      <a:extLst>
                        <a:ext uri="{9D8B030D-6E8A-4147-A177-3AD203B41FA5}">
                          <a16:colId xmlns:a16="http://schemas.microsoft.com/office/drawing/2014/main" val="617989892"/>
                        </a:ext>
                      </a:extLst>
                    </a:gridCol>
                    <a:gridCol w="2563586">
                      <a:extLst>
                        <a:ext uri="{9D8B030D-6E8A-4147-A177-3AD203B41FA5}">
                          <a16:colId xmlns:a16="http://schemas.microsoft.com/office/drawing/2014/main" val="705446048"/>
                        </a:ext>
                      </a:extLst>
                    </a:gridCol>
                    <a:gridCol w="2791446">
                      <a:extLst>
                        <a:ext uri="{9D8B030D-6E8A-4147-A177-3AD203B41FA5}">
                          <a16:colId xmlns:a16="http://schemas.microsoft.com/office/drawing/2014/main" val="2819006588"/>
                        </a:ext>
                      </a:extLst>
                    </a:gridCol>
                    <a:gridCol w="2822064">
                      <a:extLst>
                        <a:ext uri="{9D8B030D-6E8A-4147-A177-3AD203B41FA5}">
                          <a16:colId xmlns:a16="http://schemas.microsoft.com/office/drawing/2014/main" val="3759442639"/>
                        </a:ext>
                      </a:extLst>
                    </a:gridCol>
                  </a:tblGrid>
                  <a:tr h="579087">
                    <a:tc gridSpan="4">
                      <a:txBody>
                        <a:bodyPr/>
                        <a:lstStyle/>
                        <a:p>
                          <a:pPr algn="ctr">
                            <a:lnSpc>
                              <a:spcPct val="107000"/>
                            </a:lnSpc>
                            <a:spcBef>
                              <a:spcPts val="1200"/>
                            </a:spcBef>
                            <a:spcAft>
                              <a:spcPts val="0"/>
                            </a:spcAft>
                          </a:pPr>
                          <a:r>
                            <a:rPr lang="en-GB" sz="2000" u="sng" dirty="0">
                              <a:effectLst/>
                            </a:rPr>
                            <a:t>Visual analysis for model-based FX trading</a:t>
                          </a:r>
                          <a:br>
                            <a:rPr lang="en-GB" sz="1600" dirty="0">
                              <a:effectLst/>
                            </a:rPr>
                          </a:br>
                          <a:r>
                            <a:rPr lang="en-GB" sz="1200" b="0" dirty="0">
                              <a:effectLst/>
                            </a:rPr>
                            <a:t>Alex Papakyriacou  |  </a:t>
                          </a:r>
                          <a:r>
                            <a:rPr lang="en-GB" sz="1200" b="0" dirty="0">
                              <a:effectLst/>
                              <a:hlinkClick r:id="rId2"/>
                            </a:rPr>
                            <a:t>09alexpapa@gmail.com</a:t>
                          </a:r>
                          <a:r>
                            <a:rPr lang="en-GB" sz="1200" b="0" dirty="0">
                              <a:effectLst/>
                            </a:rPr>
                            <a:t>  |  </a:t>
                          </a:r>
                          <a:r>
                            <a:rPr lang="en-GB" sz="1200" b="0" dirty="0">
                              <a:hlinkClick r:id="rId3"/>
                            </a:rPr>
                            <a:t>github.com/09acp</a:t>
                          </a:r>
                          <a:endParaRPr lang="en-GB" sz="1200" b="0" dirty="0"/>
                        </a:p>
                      </a:txBody>
                      <a:tcPr marL="49480" marR="49480" marT="0" marB="0" anchor="ctr">
                        <a:lnB w="28575" cap="flat" cmpd="sng" algn="ctr">
                          <a:solidFill>
                            <a:schemeClr val="accent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787322757"/>
                      </a:ext>
                    </a:extLst>
                  </a:tr>
                  <a:tr h="1529969">
                    <a:tc gridSpan="4">
                      <a:txBody>
                        <a:bodyPr/>
                        <a:lstStyle/>
                        <a:p>
                          <a:pPr marL="0" lvl="0" indent="0" algn="l">
                            <a:lnSpc>
                              <a:spcPct val="115000"/>
                            </a:lnSpc>
                            <a:spcAft>
                              <a:spcPts val="0"/>
                            </a:spcAft>
                            <a:buFont typeface="Wingdings" panose="05000000000000000000" pitchFamily="2" charset="2"/>
                            <a:buNone/>
                          </a:pPr>
                          <a:r>
                            <a:rPr lang="en-GB" sz="1200" dirty="0">
                              <a:effectLst/>
                            </a:rPr>
                            <a:t>OVERVIEW</a:t>
                          </a:r>
                          <a:r>
                            <a:rPr lang="en-GB" sz="1200" b="0" dirty="0">
                              <a:effectLst/>
                            </a:rPr>
                            <a:t>: Create a classifier (Buy/Sell) based on GADF features to trade the USD/EUR exchange. Visually assess model biases. Combine human expertise to improve profitability.</a:t>
                          </a:r>
                          <a:endParaRPr lang="en-GB" sz="1200" dirty="0">
                            <a:effectLst/>
                          </a:endParaRPr>
                        </a:p>
                        <a:p>
                          <a:pPr marL="0" lvl="0" indent="0" algn="l">
                            <a:lnSpc>
                              <a:spcPct val="115000"/>
                            </a:lnSpc>
                            <a:spcAft>
                              <a:spcPts val="0"/>
                            </a:spcAft>
                            <a:buFont typeface="Wingdings" panose="05000000000000000000" pitchFamily="2" charset="2"/>
                            <a:buNone/>
                          </a:pPr>
                          <a:endParaRPr lang="en-GB" sz="400" dirty="0">
                            <a:effectLst/>
                          </a:endParaRPr>
                        </a:p>
                        <a:p>
                          <a:pPr marL="0" lvl="0" indent="0" algn="l">
                            <a:lnSpc>
                              <a:spcPct val="115000"/>
                            </a:lnSpc>
                            <a:spcAft>
                              <a:spcPts val="0"/>
                            </a:spcAft>
                            <a:buFont typeface="Wingdings" panose="05000000000000000000" pitchFamily="2" charset="2"/>
                            <a:buNone/>
                          </a:pPr>
                          <a:r>
                            <a:rPr lang="en-GB" sz="1200" dirty="0">
                              <a:effectLst/>
                            </a:rPr>
                            <a:t>Target 1. </a:t>
                          </a:r>
                          <a:r>
                            <a:rPr lang="en-GB" sz="1200" b="0" dirty="0">
                              <a:effectLst/>
                            </a:rPr>
                            <a:t>Simplify thesis project (stocks/portfolio/models/features). Use raw price data (USD/EUR ) to create GADF artificial images (most profitable) to predict the direction of the price movement for the next day. Emphasis on ML models (non ANN). Save the classification probability of each instance for more selecting trading.</a:t>
                          </a:r>
                          <a:endParaRPr lang="en-GB" sz="400" b="0" dirty="0">
                            <a:effectLst/>
                          </a:endParaRPr>
                        </a:p>
                        <a:p>
                          <a:pPr marL="0" lvl="0" indent="0" algn="l">
                            <a:lnSpc>
                              <a:spcPct val="115000"/>
                            </a:lnSpc>
                            <a:spcAft>
                              <a:spcPts val="0"/>
                            </a:spcAft>
                            <a:buFont typeface="Wingdings" panose="05000000000000000000" pitchFamily="2" charset="2"/>
                            <a:buNone/>
                          </a:pPr>
                          <a:r>
                            <a:rPr lang="en-GB" sz="1200" b="1" dirty="0">
                              <a:effectLst/>
                            </a:rPr>
                            <a:t>Target 2. Alt H1:</a:t>
                          </a:r>
                          <a:r>
                            <a:rPr lang="en-GB" sz="1200" b="0" dirty="0">
                              <a:effectLst/>
                            </a:rPr>
                            <a:t> Visualizing the performance of trades to determine subgroups based on inputs and profitability. Trading a selected subgroup should prove more profitable than executing all trades indiscriminately, because the model’s biases will be addressed, reducing false negatives/positives. </a:t>
                          </a:r>
                          <a:r>
                            <a:rPr lang="en-GB" sz="1200" b="1" i="1" dirty="0">
                              <a:effectLst/>
                            </a:rPr>
                            <a:t>Groups built without input of profit</a:t>
                          </a:r>
                          <a:r>
                            <a:rPr lang="en-GB" sz="1200" b="1" dirty="0">
                              <a:effectLst/>
                            </a:rPr>
                            <a:t>.</a:t>
                          </a:r>
                          <a:endParaRPr lang="en-GB" sz="400" b="1" dirty="0">
                            <a:effectLst/>
                          </a:endParaRPr>
                        </a:p>
                        <a:p>
                          <a:pPr marL="0" lvl="0" indent="0" algn="l">
                            <a:lnSpc>
                              <a:spcPct val="115000"/>
                            </a:lnSpc>
                            <a:spcAft>
                              <a:spcPts val="0"/>
                            </a:spcAft>
                            <a:buFont typeface="Wingdings" panose="05000000000000000000" pitchFamily="2" charset="2"/>
                            <a:buNone/>
                          </a:pPr>
                          <a:r>
                            <a:rPr lang="en-GB" sz="1200" b="1" dirty="0">
                              <a:effectLst/>
                            </a:rPr>
                            <a:t>Target 3. Alt H2: </a:t>
                          </a:r>
                          <a:r>
                            <a:rPr lang="en-GB" sz="1200" b="0" dirty="0">
                              <a:effectLst/>
                            </a:rPr>
                            <a:t>A browser app (Dash) will allow traders to study the price chart the most profitable forecasted-trades subgroup(H1). Leveraging their expertise and non-quantifiable insight, a user will be able to supplement the model’s forecasts, by choosing which trades to execute (which forecasts to trust). The combined technique should be more profitable.</a:t>
                          </a:r>
                        </a:p>
                      </a:txBody>
                      <a:tcPr marL="49480" marR="49480" marT="0" marB="0">
                        <a:lnT w="28575" cap="flat" cmpd="sng" algn="ctr">
                          <a:solidFill>
                            <a:schemeClr val="accent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100301886"/>
                      </a:ext>
                    </a:extLst>
                  </a:tr>
                  <a:tr h="1744354">
                    <a:tc>
                      <a:txBody>
                        <a:bodyPr/>
                        <a:lstStyle/>
                        <a:p>
                          <a:pPr marL="0" lvl="0" indent="0" algn="ctr">
                            <a:lnSpc>
                              <a:spcPct val="115000"/>
                            </a:lnSpc>
                            <a:spcAft>
                              <a:spcPts val="0"/>
                            </a:spcAft>
                            <a:buFont typeface="Wingdings" panose="05000000000000000000" pitchFamily="2" charset="2"/>
                            <a:buNone/>
                          </a:pPr>
                          <a:r>
                            <a:rPr lang="en-GB" sz="1050" b="1" kern="1200" dirty="0">
                              <a:solidFill>
                                <a:schemeClr val="dk1"/>
                              </a:solidFill>
                              <a:effectLst/>
                              <a:latin typeface="+mn-lt"/>
                              <a:ea typeface="+mn-ea"/>
                              <a:cs typeface="+mn-cs"/>
                            </a:rPr>
                            <a:t>Parameters</a:t>
                          </a: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USD/EUR raw price data (scaled 0-1) GADF features. </a:t>
                          </a: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Daily data. Daily trading. From </a:t>
                          </a:r>
                          <a:r>
                            <a:rPr lang="en-GB" sz="1050" b="0" dirty="0">
                              <a:effectLst/>
                            </a:rPr>
                            <a:t>1980-01 to 2010-01-01.</a:t>
                          </a:r>
                          <a:endParaRPr lang="en-GB" sz="105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Starting balance $10,000, position $5,000</a:t>
                          </a: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1 step-ahead forecasting</a:t>
                          </a: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Using a 10day rolling window</a:t>
                          </a: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Binary classification (Buy, Sell)</a:t>
                          </a: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3% transaction cost per trade.</a:t>
                          </a:r>
                        </a:p>
                      </a:txBody>
                      <a:tcPr marL="49480" marR="49480" marT="0" marB="0"/>
                    </a:tc>
                    <a:tc>
                      <a:txBody>
                        <a:bodyPr/>
                        <a:lstStyle/>
                        <a:p>
                          <a:pPr marL="0" lvl="0" indent="0" algn="ctr">
                            <a:lnSpc>
                              <a:spcPct val="115000"/>
                            </a:lnSpc>
                            <a:spcAft>
                              <a:spcPts val="0"/>
                            </a:spcAft>
                            <a:buFont typeface="Wingdings" panose="05000000000000000000" pitchFamily="2" charset="2"/>
                            <a:buNone/>
                          </a:pPr>
                          <a:r>
                            <a:rPr lang="en-GB" sz="1050" b="1" kern="1200" dirty="0">
                              <a:solidFill>
                                <a:srgbClr val="FF0000"/>
                              </a:solidFill>
                              <a:effectLst/>
                              <a:latin typeface="+mn-lt"/>
                              <a:ea typeface="+mn-ea"/>
                              <a:cs typeface="+mn-cs"/>
                            </a:rPr>
                            <a:t>GADF artificial images</a:t>
                          </a:r>
                        </a:p>
                        <a:p>
                          <a:pPr marL="342900" lvl="0" indent="-342900" algn="l">
                            <a:lnSpc>
                              <a:spcPct val="115000"/>
                            </a:lnSpc>
                            <a:spcAft>
                              <a:spcPts val="0"/>
                            </a:spcAft>
                            <a:buFont typeface="Wingdings" panose="05000000000000000000" pitchFamily="2" charset="2"/>
                            <a:buChar char=""/>
                          </a:pPr>
                          <a:r>
                            <a:rPr lang="en-GB" sz="1050" b="0" kern="1200" dirty="0" err="1">
                              <a:solidFill>
                                <a:schemeClr val="dk1"/>
                              </a:solidFill>
                              <a:effectLst/>
                              <a:latin typeface="+mn-lt"/>
                              <a:ea typeface="+mn-ea"/>
                              <a:cs typeface="+mn-cs"/>
                            </a:rPr>
                            <a:t>GAd</a:t>
                          </a:r>
                          <a:endParaRPr lang="en-GB" sz="105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05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05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05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050" b="0" kern="1200" dirty="0">
                            <a:solidFill>
                              <a:schemeClr val="dk1"/>
                            </a:solidFill>
                            <a:effectLst/>
                            <a:latin typeface="+mn-lt"/>
                            <a:ea typeface="+mn-ea"/>
                            <a:cs typeface="+mn-cs"/>
                          </a:endParaRPr>
                        </a:p>
                      </a:txBody>
                      <a:tcPr marL="49480" marR="49480" marT="0" marB="0"/>
                    </a:tc>
                    <a:tc>
                      <a:txBody>
                        <a:bodyPr/>
                        <a:lstStyle/>
                        <a:p>
                          <a:pPr marL="0" lvl="0" indent="0" algn="ctr">
                            <a:lnSpc>
                              <a:spcPct val="115000"/>
                            </a:lnSpc>
                            <a:spcAft>
                              <a:spcPts val="0"/>
                            </a:spcAft>
                            <a:buFont typeface="Wingdings" panose="05000000000000000000" pitchFamily="2" charset="2"/>
                            <a:buNone/>
                          </a:pPr>
                          <a:r>
                            <a:rPr lang="en-GB" sz="1050" b="1" kern="1200" dirty="0">
                              <a:solidFill>
                                <a:schemeClr val="dk1"/>
                              </a:solidFill>
                              <a:effectLst/>
                              <a:latin typeface="+mn-lt"/>
                              <a:ea typeface="+mn-ea"/>
                              <a:cs typeface="+mn-cs"/>
                            </a:rPr>
                            <a:t>REC</a:t>
                          </a:r>
                        </a:p>
                        <a:p>
                          <a:pPr marL="171450" lvl="0" indent="-17145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hlinkClick r:id="rId4"/>
                            </a:rPr>
                            <a:t>Recursive Feature Elimination</a:t>
                          </a:r>
                          <a:endParaRPr lang="en-GB" sz="1050" b="0" kern="1200" dirty="0">
                            <a:solidFill>
                              <a:schemeClr val="dk1"/>
                            </a:solidFill>
                            <a:effectLst/>
                            <a:latin typeface="+mn-lt"/>
                            <a:ea typeface="+mn-ea"/>
                            <a:cs typeface="+mn-cs"/>
                          </a:endParaRPr>
                        </a:p>
                        <a:p>
                          <a:pPr marL="171450" lvl="0" indent="-17145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Shows the relevance of pixels  for the classifier. Can be used to evaluate feature importance.</a:t>
                          </a:r>
                        </a:p>
                        <a:p>
                          <a:pPr marL="342900" lvl="0" indent="-342900" algn="l">
                            <a:lnSpc>
                              <a:spcPct val="115000"/>
                            </a:lnSpc>
                            <a:spcAft>
                              <a:spcPts val="0"/>
                            </a:spcAft>
                            <a:buFont typeface="Wingdings" panose="05000000000000000000" pitchFamily="2" charset="2"/>
                            <a:buChar char=""/>
                          </a:pPr>
                          <a:endParaRPr lang="en-GB" sz="105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050" b="0" kern="1200" dirty="0">
                            <a:solidFill>
                              <a:schemeClr val="dk1"/>
                            </a:solidFill>
                            <a:effectLst/>
                            <a:latin typeface="+mn-lt"/>
                            <a:ea typeface="+mn-ea"/>
                            <a:cs typeface="+mn-cs"/>
                          </a:endParaRPr>
                        </a:p>
                      </a:txBody>
                      <a:tcPr marL="49480" marR="49480" marT="0" marB="0"/>
                    </a:tc>
                    <a:tc>
                      <a:txBody>
                        <a:bodyPr/>
                        <a:lstStyle/>
                        <a:p>
                          <a:pPr marL="0" marR="0" lvl="0" indent="0" algn="ctr" defTabSz="914400" rtl="0" eaLnBrk="1" fontAlgn="auto" latinLnBrk="0" hangingPunct="1">
                            <a:lnSpc>
                              <a:spcPct val="115000"/>
                            </a:lnSpc>
                            <a:spcBef>
                              <a:spcPts val="0"/>
                            </a:spcBef>
                            <a:spcAft>
                              <a:spcPts val="0"/>
                            </a:spcAft>
                            <a:buClrTx/>
                            <a:buSzTx/>
                            <a:buFont typeface="Wingdings" panose="05000000000000000000" pitchFamily="2" charset="2"/>
                            <a:buNone/>
                            <a:tabLst/>
                            <a:defRPr/>
                          </a:pPr>
                          <a:r>
                            <a:rPr lang="en-GB" sz="1050" b="1" kern="1200" dirty="0">
                              <a:solidFill>
                                <a:schemeClr val="dk1"/>
                              </a:solidFill>
                              <a:effectLst/>
                              <a:latin typeface="+mn-lt"/>
                              <a:ea typeface="+mn-ea"/>
                              <a:cs typeface="+mn-cs"/>
                            </a:rPr>
                            <a:t>PCA</a:t>
                          </a:r>
                          <a:endParaRPr lang="en-GB" sz="105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Variance maximising technique. Reduces dimensions. Removes unimportant features.</a:t>
                          </a: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Constructs orthogonal - mutually  uncorrelated - linear combinations.</a:t>
                          </a:r>
                        </a:p>
                        <a:p>
                          <a:pPr marL="342900" lvl="0" indent="-342900" algn="l">
                            <a:lnSpc>
                              <a:spcPct val="115000"/>
                            </a:lnSpc>
                            <a:spcAft>
                              <a:spcPts val="0"/>
                            </a:spcAft>
                            <a:buFont typeface="Wingdings" panose="05000000000000000000" pitchFamily="2" charset="2"/>
                            <a:buChar char=""/>
                          </a:pPr>
                          <a:r>
                            <a:rPr lang="en-GB" sz="1050" b="0" kern="1200" dirty="0">
                              <a:solidFill>
                                <a:schemeClr val="dk1"/>
                              </a:solidFill>
                              <a:effectLst/>
                              <a:latin typeface="+mn-lt"/>
                              <a:ea typeface="+mn-ea"/>
                              <a:cs typeface="+mn-cs"/>
                            </a:rPr>
                            <a:t>Normalized data 0-1. Used </a:t>
                          </a:r>
                          <a:r>
                            <a:rPr lang="en-GB" sz="1050" b="0" kern="1200" dirty="0" err="1">
                              <a:solidFill>
                                <a:schemeClr val="dk1"/>
                              </a:solidFill>
                              <a:effectLst/>
                              <a:latin typeface="+mn-lt"/>
                              <a:ea typeface="+mn-ea"/>
                              <a:cs typeface="+mn-cs"/>
                            </a:rPr>
                            <a:t>covar</a:t>
                          </a:r>
                          <a:r>
                            <a:rPr lang="en-GB" sz="1050" b="0" kern="1200" dirty="0">
                              <a:solidFill>
                                <a:schemeClr val="dk1"/>
                              </a:solidFill>
                              <a:effectLst/>
                              <a:latin typeface="+mn-lt"/>
                              <a:ea typeface="+mn-ea"/>
                              <a:cs typeface="+mn-cs"/>
                            </a:rPr>
                            <a:t>.</a:t>
                          </a:r>
                        </a:p>
                        <a:p>
                          <a:pPr marL="342900" lvl="0" indent="-342900" algn="l">
                            <a:lnSpc>
                              <a:spcPct val="115000"/>
                            </a:lnSpc>
                            <a:spcAft>
                              <a:spcPts val="0"/>
                            </a:spcAft>
                            <a:buFont typeface="Wingdings" panose="05000000000000000000" pitchFamily="2" charset="2"/>
                            <a:buChar char=""/>
                          </a:pPr>
                          <a:r>
                            <a:rPr lang="en-GB" sz="1050" b="1" kern="1200" dirty="0">
                              <a:solidFill>
                                <a:schemeClr val="dk1"/>
                              </a:solidFill>
                              <a:effectLst/>
                              <a:latin typeface="+mn-lt"/>
                              <a:ea typeface="+mn-ea"/>
                              <a:cs typeface="+mn-cs"/>
                            </a:rPr>
                            <a:t>3D Plot: 2PCs+F1 &gt; F1+F2+F3</a:t>
                          </a:r>
                        </a:p>
                        <a:p>
                          <a:pPr marL="342900" lvl="0" indent="-342900" algn="l">
                            <a:lnSpc>
                              <a:spcPct val="115000"/>
                            </a:lnSpc>
                            <a:spcAft>
                              <a:spcPts val="0"/>
                            </a:spcAft>
                            <a:buFont typeface="Wingdings" panose="05000000000000000000" pitchFamily="2" charset="2"/>
                            <a:buChar char=""/>
                          </a:pPr>
                          <a:r>
                            <a:rPr lang="en-GB" sz="1050" b="0" kern="1200" dirty="0">
                              <a:solidFill>
                                <a:srgbClr val="FF0000"/>
                              </a:solidFill>
                              <a:effectLst/>
                              <a:latin typeface="+mn-lt"/>
                              <a:ea typeface="+mn-ea"/>
                              <a:cs typeface="+mn-cs"/>
                            </a:rPr>
                            <a:t>Scree plot – too few &amp; similar vars.</a:t>
                          </a:r>
                        </a:p>
                      </a:txBody>
                      <a:tcPr marL="49480" marR="49480" marT="0" marB="0"/>
                    </a:tc>
                    <a:extLst>
                      <a:ext uri="{0D108BD9-81ED-4DB2-BD59-A6C34878D82A}">
                        <a16:rowId xmlns:a16="http://schemas.microsoft.com/office/drawing/2014/main" val="1942009383"/>
                      </a:ext>
                    </a:extLst>
                  </a:tr>
                  <a:tr h="1263824">
                    <a:tc>
                      <a:txBody>
                        <a:bodyPr/>
                        <a:lstStyle/>
                        <a:p>
                          <a:endParaRPr lang="en-US"/>
                        </a:p>
                      </a:txBody>
                      <a:tcPr marL="49480" marR="49480" marT="0" marB="0">
                        <a:blipFill>
                          <a:blip r:embed="rId5"/>
                          <a:stretch>
                            <a:fillRect l="-319" t="-306731" r="-214514" b="-134135"/>
                          </a:stretch>
                        </a:blipFill>
                      </a:tcPr>
                    </a:tc>
                    <a:tc>
                      <a:txBody>
                        <a:bodyPr/>
                        <a:lstStyle/>
                        <a:p>
                          <a:pPr marL="0" lvl="0" indent="0" algn="ctr">
                            <a:lnSpc>
                              <a:spcPct val="115000"/>
                            </a:lnSpc>
                            <a:spcAft>
                              <a:spcPts val="0"/>
                            </a:spcAft>
                            <a:buFont typeface="Wingdings" panose="05000000000000000000" pitchFamily="2" charset="2"/>
                            <a:buNone/>
                          </a:pPr>
                          <a:r>
                            <a:rPr lang="en-GB" sz="1050" b="1" dirty="0">
                              <a:solidFill>
                                <a:srgbClr val="FF0000"/>
                              </a:solidFill>
                              <a:effectLst/>
                            </a:rPr>
                            <a:t>t-SNE</a:t>
                          </a:r>
                        </a:p>
                        <a:p>
                          <a:pPr marL="342900" lvl="0" indent="-342900" algn="l">
                            <a:lnSpc>
                              <a:spcPct val="115000"/>
                            </a:lnSpc>
                            <a:spcAft>
                              <a:spcPts val="0"/>
                            </a:spcAft>
                            <a:buFont typeface="Wingdings" panose="05000000000000000000" pitchFamily="2" charset="2"/>
                            <a:buChar char=""/>
                          </a:pPr>
                          <a:r>
                            <a:rPr lang="en-GB" sz="1050" dirty="0">
                              <a:effectLst/>
                            </a:rPr>
                            <a:t>Probabilistic dimensionality reduction technique.</a:t>
                          </a:r>
                        </a:p>
                        <a:p>
                          <a:pPr marL="342900" lvl="0" indent="-342900" algn="l">
                            <a:lnSpc>
                              <a:spcPct val="115000"/>
                            </a:lnSpc>
                            <a:spcAft>
                              <a:spcPts val="0"/>
                            </a:spcAft>
                            <a:buFont typeface="Wingdings" panose="05000000000000000000" pitchFamily="2" charset="2"/>
                            <a:buChar char=""/>
                          </a:pPr>
                          <a:r>
                            <a:rPr lang="en-GB" sz="1050" dirty="0">
                              <a:effectLst/>
                            </a:rPr>
                            <a:t>Captures complex polynomial relationships</a:t>
                          </a:r>
                        </a:p>
                        <a:p>
                          <a:pPr marL="342900" lvl="0" indent="-342900" algn="l">
                            <a:lnSpc>
                              <a:spcPct val="115000"/>
                            </a:lnSpc>
                            <a:spcAft>
                              <a:spcPts val="0"/>
                            </a:spcAft>
                            <a:buFont typeface="Wingdings" panose="05000000000000000000" pitchFamily="2" charset="2"/>
                            <a:buChar char=""/>
                          </a:pPr>
                          <a:r>
                            <a:rPr lang="en-GB" sz="1050" dirty="0">
                              <a:effectLst/>
                            </a:rPr>
                            <a:t>Resulting in clearer clusters.</a:t>
                          </a:r>
                        </a:p>
                      </a:txBody>
                      <a:tcPr marL="49480" marR="49480" marT="0" marB="0"/>
                    </a:tc>
                    <a:tc>
                      <a:txBody>
                        <a:bodyPr/>
                        <a:lstStyle/>
                        <a:p>
                          <a:pPr marL="0" lvl="0" indent="0" algn="ctr">
                            <a:lnSpc>
                              <a:spcPct val="115000"/>
                            </a:lnSpc>
                            <a:spcAft>
                              <a:spcPts val="0"/>
                            </a:spcAft>
                            <a:buFont typeface="Wingdings" panose="05000000000000000000" pitchFamily="2" charset="2"/>
                            <a:buNone/>
                          </a:pPr>
                          <a:r>
                            <a:rPr lang="en-GB" sz="1050" b="1" dirty="0">
                              <a:solidFill>
                                <a:srgbClr val="FF0000"/>
                              </a:solidFill>
                              <a:effectLst/>
                            </a:rPr>
                            <a:t>K-Means</a:t>
                          </a:r>
                        </a:p>
                        <a:p>
                          <a:pPr marL="342900" lvl="0" indent="-342900" algn="l">
                            <a:lnSpc>
                              <a:spcPct val="115000"/>
                            </a:lnSpc>
                            <a:spcAft>
                              <a:spcPts val="0"/>
                            </a:spcAft>
                            <a:buFont typeface="Wingdings" panose="05000000000000000000" pitchFamily="2" charset="2"/>
                            <a:buChar char=""/>
                          </a:pPr>
                          <a:r>
                            <a:rPr lang="en-GB" sz="1050" dirty="0">
                              <a:effectLst/>
                            </a:rPr>
                            <a:t>Applied on PCs</a:t>
                          </a:r>
                        </a:p>
                        <a:p>
                          <a:pPr marL="342900" lvl="0" indent="-342900" algn="l">
                            <a:lnSpc>
                              <a:spcPct val="115000"/>
                            </a:lnSpc>
                            <a:spcAft>
                              <a:spcPts val="0"/>
                            </a:spcAft>
                            <a:buFont typeface="Wingdings" panose="05000000000000000000" pitchFamily="2" charset="2"/>
                            <a:buChar char=""/>
                          </a:pPr>
                          <a:r>
                            <a:rPr lang="en-GB" sz="1050" dirty="0">
                              <a:effectLst/>
                            </a:rPr>
                            <a:t>Decided on 10 clusters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black"/>
                              </a:solidFill>
                              <a:effectLst/>
                              <a:uLnTx/>
                              <a:uFillTx/>
                              <a:latin typeface="+mn-lt"/>
                              <a:ea typeface="+mn-ea"/>
                              <a:cs typeface="+mn-cs"/>
                            </a:rPr>
                            <a:t>- Enough subgroups to differentiate behaviour, not too many.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black"/>
                              </a:solidFill>
                              <a:effectLst/>
                              <a:uLnTx/>
                              <a:uFillTx/>
                              <a:latin typeface="+mn-lt"/>
                              <a:ea typeface="+mn-ea"/>
                              <a:cs typeface="+mn-cs"/>
                            </a:rPr>
                            <a:t>- K-Means on t-SNE features lends to easier visual interpretation.</a:t>
                          </a:r>
                        </a:p>
                      </a:txBody>
                      <a:tcPr marL="49480" marR="49480" marT="0" marB="0"/>
                    </a:tc>
                    <a:tc>
                      <a:txBody>
                        <a:bodyPr/>
                        <a:lstStyle/>
                        <a:p>
                          <a:endParaRPr lang="en-GB" sz="1050" dirty="0"/>
                        </a:p>
                      </a:txBody>
                      <a:tcPr marL="49480" marR="49480" marT="0" marB="0"/>
                    </a:tc>
                    <a:extLst>
                      <a:ext uri="{0D108BD9-81ED-4DB2-BD59-A6C34878D82A}">
                        <a16:rowId xmlns:a16="http://schemas.microsoft.com/office/drawing/2014/main" val="4058823984"/>
                      </a:ext>
                    </a:extLst>
                  </a:tr>
                  <a:tr h="1609725">
                    <a:tc gridSpan="4">
                      <a:txBody>
                        <a:bodyPr/>
                        <a:lstStyle/>
                        <a:p>
                          <a:pPr algn="l">
                            <a:lnSpc>
                              <a:spcPct val="115000"/>
                            </a:lnSpc>
                            <a:spcAft>
                              <a:spcPts val="0"/>
                            </a:spcAft>
                          </a:pPr>
                          <a:r>
                            <a:rPr lang="en-GB" sz="1200" dirty="0">
                              <a:effectLst/>
                            </a:rPr>
                            <a:t>Analysis and Critical Evaluation of Findings:</a:t>
                          </a:r>
                        </a:p>
                        <a:p>
                          <a:pPr algn="l">
                            <a:lnSpc>
                              <a:spcPct val="107000"/>
                            </a:lnSpc>
                            <a:spcAft>
                              <a:spcPts val="300"/>
                            </a:spcAft>
                          </a:pPr>
                          <a:r>
                            <a:rPr lang="en-GB" sz="1200" b="0" kern="1200" dirty="0">
                              <a:solidFill>
                                <a:schemeClr val="dk1"/>
                              </a:solidFill>
                              <a:effectLst/>
                              <a:latin typeface="+mn-lt"/>
                              <a:ea typeface="+mn-ea"/>
                              <a:cs typeface="+mn-cs"/>
                            </a:rPr>
                            <a:t>- Alternative </a:t>
                          </a:r>
                          <a:r>
                            <a:rPr lang="en-GB" sz="1200" b="1" i="1" kern="1200" dirty="0">
                              <a:solidFill>
                                <a:srgbClr val="0070C0"/>
                              </a:solidFill>
                              <a:effectLst/>
                              <a:latin typeface="+mn-lt"/>
                              <a:ea typeface="+mn-ea"/>
                              <a:cs typeface="+mn-cs"/>
                            </a:rPr>
                            <a:t>H1 proven correct</a:t>
                          </a:r>
                          <a:r>
                            <a:rPr lang="en-GB" sz="1200" b="0" kern="1200" dirty="0">
                              <a:solidFill>
                                <a:schemeClr val="dk1"/>
                              </a:solidFill>
                              <a:effectLst/>
                              <a:latin typeface="+mn-lt"/>
                              <a:ea typeface="+mn-ea"/>
                              <a:cs typeface="+mn-cs"/>
                            </a:rPr>
                            <a:t>. Historically, certain subgroups of trades were considerably more profitable. Their profitability fluctuated with time. This approach is better than placing a flat threshold on classification accuracy (all unprofitable). Subgroups differ mostly by type of action (Long/Short), the most profitable group (1) was comprised of 222 Long trades.</a:t>
                          </a:r>
                        </a:p>
                        <a:p>
                          <a:pPr marL="0" marR="0" lvl="0" indent="0" algn="l" defTabSz="914400" rtl="0" eaLnBrk="1" fontAlgn="auto" latinLnBrk="0" hangingPunct="1">
                            <a:lnSpc>
                              <a:spcPct val="107000"/>
                            </a:lnSpc>
                            <a:spcBef>
                              <a:spcPts val="0"/>
                            </a:spcBef>
                            <a:spcAft>
                              <a:spcPts val="0"/>
                            </a:spcAft>
                            <a:buClrTx/>
                            <a:buSzTx/>
                            <a:buFontTx/>
                            <a:buNone/>
                            <a:tabLst/>
                            <a:defRPr/>
                          </a:pPr>
                          <a:r>
                            <a:rPr lang="en-GB" sz="1200" b="0" kern="1200" dirty="0">
                              <a:solidFill>
                                <a:schemeClr val="dk1"/>
                              </a:solidFill>
                              <a:effectLst/>
                              <a:latin typeface="+mn-lt"/>
                              <a:ea typeface="+mn-ea"/>
                              <a:cs typeface="+mn-cs"/>
                            </a:rPr>
                            <a:t>- Alternative </a:t>
                          </a:r>
                          <a:r>
                            <a:rPr lang="en-GB" sz="1200" b="1" i="1" kern="1200" dirty="0">
                              <a:solidFill>
                                <a:srgbClr val="0070C0"/>
                              </a:solidFill>
                              <a:effectLst/>
                              <a:latin typeface="+mn-lt"/>
                              <a:ea typeface="+mn-ea"/>
                              <a:cs typeface="+mn-cs"/>
                            </a:rPr>
                            <a:t>H2 proven correct</a:t>
                          </a:r>
                          <a:r>
                            <a:rPr lang="en-GB" sz="1200" b="0" i="0" kern="1200" dirty="0">
                              <a:solidFill>
                                <a:srgbClr val="0070C0"/>
                              </a:solidFill>
                              <a:effectLst/>
                              <a:latin typeface="+mn-lt"/>
                              <a:ea typeface="+mn-ea"/>
                              <a:cs typeface="+mn-cs"/>
                            </a:rPr>
                            <a:t> </a:t>
                          </a:r>
                          <a:r>
                            <a:rPr lang="en-GB" sz="1200" b="0" i="0" kern="1200" dirty="0">
                              <a:solidFill>
                                <a:schemeClr val="dk1"/>
                              </a:solidFill>
                              <a:effectLst/>
                              <a:latin typeface="+mn-lt"/>
                              <a:ea typeface="+mn-ea"/>
                              <a:cs typeface="+mn-cs"/>
                            </a:rPr>
                            <a:t>with 70 trade sample</a:t>
                          </a:r>
                          <a:r>
                            <a:rPr lang="en-GB" sz="1200" b="0" kern="1200" dirty="0">
                              <a:solidFill>
                                <a:schemeClr val="dk1"/>
                              </a:solidFill>
                              <a:effectLst/>
                              <a:latin typeface="+mn-lt"/>
                              <a:ea typeface="+mn-ea"/>
                              <a:cs typeface="+mn-cs"/>
                            </a:rPr>
                            <a:t>. Using model predictions &amp; analyst judgement -&gt; reduced max loss by $30, raised max win by $20, accuracy +3% vs model, profitability +174%.  Trading only when </a:t>
                          </a:r>
                          <a:r>
                            <a:rPr lang="en-GB" sz="1200" b="0" kern="1200" dirty="0" err="1">
                              <a:solidFill>
                                <a:schemeClr val="dk1"/>
                              </a:solidFill>
                              <a:effectLst/>
                              <a:latin typeface="+mn-lt"/>
                              <a:ea typeface="+mn-ea"/>
                              <a:cs typeface="+mn-cs"/>
                            </a:rPr>
                            <a:t>model&amp;analyst</a:t>
                          </a:r>
                          <a:r>
                            <a:rPr lang="en-GB" sz="1200" b="0" kern="1200" dirty="0">
                              <a:solidFill>
                                <a:schemeClr val="dk1"/>
                              </a:solidFill>
                              <a:effectLst/>
                              <a:latin typeface="+mn-lt"/>
                              <a:ea typeface="+mn-ea"/>
                              <a:cs typeface="+mn-cs"/>
                            </a:rPr>
                            <a:t> predictions match </a:t>
                          </a:r>
                          <a:r>
                            <a:rPr lang="en-GB" sz="1200" b="0" kern="1200" dirty="0">
                              <a:solidFill>
                                <a:schemeClr val="dk1"/>
                              </a:solidFill>
                              <a:effectLst/>
                              <a:latin typeface="+mn-lt"/>
                              <a:ea typeface="+mn-ea"/>
                              <a:cs typeface="+mn-cs"/>
                              <a:sym typeface="Wingdings" panose="05000000000000000000" pitchFamily="2" charset="2"/>
                            </a:rPr>
                            <a:t>-&gt;</a:t>
                          </a:r>
                          <a:r>
                            <a:rPr lang="en-GB" sz="1200" b="0" kern="1200" dirty="0">
                              <a:solidFill>
                                <a:schemeClr val="dk1"/>
                              </a:solidFill>
                              <a:effectLst/>
                              <a:latin typeface="+mn-lt"/>
                              <a:ea typeface="+mn-ea"/>
                              <a:cs typeface="+mn-cs"/>
                            </a:rPr>
                            <a:t> reduced trades to 39, accuracy +11.5% vs model, profitability +174%, -trading pattern like model, reduced max loss by $30, no change max win.</a:t>
                          </a:r>
                        </a:p>
                        <a:p>
                          <a:pPr marL="0" marR="0" lvl="0" indent="0" algn="l" defTabSz="914400" rtl="0" eaLnBrk="1" fontAlgn="auto" latinLnBrk="0" hangingPunct="1">
                            <a:lnSpc>
                              <a:spcPct val="107000"/>
                            </a:lnSpc>
                            <a:spcBef>
                              <a:spcPts val="0"/>
                            </a:spcBef>
                            <a:spcAft>
                              <a:spcPts val="0"/>
                            </a:spcAft>
                            <a:buClrTx/>
                            <a:buSzTx/>
                            <a:buFontTx/>
                            <a:buNone/>
                            <a:tabLst/>
                            <a:defRPr/>
                          </a:pPr>
                          <a:r>
                            <a:rPr lang="en-GB" sz="1200" b="0" kern="1200" dirty="0">
                              <a:solidFill>
                                <a:schemeClr val="dk1"/>
                              </a:solidFill>
                              <a:effectLst/>
                              <a:latin typeface="+mn-lt"/>
                              <a:ea typeface="+mn-ea"/>
                              <a:cs typeface="+mn-cs"/>
                            </a:rPr>
                            <a:t>- Evaluated hybrid-trading on unseen data 2010-11, forecasted actions &amp; cluster group. Model accuracy fell to 43%. </a:t>
                          </a:r>
                          <a:r>
                            <a:rPr lang="en-GB" sz="1200" b="1" kern="1200" dirty="0">
                              <a:solidFill>
                                <a:schemeClr val="dk1"/>
                              </a:solidFill>
                              <a:effectLst/>
                              <a:latin typeface="+mn-lt"/>
                              <a:ea typeface="+mn-ea"/>
                              <a:cs typeface="+mn-cs"/>
                            </a:rPr>
                            <a:t>Profitability of clusters changed –affected performance</a:t>
                          </a:r>
                          <a:r>
                            <a:rPr lang="en-GB" sz="1200" b="0" kern="1200" dirty="0">
                              <a:solidFill>
                                <a:schemeClr val="dk1"/>
                              </a:solidFill>
                              <a:effectLst/>
                              <a:latin typeface="+mn-lt"/>
                              <a:ea typeface="+mn-ea"/>
                              <a:cs typeface="+mn-cs"/>
                            </a:rPr>
                            <a:t>. However certain clusters remained more profitable (</a:t>
                          </a:r>
                          <a:r>
                            <a:rPr lang="en-GB" sz="1200" b="1" kern="1200" dirty="0">
                              <a:solidFill>
                                <a:schemeClr val="dk1"/>
                              </a:solidFill>
                              <a:effectLst/>
                              <a:latin typeface="+mn-lt"/>
                              <a:ea typeface="+mn-ea"/>
                              <a:cs typeface="+mn-cs"/>
                            </a:rPr>
                            <a:t>H1</a:t>
                          </a:r>
                          <a:r>
                            <a:rPr lang="en-GB" sz="1200" b="0" kern="1200" dirty="0">
                              <a:solidFill>
                                <a:schemeClr val="dk1"/>
                              </a:solidFill>
                              <a:effectLst/>
                              <a:latin typeface="+mn-lt"/>
                              <a:ea typeface="+mn-ea"/>
                              <a:cs typeface="+mn-cs"/>
                            </a:rPr>
                            <a:t> stands). Hybrid trading &gt; model based, particularly </a:t>
                          </a:r>
                          <a:r>
                            <a:rPr lang="en-GB" sz="1200" b="1" kern="1200" dirty="0">
                              <a:solidFill>
                                <a:schemeClr val="dk1"/>
                              </a:solidFill>
                              <a:effectLst/>
                              <a:latin typeface="+mn-lt"/>
                              <a:ea typeface="+mn-ea"/>
                              <a:cs typeface="+mn-cs"/>
                            </a:rPr>
                            <a:t>Hybrid-Match</a:t>
                          </a:r>
                          <a:r>
                            <a:rPr lang="en-GB" sz="1200" b="0" kern="1200" dirty="0">
                              <a:solidFill>
                                <a:schemeClr val="dk1"/>
                              </a:solidFill>
                              <a:effectLst/>
                              <a:latin typeface="+mn-lt"/>
                              <a:ea typeface="+mn-ea"/>
                              <a:cs typeface="+mn-cs"/>
                            </a:rPr>
                            <a:t>(</a:t>
                          </a:r>
                          <a:r>
                            <a:rPr lang="en-GB" sz="1200" b="1" kern="1200" dirty="0">
                              <a:solidFill>
                                <a:schemeClr val="dk1"/>
                              </a:solidFill>
                              <a:effectLst/>
                              <a:latin typeface="+mn-lt"/>
                              <a:ea typeface="+mn-ea"/>
                              <a:cs typeface="+mn-cs"/>
                            </a:rPr>
                            <a:t>H2</a:t>
                          </a:r>
                          <a:r>
                            <a:rPr lang="en-GB" sz="1200" b="0" kern="1200" dirty="0">
                              <a:solidFill>
                                <a:schemeClr val="dk1"/>
                              </a:solidFill>
                              <a:effectLst/>
                              <a:latin typeface="+mn-lt"/>
                              <a:ea typeface="+mn-ea"/>
                              <a:cs typeface="+mn-cs"/>
                            </a:rPr>
                            <a:t>). Both model and analyst capture unique insight. Ensemble approach superior.</a:t>
                          </a:r>
                        </a:p>
                      </a:txBody>
                      <a:tcPr marL="49480" marR="49480" marT="0" marB="0"/>
                    </a:tc>
                    <a:tc hMerge="1">
                      <a:txBody>
                        <a:bodyPr/>
                        <a:lstStyle/>
                        <a:p>
                          <a:endParaRPr lang="en-GB" dirty="0"/>
                        </a:p>
                      </a:txBody>
                      <a:tcPr marL="49480" marR="49480" marT="0" marB="0"/>
                    </a:tc>
                    <a:tc hMerge="1">
                      <a:txBody>
                        <a:bodyPr/>
                        <a:lstStyle/>
                        <a:p>
                          <a:endParaRPr lang="en-GB" dirty="0"/>
                        </a:p>
                      </a:txBody>
                      <a:tcPr marL="49480" marR="49480" marT="0" marB="0"/>
                    </a:tc>
                    <a:tc hMerge="1">
                      <a:txBody>
                        <a:bodyPr/>
                        <a:lstStyle/>
                        <a:p>
                          <a:endParaRPr lang="en-GB" dirty="0"/>
                        </a:p>
                      </a:txBody>
                      <a:tcPr marL="49480" marR="49480" marT="0" marB="0"/>
                    </a:tc>
                    <a:extLst>
                      <a:ext uri="{0D108BD9-81ED-4DB2-BD59-A6C34878D82A}">
                        <a16:rowId xmlns:a16="http://schemas.microsoft.com/office/drawing/2014/main" val="3222317378"/>
                      </a:ext>
                    </a:extLst>
                  </a:tr>
                </a:tbl>
              </a:graphicData>
            </a:graphic>
          </p:graphicFrame>
        </mc:Fallback>
      </mc:AlternateContent>
    </p:spTree>
    <p:extLst>
      <p:ext uri="{BB962C8B-B14F-4D97-AF65-F5344CB8AC3E}">
        <p14:creationId xmlns:p14="http://schemas.microsoft.com/office/powerpoint/2010/main" val="9435232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702</TotalTime>
  <Words>667</Words>
  <Application>Microsoft Office PowerPoint</Application>
  <PresentationFormat>Widescreen</PresentationFormat>
  <Paragraphs>44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09alexpapa@gmail.com</dc:creator>
  <cp:lastModifiedBy>09alexpapa@gmail.com</cp:lastModifiedBy>
  <cp:revision>96</cp:revision>
  <dcterms:created xsi:type="dcterms:W3CDTF">2020-02-06T10:36:27Z</dcterms:created>
  <dcterms:modified xsi:type="dcterms:W3CDTF">2020-03-05T10:31:19Z</dcterms:modified>
</cp:coreProperties>
</file>